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25"/>
  </p:notesMasterIdLst>
  <p:handoutMasterIdLst>
    <p:handoutMasterId r:id="rId26"/>
  </p:handoutMasterIdLst>
  <p:sldIdLst>
    <p:sldId id="256" r:id="rId4"/>
    <p:sldId id="257" r:id="rId5"/>
    <p:sldId id="263" r:id="rId6"/>
    <p:sldId id="282" r:id="rId7"/>
    <p:sldId id="283" r:id="rId8"/>
    <p:sldId id="284" r:id="rId9"/>
    <p:sldId id="285" r:id="rId10"/>
    <p:sldId id="286" r:id="rId11"/>
    <p:sldId id="287" r:id="rId12"/>
    <p:sldId id="290" r:id="rId13"/>
    <p:sldId id="291" r:id="rId14"/>
    <p:sldId id="292" r:id="rId15"/>
    <p:sldId id="288" r:id="rId16"/>
    <p:sldId id="281" r:id="rId17"/>
    <p:sldId id="259" r:id="rId18"/>
    <p:sldId id="258" r:id="rId19"/>
    <p:sldId id="260" r:id="rId20"/>
    <p:sldId id="266" r:id="rId21"/>
    <p:sldId id="265" r:id="rId22"/>
    <p:sldId id="289" r:id="rId23"/>
    <p:sldId id="262" r:id="rId24"/>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76" d="100"/>
          <a:sy n="76" d="100"/>
        </p:scale>
        <p:origin x="-117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042"/>
          </a:xfrm>
          <a:prstGeom prst="rect">
            <a:avLst/>
          </a:prstGeom>
        </p:spPr>
        <p:txBody>
          <a:bodyPr vert="horz" lIns="91440" tIns="45720" rIns="91440" bIns="45720" rtlCol="0"/>
          <a:lstStyle>
            <a:lvl1pPr algn="r">
              <a:defRPr sz="1200"/>
            </a:lvl1pPr>
          </a:lstStyle>
          <a:p>
            <a:fld id="{43B9F046-9831-4A39-9BD7-E0C5ADB53C17}" type="datetimeFigureOut">
              <a:rPr lang="en-US" smtClean="0"/>
              <a:t>8/6/2015</a:t>
            </a:fld>
            <a:endParaRPr lang="en-US"/>
          </a:p>
        </p:txBody>
      </p:sp>
      <p:sp>
        <p:nvSpPr>
          <p:cNvPr id="4" name="Footer Placeholder 3"/>
          <p:cNvSpPr>
            <a:spLocks noGrp="1"/>
          </p:cNvSpPr>
          <p:nvPr>
            <p:ph type="ftr" sz="quarter" idx="2"/>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1440" tIns="45720" rIns="91440" bIns="45720" rtlCol="0" anchor="b"/>
          <a:lstStyle>
            <a:lvl1pPr algn="r">
              <a:defRPr sz="1200"/>
            </a:lvl1pPr>
          </a:lstStyle>
          <a:p>
            <a:fld id="{63B09B55-DD15-498A-B7CA-4CF4725C37A0}" type="slidenum">
              <a:rPr lang="en-US" smtClean="0"/>
              <a:t>‹#›</a:t>
            </a:fld>
            <a:endParaRPr lang="en-US"/>
          </a:p>
        </p:txBody>
      </p:sp>
    </p:spTree>
    <p:extLst>
      <p:ext uri="{BB962C8B-B14F-4D97-AF65-F5344CB8AC3E}">
        <p14:creationId xmlns:p14="http://schemas.microsoft.com/office/powerpoint/2010/main" val="361299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FABE7667-0307-4D73-848F-9FA6E1F0A7E9}" type="datetimeFigureOut">
              <a:rPr lang="en-US" smtClean="0"/>
              <a:t>8/6/2015</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a:defRPr sz="1200"/>
            </a:lvl1pPr>
          </a:lstStyle>
          <a:p>
            <a:fld id="{3F88859A-7505-456B-977D-C722D54BA727}" type="slidenum">
              <a:rPr lang="en-US" smtClean="0"/>
              <a:t>‹#›</a:t>
            </a:fld>
            <a:endParaRPr lang="en-US"/>
          </a:p>
        </p:txBody>
      </p:sp>
    </p:spTree>
    <p:extLst>
      <p:ext uri="{BB962C8B-B14F-4D97-AF65-F5344CB8AC3E}">
        <p14:creationId xmlns:p14="http://schemas.microsoft.com/office/powerpoint/2010/main" val="13259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8859A-7505-456B-977D-C722D54BA727}" type="slidenum">
              <a:rPr lang="en-US" smtClean="0"/>
              <a:t>1</a:t>
            </a:fld>
            <a:endParaRPr lang="en-US"/>
          </a:p>
        </p:txBody>
      </p:sp>
    </p:spTree>
    <p:extLst>
      <p:ext uri="{BB962C8B-B14F-4D97-AF65-F5344CB8AC3E}">
        <p14:creationId xmlns:p14="http://schemas.microsoft.com/office/powerpoint/2010/main" val="425836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8859A-7505-456B-977D-C722D54BA727}" type="slidenum">
              <a:rPr lang="en-US" smtClean="0"/>
              <a:t>13</a:t>
            </a:fld>
            <a:endParaRPr lang="en-US"/>
          </a:p>
        </p:txBody>
      </p:sp>
    </p:spTree>
    <p:extLst>
      <p:ext uri="{BB962C8B-B14F-4D97-AF65-F5344CB8AC3E}">
        <p14:creationId xmlns:p14="http://schemas.microsoft.com/office/powerpoint/2010/main" val="179050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8859A-7505-456B-977D-C722D54BA727}" type="slidenum">
              <a:rPr lang="en-US" smtClean="0"/>
              <a:t>21</a:t>
            </a:fld>
            <a:endParaRPr lang="en-US"/>
          </a:p>
        </p:txBody>
      </p:sp>
    </p:spTree>
    <p:extLst>
      <p:ext uri="{BB962C8B-B14F-4D97-AF65-F5344CB8AC3E}">
        <p14:creationId xmlns:p14="http://schemas.microsoft.com/office/powerpoint/2010/main" val="179050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619873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298534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3751286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5"/>
            <a:ext cx="8603674" cy="1739347"/>
          </a:xfrm>
        </p:spPr>
        <p:txBody>
          <a:bodyPr tIns="45720" bIns="45720" anchor="ctr">
            <a:normAutofit/>
          </a:bodyPr>
          <a:lstStyle>
            <a:lvl1pPr algn="ctr">
              <a:lnSpc>
                <a:spcPct val="80000"/>
              </a:lnSpc>
              <a:defRPr sz="4500" spc="113"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96251"/>
            <a:ext cx="6858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554930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730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4500" b="0" spc="113"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4010335"/>
            <a:ext cx="78867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323232"/>
                </a:solidFill>
              </a:rPr>
              <a:pPr/>
              <a:t>8/6/2015</a:t>
            </a:fld>
            <a:endParaRPr lang="en-US" dirty="0">
              <a:solidFill>
                <a:srgbClr val="323232"/>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323232"/>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297459562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76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5256" y="1913470"/>
            <a:ext cx="356616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05256" y="2656566"/>
            <a:ext cx="356616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3423" y="1913470"/>
            <a:ext cx="356616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73423" y="2656564"/>
            <a:ext cx="356616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332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7451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9853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05256" y="2120054"/>
            <a:ext cx="459486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41767" y="2147487"/>
            <a:ext cx="2400300" cy="343231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8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2401047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1321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7595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74638"/>
            <a:ext cx="180178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4638"/>
            <a:ext cx="5979968"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96DFF08F-DC6B-4601-B491-B0F83F6DD2DA}" type="datetimeFigureOut">
              <a:rPr lang="en-US" dirty="0">
                <a:solidFill>
                  <a:prstClr val="white"/>
                </a:solidFill>
              </a:rPr>
              <a:pPr/>
              <a:t>8/6/2015</a:t>
            </a:fld>
            <a:endParaRPr lang="en-US" dirty="0">
              <a:solidFill>
                <a:prstClr val="white"/>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2829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66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39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9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062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877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76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59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0C61C-DFCB-47D5-8711-FEE3E81E95E6}"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3656623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901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712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880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887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0C61C-DFCB-47D5-8711-FEE3E81E95E6}"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733506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0C61C-DFCB-47D5-8711-FEE3E81E95E6}" type="datetimeFigureOut">
              <a:rPr lang="en-US" smtClean="0"/>
              <a:t>8/6/2015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3100883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0C61C-DFCB-47D5-8711-FEE3E81E95E6}" type="datetimeFigureOut">
              <a:rPr lang="en-US" smtClean="0"/>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10864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0C61C-DFCB-47D5-8711-FEE3E81E95E6}" type="datetimeFigureOut">
              <a:rPr lang="en-US" smtClean="0"/>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17821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0C61C-DFCB-47D5-8711-FEE3E81E95E6}"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2305320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0C61C-DFCB-47D5-8711-FEE3E81E95E6}"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78A94-7B7B-44D2-8814-8CDA9DA37015}" type="slidenum">
              <a:rPr lang="en-US" smtClean="0"/>
              <a:t>‹#›</a:t>
            </a:fld>
            <a:endParaRPr lang="en-US"/>
          </a:p>
        </p:txBody>
      </p:sp>
    </p:spTree>
    <p:extLst>
      <p:ext uri="{BB962C8B-B14F-4D97-AF65-F5344CB8AC3E}">
        <p14:creationId xmlns:p14="http://schemas.microsoft.com/office/powerpoint/2010/main" val="3687940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0C61C-DFCB-47D5-8711-FEE3E81E95E6}" type="datetimeFigureOut">
              <a:rPr lang="en-US" smtClean="0"/>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78A94-7B7B-44D2-8814-8CDA9DA37015}" type="slidenum">
              <a:rPr lang="en-US" smtClean="0"/>
              <a:t>‹#›</a:t>
            </a:fld>
            <a:endParaRPr lang="en-US"/>
          </a:p>
        </p:txBody>
      </p:sp>
    </p:spTree>
    <p:extLst>
      <p:ext uri="{BB962C8B-B14F-4D97-AF65-F5344CB8AC3E}">
        <p14:creationId xmlns:p14="http://schemas.microsoft.com/office/powerpoint/2010/main" val="841745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01699" y="6422855"/>
            <a:ext cx="2250671" cy="365125"/>
          </a:xfrm>
          <a:prstGeom prst="rect">
            <a:avLst/>
          </a:prstGeom>
        </p:spPr>
        <p:txBody>
          <a:bodyPr vert="horz" lIns="91440" tIns="45720" rIns="45720" bIns="45720" rtlCol="0" anchor="ctr"/>
          <a:lstStyle>
            <a:lvl1pPr algn="l">
              <a:defRPr sz="788">
                <a:solidFill>
                  <a:schemeClr val="tx1"/>
                </a:solidFill>
              </a:defRPr>
            </a:lvl1pPr>
          </a:lstStyle>
          <a:p>
            <a:pPr defTabSz="342900"/>
            <a:fld id="{96DFF08F-DC6B-4601-B491-B0F83F6DD2DA}" type="datetimeFigureOut">
              <a:rPr lang="en-US" smtClean="0">
                <a:solidFill>
                  <a:prstClr val="white"/>
                </a:solidFill>
              </a:rPr>
              <a:pPr defTabSz="342900"/>
              <a:t>8/6/2015</a:t>
            </a:fld>
            <a:endParaRPr lang="en-US" dirty="0">
              <a:solidFill>
                <a:prstClr val="white"/>
              </a:solidFill>
            </a:endParaRPr>
          </a:p>
        </p:txBody>
      </p:sp>
      <p:sp>
        <p:nvSpPr>
          <p:cNvPr id="5" name="Footer Placeholder 4"/>
          <p:cNvSpPr>
            <a:spLocks noGrp="1"/>
          </p:cNvSpPr>
          <p:nvPr>
            <p:ph type="ftr" sz="quarter" idx="3"/>
          </p:nvPr>
        </p:nvSpPr>
        <p:spPr>
          <a:xfrm>
            <a:off x="4197353" y="6422855"/>
            <a:ext cx="3783330" cy="365125"/>
          </a:xfrm>
          <a:prstGeom prst="rect">
            <a:avLst/>
          </a:prstGeom>
        </p:spPr>
        <p:txBody>
          <a:bodyPr vert="horz" lIns="91440" tIns="45720" rIns="91440" bIns="45720" rtlCol="0" anchor="ctr"/>
          <a:lstStyle>
            <a:lvl1pPr algn="r">
              <a:defRPr sz="788">
                <a:solidFill>
                  <a:schemeClr val="tx1"/>
                </a:solidFill>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994195" y="6422855"/>
            <a:ext cx="709698" cy="365125"/>
          </a:xfrm>
          <a:prstGeom prst="rect">
            <a:avLst/>
          </a:prstGeom>
        </p:spPr>
        <p:txBody>
          <a:bodyPr vert="horz" lIns="45720" tIns="45720" rIns="91440" bIns="45720" rtlCol="0" anchor="ctr"/>
          <a:lstStyle>
            <a:lvl1pPr algn="l">
              <a:defRPr sz="900" b="0">
                <a:solidFill>
                  <a:schemeClr val="tx1"/>
                </a:solidFill>
              </a:defRPr>
            </a:lvl1pPr>
          </a:lstStyle>
          <a:p>
            <a:pPr defTabSz="342900"/>
            <a:fld id="{4FAB73BC-B049-4115-A692-8D63A059BFB8}"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74109269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0C61C-DFCB-47D5-8711-FEE3E81E95E6}" type="datetimeFigureOut">
              <a:rPr lang="en-US" smtClean="0">
                <a:solidFill>
                  <a:prstClr val="black">
                    <a:tint val="75000"/>
                  </a:prstClr>
                </a:solidFill>
              </a:rPr>
              <a:pPr/>
              <a:t>8/6/2015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78A94-7B7B-44D2-8814-8CDA9DA370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690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_Kitano@wshl.org" TargetMode="Externa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blackdogenterprises.org/vaultADHSHL.php" TargetMode="External"/><Relationship Id="rId2" Type="http://schemas.openxmlformats.org/officeDocument/2006/relationships/hyperlink" Target="http://www.blackdogenterprises.org/watchADHSHL.php"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mailto:info@blackdogenterprises.org" TargetMode="External"/><Relationship Id="rId4" Type="http://schemas.openxmlformats.org/officeDocument/2006/relationships/hyperlink" Target="http://www.blackdogenterprises.org/OrderDVD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_Kitano@wshl.or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2015-16 </a:t>
            </a:r>
            <a:r>
              <a:rPr lang="en-US" dirty="0">
                <a:solidFill>
                  <a:schemeClr val="tx1"/>
                </a:solidFill>
              </a:rPr>
              <a:t>Pre-Season Coaches Meeting</a:t>
            </a:r>
          </a:p>
          <a:p>
            <a:r>
              <a:rPr lang="en-US" dirty="0">
                <a:solidFill>
                  <a:schemeClr val="tx1"/>
                </a:solidFill>
              </a:rPr>
              <a:t>August </a:t>
            </a:r>
            <a:r>
              <a:rPr lang="en-US" dirty="0" smtClean="0">
                <a:solidFill>
                  <a:schemeClr val="tx1"/>
                </a:solidFill>
              </a:rPr>
              <a:t>6, 2015</a:t>
            </a:r>
            <a:endParaRPr lang="en-US" dirty="0">
              <a:solidFill>
                <a:schemeClr val="tx1"/>
              </a:solidFill>
            </a:endParaRPr>
          </a:p>
          <a:p>
            <a:r>
              <a:rPr lang="en-US" dirty="0">
                <a:solidFill>
                  <a:schemeClr val="tx1"/>
                </a:solidFill>
              </a:rPr>
              <a:t>The Rinks - Anaheim Ice, Club 32</a:t>
            </a:r>
          </a:p>
          <a:p>
            <a:r>
              <a:rPr lang="en-US" dirty="0">
                <a:solidFill>
                  <a:schemeClr val="tx1"/>
                </a:solidFill>
              </a:rPr>
              <a:t>6pm-8pm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84909"/>
            <a:ext cx="2249424" cy="2652829"/>
          </a:xfrm>
          <a:prstGeom prst="rect">
            <a:avLst/>
          </a:prstGeom>
        </p:spPr>
      </p:pic>
    </p:spTree>
    <p:extLst>
      <p:ext uri="{BB962C8B-B14F-4D97-AF65-F5344CB8AC3E}">
        <p14:creationId xmlns:p14="http://schemas.microsoft.com/office/powerpoint/2010/main" val="4292880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u="sng" dirty="0">
                <a:solidFill>
                  <a:srgbClr val="FF0000"/>
                </a:solidFill>
                <a:effectLst>
                  <a:outerShdw blurRad="38100" dist="38100" dir="2700000" algn="tl">
                    <a:srgbClr val="000000">
                      <a:alpha val="43137"/>
                    </a:srgbClr>
                  </a:outerShdw>
                </a:effectLst>
              </a:rPr>
              <a:t>RULE CHANGE! </a:t>
            </a:r>
            <a:br>
              <a:rPr lang="en-US" sz="3600" b="1" i="1" u="sng" dirty="0">
                <a:solidFill>
                  <a:srgbClr val="FF0000"/>
                </a:solidFill>
                <a:effectLst>
                  <a:outerShdw blurRad="38100" dist="38100" dir="2700000" algn="tl">
                    <a:srgbClr val="000000">
                      <a:alpha val="43137"/>
                    </a:srgbClr>
                  </a:outerShdw>
                </a:effectLst>
              </a:rPr>
            </a:br>
            <a:r>
              <a:rPr lang="en-US" sz="3600" b="1" u="sng" dirty="0">
                <a:solidFill>
                  <a:srgbClr val="FF0000"/>
                </a:solidFill>
                <a:effectLst>
                  <a:outerShdw blurRad="38100" dist="38100" dir="2700000" algn="tl">
                    <a:srgbClr val="000000">
                      <a:alpha val="43137"/>
                    </a:srgbClr>
                  </a:outerShdw>
                </a:effectLst>
              </a:rPr>
              <a:t>Progressive Suspensions Player</a:t>
            </a:r>
          </a:p>
        </p:txBody>
      </p:sp>
      <p:sp>
        <p:nvSpPr>
          <p:cNvPr id="4" name="Rectangle 3"/>
          <p:cNvSpPr/>
          <p:nvPr/>
        </p:nvSpPr>
        <p:spPr>
          <a:xfrm>
            <a:off x="173865" y="2315783"/>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3rd Major Penalty will receive a</a:t>
            </a:r>
          </a:p>
        </p:txBody>
      </p:sp>
      <p:sp>
        <p:nvSpPr>
          <p:cNvPr id="5" name="Rectangle 4"/>
          <p:cNvSpPr/>
          <p:nvPr/>
        </p:nvSpPr>
        <p:spPr>
          <a:xfrm>
            <a:off x="4712058" y="2315783"/>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3 Game Suspension</a:t>
            </a:r>
          </a:p>
        </p:txBody>
      </p:sp>
      <p:sp>
        <p:nvSpPr>
          <p:cNvPr id="6" name="Rectangle 5"/>
          <p:cNvSpPr/>
          <p:nvPr/>
        </p:nvSpPr>
        <p:spPr>
          <a:xfrm>
            <a:off x="173865" y="3541026"/>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4</a:t>
            </a:r>
            <a:r>
              <a:rPr lang="en-US" sz="1350" baseline="30000" dirty="0">
                <a:solidFill>
                  <a:prstClr val="black"/>
                </a:solidFill>
              </a:rPr>
              <a:t>th</a:t>
            </a:r>
            <a:r>
              <a:rPr lang="en-US" sz="1350" dirty="0">
                <a:solidFill>
                  <a:prstClr val="black"/>
                </a:solidFill>
              </a:rPr>
              <a:t> Major Penalty (One More Major) will receive a </a:t>
            </a:r>
          </a:p>
        </p:txBody>
      </p:sp>
      <p:sp>
        <p:nvSpPr>
          <p:cNvPr id="7" name="Rectangle 6"/>
          <p:cNvSpPr/>
          <p:nvPr/>
        </p:nvSpPr>
        <p:spPr>
          <a:xfrm>
            <a:off x="4712058" y="3541026"/>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5 Game Suspension</a:t>
            </a:r>
          </a:p>
        </p:txBody>
      </p:sp>
      <p:sp>
        <p:nvSpPr>
          <p:cNvPr id="8" name="Rectangle 7"/>
          <p:cNvSpPr/>
          <p:nvPr/>
        </p:nvSpPr>
        <p:spPr>
          <a:xfrm>
            <a:off x="173865" y="4766269"/>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5</a:t>
            </a:r>
            <a:r>
              <a:rPr lang="en-US" sz="1350" baseline="30000" dirty="0">
                <a:solidFill>
                  <a:prstClr val="black"/>
                </a:solidFill>
              </a:rPr>
              <a:t>th</a:t>
            </a:r>
            <a:r>
              <a:rPr lang="en-US" sz="1350" dirty="0">
                <a:solidFill>
                  <a:prstClr val="black"/>
                </a:solidFill>
              </a:rPr>
              <a:t> Major Penalty (One More Major) will be</a:t>
            </a:r>
          </a:p>
        </p:txBody>
      </p:sp>
      <p:sp>
        <p:nvSpPr>
          <p:cNvPr id="9" name="Rectangle 8"/>
          <p:cNvSpPr/>
          <p:nvPr/>
        </p:nvSpPr>
        <p:spPr>
          <a:xfrm>
            <a:off x="4712058" y="4766269"/>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Suspended Pending Hearing</a:t>
            </a:r>
          </a:p>
        </p:txBody>
      </p:sp>
      <p:cxnSp>
        <p:nvCxnSpPr>
          <p:cNvPr id="15" name="Elbow Connector 14"/>
          <p:cNvCxnSpPr>
            <a:stCxn id="7" idx="2"/>
            <a:endCxn id="8" idx="0"/>
          </p:cNvCxnSpPr>
          <p:nvPr/>
        </p:nvCxnSpPr>
        <p:spPr>
          <a:xfrm rot="5400000">
            <a:off x="4497737" y="2426933"/>
            <a:ext cx="140479" cy="453819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2"/>
            <a:endCxn id="6" idx="0"/>
          </p:cNvCxnSpPr>
          <p:nvPr/>
        </p:nvCxnSpPr>
        <p:spPr>
          <a:xfrm rot="5400000">
            <a:off x="4497736" y="1201690"/>
            <a:ext cx="140480" cy="453819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5" idx="1"/>
          </p:cNvCxnSpPr>
          <p:nvPr/>
        </p:nvCxnSpPr>
        <p:spPr>
          <a:xfrm>
            <a:off x="4423893" y="2858165"/>
            <a:ext cx="288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7" idx="1"/>
          </p:cNvCxnSpPr>
          <p:nvPr/>
        </p:nvCxnSpPr>
        <p:spPr>
          <a:xfrm>
            <a:off x="4423893" y="4083408"/>
            <a:ext cx="288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a:off x="4423893" y="5308651"/>
            <a:ext cx="288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49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1+#ppt_w/2"/>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u="sng" dirty="0">
                <a:solidFill>
                  <a:srgbClr val="FF0000"/>
                </a:solidFill>
                <a:effectLst>
                  <a:outerShdw blurRad="38100" dist="38100" dir="2700000" algn="tl">
                    <a:srgbClr val="000000">
                      <a:alpha val="43137"/>
                    </a:srgbClr>
                  </a:outerShdw>
                </a:effectLst>
              </a:rPr>
              <a:t>RULE CHANGE! </a:t>
            </a:r>
            <a:r>
              <a:rPr lang="en-US" sz="3600" b="1" u="sng" dirty="0">
                <a:solidFill>
                  <a:srgbClr val="FF0000"/>
                </a:solidFill>
                <a:effectLst>
                  <a:outerShdw blurRad="38100" dist="38100" dir="2700000" algn="tl">
                    <a:srgbClr val="000000">
                      <a:alpha val="43137"/>
                    </a:srgbClr>
                  </a:outerShdw>
                </a:effectLst>
              </a:rPr>
              <a:t>Progressive Suspensions Head Coach</a:t>
            </a:r>
          </a:p>
        </p:txBody>
      </p:sp>
      <p:sp>
        <p:nvSpPr>
          <p:cNvPr id="4" name="Rectangle 3"/>
          <p:cNvSpPr/>
          <p:nvPr/>
        </p:nvSpPr>
        <p:spPr>
          <a:xfrm>
            <a:off x="173865" y="2315783"/>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3 Major Penalties in one game will result in </a:t>
            </a:r>
          </a:p>
        </p:txBody>
      </p:sp>
      <p:sp>
        <p:nvSpPr>
          <p:cNvPr id="5" name="Rectangle 4"/>
          <p:cNvSpPr/>
          <p:nvPr/>
        </p:nvSpPr>
        <p:spPr>
          <a:xfrm>
            <a:off x="4712058" y="2315783"/>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Head Coach 1 Game Suspension</a:t>
            </a:r>
          </a:p>
        </p:txBody>
      </p:sp>
      <p:sp>
        <p:nvSpPr>
          <p:cNvPr id="6" name="Rectangle 5"/>
          <p:cNvSpPr/>
          <p:nvPr/>
        </p:nvSpPr>
        <p:spPr>
          <a:xfrm>
            <a:off x="173865" y="3541026"/>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2</a:t>
            </a:r>
            <a:r>
              <a:rPr lang="en-US" sz="1350" baseline="30000" dirty="0">
                <a:solidFill>
                  <a:prstClr val="black"/>
                </a:solidFill>
              </a:rPr>
              <a:t>nd</a:t>
            </a:r>
            <a:r>
              <a:rPr lang="en-US" sz="1350" dirty="0">
                <a:solidFill>
                  <a:prstClr val="black"/>
                </a:solidFill>
              </a:rPr>
              <a:t> Time 3 Major Penalties in one game will result in </a:t>
            </a:r>
          </a:p>
        </p:txBody>
      </p:sp>
      <p:sp>
        <p:nvSpPr>
          <p:cNvPr id="7" name="Rectangle 6"/>
          <p:cNvSpPr/>
          <p:nvPr/>
        </p:nvSpPr>
        <p:spPr>
          <a:xfrm>
            <a:off x="4712058" y="3541026"/>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Head Coach 3 Game Suspension</a:t>
            </a:r>
          </a:p>
        </p:txBody>
      </p:sp>
      <p:sp>
        <p:nvSpPr>
          <p:cNvPr id="8" name="Rectangle 7"/>
          <p:cNvSpPr/>
          <p:nvPr/>
        </p:nvSpPr>
        <p:spPr>
          <a:xfrm>
            <a:off x="173865" y="4766269"/>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3</a:t>
            </a:r>
            <a:r>
              <a:rPr lang="en-US" sz="1350" baseline="30000" dirty="0">
                <a:solidFill>
                  <a:prstClr val="black"/>
                </a:solidFill>
              </a:rPr>
              <a:t>rd</a:t>
            </a:r>
            <a:r>
              <a:rPr lang="en-US" sz="1350" dirty="0">
                <a:solidFill>
                  <a:prstClr val="black"/>
                </a:solidFill>
              </a:rPr>
              <a:t> Time 3 Major Penalties in one game will result in </a:t>
            </a:r>
          </a:p>
        </p:txBody>
      </p:sp>
      <p:sp>
        <p:nvSpPr>
          <p:cNvPr id="9" name="Rectangle 8"/>
          <p:cNvSpPr/>
          <p:nvPr/>
        </p:nvSpPr>
        <p:spPr>
          <a:xfrm>
            <a:off x="4712058" y="4766269"/>
            <a:ext cx="4250028" cy="10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black"/>
                </a:solidFill>
              </a:rPr>
              <a:t>Head Coach Suspended Pending League Hearing</a:t>
            </a:r>
          </a:p>
        </p:txBody>
      </p:sp>
      <p:cxnSp>
        <p:nvCxnSpPr>
          <p:cNvPr id="15" name="Elbow Connector 14"/>
          <p:cNvCxnSpPr>
            <a:stCxn id="7" idx="2"/>
            <a:endCxn id="8" idx="0"/>
          </p:cNvCxnSpPr>
          <p:nvPr/>
        </p:nvCxnSpPr>
        <p:spPr>
          <a:xfrm rot="5400000">
            <a:off x="4497737" y="2426933"/>
            <a:ext cx="140479" cy="453819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2"/>
            <a:endCxn id="6" idx="0"/>
          </p:cNvCxnSpPr>
          <p:nvPr/>
        </p:nvCxnSpPr>
        <p:spPr>
          <a:xfrm rot="5400000">
            <a:off x="4497736" y="1201690"/>
            <a:ext cx="140480" cy="453819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5" idx="1"/>
          </p:cNvCxnSpPr>
          <p:nvPr/>
        </p:nvCxnSpPr>
        <p:spPr>
          <a:xfrm>
            <a:off x="4423893" y="2858165"/>
            <a:ext cx="288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7" idx="1"/>
          </p:cNvCxnSpPr>
          <p:nvPr/>
        </p:nvCxnSpPr>
        <p:spPr>
          <a:xfrm>
            <a:off x="4423893" y="4083408"/>
            <a:ext cx="288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a:off x="4423893" y="5308651"/>
            <a:ext cx="288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3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1+#ppt_w/2"/>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
            <a:ext cx="8277784" cy="4777381"/>
          </a:xfrm>
        </p:spPr>
        <p:txBody>
          <a:bodyPr/>
          <a:lstStyle/>
          <a:p>
            <a:r>
              <a:rPr lang="en-US" sz="9600" dirty="0" smtClean="0"/>
              <a:t>Arthur Kitano</a:t>
            </a:r>
            <a:endParaRPr lang="en-US" sz="9600" dirty="0"/>
          </a:p>
        </p:txBody>
      </p:sp>
      <p:sp>
        <p:nvSpPr>
          <p:cNvPr id="3" name="Subtitle 2"/>
          <p:cNvSpPr>
            <a:spLocks noGrp="1"/>
          </p:cNvSpPr>
          <p:nvPr>
            <p:ph type="subTitle" idx="1"/>
          </p:nvPr>
        </p:nvSpPr>
        <p:spPr/>
        <p:txBody>
          <a:bodyPr>
            <a:noAutofit/>
          </a:bodyPr>
          <a:lstStyle/>
          <a:p>
            <a:r>
              <a:rPr lang="en-US" sz="4400" dirty="0" smtClean="0"/>
              <a:t>E-mail: </a:t>
            </a:r>
            <a:r>
              <a:rPr lang="en-US" sz="4400" dirty="0" smtClean="0">
                <a:hlinkClick r:id="rId2"/>
              </a:rPr>
              <a:t>a_Kitano@wshl.org</a:t>
            </a:r>
            <a:endParaRPr lang="en-US" sz="4400" dirty="0" smtClean="0"/>
          </a:p>
          <a:p>
            <a:r>
              <a:rPr lang="en-US" sz="4400" dirty="0" smtClean="0"/>
              <a:t>Phone: 714-679-1855</a:t>
            </a:r>
            <a:endParaRPr lang="en-US" sz="4400" dirty="0"/>
          </a:p>
        </p:txBody>
      </p:sp>
      <p:pic>
        <p:nvPicPr>
          <p:cNvPr id="4" name="Picture 2" descr="C:\Users\Alexander\Desktop\ADHSHL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304800"/>
            <a:ext cx="1030328" cy="1143000"/>
          </a:xfrm>
          <a:prstGeom prst="roundRect">
            <a:avLst>
              <a:gd name="adj" fmla="val 9993"/>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231925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381000"/>
            <a:ext cx="3036790" cy="3581400"/>
          </a:xfrm>
        </p:spPr>
      </p:pic>
    </p:spTree>
    <p:extLst>
      <p:ext uri="{BB962C8B-B14F-4D97-AF65-F5344CB8AC3E}">
        <p14:creationId xmlns:p14="http://schemas.microsoft.com/office/powerpoint/2010/main" val="2777247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
            </a:r>
            <a:br>
              <a:rPr lang="en-US" dirty="0" smtClean="0"/>
            </a:br>
            <a:r>
              <a:rPr lang="en-US" dirty="0" smtClean="0"/>
              <a:t>ADHSHL Divisions                </a:t>
            </a:r>
            <a:br>
              <a:rPr lang="en-US" dirty="0" smtClean="0"/>
            </a:br>
            <a:r>
              <a:rPr lang="en-US" dirty="0" smtClean="0"/>
              <a:t> </a:t>
            </a:r>
            <a:r>
              <a:rPr lang="en-US" b="1" dirty="0" smtClean="0"/>
              <a:t>VARSITY</a:t>
            </a:r>
            <a:r>
              <a:rPr lang="en-US" dirty="0" smtClean="0">
                <a:solidFill>
                  <a:srgbClr val="FFC000"/>
                </a:solidFill>
              </a:rPr>
              <a:t> </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8600" y="304800"/>
            <a:ext cx="710724" cy="838200"/>
          </a:xfrm>
        </p:spPr>
      </p:pic>
      <p:sp>
        <p:nvSpPr>
          <p:cNvPr id="5" name="Rectangle 4"/>
          <p:cNvSpPr/>
          <p:nvPr/>
        </p:nvSpPr>
        <p:spPr>
          <a:xfrm>
            <a:off x="3810000" y="4419600"/>
            <a:ext cx="1786890" cy="99060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endParaRPr lang="en-US" sz="1100" dirty="0" smtClean="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Junior </a:t>
            </a:r>
            <a:r>
              <a:rPr lang="en-US" sz="1100" dirty="0">
                <a:effectLst/>
                <a:latin typeface="Calibri"/>
                <a:ea typeface="Calibri"/>
                <a:cs typeface="Times New Roman"/>
              </a:rPr>
              <a:t>Varsity - Orange</a:t>
            </a:r>
          </a:p>
          <a:p>
            <a:pPr marL="0" marR="0" algn="ctr">
              <a:spcBef>
                <a:spcPts val="0"/>
              </a:spcBef>
              <a:spcAft>
                <a:spcPts val="1000"/>
              </a:spcAft>
            </a:pPr>
            <a:r>
              <a:rPr lang="en-US" sz="1100" dirty="0" smtClean="0">
                <a:effectLst/>
                <a:latin typeface="Calibri"/>
                <a:ea typeface="Calibri"/>
                <a:cs typeface="Times New Roman"/>
              </a:rPr>
              <a:t>Pure &amp; Combined</a:t>
            </a:r>
            <a:endParaRPr lang="en-US" sz="1100" dirty="0">
              <a:effectLst/>
              <a:latin typeface="Calibri"/>
              <a:ea typeface="Calibri"/>
              <a:cs typeface="Times New Roman"/>
            </a:endParaRPr>
          </a:p>
          <a:p>
            <a:pPr marL="0" marR="0" algn="ctr">
              <a:spcBef>
                <a:spcPts val="0"/>
              </a:spcBef>
              <a:spcAft>
                <a:spcPts val="1000"/>
              </a:spcAft>
            </a:pPr>
            <a:r>
              <a:rPr lang="en-US" sz="1100" dirty="0">
                <a:effectLst/>
                <a:latin typeface="Calibri"/>
                <a:ea typeface="Calibri"/>
                <a:cs typeface="Times New Roman"/>
              </a:rPr>
              <a:t>14 Regular Season Games</a:t>
            </a:r>
          </a:p>
          <a:p>
            <a:pPr marL="0" marR="0" algn="ctr">
              <a:spcBef>
                <a:spcPts val="0"/>
              </a:spcBef>
              <a:spcAft>
                <a:spcPts val="1000"/>
              </a:spcAft>
            </a:pPr>
            <a:r>
              <a:rPr lang="en-US" sz="1100" dirty="0">
                <a:effectLst/>
                <a:latin typeface="Calibri"/>
                <a:ea typeface="Calibri"/>
                <a:cs typeface="Times New Roman"/>
              </a:rPr>
              <a:t> </a:t>
            </a:r>
          </a:p>
        </p:txBody>
      </p:sp>
      <p:sp>
        <p:nvSpPr>
          <p:cNvPr id="6" name="Rectangle 5"/>
          <p:cNvSpPr/>
          <p:nvPr/>
        </p:nvSpPr>
        <p:spPr>
          <a:xfrm>
            <a:off x="3807756" y="5562600"/>
            <a:ext cx="1786890" cy="99060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endParaRPr lang="en-US" sz="1100" dirty="0" smtClean="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  Junior Varsity - White</a:t>
            </a:r>
            <a:endParaRPr lang="en-US" sz="1100" dirty="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Pure &amp; Combined</a:t>
            </a:r>
            <a:endParaRPr lang="en-US" sz="1100" dirty="0">
              <a:effectLst/>
              <a:latin typeface="Calibri"/>
              <a:ea typeface="Calibri"/>
              <a:cs typeface="Times New Roman"/>
            </a:endParaRPr>
          </a:p>
          <a:p>
            <a:pPr marL="0" marR="0" algn="ctr">
              <a:spcBef>
                <a:spcPts val="0"/>
              </a:spcBef>
              <a:spcAft>
                <a:spcPts val="1000"/>
              </a:spcAft>
            </a:pPr>
            <a:r>
              <a:rPr lang="en-US" sz="1100" dirty="0">
                <a:effectLst/>
                <a:latin typeface="Calibri"/>
                <a:ea typeface="Calibri"/>
                <a:cs typeface="Times New Roman"/>
              </a:rPr>
              <a:t>14 Regular Season Games</a:t>
            </a:r>
          </a:p>
          <a:p>
            <a:pPr marL="0" marR="0" algn="ctr">
              <a:spcBef>
                <a:spcPts val="0"/>
              </a:spcBef>
              <a:spcAft>
                <a:spcPts val="1000"/>
              </a:spcAft>
            </a:pPr>
            <a:r>
              <a:rPr lang="en-US" sz="1100" dirty="0">
                <a:effectLst/>
                <a:latin typeface="Calibri"/>
                <a:ea typeface="Calibri"/>
                <a:cs typeface="Times New Roman"/>
              </a:rPr>
              <a:t> </a:t>
            </a:r>
          </a:p>
        </p:txBody>
      </p:sp>
      <p:sp>
        <p:nvSpPr>
          <p:cNvPr id="8" name="Rectangle 7"/>
          <p:cNvSpPr/>
          <p:nvPr/>
        </p:nvSpPr>
        <p:spPr>
          <a:xfrm>
            <a:off x="1975094" y="1447800"/>
            <a:ext cx="1786890" cy="99060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endParaRPr lang="en-US" sz="1100" dirty="0" smtClean="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VARSITY – DIVISION 1</a:t>
            </a:r>
            <a:endParaRPr lang="en-US" sz="1100" dirty="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Pure Only</a:t>
            </a:r>
            <a:endParaRPr lang="en-US" sz="1100" dirty="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16 </a:t>
            </a:r>
            <a:r>
              <a:rPr lang="en-US" sz="1100" dirty="0">
                <a:effectLst/>
                <a:latin typeface="Calibri"/>
                <a:ea typeface="Calibri"/>
                <a:cs typeface="Times New Roman"/>
              </a:rPr>
              <a:t>Regular Season Games</a:t>
            </a:r>
          </a:p>
          <a:p>
            <a:pPr marL="0" marR="0" algn="ctr">
              <a:spcBef>
                <a:spcPts val="0"/>
              </a:spcBef>
              <a:spcAft>
                <a:spcPts val="1000"/>
              </a:spcAft>
            </a:pPr>
            <a:r>
              <a:rPr lang="en-US" sz="1100" dirty="0">
                <a:effectLst/>
                <a:latin typeface="Calibri"/>
                <a:ea typeface="Calibri"/>
                <a:cs typeface="Times New Roman"/>
              </a:rPr>
              <a:t> </a:t>
            </a:r>
          </a:p>
        </p:txBody>
      </p:sp>
      <p:sp>
        <p:nvSpPr>
          <p:cNvPr id="9" name="Rectangle 8"/>
          <p:cNvSpPr/>
          <p:nvPr/>
        </p:nvSpPr>
        <p:spPr>
          <a:xfrm>
            <a:off x="5548874" y="1468676"/>
            <a:ext cx="1786890" cy="99060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endParaRPr lang="en-US" sz="1100" dirty="0" smtClean="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VARSITY DIVISION 2</a:t>
            </a:r>
            <a:endParaRPr lang="en-US" sz="1100" dirty="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Combined Only</a:t>
            </a:r>
            <a:endParaRPr lang="en-US" sz="1100" dirty="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15 </a:t>
            </a:r>
            <a:r>
              <a:rPr lang="en-US" sz="1100" dirty="0">
                <a:effectLst/>
                <a:latin typeface="Calibri"/>
                <a:ea typeface="Calibri"/>
                <a:cs typeface="Times New Roman"/>
              </a:rPr>
              <a:t>Regular Season Games</a:t>
            </a:r>
          </a:p>
          <a:p>
            <a:pPr marL="0" marR="0" algn="ctr">
              <a:spcBef>
                <a:spcPts val="0"/>
              </a:spcBef>
              <a:spcAft>
                <a:spcPts val="1000"/>
              </a:spcAft>
            </a:pPr>
            <a:r>
              <a:rPr lang="en-US" sz="1100" dirty="0">
                <a:effectLst/>
                <a:latin typeface="Calibri"/>
                <a:ea typeface="Calibri"/>
                <a:cs typeface="Times New Roman"/>
              </a:rPr>
              <a:t> </a:t>
            </a:r>
          </a:p>
        </p:txBody>
      </p:sp>
      <p:sp>
        <p:nvSpPr>
          <p:cNvPr id="10" name="Rectangle 9"/>
          <p:cNvSpPr/>
          <p:nvPr/>
        </p:nvSpPr>
        <p:spPr>
          <a:xfrm>
            <a:off x="3761984" y="2590800"/>
            <a:ext cx="1786890" cy="99060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endParaRPr lang="en-US" sz="1100" dirty="0" smtClean="0">
              <a:effectLst/>
              <a:latin typeface="Calibri"/>
              <a:ea typeface="Calibri"/>
              <a:cs typeface="Times New Roman"/>
            </a:endParaRPr>
          </a:p>
          <a:p>
            <a:pPr marL="0" marR="0" algn="ctr">
              <a:spcBef>
                <a:spcPts val="0"/>
              </a:spcBef>
              <a:spcAft>
                <a:spcPts val="1000"/>
              </a:spcAft>
            </a:pPr>
            <a:r>
              <a:rPr lang="en-US" sz="1100" dirty="0" smtClean="0">
                <a:latin typeface="Calibri"/>
                <a:ea typeface="Calibri"/>
                <a:cs typeface="Times New Roman"/>
              </a:rPr>
              <a:t>VARSITY DIVISION 3</a:t>
            </a:r>
            <a:endParaRPr lang="en-US" sz="1100" dirty="0">
              <a:effectLst/>
              <a:latin typeface="Calibri"/>
              <a:ea typeface="Calibri"/>
              <a:cs typeface="Times New Roman"/>
            </a:endParaRPr>
          </a:p>
          <a:p>
            <a:pPr marL="0" marR="0" algn="ctr">
              <a:spcBef>
                <a:spcPts val="0"/>
              </a:spcBef>
              <a:spcAft>
                <a:spcPts val="1000"/>
              </a:spcAft>
            </a:pPr>
            <a:r>
              <a:rPr lang="en-US" sz="1100" dirty="0" smtClean="0">
                <a:effectLst/>
                <a:latin typeface="Calibri"/>
                <a:ea typeface="Calibri"/>
                <a:cs typeface="Times New Roman"/>
              </a:rPr>
              <a:t>Pure &amp; Combined</a:t>
            </a:r>
            <a:endParaRPr lang="en-US" sz="1100" dirty="0">
              <a:effectLst/>
              <a:latin typeface="Calibri"/>
              <a:ea typeface="Calibri"/>
              <a:cs typeface="Times New Roman"/>
            </a:endParaRPr>
          </a:p>
          <a:p>
            <a:pPr marL="0" marR="0" algn="ctr">
              <a:spcBef>
                <a:spcPts val="0"/>
              </a:spcBef>
              <a:spcAft>
                <a:spcPts val="1000"/>
              </a:spcAft>
            </a:pPr>
            <a:r>
              <a:rPr lang="en-US" sz="1100" dirty="0">
                <a:effectLst/>
                <a:latin typeface="Calibri"/>
                <a:ea typeface="Calibri"/>
                <a:cs typeface="Times New Roman"/>
              </a:rPr>
              <a:t>14 Regular Season Games</a:t>
            </a:r>
          </a:p>
          <a:p>
            <a:pPr marL="0" marR="0" algn="ctr">
              <a:spcBef>
                <a:spcPts val="0"/>
              </a:spcBef>
              <a:spcAft>
                <a:spcPts val="1000"/>
              </a:spcAft>
            </a:pPr>
            <a:r>
              <a:rPr lang="en-US" sz="1100" dirty="0">
                <a:effectLst/>
                <a:latin typeface="Calibri"/>
                <a:ea typeface="Calibri"/>
                <a:cs typeface="Times New Roman"/>
              </a:rPr>
              <a:t> </a:t>
            </a:r>
          </a:p>
        </p:txBody>
      </p:sp>
      <p:sp>
        <p:nvSpPr>
          <p:cNvPr id="12" name="TextBox 11"/>
          <p:cNvSpPr txBox="1"/>
          <p:nvPr/>
        </p:nvSpPr>
        <p:spPr>
          <a:xfrm>
            <a:off x="3363277" y="3816262"/>
            <a:ext cx="2680335" cy="461665"/>
          </a:xfrm>
          <a:prstGeom prst="rect">
            <a:avLst/>
          </a:prstGeom>
          <a:noFill/>
        </p:spPr>
        <p:txBody>
          <a:bodyPr wrap="square" rtlCol="0">
            <a:spAutoFit/>
          </a:bodyPr>
          <a:lstStyle/>
          <a:p>
            <a:r>
              <a:rPr lang="en-US" sz="1400" b="1" dirty="0" smtClean="0">
                <a:solidFill>
                  <a:srgbClr val="FFC000"/>
                </a:solidFill>
              </a:rPr>
              <a:t>    </a:t>
            </a:r>
            <a:r>
              <a:rPr lang="en-US" sz="2400" b="1" dirty="0" smtClean="0"/>
              <a:t>JUNIOR VARSITY</a:t>
            </a:r>
            <a:endParaRPr lang="en-US" sz="2400" b="1" dirty="0"/>
          </a:p>
        </p:txBody>
      </p:sp>
    </p:spTree>
    <p:extLst>
      <p:ext uri="{BB962C8B-B14F-4D97-AF65-F5344CB8AC3E}">
        <p14:creationId xmlns:p14="http://schemas.microsoft.com/office/powerpoint/2010/main" val="2460162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     ADHSHL Schedule (tentative)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7703289"/>
              </p:ext>
            </p:extLst>
          </p:nvPr>
        </p:nvGraphicFramePr>
        <p:xfrm>
          <a:off x="838200" y="1142990"/>
          <a:ext cx="7543799" cy="4953019"/>
        </p:xfrm>
        <a:graphic>
          <a:graphicData uri="http://schemas.openxmlformats.org/drawingml/2006/table">
            <a:tbl>
              <a:tblPr>
                <a:tableStyleId>{5C22544A-7EE6-4342-B048-85BDC9FD1C3A}</a:tableStyleId>
              </a:tblPr>
              <a:tblGrid>
                <a:gridCol w="1850582"/>
                <a:gridCol w="581174"/>
                <a:gridCol w="810586"/>
                <a:gridCol w="1269408"/>
                <a:gridCol w="1548524"/>
                <a:gridCol w="1483525"/>
              </a:tblGrid>
              <a:tr h="262262">
                <a:tc>
                  <a:txBody>
                    <a:bodyPr/>
                    <a:lstStyle/>
                    <a:p>
                      <a:pPr algn="l" fontAlgn="b"/>
                      <a:r>
                        <a:rPr lang="en-US" sz="1100" u="none" strike="noStrike" dirty="0">
                          <a:effectLst/>
                        </a:rPr>
                        <a:t>DATE</a:t>
                      </a:r>
                      <a:endParaRPr lang="en-US" sz="1100" b="1" i="0" u="none" strike="noStrike" dirty="0">
                        <a:effectLst/>
                        <a:latin typeface="Arial"/>
                      </a:endParaRPr>
                    </a:p>
                  </a:txBody>
                  <a:tcPr marL="9525" marR="9525" marT="9525" marB="0" anchor="b"/>
                </a:tc>
                <a:tc>
                  <a:txBody>
                    <a:bodyPr/>
                    <a:lstStyle/>
                    <a:p>
                      <a:pPr algn="ctr" fontAlgn="b"/>
                      <a:r>
                        <a:rPr lang="en-US" sz="1100" u="none" strike="noStrike">
                          <a:effectLst/>
                        </a:rPr>
                        <a:t>DIV</a:t>
                      </a:r>
                      <a:endParaRPr lang="en-US" sz="1100" b="1" i="0" u="none" strike="noStrike">
                        <a:effectLst/>
                        <a:latin typeface="Arial"/>
                      </a:endParaRPr>
                    </a:p>
                  </a:txBody>
                  <a:tcPr marL="9525" marR="9525" marT="9525" marB="0" anchor="b"/>
                </a:tc>
                <a:tc>
                  <a:txBody>
                    <a:bodyPr/>
                    <a:lstStyle/>
                    <a:p>
                      <a:pPr algn="ctr" fontAlgn="b"/>
                      <a:r>
                        <a:rPr lang="en-US" sz="1100" u="none" strike="noStrike">
                          <a:effectLst/>
                        </a:rPr>
                        <a:t>TIME</a:t>
                      </a:r>
                      <a:endParaRPr lang="en-US" sz="1100" b="1" i="0" u="none" strike="noStrike">
                        <a:effectLst/>
                        <a:latin typeface="Arial"/>
                      </a:endParaRPr>
                    </a:p>
                  </a:txBody>
                  <a:tcPr marL="9525" marR="9525" marT="9525" marB="0" anchor="b"/>
                </a:tc>
                <a:tc>
                  <a:txBody>
                    <a:bodyPr/>
                    <a:lstStyle/>
                    <a:p>
                      <a:pPr algn="ctr" fontAlgn="b"/>
                      <a:r>
                        <a:rPr lang="en-US" sz="1100" u="none" strike="noStrike">
                          <a:effectLst/>
                        </a:rPr>
                        <a:t>ARENA</a:t>
                      </a:r>
                      <a:endParaRPr lang="en-US" sz="1100" b="1" i="0" u="none" strike="noStrike">
                        <a:effectLst/>
                        <a:latin typeface="Arial"/>
                      </a:endParaRPr>
                    </a:p>
                  </a:txBody>
                  <a:tcPr marL="9525" marR="9525" marT="9525" marB="0" anchor="b"/>
                </a:tc>
                <a:tc>
                  <a:txBody>
                    <a:bodyPr/>
                    <a:lstStyle/>
                    <a:p>
                      <a:pPr algn="ctr" fontAlgn="b"/>
                      <a:r>
                        <a:rPr lang="en-US" sz="1100" u="none" strike="noStrike">
                          <a:effectLst/>
                        </a:rPr>
                        <a:t>Home</a:t>
                      </a:r>
                      <a:endParaRPr lang="en-US" sz="1100" b="1" i="0" u="none" strike="noStrike">
                        <a:effectLst/>
                        <a:latin typeface="Arial"/>
                      </a:endParaRPr>
                    </a:p>
                  </a:txBody>
                  <a:tcPr marL="9525" marR="9525" marT="9525" marB="0" anchor="b"/>
                </a:tc>
                <a:tc>
                  <a:txBody>
                    <a:bodyPr/>
                    <a:lstStyle/>
                    <a:p>
                      <a:pPr algn="ctr" fontAlgn="b"/>
                      <a:r>
                        <a:rPr lang="en-US" sz="1100" u="none" strike="noStrike">
                          <a:effectLst/>
                        </a:rPr>
                        <a:t>Away</a:t>
                      </a:r>
                      <a:endParaRPr lang="en-US" sz="1100" b="1" i="0" u="none" strike="noStrike">
                        <a:effectLst/>
                        <a:latin typeface="Arial"/>
                      </a:endParaRPr>
                    </a:p>
                  </a:txBody>
                  <a:tcPr marL="9525" marR="9525" marT="9525" marB="0" anchor="b"/>
                </a:tc>
              </a:tr>
              <a:tr h="212308">
                <a:tc>
                  <a:txBody>
                    <a:bodyPr/>
                    <a:lstStyle/>
                    <a:p>
                      <a:pPr algn="l" fontAlgn="b"/>
                      <a:r>
                        <a:rPr lang="en-US" sz="1000" u="none" strike="noStrike">
                          <a:effectLst/>
                        </a:rPr>
                        <a:t>September 5, 2014</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6:45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O Lu</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JSerra</a:t>
                      </a:r>
                      <a:endParaRPr lang="en-US" sz="1000" b="0" i="0" u="none" strike="noStrike">
                        <a:effectLst/>
                        <a:latin typeface="Arial"/>
                      </a:endParaRPr>
                    </a:p>
                  </a:txBody>
                  <a:tcPr marL="9525" marR="9525" marT="9525" marB="0" anchor="b"/>
                </a:tc>
              </a:tr>
              <a:tr h="232289">
                <a:tc>
                  <a:txBody>
                    <a:bodyPr/>
                    <a:lstStyle/>
                    <a:p>
                      <a:pPr algn="l" fontAlgn="b"/>
                      <a:r>
                        <a:rPr lang="en-US" sz="1100" u="none" strike="noStrike">
                          <a:effectLst/>
                        </a:rPr>
                        <a:t> </a:t>
                      </a:r>
                      <a:endParaRPr lang="en-US" sz="11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8:30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Servite</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St. John Bosco</a:t>
                      </a:r>
                      <a:endParaRPr lang="en-US" sz="1000" b="0" i="0" u="none" strike="noStrike" dirty="0">
                        <a:effectLst/>
                        <a:latin typeface="Arial"/>
                      </a:endParaRPr>
                    </a:p>
                  </a:txBody>
                  <a:tcPr marL="9525" marR="9525" marT="9525" marB="0" anchor="b"/>
                </a:tc>
              </a:tr>
              <a:tr h="212308">
                <a:tc>
                  <a:txBody>
                    <a:bodyPr/>
                    <a:lstStyle/>
                    <a:p>
                      <a:pPr algn="l" fontAlgn="b"/>
                      <a:r>
                        <a:rPr lang="en-US" sz="1000" u="none" strike="noStrike" dirty="0">
                          <a:effectLst/>
                        </a:rPr>
                        <a:t>September 6, 2014</a:t>
                      </a:r>
                      <a:endParaRPr lang="en-US" sz="1000" b="0" i="0" u="none" strike="noStrike" dirty="0">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11:00 AM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Los Al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Capo </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B</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12:40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B</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Los Al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UCA</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B</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12:40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Villa Park</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Torrance</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2:20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Bishop Amat</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Beckman</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11:30 AM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SMCHS</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Servite</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JSerra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O Lu</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3:30 PM</a:t>
                      </a:r>
                      <a:endParaRPr lang="en-US" sz="1000" b="0" i="0" u="none" strike="noStrike" dirty="0">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Damien</a:t>
                      </a:r>
                      <a:endParaRPr lang="en-US" sz="1000" b="0" i="0" u="none" strike="noStrike" dirty="0">
                        <a:effectLst/>
                        <a:latin typeface="Arial"/>
                      </a:endParaRPr>
                    </a:p>
                  </a:txBody>
                  <a:tcPr marL="9525" marR="9525" marT="9525" marB="0" anchor="b"/>
                </a:tc>
                <a:tc>
                  <a:txBody>
                    <a:bodyPr/>
                    <a:lstStyle/>
                    <a:p>
                      <a:pPr algn="ctr" fontAlgn="b"/>
                      <a:r>
                        <a:rPr lang="en-US" sz="1000" u="none" strike="noStrike">
                          <a:effectLst/>
                        </a:rPr>
                        <a:t>Edison</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5:30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Corona-Norco</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Conejo Valley</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7:30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Capo United</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 Jolla CD</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September 12, 2014</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6:45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Villa Park</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Newport-Mesa</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8:30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Los Al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Long Beach</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September 13, 2014</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11:00 AM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Edison</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Corona-Norco</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12:40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B</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O Lu</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Torrance</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12:40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A</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SMCHS</a:t>
                      </a:r>
                      <a:endParaRPr lang="en-US" sz="1000" b="0" i="0" u="none" strike="noStrike" dirty="0">
                        <a:effectLst/>
                        <a:latin typeface="Arial"/>
                      </a:endParaRPr>
                    </a:p>
                  </a:txBody>
                  <a:tcPr marL="9525" marR="9525" marT="9525" marB="0" anchor="b"/>
                </a:tc>
                <a:tc>
                  <a:txBody>
                    <a:bodyPr/>
                    <a:lstStyle/>
                    <a:p>
                      <a:pPr algn="ctr" fontAlgn="b"/>
                      <a:r>
                        <a:rPr lang="en-US" sz="1000" u="none" strike="noStrike">
                          <a:effectLst/>
                        </a:rPr>
                        <a:t>HBHS</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JV -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2:20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Lakewood A</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Woodbridge</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Cal Desert</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11:30 AM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Servite</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JSerra</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Edison</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SMCHS</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3:30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O Lu</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Damien</a:t>
                      </a:r>
                      <a:endParaRPr lang="en-US" sz="1000" b="0" i="0" u="none" strike="noStrike">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5:30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Conejo Valley</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San Diego United</a:t>
                      </a:r>
                      <a:endParaRPr lang="en-US" sz="1000" b="0" i="0" u="none" strike="noStrike" dirty="0">
                        <a:effectLst/>
                        <a:latin typeface="Arial"/>
                      </a:endParaRPr>
                    </a:p>
                  </a:txBody>
                  <a:tcPr marL="9525" marR="9525" marT="9525" marB="0" anchor="b"/>
                </a:tc>
              </a:tr>
              <a:tr h="212308">
                <a:tc>
                  <a:txBody>
                    <a:bodyPr/>
                    <a:lstStyle/>
                    <a:p>
                      <a:pPr algn="l" fontAlgn="b"/>
                      <a:r>
                        <a:rPr lang="en-US" sz="1000" u="none" strike="noStrike">
                          <a:effectLst/>
                        </a:rPr>
                        <a:t> </a:t>
                      </a:r>
                      <a:endParaRPr lang="en-US" sz="1000" b="0" i="0" u="none" strike="noStrike">
                        <a:effectLst/>
                        <a:latin typeface="Verdana"/>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7:30 PM</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AI - NHL</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La Jolla CD</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UCA</a:t>
                      </a:r>
                      <a:endParaRPr lang="en-US" sz="1000" b="0" i="0" u="none" strike="noStrike" dirty="0">
                        <a:effectLst/>
                        <a:latin typeface="Arial"/>
                      </a:endParaRPr>
                    </a:p>
                  </a:txBody>
                  <a:tcPr marL="9525" marR="9525" marT="9525" marB="0" anchor="b"/>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799" y="228600"/>
            <a:ext cx="952501" cy="9144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14" y="1143000"/>
            <a:ext cx="8721486" cy="510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22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833438" cy="800100"/>
          </a:xfrm>
          <a:prstGeom prst="rect">
            <a:avLst/>
          </a:prstGeom>
        </p:spPr>
      </p:pic>
      <p:pic>
        <p:nvPicPr>
          <p:cNvPr id="2050" name="Picture 2" descr="C:\Users\mblanchart\Documents\ADHSHL%20Line-Up%20Card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838200"/>
            <a:ext cx="4569799" cy="5913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554467"/>
            <a:ext cx="4572000" cy="338554"/>
          </a:xfrm>
          <a:prstGeom prst="rect">
            <a:avLst/>
          </a:prstGeom>
          <a:noFill/>
        </p:spPr>
        <p:txBody>
          <a:bodyPr wrap="square" rtlCol="0">
            <a:spAutoFit/>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ADHSHL Roster Card</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4637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4800" dirty="0" smtClean="0"/>
              <a:t>Play-Off Format</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8600" y="152400"/>
            <a:ext cx="914400" cy="877824"/>
          </a:xfrm>
        </p:spPr>
      </p:pic>
      <p:sp>
        <p:nvSpPr>
          <p:cNvPr id="5" name="TextBox 4"/>
          <p:cNvSpPr txBox="1"/>
          <p:nvPr/>
        </p:nvSpPr>
        <p:spPr>
          <a:xfrm>
            <a:off x="609600" y="1066800"/>
            <a:ext cx="8077200" cy="5109091"/>
          </a:xfrm>
          <a:prstGeom prst="rect">
            <a:avLst/>
          </a:prstGeom>
          <a:noFill/>
        </p:spPr>
        <p:txBody>
          <a:bodyPr wrap="square" rtlCol="0">
            <a:spAutoFit/>
          </a:bodyPr>
          <a:lstStyle/>
          <a:p>
            <a:r>
              <a:rPr lang="en-US" sz="3200" dirty="0" smtClean="0"/>
              <a:t>ADHSHL</a:t>
            </a:r>
          </a:p>
          <a:p>
            <a:r>
              <a:rPr lang="en-US" sz="3200" dirty="0" smtClean="0"/>
              <a:t>   </a:t>
            </a:r>
            <a:r>
              <a:rPr lang="en-US" sz="3200" dirty="0" smtClean="0">
                <a:latin typeface="Calibri"/>
              </a:rPr>
              <a:t>• ALL DIVISIONS</a:t>
            </a:r>
          </a:p>
          <a:p>
            <a:r>
              <a:rPr lang="en-US" sz="3200" dirty="0" smtClean="0">
                <a:latin typeface="Calibri"/>
              </a:rPr>
              <a:t>             </a:t>
            </a:r>
            <a:r>
              <a:rPr lang="en-US" sz="2800" dirty="0" smtClean="0">
                <a:latin typeface="Calibri"/>
              </a:rPr>
              <a:t>― Single game elimination</a:t>
            </a:r>
          </a:p>
          <a:p>
            <a:r>
              <a:rPr lang="en-US" sz="2800" dirty="0" smtClean="0"/>
              <a:t>             ― Play-Off bracket for each division</a:t>
            </a:r>
            <a:endParaRPr lang="en-US" sz="2800" dirty="0"/>
          </a:p>
          <a:p>
            <a:r>
              <a:rPr lang="en-US" sz="2800" dirty="0" smtClean="0">
                <a:latin typeface="Calibri"/>
              </a:rPr>
              <a:t>             ― Seeding based upon regular season finish</a:t>
            </a:r>
          </a:p>
          <a:p>
            <a:r>
              <a:rPr lang="en-US" sz="2800" dirty="0">
                <a:latin typeface="Calibri"/>
              </a:rPr>
              <a:t> </a:t>
            </a:r>
            <a:r>
              <a:rPr lang="en-US" sz="2800" dirty="0" smtClean="0">
                <a:latin typeface="Calibri"/>
              </a:rPr>
              <a:t>            ― All schools qualify</a:t>
            </a:r>
          </a:p>
          <a:p>
            <a:endParaRPr lang="en-US" sz="3200" dirty="0">
              <a:latin typeface="Calibri"/>
            </a:endParaRPr>
          </a:p>
          <a:p>
            <a:r>
              <a:rPr lang="en-US" sz="3200" dirty="0" smtClean="0"/>
              <a:t>CAHA</a:t>
            </a:r>
          </a:p>
          <a:p>
            <a:r>
              <a:rPr lang="en-US" sz="3200" dirty="0"/>
              <a:t> </a:t>
            </a:r>
            <a:r>
              <a:rPr lang="en-US" sz="3200" dirty="0" smtClean="0">
                <a:latin typeface="Calibri"/>
              </a:rPr>
              <a:t>• Varsity Division 1 schools only</a:t>
            </a:r>
          </a:p>
          <a:p>
            <a:r>
              <a:rPr lang="en-US" sz="3200" dirty="0" smtClean="0"/>
              <a:t> </a:t>
            </a:r>
            <a:r>
              <a:rPr lang="en-US" sz="3200" dirty="0"/>
              <a:t>• </a:t>
            </a:r>
            <a:r>
              <a:rPr lang="en-US" sz="3200" dirty="0" smtClean="0"/>
              <a:t>February 19-21, 2015;  Location - TBD</a:t>
            </a:r>
            <a:endParaRPr lang="en-US" sz="3200" dirty="0"/>
          </a:p>
          <a:p>
            <a:endParaRPr lang="en-US" dirty="0"/>
          </a:p>
        </p:txBody>
      </p:sp>
    </p:spTree>
    <p:extLst>
      <p:ext uri="{BB962C8B-B14F-4D97-AF65-F5344CB8AC3E}">
        <p14:creationId xmlns:p14="http://schemas.microsoft.com/office/powerpoint/2010/main" val="65017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ADHSHL at Honda Center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302707"/>
            <a:ext cx="2914650" cy="3886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304800"/>
            <a:ext cx="1031875" cy="990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667000"/>
            <a:ext cx="2400300" cy="3200400"/>
          </a:xfrm>
          <a:prstGeom prst="rect">
            <a:avLst/>
          </a:prstGeom>
        </p:spPr>
      </p:pic>
    </p:spTree>
    <p:extLst>
      <p:ext uri="{BB962C8B-B14F-4D97-AF65-F5344CB8AC3E}">
        <p14:creationId xmlns:p14="http://schemas.microsoft.com/office/powerpoint/2010/main" val="3326588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Misc. Items</a:t>
            </a:r>
            <a:endParaRPr lang="en-US" sz="2800" dirty="0"/>
          </a:p>
        </p:txBody>
      </p:sp>
      <p:sp>
        <p:nvSpPr>
          <p:cNvPr id="3" name="Content Placeholder 2"/>
          <p:cNvSpPr>
            <a:spLocks noGrp="1"/>
          </p:cNvSpPr>
          <p:nvPr>
            <p:ph idx="1"/>
          </p:nvPr>
        </p:nvSpPr>
        <p:spPr>
          <a:xfrm>
            <a:off x="428625" y="1143000"/>
            <a:ext cx="8229600" cy="5257800"/>
          </a:xfrm>
        </p:spPr>
        <p:txBody>
          <a:bodyPr>
            <a:normAutofit/>
          </a:bodyPr>
          <a:lstStyle/>
          <a:p>
            <a:r>
              <a:rPr lang="en-US" sz="2000" dirty="0" smtClean="0"/>
              <a:t>High Res Logo for new schools</a:t>
            </a:r>
          </a:p>
          <a:p>
            <a:r>
              <a:rPr lang="en-US" sz="2000" dirty="0" err="1" smtClean="0"/>
              <a:t>Blackdog</a:t>
            </a:r>
            <a:r>
              <a:rPr lang="en-US" sz="2000" dirty="0" smtClean="0"/>
              <a:t> Enterprises</a:t>
            </a:r>
          </a:p>
          <a:p>
            <a:pPr lvl="1"/>
            <a:r>
              <a:rPr lang="en-US" sz="2000" dirty="0" smtClean="0"/>
              <a:t>Video &amp; Audio available for all Division 1 games on </a:t>
            </a:r>
            <a:r>
              <a:rPr lang="en-US" sz="2000" dirty="0" err="1" smtClean="0"/>
              <a:t>Blackdog</a:t>
            </a:r>
            <a:r>
              <a:rPr lang="en-US" sz="2000" dirty="0" smtClean="0"/>
              <a:t> (fee)</a:t>
            </a:r>
          </a:p>
          <a:p>
            <a:pPr lvl="1"/>
            <a:r>
              <a:rPr lang="en-US" sz="2000" dirty="0" smtClean="0"/>
              <a:t>Video &amp; Audio available for select Division 2 and 3 game(s) of the week on </a:t>
            </a:r>
            <a:r>
              <a:rPr lang="en-US" sz="2000" dirty="0" err="1" smtClean="0"/>
              <a:t>Blackdog</a:t>
            </a:r>
            <a:r>
              <a:rPr lang="en-US" sz="2000" dirty="0" smtClean="0"/>
              <a:t> (fee)</a:t>
            </a:r>
          </a:p>
          <a:p>
            <a:r>
              <a:rPr lang="en-US" sz="2000" dirty="0" smtClean="0"/>
              <a:t>USA Hockey </a:t>
            </a:r>
            <a:r>
              <a:rPr lang="en-US" sz="2000" dirty="0"/>
              <a:t>High School Nationals</a:t>
            </a:r>
          </a:p>
          <a:p>
            <a:pPr lvl="1"/>
            <a:r>
              <a:rPr lang="en-US" sz="2000" dirty="0"/>
              <a:t>March </a:t>
            </a:r>
            <a:r>
              <a:rPr lang="en-US" sz="2000" dirty="0" smtClean="0"/>
              <a:t>17-21, 2016; Reston, VA</a:t>
            </a:r>
            <a:endParaRPr lang="en-US" sz="2000" dirty="0"/>
          </a:p>
          <a:p>
            <a:r>
              <a:rPr lang="en-US" sz="2000" dirty="0" smtClean="0"/>
              <a:t>America’s Showcase – Team CA</a:t>
            </a:r>
            <a:endParaRPr lang="en-US" sz="2000" dirty="0"/>
          </a:p>
          <a:p>
            <a:pPr lvl="1"/>
            <a:r>
              <a:rPr lang="en-US" sz="2000" dirty="0" smtClean="0"/>
              <a:t>April 14-18, 2016; Pittsburgh, PA</a:t>
            </a:r>
          </a:p>
          <a:p>
            <a:pPr lvl="1"/>
            <a:r>
              <a:rPr lang="en-US" sz="2000" dirty="0" smtClean="0"/>
              <a:t>Juniors &amp; Seniors only</a:t>
            </a:r>
            <a:endParaRPr lang="en-US" sz="2000" dirty="0"/>
          </a:p>
          <a:p>
            <a:pPr marL="457200" lvl="1" indent="0">
              <a:buNone/>
            </a:pPr>
            <a:endParaRPr lang="en-US" sz="2400" dirty="0" smtClean="0"/>
          </a:p>
          <a:p>
            <a:pPr marL="457200" lvl="1"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52400"/>
            <a:ext cx="1190625"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712" y="4191000"/>
            <a:ext cx="2743200" cy="2057400"/>
          </a:xfrm>
          <a:prstGeom prst="rect">
            <a:avLst/>
          </a:prstGeom>
        </p:spPr>
      </p:pic>
    </p:spTree>
    <p:extLst>
      <p:ext uri="{BB962C8B-B14F-4D97-AF65-F5344CB8AC3E}">
        <p14:creationId xmlns:p14="http://schemas.microsoft.com/office/powerpoint/2010/main" val="2684266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en-US" sz="2700" b="1" dirty="0"/>
              <a:t>AGENDA &amp; ITEMS TO DISCUSS</a:t>
            </a:r>
            <a:r>
              <a:rPr lang="en-US" dirty="0"/>
              <a:t/>
            </a:r>
            <a:br>
              <a:rPr lang="en-US" dirty="0"/>
            </a:br>
            <a:endParaRPr lang="en-US" dirty="0"/>
          </a:p>
        </p:txBody>
      </p:sp>
      <p:sp>
        <p:nvSpPr>
          <p:cNvPr id="3" name="Content Placeholder 2"/>
          <p:cNvSpPr>
            <a:spLocks noGrp="1"/>
          </p:cNvSpPr>
          <p:nvPr>
            <p:ph idx="1"/>
          </p:nvPr>
        </p:nvSpPr>
        <p:spPr>
          <a:xfrm>
            <a:off x="457200" y="533400"/>
            <a:ext cx="8229600" cy="6096000"/>
          </a:xfrm>
        </p:spPr>
        <p:txBody>
          <a:bodyPr>
            <a:normAutofit fontScale="25000" lnSpcReduction="20000"/>
          </a:bodyPr>
          <a:lstStyle/>
          <a:p>
            <a:pPr lvl="0"/>
            <a:r>
              <a:rPr lang="en-US" sz="4000" dirty="0"/>
              <a:t>Team Equipment (pick-up)</a:t>
            </a:r>
          </a:p>
          <a:p>
            <a:pPr lvl="0"/>
            <a:r>
              <a:rPr lang="en-US" sz="4000" dirty="0" smtClean="0"/>
              <a:t>Registration </a:t>
            </a:r>
            <a:r>
              <a:rPr lang="en-US" sz="4000" dirty="0"/>
              <a:t>Update/Information</a:t>
            </a:r>
          </a:p>
          <a:p>
            <a:pPr lvl="0"/>
            <a:r>
              <a:rPr lang="en-US" sz="4000" dirty="0" smtClean="0"/>
              <a:t>Financial </a:t>
            </a:r>
            <a:r>
              <a:rPr lang="en-US" sz="4000" dirty="0"/>
              <a:t>Material</a:t>
            </a:r>
          </a:p>
          <a:p>
            <a:pPr lvl="0"/>
            <a:r>
              <a:rPr lang="en-US" sz="4000" dirty="0"/>
              <a:t>Concussions; Training, Certification, Testing &amp; Notification</a:t>
            </a:r>
          </a:p>
          <a:p>
            <a:pPr lvl="0"/>
            <a:r>
              <a:rPr lang="en-US" sz="4000" dirty="0" smtClean="0"/>
              <a:t>League </a:t>
            </a:r>
            <a:r>
              <a:rPr lang="en-US" sz="4000" dirty="0"/>
              <a:t>Website – Champ Baginski, Anaheim Ducks  </a:t>
            </a:r>
            <a:r>
              <a:rPr lang="en-US" sz="4000" b="1" dirty="0"/>
              <a:t>(Roster Upload)</a:t>
            </a:r>
            <a:endParaRPr lang="en-US" sz="4000" dirty="0"/>
          </a:p>
          <a:p>
            <a:pPr lvl="0"/>
            <a:r>
              <a:rPr lang="en-US" sz="4000" dirty="0"/>
              <a:t>Player Petitions </a:t>
            </a:r>
          </a:p>
          <a:p>
            <a:pPr lvl="0"/>
            <a:r>
              <a:rPr lang="en-US" sz="4000" dirty="0"/>
              <a:t>School ID’s/Player Grades</a:t>
            </a:r>
          </a:p>
          <a:p>
            <a:pPr lvl="0"/>
            <a:r>
              <a:rPr lang="en-US" sz="4000" dirty="0"/>
              <a:t>Varsity Frozen Player List (DUE 8/22, 7pm)</a:t>
            </a:r>
          </a:p>
          <a:p>
            <a:pPr lvl="0"/>
            <a:r>
              <a:rPr lang="en-US" sz="4000" dirty="0"/>
              <a:t>30 Man vs. 20 Man Rosters</a:t>
            </a:r>
          </a:p>
          <a:p>
            <a:pPr lvl="0"/>
            <a:r>
              <a:rPr lang="en-US" sz="4000" dirty="0"/>
              <a:t>Rostering Deadline</a:t>
            </a:r>
            <a:r>
              <a:rPr lang="en-US" sz="4000" b="1" dirty="0"/>
              <a:t> </a:t>
            </a:r>
            <a:r>
              <a:rPr lang="en-US" sz="4000" b="1" dirty="0">
                <a:solidFill>
                  <a:srgbClr val="FF0000"/>
                </a:solidFill>
              </a:rPr>
              <a:t>(Date is Nov 10</a:t>
            </a:r>
            <a:r>
              <a:rPr lang="en-US" sz="4000" b="1" baseline="30000" dirty="0">
                <a:solidFill>
                  <a:srgbClr val="FF0000"/>
                </a:solidFill>
              </a:rPr>
              <a:t>th</a:t>
            </a:r>
            <a:r>
              <a:rPr lang="en-US" sz="4000" b="1" dirty="0">
                <a:solidFill>
                  <a:srgbClr val="FF0000"/>
                </a:solidFill>
              </a:rPr>
              <a:t>)</a:t>
            </a:r>
            <a:endParaRPr lang="en-US" sz="4000" dirty="0">
              <a:solidFill>
                <a:srgbClr val="FF0000"/>
              </a:solidFill>
            </a:endParaRPr>
          </a:p>
          <a:p>
            <a:pPr lvl="0"/>
            <a:r>
              <a:rPr lang="en-US" sz="4000" dirty="0"/>
              <a:t>School </a:t>
            </a:r>
            <a:r>
              <a:rPr lang="en-US" sz="4000" dirty="0" smtClean="0"/>
              <a:t>Transfers</a:t>
            </a:r>
          </a:p>
          <a:p>
            <a:pPr lvl="0"/>
            <a:r>
              <a:rPr lang="en-US" sz="4000" dirty="0" smtClean="0"/>
              <a:t>Game </a:t>
            </a:r>
            <a:r>
              <a:rPr lang="en-US" sz="4000" dirty="0"/>
              <a:t>Rules</a:t>
            </a:r>
          </a:p>
          <a:p>
            <a:pPr lvl="1"/>
            <a:r>
              <a:rPr lang="en-US" sz="4000" dirty="0"/>
              <a:t>No major playing rule changes</a:t>
            </a:r>
          </a:p>
          <a:p>
            <a:pPr lvl="1"/>
            <a:r>
              <a:rPr lang="en-US" sz="4000" dirty="0"/>
              <a:t>Player Up </a:t>
            </a:r>
            <a:r>
              <a:rPr lang="en-US" sz="4000" dirty="0" smtClean="0"/>
              <a:t>Rule </a:t>
            </a:r>
            <a:r>
              <a:rPr lang="en-US" sz="4000" b="1" dirty="0" smtClean="0">
                <a:solidFill>
                  <a:srgbClr val="FF0000"/>
                </a:solidFill>
              </a:rPr>
              <a:t>(Rule 6.7)</a:t>
            </a:r>
            <a:endParaRPr lang="en-US" sz="4000" b="1" dirty="0">
              <a:solidFill>
                <a:srgbClr val="FF0000"/>
              </a:solidFill>
            </a:endParaRPr>
          </a:p>
          <a:p>
            <a:pPr lvl="1"/>
            <a:r>
              <a:rPr lang="en-US" sz="4000" dirty="0"/>
              <a:t>Checking from behind (2+10)</a:t>
            </a:r>
          </a:p>
          <a:p>
            <a:pPr lvl="1"/>
            <a:r>
              <a:rPr lang="en-US" sz="4000" dirty="0"/>
              <a:t>Referee Interaction</a:t>
            </a:r>
          </a:p>
          <a:p>
            <a:pPr lvl="2"/>
            <a:r>
              <a:rPr lang="en-US" sz="4000" dirty="0"/>
              <a:t>Approachability</a:t>
            </a:r>
          </a:p>
          <a:p>
            <a:pPr lvl="2"/>
            <a:r>
              <a:rPr lang="en-US" sz="4000" dirty="0"/>
              <a:t>Team Captains </a:t>
            </a:r>
          </a:p>
          <a:p>
            <a:pPr lvl="3"/>
            <a:r>
              <a:rPr lang="en-US" sz="4000" dirty="0"/>
              <a:t>Important selection </a:t>
            </a:r>
            <a:endParaRPr lang="en-US" sz="4000" b="1" dirty="0"/>
          </a:p>
          <a:p>
            <a:pPr lvl="3"/>
            <a:r>
              <a:rPr lang="en-US" sz="4000" dirty="0"/>
              <a:t>“Pre-Season” Meeting</a:t>
            </a:r>
          </a:p>
          <a:p>
            <a:pPr lvl="0"/>
            <a:r>
              <a:rPr lang="en-US" sz="4000" dirty="0" smtClean="0"/>
              <a:t>League </a:t>
            </a:r>
            <a:r>
              <a:rPr lang="en-US" sz="4000" dirty="0"/>
              <a:t>Divisions</a:t>
            </a:r>
          </a:p>
          <a:p>
            <a:pPr lvl="0"/>
            <a:r>
              <a:rPr lang="en-US" sz="4000" dirty="0"/>
              <a:t>Schedule</a:t>
            </a:r>
          </a:p>
          <a:p>
            <a:pPr lvl="1"/>
            <a:r>
              <a:rPr lang="en-US" sz="4000" dirty="0"/>
              <a:t>Process</a:t>
            </a:r>
          </a:p>
          <a:p>
            <a:pPr lvl="1"/>
            <a:r>
              <a:rPr lang="en-US" sz="4000" dirty="0"/>
              <a:t>Games in San Diego</a:t>
            </a:r>
          </a:p>
          <a:p>
            <a:pPr lvl="1"/>
            <a:r>
              <a:rPr lang="en-US" sz="4000" dirty="0"/>
              <a:t>JV (4 games then split)</a:t>
            </a:r>
          </a:p>
          <a:p>
            <a:pPr lvl="1"/>
            <a:r>
              <a:rPr lang="en-US" sz="4000" dirty="0"/>
              <a:t>Varsity (Cross-Over games)</a:t>
            </a:r>
          </a:p>
          <a:p>
            <a:pPr lvl="1"/>
            <a:r>
              <a:rPr lang="en-US" sz="4000" dirty="0"/>
              <a:t>Schedule through 10/31</a:t>
            </a:r>
          </a:p>
          <a:p>
            <a:pPr lvl="0"/>
            <a:r>
              <a:rPr lang="en-US" sz="4000" dirty="0"/>
              <a:t>PA/Game Announcer </a:t>
            </a:r>
            <a:endParaRPr lang="en-US" sz="4000" b="1" dirty="0"/>
          </a:p>
          <a:p>
            <a:pPr lvl="0"/>
            <a:r>
              <a:rPr lang="en-US" sz="4000" dirty="0" smtClean="0"/>
              <a:t>Game </a:t>
            </a:r>
            <a:r>
              <a:rPr lang="en-US" sz="4000" dirty="0"/>
              <a:t>Day Roster Card, Referee Vouchers </a:t>
            </a:r>
          </a:p>
          <a:p>
            <a:pPr lvl="0"/>
            <a:r>
              <a:rPr lang="en-US" sz="4000" dirty="0" smtClean="0"/>
              <a:t>Play-Offs</a:t>
            </a:r>
            <a:endParaRPr lang="en-US" sz="4000" dirty="0"/>
          </a:p>
          <a:p>
            <a:pPr lvl="1"/>
            <a:r>
              <a:rPr lang="en-US" sz="4000" dirty="0"/>
              <a:t>CA State Championships</a:t>
            </a:r>
          </a:p>
          <a:p>
            <a:pPr lvl="1"/>
            <a:r>
              <a:rPr lang="en-US" sz="4000" dirty="0"/>
              <a:t>ADHSHL format &amp; dates </a:t>
            </a:r>
          </a:p>
          <a:p>
            <a:pPr lvl="0"/>
            <a:r>
              <a:rPr lang="en-US" sz="4000" dirty="0"/>
              <a:t>Admission Charge</a:t>
            </a:r>
          </a:p>
          <a:p>
            <a:pPr lvl="0"/>
            <a:r>
              <a:rPr lang="en-US" sz="4000" dirty="0"/>
              <a:t>Developmental In-House program (JV-D)</a:t>
            </a:r>
          </a:p>
          <a:p>
            <a:pPr lvl="0"/>
            <a:r>
              <a:rPr lang="en-US" sz="4000" dirty="0" smtClean="0"/>
              <a:t>All-Star </a:t>
            </a:r>
            <a:r>
              <a:rPr lang="en-US" sz="4000" dirty="0"/>
              <a:t>Games</a:t>
            </a:r>
          </a:p>
          <a:p>
            <a:pPr lvl="0"/>
            <a:r>
              <a:rPr lang="en-US" sz="4000" dirty="0" err="1"/>
              <a:t>Misc</a:t>
            </a:r>
            <a:r>
              <a:rPr lang="en-US" sz="4000" dirty="0"/>
              <a:t> Items:</a:t>
            </a:r>
          </a:p>
          <a:p>
            <a:pPr lvl="1"/>
            <a:r>
              <a:rPr lang="en-US" sz="4000" dirty="0"/>
              <a:t>Game Video – </a:t>
            </a:r>
            <a:r>
              <a:rPr lang="en-US" sz="4000" dirty="0" err="1"/>
              <a:t>Blackdog</a:t>
            </a:r>
            <a:r>
              <a:rPr lang="en-US" sz="4000" dirty="0"/>
              <a:t> Enterprises </a:t>
            </a:r>
          </a:p>
          <a:p>
            <a:pPr lvl="2"/>
            <a:r>
              <a:rPr lang="en-US" sz="4000" dirty="0"/>
              <a:t>Varsity Division 1, 2 &amp; 3</a:t>
            </a:r>
          </a:p>
          <a:p>
            <a:pPr lvl="1"/>
            <a:r>
              <a:rPr lang="en-US" sz="4000" dirty="0"/>
              <a:t>USA Hockey Nationals; Reston, VA – March 17-21, 2016</a:t>
            </a:r>
          </a:p>
          <a:p>
            <a:pPr lvl="1"/>
            <a:r>
              <a:rPr lang="en-US" sz="4000" dirty="0"/>
              <a:t>America’s Showcase, Team CA; Pittsburgh, PA – April 14-18, 2016</a:t>
            </a:r>
          </a:p>
          <a:p>
            <a:pPr lvl="0"/>
            <a:r>
              <a:rPr lang="en-US" sz="4000" dirty="0"/>
              <a:t>Q &amp; A</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912" y="152400"/>
            <a:ext cx="1270001" cy="1219200"/>
          </a:xfrm>
          <a:prstGeom prst="rect">
            <a:avLst/>
          </a:prstGeom>
        </p:spPr>
      </p:pic>
      <p:pic>
        <p:nvPicPr>
          <p:cNvPr id="1026" name="Picture 2" descr="C:\Users\mblanchart\Documents\ADHSHL 2014-15\Action Photos\10858004_864805520206452_107050203319170241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386214"/>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blanchart\Documents\ADHSHL 2014-15\Action Photos\High_School_JC_048_sl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962400"/>
            <a:ext cx="2982912" cy="208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14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sz="1200" b="1" u="sng" dirty="0" smtClean="0"/>
              <a:t/>
            </a:r>
            <a:br>
              <a:rPr lang="en-US" sz="1200" b="1" u="sng" dirty="0" smtClean="0"/>
            </a:br>
            <a:r>
              <a:rPr lang="en-US" sz="1200" b="1" u="sng" dirty="0"/>
              <a:t/>
            </a:r>
            <a:br>
              <a:rPr lang="en-US" sz="1200" b="1" u="sng" dirty="0"/>
            </a:br>
            <a:r>
              <a:rPr lang="en-US" sz="1200" b="1" u="sng" dirty="0" smtClean="0"/>
              <a:t/>
            </a:r>
            <a:br>
              <a:rPr lang="en-US" sz="1200" b="1" u="sng" dirty="0" smtClean="0"/>
            </a:br>
            <a:r>
              <a:rPr lang="en-US" sz="1600" b="1" u="sng" dirty="0" smtClean="0"/>
              <a:t>Coverage </a:t>
            </a:r>
            <a:r>
              <a:rPr lang="en-US" sz="1600" b="1" u="sng" dirty="0"/>
              <a:t>Details</a:t>
            </a:r>
            <a:r>
              <a:rPr lang="en-US" sz="1200" dirty="0"/>
              <a:t/>
            </a:r>
            <a:br>
              <a:rPr lang="en-US" sz="1200" dirty="0"/>
            </a:br>
            <a:r>
              <a:rPr lang="en-US" sz="1200" dirty="0"/>
              <a:t>Roughly 150 Total Games, streamed live and archived on-demand on our website. </a:t>
            </a:r>
            <a:br>
              <a:rPr lang="en-US" sz="1200" dirty="0"/>
            </a:br>
            <a:r>
              <a:rPr lang="en-US" sz="1200" dirty="0"/>
              <a:t>All Varsity D1 Games</a:t>
            </a:r>
            <a:br>
              <a:rPr lang="en-US" sz="1200" dirty="0"/>
            </a:br>
            <a:r>
              <a:rPr lang="en-US" sz="1200" dirty="0"/>
              <a:t>Select Varsity D2 and Varsity D3 Games</a:t>
            </a:r>
            <a:br>
              <a:rPr lang="en-US" sz="1200" dirty="0"/>
            </a:br>
            <a:r>
              <a:rPr lang="en-US" sz="1200" dirty="0"/>
              <a:t>All-Star Games, Playoffs and Championships</a:t>
            </a:r>
            <a:br>
              <a:rPr lang="en-US" sz="1200" dirty="0"/>
            </a:br>
            <a:r>
              <a:rPr lang="en-US" sz="1200" dirty="0"/>
              <a:t> </a:t>
            </a:r>
            <a:br>
              <a:rPr lang="en-US" sz="1200" dirty="0"/>
            </a:br>
            <a:r>
              <a:rPr lang="en-US" sz="1200" dirty="0"/>
              <a:t>Games will feature single camera HD videography, live 2-man audio commentary and dynamic integrated scoreboard graphics. Select broadcasts will also feature multi-camera coverage, dynamic lower third graphics, instant replay and post-game MVP interviews.</a:t>
            </a:r>
            <a:br>
              <a:rPr lang="en-US" sz="1200" dirty="0"/>
            </a:br>
            <a:r>
              <a:rPr lang="en-US" sz="1200" dirty="0"/>
              <a:t> </a:t>
            </a:r>
            <a:br>
              <a:rPr lang="en-US" sz="1200" dirty="0"/>
            </a:br>
            <a:r>
              <a:rPr lang="en-US" sz="1200" dirty="0"/>
              <a:t>Additionally, we will produce weekly recap highlight reels for the league, posted on YouTube, the league website and BDE social media outlets.</a:t>
            </a:r>
            <a:br>
              <a:rPr lang="en-US" sz="1200" dirty="0"/>
            </a:br>
            <a:r>
              <a:rPr lang="en-US" sz="1200" dirty="0"/>
              <a:t> </a:t>
            </a:r>
            <a:br>
              <a:rPr lang="en-US" sz="1200" dirty="0"/>
            </a:br>
            <a:r>
              <a:rPr lang="en-US" sz="1200" b="1" u="sng" dirty="0"/>
              <a:t>Watch Games Live and On-Demand (VOD)</a:t>
            </a:r>
            <a:r>
              <a:rPr lang="en-US" sz="1200" dirty="0"/>
              <a:t/>
            </a:r>
            <a:br>
              <a:rPr lang="en-US" sz="1200" dirty="0"/>
            </a:br>
            <a:r>
              <a:rPr lang="en-US" sz="1200" dirty="0"/>
              <a:t>Live: </a:t>
            </a:r>
            <a:r>
              <a:rPr lang="en-US" sz="1200" u="sng" dirty="0">
                <a:hlinkClick r:id="rId2"/>
              </a:rPr>
              <a:t>www.blackdogenterprises.org/watchADHSHL.php</a:t>
            </a:r>
            <a:r>
              <a:rPr lang="en-US" sz="1200" dirty="0"/>
              <a:t/>
            </a:r>
            <a:br>
              <a:rPr lang="en-US" sz="1200" dirty="0"/>
            </a:br>
            <a:r>
              <a:rPr lang="en-US" sz="1200" dirty="0"/>
              <a:t>Single Game: $7.50</a:t>
            </a:r>
            <a:br>
              <a:rPr lang="en-US" sz="1200" dirty="0"/>
            </a:br>
            <a:r>
              <a:rPr lang="en-US" sz="1200" dirty="0"/>
              <a:t>Season Pass: $75.00</a:t>
            </a:r>
            <a:br>
              <a:rPr lang="en-US" sz="1200" dirty="0"/>
            </a:br>
            <a:r>
              <a:rPr lang="en-US" sz="1200" dirty="0"/>
              <a:t>VOD: </a:t>
            </a:r>
            <a:r>
              <a:rPr lang="en-US" sz="1200" u="sng" dirty="0">
                <a:hlinkClick r:id="rId3"/>
              </a:rPr>
              <a:t>www.blackdogenterprises.org/vaultADHSHL.php</a:t>
            </a:r>
            <a:r>
              <a:rPr lang="en-US" sz="1200" dirty="0"/>
              <a:t/>
            </a:r>
            <a:br>
              <a:rPr lang="en-US" sz="1200" dirty="0"/>
            </a:br>
            <a:r>
              <a:rPr lang="en-US" sz="1200" dirty="0"/>
              <a:t>2-Hour Pass: $7.50</a:t>
            </a:r>
            <a:br>
              <a:rPr lang="en-US" sz="1200" dirty="0"/>
            </a:br>
            <a:r>
              <a:rPr lang="en-US" sz="1200" dirty="0"/>
              <a:t>Unlimited Access: $75.00</a:t>
            </a:r>
            <a:br>
              <a:rPr lang="en-US" sz="1200" dirty="0"/>
            </a:br>
            <a:r>
              <a:rPr lang="en-US" sz="1200" dirty="0"/>
              <a:t> </a:t>
            </a:r>
            <a:br>
              <a:rPr lang="en-US" sz="1200" dirty="0"/>
            </a:br>
            <a:r>
              <a:rPr lang="en-US" sz="1200" b="1" u="sng" dirty="0"/>
              <a:t>Additional Services</a:t>
            </a:r>
            <a:r>
              <a:rPr lang="en-US" sz="1200" dirty="0"/>
              <a:t/>
            </a:r>
            <a:br>
              <a:rPr lang="en-US" sz="1200" dirty="0"/>
            </a:br>
            <a:r>
              <a:rPr lang="en-US" sz="1200" dirty="0"/>
              <a:t>Game DVDs: </a:t>
            </a:r>
            <a:r>
              <a:rPr lang="en-US" sz="1200" u="sng" dirty="0">
                <a:hlinkClick r:id="rId4"/>
              </a:rPr>
              <a:t>http://www.blackdogenterprises.org/OrderDVDs.html</a:t>
            </a:r>
            <a:r>
              <a:rPr lang="en-US" sz="1200" dirty="0"/>
              <a:t/>
            </a:r>
            <a:br>
              <a:rPr lang="en-US" sz="1200" dirty="0"/>
            </a:br>
            <a:r>
              <a:rPr lang="en-US" sz="1200" dirty="0"/>
              <a:t>Every Live Broadcast available for purchase on DVD</a:t>
            </a:r>
            <a:br>
              <a:rPr lang="en-US" sz="1200" dirty="0"/>
            </a:br>
            <a:r>
              <a:rPr lang="en-US" sz="1200" dirty="0"/>
              <a:t>$30.00 for 1 Game, $50.00 for 2 Games, $65.00 for 3 Games, $75.00 for 4 Games and then $10.00 for each additional game</a:t>
            </a:r>
            <a:br>
              <a:rPr lang="en-US" sz="1200" dirty="0"/>
            </a:br>
            <a:r>
              <a:rPr lang="en-US" sz="1200" dirty="0"/>
              <a:t>Personal Video Vault: Coming Soon!</a:t>
            </a:r>
            <a:br>
              <a:rPr lang="en-US" sz="1200" dirty="0"/>
            </a:br>
            <a:r>
              <a:rPr lang="en-US" sz="1200" dirty="0"/>
              <a:t>Purchase a digital copy of any game archived on our platform</a:t>
            </a:r>
            <a:br>
              <a:rPr lang="en-US" sz="1200" dirty="0"/>
            </a:br>
            <a:r>
              <a:rPr lang="en-US" sz="1200" dirty="0"/>
              <a:t>Viewable online for 3 years from original game date</a:t>
            </a:r>
            <a:br>
              <a:rPr lang="en-US" sz="1200" dirty="0"/>
            </a:br>
            <a:r>
              <a:rPr lang="en-US" sz="1200" dirty="0"/>
              <a:t>After 3 years, games will be available for download to your personal computer</a:t>
            </a:r>
            <a:br>
              <a:rPr lang="en-US" sz="1200" dirty="0"/>
            </a:br>
            <a:r>
              <a:rPr lang="en-US" sz="1200" dirty="0"/>
              <a:t>Cost: Similar to DVD purchase scale. Exact rates TBA.</a:t>
            </a:r>
            <a:br>
              <a:rPr lang="en-US" sz="1200" dirty="0"/>
            </a:br>
            <a:r>
              <a:rPr lang="en-US" sz="1200" dirty="0"/>
              <a:t>Scouting Reels and Coaches’ Film</a:t>
            </a:r>
            <a:br>
              <a:rPr lang="en-US" sz="1200" dirty="0"/>
            </a:br>
            <a:r>
              <a:rPr lang="en-US" sz="1200" dirty="0"/>
              <a:t>We offer a variety of dynamic edited reels that showcase the skills of an individual player or an entire team for junior/college recruiters. Highlight Reels, Recruiting DVDs, and Skills Assessments are just a sample of what we offer.</a:t>
            </a:r>
            <a:br>
              <a:rPr lang="en-US" sz="1200" dirty="0"/>
            </a:br>
            <a:r>
              <a:rPr lang="en-US" sz="1200" dirty="0"/>
              <a:t>We also offer coaches’ film, unedited or edited to coaches’ selections, to assist in player evaluation and training.</a:t>
            </a:r>
            <a:br>
              <a:rPr lang="en-US" sz="1200" dirty="0"/>
            </a:br>
            <a:r>
              <a:rPr lang="en-US" sz="1200" dirty="0"/>
              <a:t> </a:t>
            </a:r>
            <a:br>
              <a:rPr lang="en-US" sz="1200" dirty="0"/>
            </a:br>
            <a:r>
              <a:rPr lang="en-US" sz="1200" b="1" u="sng" dirty="0"/>
              <a:t>Questions?</a:t>
            </a:r>
            <a:r>
              <a:rPr lang="en-US" sz="1200" dirty="0"/>
              <a:t/>
            </a:r>
            <a:br>
              <a:rPr lang="en-US" sz="1200" dirty="0"/>
            </a:br>
            <a:r>
              <a:rPr lang="en-US" sz="1200" dirty="0"/>
              <a:t>Contact CEO/Founder Andy Dickerson at </a:t>
            </a:r>
            <a:r>
              <a:rPr lang="en-US" sz="1200" u="sng" dirty="0">
                <a:hlinkClick r:id="rId5"/>
              </a:rPr>
              <a:t>info@blackdogenterprises.org</a:t>
            </a:r>
            <a:r>
              <a:rPr lang="en-US" sz="1200" dirty="0"/>
              <a:t> </a:t>
            </a:r>
            <a:r>
              <a:rPr lang="en-US" dirty="0"/>
              <a:t/>
            </a:r>
            <a:br>
              <a:rPr lang="en-US" dirty="0"/>
            </a:br>
            <a:endParaRPr lang="en-US" dirty="0"/>
          </a:p>
        </p:txBody>
      </p:sp>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848600" y="228600"/>
            <a:ext cx="914400" cy="1078408"/>
          </a:xfrm>
        </p:spPr>
      </p:pic>
    </p:spTree>
    <p:extLst>
      <p:ext uri="{BB962C8B-B14F-4D97-AF65-F5344CB8AC3E}">
        <p14:creationId xmlns:p14="http://schemas.microsoft.com/office/powerpoint/2010/main" val="566136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Q &amp; 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381000"/>
            <a:ext cx="3036790" cy="3581400"/>
          </a:xfrm>
        </p:spPr>
      </p:pic>
    </p:spTree>
    <p:extLst>
      <p:ext uri="{BB962C8B-B14F-4D97-AF65-F5344CB8AC3E}">
        <p14:creationId xmlns:p14="http://schemas.microsoft.com/office/powerpoint/2010/main" val="1958144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t>ADHSHL League Administrator – Champ Baginski</a:t>
            </a:r>
            <a:endParaRPr lang="en-US" sz="2800" dirty="0"/>
          </a:p>
        </p:txBody>
      </p:sp>
      <p:sp>
        <p:nvSpPr>
          <p:cNvPr id="3" name="Content Placeholder 2"/>
          <p:cNvSpPr>
            <a:spLocks noGrp="1"/>
          </p:cNvSpPr>
          <p:nvPr>
            <p:ph idx="1"/>
          </p:nvPr>
        </p:nvSpPr>
        <p:spPr>
          <a:xfrm>
            <a:off x="457200" y="838200"/>
            <a:ext cx="8229600" cy="5287963"/>
          </a:xfrm>
        </p:spPr>
        <p:txBody>
          <a:bodyPr>
            <a:normAutofit/>
          </a:bodyPr>
          <a:lstStyle/>
          <a:p>
            <a:r>
              <a:rPr lang="en-US" sz="2000" dirty="0" smtClean="0"/>
              <a:t>Player Stories</a:t>
            </a:r>
          </a:p>
          <a:p>
            <a:r>
              <a:rPr lang="en-US" sz="2000" dirty="0"/>
              <a:t>League Website</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228600"/>
            <a:ext cx="900113" cy="864108"/>
          </a:xfrm>
          <a:prstGeom prst="rect">
            <a:avLst/>
          </a:prstGeom>
        </p:spPr>
      </p:pic>
      <p:pic>
        <p:nvPicPr>
          <p:cNvPr id="3074" name="Picture 2" descr="C:\Users\mblanchart\Documents\cha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8221133" cy="462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35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ADHSHL </a:t>
            </a:r>
            <a:r>
              <a:rPr lang="en-US" sz="2800" dirty="0" smtClean="0"/>
              <a:t>Director of Officials </a:t>
            </a:r>
            <a:r>
              <a:rPr lang="en-US" sz="2800" dirty="0"/>
              <a:t>– </a:t>
            </a:r>
            <a:r>
              <a:rPr lang="en-US" sz="2800" dirty="0" smtClean="0"/>
              <a:t>Art Kitano</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8600" y="304800"/>
            <a:ext cx="952500" cy="914400"/>
          </a:xfrm>
        </p:spPr>
      </p:pic>
      <p:sp>
        <p:nvSpPr>
          <p:cNvPr id="5" name="TextBox 4"/>
          <p:cNvSpPr txBox="1"/>
          <p:nvPr/>
        </p:nvSpPr>
        <p:spPr>
          <a:xfrm>
            <a:off x="811060" y="1752600"/>
            <a:ext cx="7696200" cy="646331"/>
          </a:xfrm>
          <a:prstGeom prst="rect">
            <a:avLst/>
          </a:prstGeom>
          <a:noFill/>
        </p:spPr>
        <p:txBody>
          <a:bodyPr wrap="square" rtlCol="0">
            <a:spAutoFit/>
          </a:bodyPr>
          <a:lstStyle/>
          <a:p>
            <a:r>
              <a:rPr lang="en-US" dirty="0" smtClean="0"/>
              <a:t>ADHSHL Rule Changes &amp; Reminders</a:t>
            </a:r>
          </a:p>
          <a:p>
            <a:r>
              <a:rPr lang="en-US" dirty="0" smtClean="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3722820"/>
            <a:ext cx="2209800" cy="24882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160" y="2427420"/>
            <a:ext cx="3570440" cy="2380293"/>
          </a:xfrm>
          <a:prstGeom prst="rect">
            <a:avLst/>
          </a:prstGeom>
        </p:spPr>
      </p:pic>
    </p:spTree>
    <p:extLst>
      <p:ext uri="{BB962C8B-B14F-4D97-AF65-F5344CB8AC3E}">
        <p14:creationId xmlns:p14="http://schemas.microsoft.com/office/powerpoint/2010/main" val="4134640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
            <a:ext cx="8277784" cy="4777381"/>
          </a:xfrm>
        </p:spPr>
        <p:txBody>
          <a:bodyPr/>
          <a:lstStyle/>
          <a:p>
            <a:r>
              <a:rPr lang="en-US" sz="9600" dirty="0" smtClean="0"/>
              <a:t>Arthur Kitano</a:t>
            </a:r>
            <a:endParaRPr lang="en-US" sz="9600" dirty="0"/>
          </a:p>
        </p:txBody>
      </p:sp>
      <p:sp>
        <p:nvSpPr>
          <p:cNvPr id="3" name="Subtitle 2"/>
          <p:cNvSpPr>
            <a:spLocks noGrp="1"/>
          </p:cNvSpPr>
          <p:nvPr>
            <p:ph type="subTitle" idx="1"/>
          </p:nvPr>
        </p:nvSpPr>
        <p:spPr/>
        <p:txBody>
          <a:bodyPr>
            <a:noAutofit/>
          </a:bodyPr>
          <a:lstStyle/>
          <a:p>
            <a:r>
              <a:rPr lang="en-US" sz="4400" dirty="0" smtClean="0"/>
              <a:t>E-mail: </a:t>
            </a:r>
            <a:r>
              <a:rPr lang="en-US" sz="4400" dirty="0" smtClean="0">
                <a:hlinkClick r:id="rId2"/>
              </a:rPr>
              <a:t>a_Kitano@wshl.org</a:t>
            </a:r>
            <a:endParaRPr lang="en-US" sz="4400" dirty="0" smtClean="0"/>
          </a:p>
          <a:p>
            <a:r>
              <a:rPr lang="en-US" sz="4400" dirty="0" smtClean="0"/>
              <a:t>Phone: 714-679-1855</a:t>
            </a:r>
            <a:endParaRPr lang="en-US" sz="4400" dirty="0"/>
          </a:p>
        </p:txBody>
      </p:sp>
      <p:pic>
        <p:nvPicPr>
          <p:cNvPr id="4" name="Picture 2" descr="C:\Users\Alexander\Desktop\ADHSHL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304800"/>
            <a:ext cx="1030328" cy="1143000"/>
          </a:xfrm>
          <a:prstGeom prst="roundRect">
            <a:avLst>
              <a:gd name="adj" fmla="val 9993"/>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92412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Captains</a:t>
            </a:r>
            <a:endParaRPr lang="en-US" dirty="0"/>
          </a:p>
        </p:txBody>
      </p:sp>
      <p:sp>
        <p:nvSpPr>
          <p:cNvPr id="3" name="Content Placeholder 2"/>
          <p:cNvSpPr>
            <a:spLocks noGrp="1"/>
          </p:cNvSpPr>
          <p:nvPr>
            <p:ph idx="1"/>
          </p:nvPr>
        </p:nvSpPr>
        <p:spPr/>
        <p:txBody>
          <a:bodyPr/>
          <a:lstStyle/>
          <a:p>
            <a:r>
              <a:rPr lang="en-US" dirty="0" smtClean="0"/>
              <a:t>How do you as a coach select your captains?</a:t>
            </a:r>
          </a:p>
          <a:p>
            <a:endParaRPr lang="en-US" dirty="0"/>
          </a:p>
          <a:p>
            <a:r>
              <a:rPr lang="en-US" dirty="0" smtClean="0"/>
              <a:t>What is the most important duty your captain has?</a:t>
            </a:r>
          </a:p>
          <a:p>
            <a:endParaRPr lang="en-US" dirty="0"/>
          </a:p>
          <a:p>
            <a:endParaRPr lang="en-US" dirty="0" smtClean="0"/>
          </a:p>
        </p:txBody>
      </p:sp>
    </p:spTree>
    <p:extLst>
      <p:ext uri="{BB962C8B-B14F-4D97-AF65-F5344CB8AC3E}">
        <p14:creationId xmlns:p14="http://schemas.microsoft.com/office/powerpoint/2010/main" val="478053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Problems Officials have with Captains</a:t>
            </a:r>
            <a:endParaRPr lang="en-US" sz="4800" dirty="0"/>
          </a:p>
        </p:txBody>
      </p:sp>
      <p:sp>
        <p:nvSpPr>
          <p:cNvPr id="3" name="Content Placeholder 2"/>
          <p:cNvSpPr>
            <a:spLocks noGrp="1"/>
          </p:cNvSpPr>
          <p:nvPr>
            <p:ph idx="1"/>
          </p:nvPr>
        </p:nvSpPr>
        <p:spPr>
          <a:xfrm>
            <a:off x="827484" y="2052918"/>
            <a:ext cx="6709906" cy="4805082"/>
          </a:xfrm>
        </p:spPr>
        <p:txBody>
          <a:bodyPr>
            <a:normAutofit/>
          </a:bodyPr>
          <a:lstStyle/>
          <a:p>
            <a:pPr marL="514350" lvl="0" indent="-514350">
              <a:buFont typeface="+mj-lt"/>
              <a:buAutoNum type="arabicPeriod"/>
            </a:pPr>
            <a:r>
              <a:rPr lang="en-US" sz="2200" dirty="0" smtClean="0"/>
              <a:t>Captains </a:t>
            </a:r>
            <a:r>
              <a:rPr lang="en-US" sz="2200" dirty="0"/>
              <a:t>do not approach the Referee before coach </a:t>
            </a:r>
            <a:r>
              <a:rPr lang="en-US" sz="2200" dirty="0" smtClean="0"/>
              <a:t>tells </a:t>
            </a:r>
            <a:r>
              <a:rPr lang="en-US" sz="2200" dirty="0"/>
              <a:t>them </a:t>
            </a:r>
            <a:r>
              <a:rPr lang="en-US" sz="2200" dirty="0" smtClean="0"/>
              <a:t>there </a:t>
            </a:r>
            <a:r>
              <a:rPr lang="en-US" sz="2200" dirty="0"/>
              <a:t>is </a:t>
            </a:r>
            <a:r>
              <a:rPr lang="en-US" sz="2200" dirty="0" smtClean="0"/>
              <a:t>a problem </a:t>
            </a:r>
            <a:r>
              <a:rPr lang="en-US" sz="2200" dirty="0"/>
              <a:t>(No Initiative) </a:t>
            </a:r>
          </a:p>
          <a:p>
            <a:pPr marL="514350" lvl="0" indent="-514350">
              <a:buFont typeface="+mj-lt"/>
              <a:buAutoNum type="arabicPeriod"/>
            </a:pPr>
            <a:r>
              <a:rPr lang="en-US" sz="2200" dirty="0" smtClean="0"/>
              <a:t>Captains </a:t>
            </a:r>
            <a:r>
              <a:rPr lang="en-US" sz="2200" dirty="0"/>
              <a:t>have no clue what is going </a:t>
            </a:r>
            <a:r>
              <a:rPr lang="en-US" sz="2200" dirty="0" smtClean="0"/>
              <a:t>on</a:t>
            </a:r>
          </a:p>
          <a:p>
            <a:pPr marL="514350" lvl="0" indent="-514350">
              <a:buFont typeface="+mj-lt"/>
              <a:buAutoNum type="arabicPeriod"/>
            </a:pPr>
            <a:r>
              <a:rPr lang="en-US" sz="2200" dirty="0" smtClean="0"/>
              <a:t>Captains </a:t>
            </a:r>
            <a:r>
              <a:rPr lang="en-US" sz="2200" dirty="0"/>
              <a:t>need to relay information correctly </a:t>
            </a:r>
            <a:r>
              <a:rPr lang="en-US" sz="2200" dirty="0" smtClean="0"/>
              <a:t>“Telephone”</a:t>
            </a:r>
          </a:p>
          <a:p>
            <a:pPr marL="514350" lvl="0" indent="-514350">
              <a:buFont typeface="+mj-lt"/>
              <a:buAutoNum type="arabicPeriod"/>
            </a:pPr>
            <a:r>
              <a:rPr lang="en-US" sz="2200" dirty="0" smtClean="0"/>
              <a:t>Keep their cool – Don’t lose their temper – Not Level Headed enough</a:t>
            </a:r>
          </a:p>
          <a:p>
            <a:pPr marL="514350" lvl="0" indent="-514350">
              <a:buFont typeface="+mj-lt"/>
              <a:buAutoNum type="arabicPeriod"/>
            </a:pPr>
            <a:r>
              <a:rPr lang="en-US" sz="2200" dirty="0" smtClean="0"/>
              <a:t>Captains do not relay information correctly to the referee or vice versa “Telephone”</a:t>
            </a:r>
          </a:p>
          <a:p>
            <a:pPr marL="514350" lvl="0" indent="-514350">
              <a:buFont typeface="+mj-lt"/>
              <a:buAutoNum type="arabicPeriod"/>
            </a:pPr>
            <a:r>
              <a:rPr lang="en-US" sz="2200" dirty="0" smtClean="0"/>
              <a:t>Captains talk out of line (Listen first to entire statement then ask questions [No Interruptions])</a:t>
            </a:r>
          </a:p>
        </p:txBody>
      </p:sp>
    </p:spTree>
    <p:extLst>
      <p:ext uri="{BB962C8B-B14F-4D97-AF65-F5344CB8AC3E}">
        <p14:creationId xmlns:p14="http://schemas.microsoft.com/office/powerpoint/2010/main" val="3753279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Problems Officials have with Captains Continued</a:t>
            </a:r>
            <a:endParaRPr lang="en-US" sz="4800" dirty="0"/>
          </a:p>
        </p:txBody>
      </p:sp>
      <p:sp>
        <p:nvSpPr>
          <p:cNvPr id="3" name="Content Placeholder 2"/>
          <p:cNvSpPr>
            <a:spLocks noGrp="1"/>
          </p:cNvSpPr>
          <p:nvPr>
            <p:ph idx="1"/>
          </p:nvPr>
        </p:nvSpPr>
        <p:spPr>
          <a:xfrm>
            <a:off x="827484" y="2052918"/>
            <a:ext cx="6709906" cy="4805082"/>
          </a:xfrm>
        </p:spPr>
        <p:txBody>
          <a:bodyPr>
            <a:normAutofit fontScale="85000" lnSpcReduction="20000"/>
          </a:bodyPr>
          <a:lstStyle/>
          <a:p>
            <a:pPr marL="514350" lvl="0" indent="-514350">
              <a:buFont typeface="+mj-lt"/>
              <a:buAutoNum type="arabicPeriod" startAt="7"/>
            </a:pPr>
            <a:r>
              <a:rPr lang="en-US" sz="2200" dirty="0" smtClean="0"/>
              <a:t>Captains not watching their mouth – NO SWARING</a:t>
            </a:r>
          </a:p>
          <a:p>
            <a:pPr marL="514350" lvl="0" indent="-514350">
              <a:buFont typeface="+mj-lt"/>
              <a:buAutoNum type="arabicPeriod" startAt="7"/>
            </a:pPr>
            <a:r>
              <a:rPr lang="en-US" sz="2200" dirty="0" smtClean="0"/>
              <a:t>Captains delivering idle </a:t>
            </a:r>
            <a:r>
              <a:rPr lang="en-US" sz="2200" dirty="0"/>
              <a:t>t</a:t>
            </a:r>
            <a:r>
              <a:rPr lang="en-US" sz="2200" dirty="0" smtClean="0"/>
              <a:t>hreats – i.e. If you don’t do this then I’m going to tell my players to do that</a:t>
            </a:r>
          </a:p>
          <a:p>
            <a:pPr marL="514350" lvl="0" indent="-514350">
              <a:buFont typeface="+mj-lt"/>
              <a:buAutoNum type="arabicPeriod" startAt="7"/>
            </a:pPr>
            <a:r>
              <a:rPr lang="en-US" sz="2200" dirty="0" smtClean="0"/>
              <a:t>Captains not being courteous and yelling or going off during a stressful play (Maturity)</a:t>
            </a:r>
          </a:p>
          <a:p>
            <a:pPr marL="514350" lvl="0" indent="-514350">
              <a:buFont typeface="+mj-lt"/>
              <a:buAutoNum type="arabicPeriod" startAt="7"/>
            </a:pPr>
            <a:r>
              <a:rPr lang="en-US" sz="2200" dirty="0" smtClean="0"/>
              <a:t>Misrepresenting what the Referee says</a:t>
            </a:r>
          </a:p>
          <a:p>
            <a:pPr marL="914400" lvl="1" indent="-514350">
              <a:buFont typeface="+mj-lt"/>
              <a:buAutoNum type="romanUcPeriod"/>
            </a:pPr>
            <a:r>
              <a:rPr lang="en-US" dirty="0" smtClean="0"/>
              <a:t>Example: There is a courteous discussion between the captain and the referee. Then when the captain returns to the bench to deliver the information to the coach, he uses vulgar language which makes the coach believe that the official used vulgar language.  This makes the coach even more upset because he feels that the referee is using profanity towards his captain. </a:t>
            </a:r>
          </a:p>
        </p:txBody>
      </p:sp>
    </p:spTree>
    <p:extLst>
      <p:ext uri="{BB962C8B-B14F-4D97-AF65-F5344CB8AC3E}">
        <p14:creationId xmlns:p14="http://schemas.microsoft.com/office/powerpoint/2010/main" val="22142054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Problems Officials have with Captains Continued</a:t>
            </a:r>
            <a:endParaRPr lang="en-US" sz="4800" dirty="0"/>
          </a:p>
        </p:txBody>
      </p:sp>
      <p:sp>
        <p:nvSpPr>
          <p:cNvPr id="3" name="Content Placeholder 2"/>
          <p:cNvSpPr>
            <a:spLocks noGrp="1"/>
          </p:cNvSpPr>
          <p:nvPr>
            <p:ph idx="1"/>
          </p:nvPr>
        </p:nvSpPr>
        <p:spPr>
          <a:xfrm>
            <a:off x="827484" y="2052918"/>
            <a:ext cx="6709906" cy="4805082"/>
          </a:xfrm>
        </p:spPr>
        <p:txBody>
          <a:bodyPr>
            <a:normAutofit/>
          </a:bodyPr>
          <a:lstStyle/>
          <a:p>
            <a:pPr marL="0" indent="0">
              <a:buNone/>
            </a:pPr>
            <a:r>
              <a:rPr lang="en-US" dirty="0"/>
              <a:t>All of these problems can be solved with </a:t>
            </a:r>
            <a:r>
              <a:rPr lang="en-US" dirty="0" smtClean="0"/>
              <a:t>four easy </a:t>
            </a:r>
            <a:r>
              <a:rPr lang="en-US" dirty="0"/>
              <a:t>solutions. </a:t>
            </a:r>
            <a:endParaRPr lang="en-US" dirty="0" smtClean="0"/>
          </a:p>
          <a:p>
            <a:pPr marL="0" indent="0">
              <a:buNone/>
            </a:pPr>
            <a:endParaRPr lang="en-US" dirty="0"/>
          </a:p>
          <a:p>
            <a:pPr marL="457200" lvl="0" indent="-457200">
              <a:buFont typeface="+mj-lt"/>
              <a:buAutoNum type="arabicPeriod"/>
            </a:pPr>
            <a:r>
              <a:rPr lang="en-US" dirty="0" smtClean="0"/>
              <a:t>Better rule knowledge</a:t>
            </a:r>
          </a:p>
          <a:p>
            <a:pPr marL="457200" lvl="0" indent="-457200">
              <a:buFont typeface="+mj-lt"/>
              <a:buAutoNum type="arabicPeriod"/>
            </a:pPr>
            <a:r>
              <a:rPr lang="en-US" dirty="0" smtClean="0"/>
              <a:t>Better understanding of the game</a:t>
            </a:r>
          </a:p>
          <a:p>
            <a:pPr marL="457200" lvl="0" indent="-457200">
              <a:buFont typeface="+mj-lt"/>
              <a:buAutoNum type="arabicPeriod"/>
            </a:pPr>
            <a:r>
              <a:rPr lang="en-US" dirty="0" smtClean="0"/>
              <a:t>Maturity/Self Control</a:t>
            </a:r>
          </a:p>
          <a:p>
            <a:pPr marL="457200" lvl="0" indent="-457200">
              <a:buFont typeface="+mj-lt"/>
              <a:buAutoNum type="arabicPeriod"/>
            </a:pPr>
            <a:r>
              <a:rPr lang="en-US" b="1" u="sng" dirty="0" smtClean="0">
                <a:solidFill>
                  <a:srgbClr val="FF0000"/>
                </a:solidFill>
                <a:effectLst>
                  <a:outerShdw blurRad="38100" dist="38100" dir="2700000" algn="tl">
                    <a:srgbClr val="000000">
                      <a:alpha val="43137"/>
                    </a:srgbClr>
                  </a:outerShdw>
                </a:effectLst>
              </a:rPr>
              <a:t>Know how to properly play the game telephone</a:t>
            </a:r>
          </a:p>
        </p:txBody>
      </p:sp>
    </p:spTree>
    <p:extLst>
      <p:ext uri="{BB962C8B-B14F-4D97-AF65-F5344CB8AC3E}">
        <p14:creationId xmlns:p14="http://schemas.microsoft.com/office/powerpoint/2010/main" val="25887590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C3935CB6-B0E3-44A7-AB37-996D901F73A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TotalTime>
  <Words>1036</Words>
  <Application>Microsoft Office PowerPoint</Application>
  <PresentationFormat>On-screen Show (4:3)</PresentationFormat>
  <Paragraphs>291</Paragraphs>
  <Slides>21</Slides>
  <Notes>3</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Banded</vt:lpstr>
      <vt:lpstr>1_Office Theme</vt:lpstr>
      <vt:lpstr>PowerPoint Presentation</vt:lpstr>
      <vt:lpstr>AGENDA &amp; ITEMS TO DISCUSS </vt:lpstr>
      <vt:lpstr>ADHSHL League Administrator – Champ Baginski</vt:lpstr>
      <vt:lpstr>ADHSHL Director of Officials – Art Kitano</vt:lpstr>
      <vt:lpstr>Arthur Kitano</vt:lpstr>
      <vt:lpstr>Captains</vt:lpstr>
      <vt:lpstr>Problems Officials have with Captains</vt:lpstr>
      <vt:lpstr>Problems Officials have with Captains Continued</vt:lpstr>
      <vt:lpstr>Problems Officials have with Captains Continued</vt:lpstr>
      <vt:lpstr>RULE CHANGE!  Progressive Suspensions Player</vt:lpstr>
      <vt:lpstr>RULE CHANGE! Progressive Suspensions Head Coach</vt:lpstr>
      <vt:lpstr>Arthur Kitano</vt:lpstr>
      <vt:lpstr>     </vt:lpstr>
      <vt:lpstr> ADHSHL Divisions                  VARSITY  </vt:lpstr>
      <vt:lpstr>     ADHSHL Schedule (tentative)</vt:lpstr>
      <vt:lpstr>PowerPoint Presentation</vt:lpstr>
      <vt:lpstr>Play-Off Format</vt:lpstr>
      <vt:lpstr>ADHSHL at Honda Center</vt:lpstr>
      <vt:lpstr>Misc. Items</vt:lpstr>
      <vt:lpstr>   Coverage Details Roughly 150 Total Games, streamed live and archived on-demand on our website.  All Varsity D1 Games Select Varsity D2 and Varsity D3 Games All-Star Games, Playoffs and Championships   Games will feature single camera HD videography, live 2-man audio commentary and dynamic integrated scoreboard graphics. Select broadcasts will also feature multi-camera coverage, dynamic lower third graphics, instant replay and post-game MVP interviews.   Additionally, we will produce weekly recap highlight reels for the league, posted on YouTube, the league website and BDE social media outlets.   Watch Games Live and On-Demand (VOD) Live: www.blackdogenterprises.org/watchADHSHL.php Single Game: $7.50 Season Pass: $75.00 VOD: www.blackdogenterprises.org/vaultADHSHL.php 2-Hour Pass: $7.50 Unlimited Access: $75.00   Additional Services Game DVDs: http://www.blackdogenterprises.org/OrderDVDs.html Every Live Broadcast available for purchase on DVD $30.00 for 1 Game, $50.00 for 2 Games, $65.00 for 3 Games, $75.00 for 4 Games and then $10.00 for each additional game Personal Video Vault: Coming Soon! Purchase a digital copy of any game archived on our platform Viewable online for 3 years from original game date After 3 years, games will be available for download to your personal computer Cost: Similar to DVD purchase scale. Exact rates TBA. Scouting Reels and Coaches’ Film We offer a variety of dynamic edited reels that showcase the skills of an individual player or an entire team for junior/college recruiters. Highlight Reels, Recruiting DVDs, and Skills Assessments are just a sample of what we offer. We also offer coaches’ film, unedited or edited to coaches’ selections, to assist in player evaluation and training.   Questions? Contact CEO/Founder Andy Dickerson at info@blackdogenterprises.org  </vt:lpstr>
      <vt:lpstr>      Q &amp; 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Blanchart</dc:creator>
  <cp:lastModifiedBy>Matt Blanchart</cp:lastModifiedBy>
  <cp:revision>39</cp:revision>
  <cp:lastPrinted>2015-08-06T18:02:20Z</cp:lastPrinted>
  <dcterms:created xsi:type="dcterms:W3CDTF">2014-08-03T15:48:22Z</dcterms:created>
  <dcterms:modified xsi:type="dcterms:W3CDTF">2015-08-07T00:40:54Z</dcterms:modified>
</cp:coreProperties>
</file>