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</p:sldIdLst>
  <p:sldSz cy="6858000" cx="9144000"/>
  <p:notesSz cx="6858000" cy="9144000"/>
  <p:embeddedFontLst>
    <p:embeddedFont>
      <p:font typeface="Arial Black"/>
      <p:regular r:id="rId4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65F7F76C-883D-494F-953E-C74B37A4037A}">
  <a:tblStyle styleId="{65F7F76C-883D-494F-953E-C74B37A4037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  <a:fill>
          <a:solidFill>
            <a:srgbClr val="E8ECF4"/>
          </a:solidFill>
        </a:fill>
      </a:tcStyle>
    </a:wholeTbl>
    <a:band1H>
      <a:tcStyle>
        <a:fill>
          <a:solidFill>
            <a:srgbClr val="CFD7E7"/>
          </a:solidFill>
        </a:fill>
      </a:tcStyle>
    </a:band1H>
    <a:band1V>
      <a:tcStyle>
        <a:fill>
          <a:solidFill>
            <a:srgbClr val="CFD7E7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20" Type="http://schemas.openxmlformats.org/officeDocument/2006/relationships/slide" Target="slides/slide1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22" Type="http://schemas.openxmlformats.org/officeDocument/2006/relationships/slide" Target="slides/slide17.xml"/><Relationship Id="rId44" Type="http://schemas.openxmlformats.org/officeDocument/2006/relationships/slide" Target="slides/slide39.xml"/><Relationship Id="rId21" Type="http://schemas.openxmlformats.org/officeDocument/2006/relationships/slide" Target="slides/slide16.xml"/><Relationship Id="rId43" Type="http://schemas.openxmlformats.org/officeDocument/2006/relationships/slide" Target="slides/slide38.xml"/><Relationship Id="rId24" Type="http://schemas.openxmlformats.org/officeDocument/2006/relationships/slide" Target="slides/slide19.xml"/><Relationship Id="rId46" Type="http://schemas.openxmlformats.org/officeDocument/2006/relationships/slide" Target="slides/slide41.xml"/><Relationship Id="rId23" Type="http://schemas.openxmlformats.org/officeDocument/2006/relationships/slide" Target="slides/slide18.xml"/><Relationship Id="rId45" Type="http://schemas.openxmlformats.org/officeDocument/2006/relationships/slide" Target="slides/slide40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48" Type="http://schemas.openxmlformats.org/officeDocument/2006/relationships/font" Target="fonts/ArialBlack-regular.fntdata"/><Relationship Id="rId25" Type="http://schemas.openxmlformats.org/officeDocument/2006/relationships/slide" Target="slides/slide20.xml"/><Relationship Id="rId47" Type="http://schemas.openxmlformats.org/officeDocument/2006/relationships/slide" Target="slides/slide42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36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36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6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36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36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C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Shape 91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CA" sz="1200" u="none" cap="none" strike="noStrike">
                <a:solidFill>
                  <a:srgbClr val="1F497D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8" name="Shape 13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3" name="Shape 14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8" name="Shape 14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3" name="Shape 15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8" name="Shape 15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3" name="Shape 16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8" name="Shape 16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3" name="Shape 17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8" name="Shape 17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3" name="Shape 18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8" name="Shape 18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3" name="Shape 19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8" name="Shape 19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3" name="Shape 20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8" name="Shape 20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3" name="Shape 21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8" name="Shape 21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3" name="Shape 22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8" name="Shape 22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3" name="Shape 23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2" name="Shape 10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8" name="Shape 23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3" name="Shape 24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8" name="Shape 24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3" name="Shape 25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8" name="Shape 25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3" name="Shape 26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9" name="Shape 26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4" name="Shape 27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9" name="Shape 27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4" name="Shape 28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7" name="Shape 10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9" name="Shape 28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4" name="Shape 29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9" name="Shape 29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2" name="Shape 11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7" name="Shape 11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2" name="Shape 12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7" name="Shape 12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2" name="Shape 13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CA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" type="body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Shape 8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CA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1" type="body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6" name="Shape 8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Shape 87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CA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CA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CA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2" type="body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CA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CA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CA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CA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CA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Shape 7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CA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8.xml"/><Relationship Id="rId10" Type="http://schemas.openxmlformats.org/officeDocument/2006/relationships/slideLayout" Target="../slideLayouts/slideLayout7.xml"/><Relationship Id="rId13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9.xml"/><Relationship Id="rId1" Type="http://schemas.openxmlformats.org/officeDocument/2006/relationships/image" Target="../media/image00.png"/><Relationship Id="rId2" Type="http://schemas.openxmlformats.org/officeDocument/2006/relationships/image" Target="../media/image01.jpg"/><Relationship Id="rId3" Type="http://schemas.openxmlformats.org/officeDocument/2006/relationships/image" Target="../media/image02.jpg"/><Relationship Id="rId4" Type="http://schemas.openxmlformats.org/officeDocument/2006/relationships/slideLayout" Target="../slideLayouts/slideLayout1.xml"/><Relationship Id="rId9" Type="http://schemas.openxmlformats.org/officeDocument/2006/relationships/slideLayout" Target="../slideLayouts/slideLayout6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CA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  <p:sp>
        <p:nvSpPr>
          <p:cNvPr id="15" name="Shape 15"/>
          <p:cNvSpPr/>
          <p:nvPr/>
        </p:nvSpPr>
        <p:spPr>
          <a:xfrm>
            <a:off x="0" y="0"/>
            <a:ext cx="684213" cy="6858000"/>
          </a:xfrm>
          <a:prstGeom prst="rect">
            <a:avLst/>
          </a:prstGeom>
          <a:solidFill>
            <a:srgbClr val="CC0000"/>
          </a:solidFill>
          <a:ln cap="flat" cmpd="sng" w="9525">
            <a:solidFill>
              <a:srgbClr val="CC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OHFlogo" id="16" name="Shape 1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380288" y="6165850"/>
            <a:ext cx="652462" cy="5730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c_cmyk" id="17" name="Shape 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153400" y="6105525"/>
            <a:ext cx="666749" cy="6365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f" id="18" name="Shape 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16687" y="0"/>
            <a:ext cx="2624137" cy="134619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4"/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ctrTitle"/>
          </p:nvPr>
        </p:nvSpPr>
        <p:spPr>
          <a:xfrm>
            <a:off x="1143000" y="1828800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CA" sz="44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 and Co-Incidental Penalties</a:t>
            </a:r>
          </a:p>
        </p:txBody>
      </p:sp>
      <p:sp>
        <p:nvSpPr>
          <p:cNvPr id="94" name="Shape 94"/>
          <p:cNvSpPr txBox="1"/>
          <p:nvPr>
            <p:ph idx="1" type="subTitle"/>
          </p:nvPr>
        </p:nvSpPr>
        <p:spPr>
          <a:xfrm>
            <a:off x="1828800" y="34290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"/>
              <a:buNone/>
            </a:pPr>
            <a:r>
              <a:rPr b="0" i="0" lang="en-CA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 new approach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0" name="Shape 140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569725"/>
                <a:gridCol w="1569725"/>
                <a:gridCol w="1569725"/>
                <a:gridCol w="1569725"/>
                <a:gridCol w="1569725"/>
              </a:tblGrid>
              <a:tr h="8910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77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3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1257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4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5" name="Shape 145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569725"/>
                <a:gridCol w="1569725"/>
                <a:gridCol w="1569725"/>
                <a:gridCol w="1569725"/>
                <a:gridCol w="1569725"/>
              </a:tblGrid>
              <a:tr h="8910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Scores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77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3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1257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4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0" name="Shape 150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569725"/>
                <a:gridCol w="1569725"/>
                <a:gridCol w="1569725"/>
                <a:gridCol w="1569725"/>
                <a:gridCol w="1569725"/>
              </a:tblGrid>
              <a:tr h="8910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min on “A”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Scores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77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3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1257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4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5" name="Shape 155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569725"/>
                <a:gridCol w="1569725"/>
                <a:gridCol w="1569725"/>
                <a:gridCol w="1569725"/>
                <a:gridCol w="1569725"/>
              </a:tblGrid>
              <a:tr h="8910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min on “A”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Scores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Time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77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3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1257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4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0" name="Shape 160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569725"/>
                <a:gridCol w="1569725"/>
                <a:gridCol w="1569725"/>
                <a:gridCol w="1569725"/>
                <a:gridCol w="1569725"/>
              </a:tblGrid>
              <a:tr h="8910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min on “A”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Scores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Time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77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3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1257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4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5" name="Shape 165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569725"/>
                <a:gridCol w="1569725"/>
                <a:gridCol w="1569725"/>
                <a:gridCol w="1569725"/>
                <a:gridCol w="1569725"/>
              </a:tblGrid>
              <a:tr h="8910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min on “A”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Scores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Time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Nothing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77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3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1257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4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0" name="Shape 170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569725"/>
                <a:gridCol w="1569725"/>
                <a:gridCol w="1569725"/>
                <a:gridCol w="1569725"/>
                <a:gridCol w="1569725"/>
              </a:tblGrid>
              <a:tr h="8910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min on “A”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Scores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Time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Nothing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Scores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77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3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1257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4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" name="Shape 175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569725"/>
                <a:gridCol w="1569725"/>
                <a:gridCol w="1569725"/>
                <a:gridCol w="1569725"/>
                <a:gridCol w="1569725"/>
              </a:tblGrid>
              <a:tr h="8910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min on “A”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Scores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Time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Nothing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Scores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Co-Incidental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CA" sz="1400" u="none" cap="none" strike="noStrike"/>
                        <a:t>No one returns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77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3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1257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4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0" name="Shape 180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569725"/>
                <a:gridCol w="1569725"/>
                <a:gridCol w="1569725"/>
                <a:gridCol w="1569725"/>
                <a:gridCol w="1569725"/>
              </a:tblGrid>
              <a:tr h="8910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min on “A”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Scores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Time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Nothing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Scores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Co-Incidental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CA" sz="1400" u="none" cap="none" strike="noStrike"/>
                        <a:t>No one returns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77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3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3:30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Scores @ 3:00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1257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4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" name="Shape 185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569725"/>
                <a:gridCol w="1569725"/>
                <a:gridCol w="1569725"/>
                <a:gridCol w="1569725"/>
                <a:gridCol w="1569725"/>
              </a:tblGrid>
              <a:tr h="8910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min on “A”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Scores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Time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Nothing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Scores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Co-Incidental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CA" sz="1400" u="none" cap="none" strike="noStrike"/>
                        <a:t>No one returns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77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3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min on “A”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3:30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Scores @ 3:00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1257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4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idx="1" type="body"/>
          </p:nvPr>
        </p:nvSpPr>
        <p:spPr>
          <a:xfrm>
            <a:off x="457200" y="381000"/>
            <a:ext cx="8229600" cy="5745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the Difference between Time Penalties and Coincidental Penalties?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answer is: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Really, nothing</a:t>
            </a:r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penalties are minors or majors.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all depends on how many are called at any particular stoppage of play.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0" name="Shape 190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569725"/>
                <a:gridCol w="1569725"/>
                <a:gridCol w="1569725"/>
                <a:gridCol w="1569725"/>
                <a:gridCol w="1569725"/>
              </a:tblGrid>
              <a:tr h="8910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min on “A”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Scores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Time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Nothing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Scores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Co-Incidental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CA" sz="1400" u="none" cap="none" strike="noStrike"/>
                        <a:t>No one returns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77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3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min on “A”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200" u="none" cap="none" strike="noStrike"/>
                        <a:t>Time Penalty gets removed on goal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3:30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Scores @ 3:00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Time &amp;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Co-Incidental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1257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4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5" name="Shape 195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569725"/>
                <a:gridCol w="1569725"/>
                <a:gridCol w="1569725"/>
                <a:gridCol w="1569725"/>
                <a:gridCol w="1569725"/>
              </a:tblGrid>
              <a:tr h="8910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min on “A”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Scores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Time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Nothing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Scores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Co-Incidental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CA" sz="1400" u="none" cap="none" strike="noStrike"/>
                        <a:t>No one returns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77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3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CA" sz="1800" u="none" cap="none" strike="noStrike"/>
                        <a:t>2 min on “A”</a:t>
                      </a: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200" u="none" cap="none" strike="noStrike"/>
                        <a:t>Time Penalty gets removed on goal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3:30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Scores @ 3:00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Time &amp;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Co-Incidental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1257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4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+ 2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No Goals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0" name="Shape 200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569725"/>
                <a:gridCol w="1569725"/>
                <a:gridCol w="1569725"/>
                <a:gridCol w="1569725"/>
                <a:gridCol w="1569725"/>
              </a:tblGrid>
              <a:tr h="8910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min on “A”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Scores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Time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Nothing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Scores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Co-Incidental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CA" sz="1400" u="none" cap="none" strike="noStrike"/>
                        <a:t>No one returns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77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3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CA" sz="1800" u="none" cap="none" strike="noStrike"/>
                        <a:t>2 min on “A”</a:t>
                      </a: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200" u="none" cap="none" strike="noStrike"/>
                        <a:t>Time Penalty gets removed on goal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3:30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Scores @ 3:00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Time &amp;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Co-Incidental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1257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4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+ 2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min on “A”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400" u="none" cap="none" strike="noStrike"/>
                        <a:t>And extra player in the box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No Goals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" name="Shape 205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569725"/>
                <a:gridCol w="1569725"/>
                <a:gridCol w="1569725"/>
                <a:gridCol w="1569725"/>
                <a:gridCol w="1569725"/>
              </a:tblGrid>
              <a:tr h="8910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min on “A”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Scores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Time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Nothing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Scores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Co-Incidental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CA" sz="1400" u="none" cap="none" strike="noStrike"/>
                        <a:t>No one returns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77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3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3:30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CA" sz="1800" u="none" cap="none" strike="noStrike"/>
                        <a:t>2 min on “A”</a:t>
                      </a: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200" u="none" cap="none" strike="noStrike"/>
                        <a:t>Time Penalty gets removed on goal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@ 3:30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Scores @ 3:00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Time &amp;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Co-Incidental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1257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4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 + 2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min on “A”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400" u="none" cap="none" strike="noStrike"/>
                        <a:t>And extra player in the box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No Goals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Time &amp;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Co-Incidental</a:t>
                      </a: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0" name="Shape 210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630675"/>
                <a:gridCol w="1630675"/>
                <a:gridCol w="1630675"/>
                <a:gridCol w="1630675"/>
                <a:gridCol w="1630675"/>
              </a:tblGrid>
              <a:tr h="9499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4019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4019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4019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6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</a:tr>
              <a:tr h="4019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703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7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Bonus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4019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4059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" name="Shape 215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630675"/>
                <a:gridCol w="1630675"/>
                <a:gridCol w="1630675"/>
                <a:gridCol w="1630675"/>
                <a:gridCol w="1630675"/>
              </a:tblGrid>
              <a:tr h="8910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2+2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2+2 @ 4:00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 Goals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6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77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7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Bonus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661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0" name="Shape 220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630675"/>
                <a:gridCol w="1630675"/>
                <a:gridCol w="1630675"/>
                <a:gridCol w="1630675"/>
                <a:gridCol w="1630675"/>
              </a:tblGrid>
              <a:tr h="8910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2+2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Nothing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2+2 @ 4:00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 Goals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6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77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7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Bonus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661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" name="Shape 225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590525"/>
                <a:gridCol w="1590525"/>
                <a:gridCol w="1590525"/>
                <a:gridCol w="1590525"/>
                <a:gridCol w="1791275"/>
              </a:tblGrid>
              <a:tr h="8910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2+2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Nothing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2+2 @ 4:00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 Goals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Co-Incidental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200" u="none" cap="none" strike="noStrike"/>
                        <a:t>Players serve 4 plus a whistle</a:t>
                      </a:r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6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77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7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Bonus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457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0" name="Shape 230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590525"/>
                <a:gridCol w="1590525"/>
                <a:gridCol w="1590525"/>
                <a:gridCol w="1590525"/>
                <a:gridCol w="1791275"/>
              </a:tblGrid>
              <a:tr h="11717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7924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2+2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Nothing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2+2 @ 4:00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 Goals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Co-Incidental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200" u="none" cap="none" strike="noStrike"/>
                        <a:t>Players serve 4 plus a whistle</a:t>
                      </a:r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6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5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67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7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Bonus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4131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" name="Shape 235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590525"/>
                <a:gridCol w="1590525"/>
                <a:gridCol w="1590525"/>
                <a:gridCol w="1590525"/>
                <a:gridCol w="1791275"/>
              </a:tblGrid>
              <a:tr h="11717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7924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2+2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Nothing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2+2 @ 4:00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 Goals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Co-Incidental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200" u="none" cap="none" strike="noStrike"/>
                        <a:t>Players serve 4 plus a whistle</a:t>
                      </a:r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6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5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67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7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Bonus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4131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idx="1" type="body"/>
          </p:nvPr>
        </p:nvSpPr>
        <p:spPr>
          <a:xfrm>
            <a:off x="457200" y="1371600"/>
            <a:ext cx="8229600" cy="5105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one minor penalty is called at a stoppage of play, what kind of penalty is it?</a:t>
            </a:r>
          </a:p>
          <a:p>
            <a: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answer is: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Time penalty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because is goes on the clock and the team receiving the penalty will play 1 player short because of it.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Shape 240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590525"/>
                <a:gridCol w="1590525"/>
                <a:gridCol w="1590525"/>
                <a:gridCol w="1590525"/>
                <a:gridCol w="1791275"/>
              </a:tblGrid>
              <a:tr h="11717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7924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2+2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Nothing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2+2 @ 4:00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 Goals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Co-Incidental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200" u="none" cap="none" strike="noStrike"/>
                        <a:t>Players serve 4 plus a whistle</a:t>
                      </a:r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6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5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600" u="none" cap="none" strike="noStrike"/>
                        <a:t>5 min for “A”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600" u="none" cap="none" strike="noStrike"/>
                        <a:t>2 min for “B”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67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7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Bonus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4131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" name="Shape 245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590525"/>
                <a:gridCol w="1590525"/>
                <a:gridCol w="1590525"/>
                <a:gridCol w="1590525"/>
                <a:gridCol w="1791275"/>
              </a:tblGrid>
              <a:tr h="11717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7924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2+2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Nothing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2+2 @ 4:00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 Goals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Co-Incidental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200" u="none" cap="none" strike="noStrike"/>
                        <a:t>Players serve 4 plus a whistle</a:t>
                      </a:r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6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5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600" u="none" cap="none" strike="noStrike"/>
                        <a:t>5 min for “A”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600" u="none" cap="none" strike="noStrike"/>
                        <a:t>2 min for “B”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0" lang="en-CA" sz="1600" u="none" cap="none" strike="noStrike"/>
                        <a:t>Time</a:t>
                      </a:r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67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7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Bonus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4131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0" name="Shape 250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590525"/>
                <a:gridCol w="1590525"/>
                <a:gridCol w="1590525"/>
                <a:gridCol w="1590525"/>
                <a:gridCol w="1791275"/>
              </a:tblGrid>
              <a:tr h="11717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7924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2+2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Nothing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2+2 @ 4:00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 Goals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Co-Incidental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200" u="none" cap="none" strike="noStrike"/>
                        <a:t>Players serve 4 plus a whistle</a:t>
                      </a:r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6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5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600" u="none" cap="none" strike="noStrike"/>
                        <a:t>5 min for “A”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600" u="none" cap="none" strike="noStrike"/>
                        <a:t>2 min for “B”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0" lang="en-CA" sz="1600" u="none" cap="none" strike="noStrike"/>
                        <a:t>Time</a:t>
                      </a:r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67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7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Bonus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400" u="none" cap="none" strike="noStrike"/>
                        <a:t>A6 - 2 @ Stoppage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4131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5" name="Shape 255"/>
          <p:cNvGraphicFramePr/>
          <p:nvPr/>
        </p:nvGraphicFramePr>
        <p:xfrm>
          <a:off x="838200" y="1295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590525"/>
                <a:gridCol w="1590525"/>
                <a:gridCol w="1590525"/>
                <a:gridCol w="1590525"/>
                <a:gridCol w="1791275"/>
              </a:tblGrid>
              <a:tr h="11717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Example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will the penalty clock look like?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Team B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What types of Penalties are they?</a:t>
                      </a:r>
                    </a:p>
                  </a:txBody>
                  <a:tcPr marT="45725" marB="45725" marR="91450" marL="91450"/>
                </a:tc>
              </a:tr>
              <a:tr h="7924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2+2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Nothing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2+2 @ 4:00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No Goals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Co-Incidental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200" u="none" cap="none" strike="noStrike"/>
                        <a:t>Players serve 4 plus a whistle</a:t>
                      </a:r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6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5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600" u="none" cap="none" strike="noStrike"/>
                        <a:t>5 min for “A”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600" u="none" cap="none" strike="noStrike"/>
                        <a:t>2 min for “B”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800" u="none" cap="none" strike="noStrike"/>
                        <a:t>2 @ 4:00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0" lang="en-CA" sz="1600" u="none" cap="none" strike="noStrike"/>
                        <a:t>Time</a:t>
                      </a:r>
                    </a:p>
                  </a:txBody>
                  <a:tcPr marT="45725" marB="45725" marR="91450" marL="91450"/>
                </a:tc>
              </a:tr>
              <a:tr h="38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67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7</a:t>
                      </a: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Bonus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400" u="none" cap="none" strike="noStrike"/>
                        <a:t>A6 - 2 @ Stoppage</a:t>
                      </a: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400" u="none" cap="none" strike="noStrike"/>
                        <a:t>Before play resumes</a:t>
                      </a: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400" u="none" cap="none" strike="noStrike"/>
                        <a:t>A4 - 2 for Unsports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CA" sz="1400" u="none" cap="none" strike="noStrike"/>
                        <a:t>B8 - 2 for Unsports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Answer on Board</a:t>
                      </a:r>
                    </a:p>
                  </a:txBody>
                  <a:tcPr marT="45725" marB="45725" marR="91450" marL="91450"/>
                </a:tc>
              </a:tr>
              <a:tr h="4131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/>
          <p:nvPr>
            <p:ph idx="1" type="body"/>
          </p:nvPr>
        </p:nvSpPr>
        <p:spPr>
          <a:xfrm>
            <a:off x="762000" y="1219200"/>
            <a:ext cx="8229600" cy="52577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So, what happens now, when I call 3 penalties against the same team at 3 stoppages in a row?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we call this situation?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answer is: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Delayed Penalty Situation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CA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</a:t>
            </a:r>
          </a:p>
        </p:txBody>
      </p:sp>
      <p:sp>
        <p:nvSpPr>
          <p:cNvPr id="266" name="Shape 266"/>
          <p:cNvSpPr txBox="1"/>
          <p:nvPr>
            <p:ph idx="1" type="body"/>
          </p:nvPr>
        </p:nvSpPr>
        <p:spPr>
          <a:xfrm>
            <a:off x="457200" y="1219200"/>
            <a:ext cx="8229600" cy="5333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penalties to Team A</a:t>
            </a:r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#12 – 2:00 at  9:42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#25 – 2:00 at  8:55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#14 – 2:00 at  7:52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Draw up the scenario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does the clock look like?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we do?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1" name="Shape 271"/>
          <p:cNvGraphicFramePr/>
          <p:nvPr/>
        </p:nvGraphicFramePr>
        <p:xfrm>
          <a:off x="762000" y="1828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Number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Min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Infraction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Off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Start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On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9:42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9:42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" name="Shape 276"/>
          <p:cNvGraphicFramePr/>
          <p:nvPr/>
        </p:nvGraphicFramePr>
        <p:xfrm>
          <a:off x="762000" y="1828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Number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Min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Infraction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Off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Start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On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9:42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9:42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8:55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8:55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1" name="Shape 281"/>
          <p:cNvGraphicFramePr/>
          <p:nvPr/>
        </p:nvGraphicFramePr>
        <p:xfrm>
          <a:off x="762000" y="1828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Number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Min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Infraction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Off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Start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On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9:42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9:42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8:55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8:55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14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7:52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" name="Shape 286"/>
          <p:cNvGraphicFramePr/>
          <p:nvPr/>
        </p:nvGraphicFramePr>
        <p:xfrm>
          <a:off x="762000" y="1828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Number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Min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Infraction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Off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Start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On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9:42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9:42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8:55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8:55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14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7:52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7:42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idx="1" type="body"/>
          </p:nvPr>
        </p:nvSpPr>
        <p:spPr>
          <a:xfrm>
            <a:off x="762000" y="152400"/>
            <a:ext cx="7924799" cy="5943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Now what happens when the other</a:t>
            </a:r>
          </a:p>
          <a:p>
            <a: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team scores?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answer is: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player serving the minor penalty will return because his penalty has the least amount of time. (and it is the only one)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Pg 48 Rule Book – Open – Read Sit 1.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are the 2 questions?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1" name="Shape 291"/>
          <p:cNvGraphicFramePr/>
          <p:nvPr/>
        </p:nvGraphicFramePr>
        <p:xfrm>
          <a:off x="762000" y="1828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Number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Min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Infraction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Off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Start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On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9:42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9:42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6:55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8:55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8:55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14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7:52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7:42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" name="Shape 296"/>
          <p:cNvGraphicFramePr/>
          <p:nvPr/>
        </p:nvGraphicFramePr>
        <p:xfrm>
          <a:off x="762000" y="1828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Number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Min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Infraction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Off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Start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On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9:42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9:42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6:55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8:55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8:55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5:42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14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7:52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7:42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1" name="Shape 301"/>
          <p:cNvGraphicFramePr/>
          <p:nvPr/>
        </p:nvGraphicFramePr>
        <p:xfrm>
          <a:off x="762000" y="1828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{65F7F76C-883D-494F-953E-C74B37A4037A}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Number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Min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Infraction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Off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Start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On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9:42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9:42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6:55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8:55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8:55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5:42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14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TR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7:52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7:42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CA" sz="1800" u="none" cap="none" strike="noStrike"/>
                        <a:t>First stoppage after 5:42</a:t>
                      </a: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idx="1" type="body"/>
          </p:nvPr>
        </p:nvSpPr>
        <p:spPr>
          <a:xfrm>
            <a:off x="457200" y="1066800"/>
            <a:ext cx="82296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one minor penalty is called against each team at the same stoppage of play, what kind of penalties are they?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answer is: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Co-incidental; because we will use MOTO to cancel each penalty, they will not go on the clock and each team will play full strength. The players must serve their time plus a whistle before they return.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idx="1" type="body"/>
          </p:nvPr>
        </p:nvSpPr>
        <p:spPr>
          <a:xfrm>
            <a:off x="457200" y="152400"/>
            <a:ext cx="8229600" cy="655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MOTO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does it stand for?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Many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 One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avoid Taking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Order of Occurrence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must think of it as an equation, so it must be followed in order, for it to work correctly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Rule Book : Pg 48   Pg 53  Pg 78  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idx="1" type="body"/>
          </p:nvPr>
        </p:nvSpPr>
        <p:spPr>
          <a:xfrm>
            <a:off x="457200" y="1219200"/>
            <a:ext cx="8229600" cy="4906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2 minor penalties are called against the same team at the same stoppage of play, what kind of penalties are they?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answer is: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 penalties because they will both go up on the clock separately and the team will play 2 men short because of the penalties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>
            <p:ph idx="1" type="body"/>
          </p:nvPr>
        </p:nvSpPr>
        <p:spPr>
          <a:xfrm>
            <a:off x="457200" y="1143000"/>
            <a:ext cx="8229600" cy="4983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Now what happens when the other team scores?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answer is: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player serving the first minor penalty will return because his penalty has the least amount of time and in this case it is the first listed.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CA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EXAMPLES</a:t>
            </a:r>
          </a:p>
        </p:txBody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are going to be moving people around in the classroom to provide visual examples.</a:t>
            </a: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CA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Along with writing them out on the whiteboard (and in the participants workbook)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