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20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3F99F9-A093-4694-AB02-09D4E84F8DFA}" type="datetimeFigureOut">
              <a:rPr lang="en-US" smtClean="0"/>
              <a:t>7/27/2015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158891-6C47-44B9-8D47-ACDA944E31D0}" type="slidenum">
              <a:rPr lang="en-US" smtClean="0"/>
              <a:t>‹#›</a:t>
            </a:fld>
            <a:endParaRPr lang="en-US"/>
          </a:p>
        </p:txBody>
      </p:sp>
    </p:spTree>
    <p:extLst>
      <p:ext uri="{BB962C8B-B14F-4D97-AF65-F5344CB8AC3E}">
        <p14:creationId xmlns:p14="http://schemas.microsoft.com/office/powerpoint/2010/main" val="3716404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CA" smtClean="0"/>
              <a:t>We have intentionally removed the answers or the suggested answers to avoid the discussion on the particular check in question</a:t>
            </a:r>
          </a:p>
          <a:p>
            <a:pPr eaLnBrk="1" hangingPunct="1">
              <a:spcBef>
                <a:spcPct val="0"/>
              </a:spcBef>
            </a:pPr>
            <a:r>
              <a:rPr lang="en-CA" smtClean="0"/>
              <a:t>What the instructor needs to focus on is the knowledge of the rule, the fact that there was a “danger zone” trigger and a consequence and that the officials know how to handle the situations when they occur. </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a:solidFill>
                  <a:schemeClr val="tx2"/>
                </a:solidFill>
                <a:latin typeface="Arial Black" pitchFamily="34" charset="0"/>
              </a:defRPr>
            </a:lvl1pPr>
            <a:lvl2pPr marL="742950" indent="-285750" eaLnBrk="0" hangingPunct="0">
              <a:defRPr sz="4400">
                <a:solidFill>
                  <a:schemeClr val="tx2"/>
                </a:solidFill>
                <a:latin typeface="Arial Black" pitchFamily="34" charset="0"/>
              </a:defRPr>
            </a:lvl2pPr>
            <a:lvl3pPr marL="1143000" indent="-228600" eaLnBrk="0" hangingPunct="0">
              <a:defRPr sz="4400">
                <a:solidFill>
                  <a:schemeClr val="tx2"/>
                </a:solidFill>
                <a:latin typeface="Arial Black" pitchFamily="34" charset="0"/>
              </a:defRPr>
            </a:lvl3pPr>
            <a:lvl4pPr marL="1600200" indent="-228600" eaLnBrk="0" hangingPunct="0">
              <a:defRPr sz="4400">
                <a:solidFill>
                  <a:schemeClr val="tx2"/>
                </a:solidFill>
                <a:latin typeface="Arial Black" pitchFamily="34" charset="0"/>
              </a:defRPr>
            </a:lvl4pPr>
            <a:lvl5pPr marL="2057400" indent="-228600" eaLnBrk="0" hangingPunct="0">
              <a:defRPr sz="4400">
                <a:solidFill>
                  <a:schemeClr val="tx2"/>
                </a:solidFill>
                <a:latin typeface="Arial Black" pitchFamily="34" charset="0"/>
              </a:defRPr>
            </a:lvl5pPr>
            <a:lvl6pPr marL="2514600" indent="-228600" algn="ctr" eaLnBrk="0" fontAlgn="base" hangingPunct="0">
              <a:spcBef>
                <a:spcPct val="0"/>
              </a:spcBef>
              <a:spcAft>
                <a:spcPct val="0"/>
              </a:spcAft>
              <a:defRPr sz="4400">
                <a:solidFill>
                  <a:schemeClr val="tx2"/>
                </a:solidFill>
                <a:latin typeface="Arial Black" pitchFamily="34" charset="0"/>
              </a:defRPr>
            </a:lvl6pPr>
            <a:lvl7pPr marL="2971800" indent="-228600" algn="ctr" eaLnBrk="0" fontAlgn="base" hangingPunct="0">
              <a:spcBef>
                <a:spcPct val="0"/>
              </a:spcBef>
              <a:spcAft>
                <a:spcPct val="0"/>
              </a:spcAft>
              <a:defRPr sz="4400">
                <a:solidFill>
                  <a:schemeClr val="tx2"/>
                </a:solidFill>
                <a:latin typeface="Arial Black" pitchFamily="34" charset="0"/>
              </a:defRPr>
            </a:lvl7pPr>
            <a:lvl8pPr marL="3429000" indent="-228600" algn="ctr" eaLnBrk="0" fontAlgn="base" hangingPunct="0">
              <a:spcBef>
                <a:spcPct val="0"/>
              </a:spcBef>
              <a:spcAft>
                <a:spcPct val="0"/>
              </a:spcAft>
              <a:defRPr sz="4400">
                <a:solidFill>
                  <a:schemeClr val="tx2"/>
                </a:solidFill>
                <a:latin typeface="Arial Black" pitchFamily="34" charset="0"/>
              </a:defRPr>
            </a:lvl8pPr>
            <a:lvl9pPr marL="3886200" indent="-228600" algn="ctr" eaLnBrk="0" fontAlgn="base" hangingPunct="0">
              <a:spcBef>
                <a:spcPct val="0"/>
              </a:spcBef>
              <a:spcAft>
                <a:spcPct val="0"/>
              </a:spcAft>
              <a:defRPr sz="4400">
                <a:solidFill>
                  <a:schemeClr val="tx2"/>
                </a:solidFill>
                <a:latin typeface="Arial Black" pitchFamily="34" charset="0"/>
              </a:defRPr>
            </a:lvl9pPr>
          </a:lstStyle>
          <a:p>
            <a:pPr eaLnBrk="1" hangingPunct="1"/>
            <a:fld id="{A8FE22E3-CA48-4CAC-BC19-B4D804621B54}" type="slidenum">
              <a:rPr lang="en-CA" sz="1200" smtClean="0">
                <a:solidFill>
                  <a:srgbClr val="1F497D"/>
                </a:solidFill>
              </a:rPr>
              <a:pPr eaLnBrk="1" hangingPunct="1"/>
              <a:t>1</a:t>
            </a:fld>
            <a:endParaRPr lang="en-CA" sz="1200" smtClean="0">
              <a:solidFill>
                <a:srgbClr val="1F497D"/>
              </a:solidFill>
            </a:endParaRPr>
          </a:p>
        </p:txBody>
      </p:sp>
    </p:spTree>
    <p:extLst>
      <p:ext uri="{BB962C8B-B14F-4D97-AF65-F5344CB8AC3E}">
        <p14:creationId xmlns:p14="http://schemas.microsoft.com/office/powerpoint/2010/main" val="2047525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CA" smtClean="0"/>
              <a:t>We have intentionally removed the answers or the suggested answers to avoid the discussion on the particular check in question</a:t>
            </a:r>
          </a:p>
          <a:p>
            <a:pPr eaLnBrk="1" hangingPunct="1">
              <a:spcBef>
                <a:spcPct val="0"/>
              </a:spcBef>
            </a:pPr>
            <a:r>
              <a:rPr lang="en-CA" smtClean="0"/>
              <a:t>What the instructor needs to focus on is the knowledge of the rule, the fact that there was a “danger zone” trigger and a consequence and that the officials know how to handle the situations when they occur. </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a:solidFill>
                  <a:schemeClr val="tx2"/>
                </a:solidFill>
                <a:latin typeface="Arial Black" pitchFamily="34" charset="0"/>
              </a:defRPr>
            </a:lvl1pPr>
            <a:lvl2pPr marL="742950" indent="-285750" eaLnBrk="0" hangingPunct="0">
              <a:defRPr sz="4400">
                <a:solidFill>
                  <a:schemeClr val="tx2"/>
                </a:solidFill>
                <a:latin typeface="Arial Black" pitchFamily="34" charset="0"/>
              </a:defRPr>
            </a:lvl2pPr>
            <a:lvl3pPr marL="1143000" indent="-228600" eaLnBrk="0" hangingPunct="0">
              <a:defRPr sz="4400">
                <a:solidFill>
                  <a:schemeClr val="tx2"/>
                </a:solidFill>
                <a:latin typeface="Arial Black" pitchFamily="34" charset="0"/>
              </a:defRPr>
            </a:lvl3pPr>
            <a:lvl4pPr marL="1600200" indent="-228600" eaLnBrk="0" hangingPunct="0">
              <a:defRPr sz="4400">
                <a:solidFill>
                  <a:schemeClr val="tx2"/>
                </a:solidFill>
                <a:latin typeface="Arial Black" pitchFamily="34" charset="0"/>
              </a:defRPr>
            </a:lvl4pPr>
            <a:lvl5pPr marL="2057400" indent="-228600" eaLnBrk="0" hangingPunct="0">
              <a:defRPr sz="4400">
                <a:solidFill>
                  <a:schemeClr val="tx2"/>
                </a:solidFill>
                <a:latin typeface="Arial Black" pitchFamily="34" charset="0"/>
              </a:defRPr>
            </a:lvl5pPr>
            <a:lvl6pPr marL="2514600" indent="-228600" algn="ctr" eaLnBrk="0" fontAlgn="base" hangingPunct="0">
              <a:spcBef>
                <a:spcPct val="0"/>
              </a:spcBef>
              <a:spcAft>
                <a:spcPct val="0"/>
              </a:spcAft>
              <a:defRPr sz="4400">
                <a:solidFill>
                  <a:schemeClr val="tx2"/>
                </a:solidFill>
                <a:latin typeface="Arial Black" pitchFamily="34" charset="0"/>
              </a:defRPr>
            </a:lvl6pPr>
            <a:lvl7pPr marL="2971800" indent="-228600" algn="ctr" eaLnBrk="0" fontAlgn="base" hangingPunct="0">
              <a:spcBef>
                <a:spcPct val="0"/>
              </a:spcBef>
              <a:spcAft>
                <a:spcPct val="0"/>
              </a:spcAft>
              <a:defRPr sz="4400">
                <a:solidFill>
                  <a:schemeClr val="tx2"/>
                </a:solidFill>
                <a:latin typeface="Arial Black" pitchFamily="34" charset="0"/>
              </a:defRPr>
            </a:lvl7pPr>
            <a:lvl8pPr marL="3429000" indent="-228600" algn="ctr" eaLnBrk="0" fontAlgn="base" hangingPunct="0">
              <a:spcBef>
                <a:spcPct val="0"/>
              </a:spcBef>
              <a:spcAft>
                <a:spcPct val="0"/>
              </a:spcAft>
              <a:defRPr sz="4400">
                <a:solidFill>
                  <a:schemeClr val="tx2"/>
                </a:solidFill>
                <a:latin typeface="Arial Black" pitchFamily="34" charset="0"/>
              </a:defRPr>
            </a:lvl8pPr>
            <a:lvl9pPr marL="3886200" indent="-228600" algn="ctr" eaLnBrk="0" fontAlgn="base" hangingPunct="0">
              <a:spcBef>
                <a:spcPct val="0"/>
              </a:spcBef>
              <a:spcAft>
                <a:spcPct val="0"/>
              </a:spcAft>
              <a:defRPr sz="4400">
                <a:solidFill>
                  <a:schemeClr val="tx2"/>
                </a:solidFill>
                <a:latin typeface="Arial Black" pitchFamily="34" charset="0"/>
              </a:defRPr>
            </a:lvl9pPr>
          </a:lstStyle>
          <a:p>
            <a:pPr eaLnBrk="1" hangingPunct="1"/>
            <a:fld id="{A8FE22E3-CA48-4CAC-BC19-B4D804621B54}" type="slidenum">
              <a:rPr lang="en-CA" sz="1200" smtClean="0">
                <a:solidFill>
                  <a:srgbClr val="1F497D"/>
                </a:solidFill>
              </a:rPr>
              <a:pPr eaLnBrk="1" hangingPunct="1"/>
              <a:t>2</a:t>
            </a:fld>
            <a:endParaRPr lang="en-CA" sz="1200" smtClean="0">
              <a:solidFill>
                <a:srgbClr val="1F497D"/>
              </a:solidFill>
            </a:endParaRPr>
          </a:p>
        </p:txBody>
      </p:sp>
    </p:spTree>
    <p:extLst>
      <p:ext uri="{BB962C8B-B14F-4D97-AF65-F5344CB8AC3E}">
        <p14:creationId xmlns:p14="http://schemas.microsoft.com/office/powerpoint/2010/main" val="855794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CA" smtClean="0"/>
              <a:t>We have intentionally removed the answers or the suggested answers to avoid the discussion on the particular check in question</a:t>
            </a:r>
          </a:p>
          <a:p>
            <a:pPr eaLnBrk="1" hangingPunct="1">
              <a:spcBef>
                <a:spcPct val="0"/>
              </a:spcBef>
            </a:pPr>
            <a:r>
              <a:rPr lang="en-CA" smtClean="0"/>
              <a:t>What the instructor needs to focus on is the knowledge of the rule, the fact that there was a “danger zone” trigger and a consequence and that the officials know how to handle the situations when they occur. </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a:solidFill>
                  <a:schemeClr val="tx2"/>
                </a:solidFill>
                <a:latin typeface="Arial Black" pitchFamily="34" charset="0"/>
              </a:defRPr>
            </a:lvl1pPr>
            <a:lvl2pPr marL="742950" indent="-285750" eaLnBrk="0" hangingPunct="0">
              <a:defRPr sz="4400">
                <a:solidFill>
                  <a:schemeClr val="tx2"/>
                </a:solidFill>
                <a:latin typeface="Arial Black" pitchFamily="34" charset="0"/>
              </a:defRPr>
            </a:lvl2pPr>
            <a:lvl3pPr marL="1143000" indent="-228600" eaLnBrk="0" hangingPunct="0">
              <a:defRPr sz="4400">
                <a:solidFill>
                  <a:schemeClr val="tx2"/>
                </a:solidFill>
                <a:latin typeface="Arial Black" pitchFamily="34" charset="0"/>
              </a:defRPr>
            </a:lvl3pPr>
            <a:lvl4pPr marL="1600200" indent="-228600" eaLnBrk="0" hangingPunct="0">
              <a:defRPr sz="4400">
                <a:solidFill>
                  <a:schemeClr val="tx2"/>
                </a:solidFill>
                <a:latin typeface="Arial Black" pitchFamily="34" charset="0"/>
              </a:defRPr>
            </a:lvl4pPr>
            <a:lvl5pPr marL="2057400" indent="-228600" eaLnBrk="0" hangingPunct="0">
              <a:defRPr sz="4400">
                <a:solidFill>
                  <a:schemeClr val="tx2"/>
                </a:solidFill>
                <a:latin typeface="Arial Black" pitchFamily="34" charset="0"/>
              </a:defRPr>
            </a:lvl5pPr>
            <a:lvl6pPr marL="2514600" indent="-228600" algn="ctr" eaLnBrk="0" fontAlgn="base" hangingPunct="0">
              <a:spcBef>
                <a:spcPct val="0"/>
              </a:spcBef>
              <a:spcAft>
                <a:spcPct val="0"/>
              </a:spcAft>
              <a:defRPr sz="4400">
                <a:solidFill>
                  <a:schemeClr val="tx2"/>
                </a:solidFill>
                <a:latin typeface="Arial Black" pitchFamily="34" charset="0"/>
              </a:defRPr>
            </a:lvl6pPr>
            <a:lvl7pPr marL="2971800" indent="-228600" algn="ctr" eaLnBrk="0" fontAlgn="base" hangingPunct="0">
              <a:spcBef>
                <a:spcPct val="0"/>
              </a:spcBef>
              <a:spcAft>
                <a:spcPct val="0"/>
              </a:spcAft>
              <a:defRPr sz="4400">
                <a:solidFill>
                  <a:schemeClr val="tx2"/>
                </a:solidFill>
                <a:latin typeface="Arial Black" pitchFamily="34" charset="0"/>
              </a:defRPr>
            </a:lvl7pPr>
            <a:lvl8pPr marL="3429000" indent="-228600" algn="ctr" eaLnBrk="0" fontAlgn="base" hangingPunct="0">
              <a:spcBef>
                <a:spcPct val="0"/>
              </a:spcBef>
              <a:spcAft>
                <a:spcPct val="0"/>
              </a:spcAft>
              <a:defRPr sz="4400">
                <a:solidFill>
                  <a:schemeClr val="tx2"/>
                </a:solidFill>
                <a:latin typeface="Arial Black" pitchFamily="34" charset="0"/>
              </a:defRPr>
            </a:lvl8pPr>
            <a:lvl9pPr marL="3886200" indent="-228600" algn="ctr" eaLnBrk="0" fontAlgn="base" hangingPunct="0">
              <a:spcBef>
                <a:spcPct val="0"/>
              </a:spcBef>
              <a:spcAft>
                <a:spcPct val="0"/>
              </a:spcAft>
              <a:defRPr sz="4400">
                <a:solidFill>
                  <a:schemeClr val="tx2"/>
                </a:solidFill>
                <a:latin typeface="Arial Black" pitchFamily="34" charset="0"/>
              </a:defRPr>
            </a:lvl9pPr>
          </a:lstStyle>
          <a:p>
            <a:pPr eaLnBrk="1" hangingPunct="1"/>
            <a:fld id="{A8FE22E3-CA48-4CAC-BC19-B4D804621B54}" type="slidenum">
              <a:rPr lang="en-CA" sz="1200" smtClean="0">
                <a:solidFill>
                  <a:srgbClr val="1F497D"/>
                </a:solidFill>
              </a:rPr>
              <a:pPr eaLnBrk="1" hangingPunct="1"/>
              <a:t>3</a:t>
            </a:fld>
            <a:endParaRPr lang="en-CA" sz="1200" smtClean="0">
              <a:solidFill>
                <a:srgbClr val="1F497D"/>
              </a:solidFill>
            </a:endParaRPr>
          </a:p>
        </p:txBody>
      </p:sp>
    </p:spTree>
    <p:extLst>
      <p:ext uri="{BB962C8B-B14F-4D97-AF65-F5344CB8AC3E}">
        <p14:creationId xmlns:p14="http://schemas.microsoft.com/office/powerpoint/2010/main" val="27422088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CA" smtClean="0"/>
              <a:t>We have intentionally removed the answers or the suggested answers to avoid the discussion on the particular check in question</a:t>
            </a:r>
          </a:p>
          <a:p>
            <a:pPr eaLnBrk="1" hangingPunct="1">
              <a:spcBef>
                <a:spcPct val="0"/>
              </a:spcBef>
            </a:pPr>
            <a:r>
              <a:rPr lang="en-CA" smtClean="0"/>
              <a:t>What the instructor needs to focus on is the knowledge of the rule, the fact that there was a “danger zone” trigger and a consequence and that the officials know how to handle the situations when they occur. </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a:solidFill>
                  <a:schemeClr val="tx2"/>
                </a:solidFill>
                <a:latin typeface="Arial Black" pitchFamily="34" charset="0"/>
              </a:defRPr>
            </a:lvl1pPr>
            <a:lvl2pPr marL="742950" indent="-285750" eaLnBrk="0" hangingPunct="0">
              <a:defRPr sz="4400">
                <a:solidFill>
                  <a:schemeClr val="tx2"/>
                </a:solidFill>
                <a:latin typeface="Arial Black" pitchFamily="34" charset="0"/>
              </a:defRPr>
            </a:lvl2pPr>
            <a:lvl3pPr marL="1143000" indent="-228600" eaLnBrk="0" hangingPunct="0">
              <a:defRPr sz="4400">
                <a:solidFill>
                  <a:schemeClr val="tx2"/>
                </a:solidFill>
                <a:latin typeface="Arial Black" pitchFamily="34" charset="0"/>
              </a:defRPr>
            </a:lvl3pPr>
            <a:lvl4pPr marL="1600200" indent="-228600" eaLnBrk="0" hangingPunct="0">
              <a:defRPr sz="4400">
                <a:solidFill>
                  <a:schemeClr val="tx2"/>
                </a:solidFill>
                <a:latin typeface="Arial Black" pitchFamily="34" charset="0"/>
              </a:defRPr>
            </a:lvl4pPr>
            <a:lvl5pPr marL="2057400" indent="-228600" eaLnBrk="0" hangingPunct="0">
              <a:defRPr sz="4400">
                <a:solidFill>
                  <a:schemeClr val="tx2"/>
                </a:solidFill>
                <a:latin typeface="Arial Black" pitchFamily="34" charset="0"/>
              </a:defRPr>
            </a:lvl5pPr>
            <a:lvl6pPr marL="2514600" indent="-228600" algn="ctr" eaLnBrk="0" fontAlgn="base" hangingPunct="0">
              <a:spcBef>
                <a:spcPct val="0"/>
              </a:spcBef>
              <a:spcAft>
                <a:spcPct val="0"/>
              </a:spcAft>
              <a:defRPr sz="4400">
                <a:solidFill>
                  <a:schemeClr val="tx2"/>
                </a:solidFill>
                <a:latin typeface="Arial Black" pitchFamily="34" charset="0"/>
              </a:defRPr>
            </a:lvl6pPr>
            <a:lvl7pPr marL="2971800" indent="-228600" algn="ctr" eaLnBrk="0" fontAlgn="base" hangingPunct="0">
              <a:spcBef>
                <a:spcPct val="0"/>
              </a:spcBef>
              <a:spcAft>
                <a:spcPct val="0"/>
              </a:spcAft>
              <a:defRPr sz="4400">
                <a:solidFill>
                  <a:schemeClr val="tx2"/>
                </a:solidFill>
                <a:latin typeface="Arial Black" pitchFamily="34" charset="0"/>
              </a:defRPr>
            </a:lvl7pPr>
            <a:lvl8pPr marL="3429000" indent="-228600" algn="ctr" eaLnBrk="0" fontAlgn="base" hangingPunct="0">
              <a:spcBef>
                <a:spcPct val="0"/>
              </a:spcBef>
              <a:spcAft>
                <a:spcPct val="0"/>
              </a:spcAft>
              <a:defRPr sz="4400">
                <a:solidFill>
                  <a:schemeClr val="tx2"/>
                </a:solidFill>
                <a:latin typeface="Arial Black" pitchFamily="34" charset="0"/>
              </a:defRPr>
            </a:lvl8pPr>
            <a:lvl9pPr marL="3886200" indent="-228600" algn="ctr" eaLnBrk="0" fontAlgn="base" hangingPunct="0">
              <a:spcBef>
                <a:spcPct val="0"/>
              </a:spcBef>
              <a:spcAft>
                <a:spcPct val="0"/>
              </a:spcAft>
              <a:defRPr sz="4400">
                <a:solidFill>
                  <a:schemeClr val="tx2"/>
                </a:solidFill>
                <a:latin typeface="Arial Black" pitchFamily="34" charset="0"/>
              </a:defRPr>
            </a:lvl9pPr>
          </a:lstStyle>
          <a:p>
            <a:pPr eaLnBrk="1" hangingPunct="1"/>
            <a:fld id="{A8FE22E3-CA48-4CAC-BC19-B4D804621B54}" type="slidenum">
              <a:rPr lang="en-CA" sz="1200" smtClean="0">
                <a:solidFill>
                  <a:srgbClr val="1F497D"/>
                </a:solidFill>
              </a:rPr>
              <a:pPr eaLnBrk="1" hangingPunct="1"/>
              <a:t>4</a:t>
            </a:fld>
            <a:endParaRPr lang="en-CA" sz="1200" smtClean="0">
              <a:solidFill>
                <a:srgbClr val="1F497D"/>
              </a:solidFill>
            </a:endParaRPr>
          </a:p>
        </p:txBody>
      </p:sp>
    </p:spTree>
    <p:extLst>
      <p:ext uri="{BB962C8B-B14F-4D97-AF65-F5344CB8AC3E}">
        <p14:creationId xmlns:p14="http://schemas.microsoft.com/office/powerpoint/2010/main" val="736464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CA" smtClean="0"/>
              <a:t>We have intentionally removed the answers or the suggested answers to avoid the discussion on the particular check in question</a:t>
            </a:r>
          </a:p>
          <a:p>
            <a:pPr eaLnBrk="1" hangingPunct="1">
              <a:spcBef>
                <a:spcPct val="0"/>
              </a:spcBef>
            </a:pPr>
            <a:r>
              <a:rPr lang="en-CA" smtClean="0"/>
              <a:t>What the instructor needs to focus on is the knowledge of the rule, the fact that there was a “danger zone” trigger and a consequence and that the officials know how to handle the situations when they occur. </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a:solidFill>
                  <a:schemeClr val="tx2"/>
                </a:solidFill>
                <a:latin typeface="Arial Black" pitchFamily="34" charset="0"/>
              </a:defRPr>
            </a:lvl1pPr>
            <a:lvl2pPr marL="742950" indent="-285750" eaLnBrk="0" hangingPunct="0">
              <a:defRPr sz="4400">
                <a:solidFill>
                  <a:schemeClr val="tx2"/>
                </a:solidFill>
                <a:latin typeface="Arial Black" pitchFamily="34" charset="0"/>
              </a:defRPr>
            </a:lvl2pPr>
            <a:lvl3pPr marL="1143000" indent="-228600" eaLnBrk="0" hangingPunct="0">
              <a:defRPr sz="4400">
                <a:solidFill>
                  <a:schemeClr val="tx2"/>
                </a:solidFill>
                <a:latin typeface="Arial Black" pitchFamily="34" charset="0"/>
              </a:defRPr>
            </a:lvl3pPr>
            <a:lvl4pPr marL="1600200" indent="-228600" eaLnBrk="0" hangingPunct="0">
              <a:defRPr sz="4400">
                <a:solidFill>
                  <a:schemeClr val="tx2"/>
                </a:solidFill>
                <a:latin typeface="Arial Black" pitchFamily="34" charset="0"/>
              </a:defRPr>
            </a:lvl4pPr>
            <a:lvl5pPr marL="2057400" indent="-228600" eaLnBrk="0" hangingPunct="0">
              <a:defRPr sz="4400">
                <a:solidFill>
                  <a:schemeClr val="tx2"/>
                </a:solidFill>
                <a:latin typeface="Arial Black" pitchFamily="34" charset="0"/>
              </a:defRPr>
            </a:lvl5pPr>
            <a:lvl6pPr marL="2514600" indent="-228600" algn="ctr" eaLnBrk="0" fontAlgn="base" hangingPunct="0">
              <a:spcBef>
                <a:spcPct val="0"/>
              </a:spcBef>
              <a:spcAft>
                <a:spcPct val="0"/>
              </a:spcAft>
              <a:defRPr sz="4400">
                <a:solidFill>
                  <a:schemeClr val="tx2"/>
                </a:solidFill>
                <a:latin typeface="Arial Black" pitchFamily="34" charset="0"/>
              </a:defRPr>
            </a:lvl6pPr>
            <a:lvl7pPr marL="2971800" indent="-228600" algn="ctr" eaLnBrk="0" fontAlgn="base" hangingPunct="0">
              <a:spcBef>
                <a:spcPct val="0"/>
              </a:spcBef>
              <a:spcAft>
                <a:spcPct val="0"/>
              </a:spcAft>
              <a:defRPr sz="4400">
                <a:solidFill>
                  <a:schemeClr val="tx2"/>
                </a:solidFill>
                <a:latin typeface="Arial Black" pitchFamily="34" charset="0"/>
              </a:defRPr>
            </a:lvl7pPr>
            <a:lvl8pPr marL="3429000" indent="-228600" algn="ctr" eaLnBrk="0" fontAlgn="base" hangingPunct="0">
              <a:spcBef>
                <a:spcPct val="0"/>
              </a:spcBef>
              <a:spcAft>
                <a:spcPct val="0"/>
              </a:spcAft>
              <a:defRPr sz="4400">
                <a:solidFill>
                  <a:schemeClr val="tx2"/>
                </a:solidFill>
                <a:latin typeface="Arial Black" pitchFamily="34" charset="0"/>
              </a:defRPr>
            </a:lvl8pPr>
            <a:lvl9pPr marL="3886200" indent="-228600" algn="ctr" eaLnBrk="0" fontAlgn="base" hangingPunct="0">
              <a:spcBef>
                <a:spcPct val="0"/>
              </a:spcBef>
              <a:spcAft>
                <a:spcPct val="0"/>
              </a:spcAft>
              <a:defRPr sz="4400">
                <a:solidFill>
                  <a:schemeClr val="tx2"/>
                </a:solidFill>
                <a:latin typeface="Arial Black" pitchFamily="34" charset="0"/>
              </a:defRPr>
            </a:lvl9pPr>
          </a:lstStyle>
          <a:p>
            <a:pPr eaLnBrk="1" hangingPunct="1"/>
            <a:fld id="{A8FE22E3-CA48-4CAC-BC19-B4D804621B54}" type="slidenum">
              <a:rPr lang="en-CA" sz="1200" smtClean="0">
                <a:solidFill>
                  <a:srgbClr val="1F497D"/>
                </a:solidFill>
              </a:rPr>
              <a:pPr eaLnBrk="1" hangingPunct="1"/>
              <a:t>5</a:t>
            </a:fld>
            <a:endParaRPr lang="en-CA" sz="1200" smtClean="0">
              <a:solidFill>
                <a:srgbClr val="1F497D"/>
              </a:solidFill>
            </a:endParaRPr>
          </a:p>
        </p:txBody>
      </p:sp>
    </p:spTree>
    <p:extLst>
      <p:ext uri="{BB962C8B-B14F-4D97-AF65-F5344CB8AC3E}">
        <p14:creationId xmlns:p14="http://schemas.microsoft.com/office/powerpoint/2010/main" val="2795042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5689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2283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581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734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2572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94541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4770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2671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36977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6646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0861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fld id="{B272B147-94E1-4209-9BC0-D054C2B22872}" type="datetimeFigureOut">
              <a:rPr lang="en-US" smtClean="0">
                <a:solidFill>
                  <a:prstClr val="black">
                    <a:tint val="75000"/>
                  </a:prstClr>
                </a:solidFill>
                <a:latin typeface="Arial Black" pitchFamily="34" charset="0"/>
              </a:rPr>
              <a:pPr fontAlgn="base">
                <a:spcBef>
                  <a:spcPct val="0"/>
                </a:spcBef>
                <a:spcAft>
                  <a:spcPct val="0"/>
                </a:spcAft>
              </a:pPr>
              <a:t>7/27/2015</a:t>
            </a:fld>
            <a:endParaRPr lang="en-US">
              <a:solidFill>
                <a:prstClr val="black">
                  <a:tint val="75000"/>
                </a:prstClr>
              </a:solidFill>
              <a:latin typeface="Arial Black" pitchFamily="34"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en-US">
              <a:solidFill>
                <a:prstClr val="black">
                  <a:tint val="75000"/>
                </a:prstClr>
              </a:solidFill>
              <a:latin typeface="Arial Black" pitchFamily="34"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6566AB66-BC3C-4CF8-A743-BD30AEE23035}" type="slidenum">
              <a:rPr lang="en-US" smtClean="0">
                <a:solidFill>
                  <a:prstClr val="black">
                    <a:tint val="75000"/>
                  </a:prstClr>
                </a:solidFill>
                <a:latin typeface="Arial Black" pitchFamily="34" charset="0"/>
              </a:rPr>
              <a:pPr fontAlgn="base">
                <a:spcBef>
                  <a:spcPct val="0"/>
                </a:spcBef>
                <a:spcAft>
                  <a:spcPct val="0"/>
                </a:spcAft>
              </a:pPr>
              <a:t>‹#›</a:t>
            </a:fld>
            <a:endParaRPr lang="en-US">
              <a:solidFill>
                <a:prstClr val="black">
                  <a:tint val="75000"/>
                </a:prstClr>
              </a:solidFill>
              <a:latin typeface="Arial Black" pitchFamily="34" charset="0"/>
            </a:endParaRPr>
          </a:p>
        </p:txBody>
      </p:sp>
      <p:sp>
        <p:nvSpPr>
          <p:cNvPr id="7" name="Rectangle 10"/>
          <p:cNvSpPr>
            <a:spLocks noChangeArrowheads="1"/>
          </p:cNvSpPr>
          <p:nvPr userDrawn="1"/>
        </p:nvSpPr>
        <p:spPr bwMode="auto">
          <a:xfrm>
            <a:off x="0" y="0"/>
            <a:ext cx="684213" cy="6858000"/>
          </a:xfrm>
          <a:prstGeom prst="rect">
            <a:avLst/>
          </a:prstGeom>
          <a:solidFill>
            <a:srgbClr val="CC0000"/>
          </a:solidFill>
          <a:ln w="9525">
            <a:solidFill>
              <a:srgbClr val="CC0000"/>
            </a:solidFill>
            <a:miter lim="800000"/>
            <a:headEnd/>
            <a:tailEnd/>
          </a:ln>
        </p:spPr>
        <p:txBody>
          <a:bodyPr anchor="ctr"/>
          <a:lstStyle/>
          <a:p>
            <a:pPr algn="ctr" fontAlgn="base">
              <a:spcBef>
                <a:spcPct val="0"/>
              </a:spcBef>
              <a:spcAft>
                <a:spcPct val="0"/>
              </a:spcAft>
              <a:defRPr/>
            </a:pPr>
            <a:endParaRPr lang="en-CA" sz="2000" b="1">
              <a:solidFill>
                <a:prstClr val="white"/>
              </a:solidFill>
              <a:latin typeface="Arial" pitchFamily="34" charset="0"/>
              <a:ea typeface="ＭＳ Ｐゴシック" pitchFamily="34" charset="-128"/>
            </a:endParaRPr>
          </a:p>
        </p:txBody>
      </p:sp>
      <p:pic>
        <p:nvPicPr>
          <p:cNvPr id="8" name="Picture 11" descr="OHFlogo"/>
          <p:cNvPicPr>
            <a:picLocks noChangeAspect="1" noChangeArrowheads="1"/>
          </p:cNvPicPr>
          <p:nvPr userDrawn="1"/>
        </p:nvPicPr>
        <p:blipFill>
          <a:blip r:embed="rId13"/>
          <a:srcRect/>
          <a:stretch>
            <a:fillRect/>
          </a:stretch>
        </p:blipFill>
        <p:spPr bwMode="auto">
          <a:xfrm>
            <a:off x="7380312" y="6165304"/>
            <a:ext cx="652928" cy="574350"/>
          </a:xfrm>
          <a:prstGeom prst="rect">
            <a:avLst/>
          </a:prstGeom>
          <a:noFill/>
          <a:ln w="9525">
            <a:noFill/>
            <a:miter lim="800000"/>
            <a:headEnd/>
            <a:tailEnd/>
          </a:ln>
        </p:spPr>
      </p:pic>
      <p:pic>
        <p:nvPicPr>
          <p:cNvPr id="9" name="Picture 12" descr="hc_cmyk"/>
          <p:cNvPicPr>
            <a:picLocks noChangeAspect="1" noChangeArrowheads="1"/>
          </p:cNvPicPr>
          <p:nvPr userDrawn="1"/>
        </p:nvPicPr>
        <p:blipFill>
          <a:blip r:embed="rId14">
            <a:clrChange>
              <a:clrFrom>
                <a:srgbClr val="FFFFFF"/>
              </a:clrFrom>
              <a:clrTo>
                <a:srgbClr val="FFFFFF">
                  <a:alpha val="0"/>
                </a:srgbClr>
              </a:clrTo>
            </a:clrChange>
          </a:blip>
          <a:srcRect/>
          <a:stretch>
            <a:fillRect/>
          </a:stretch>
        </p:blipFill>
        <p:spPr bwMode="auto">
          <a:xfrm>
            <a:off x="8153823" y="6105420"/>
            <a:ext cx="666649" cy="635948"/>
          </a:xfrm>
          <a:prstGeom prst="rect">
            <a:avLst/>
          </a:prstGeom>
          <a:noFill/>
          <a:ln w="9525">
            <a:noFill/>
            <a:miter lim="800000"/>
            <a:headEnd/>
            <a:tailEnd/>
          </a:ln>
        </p:spPr>
      </p:pic>
      <p:pic>
        <p:nvPicPr>
          <p:cNvPr id="10" name="Picture 2" descr="ref"/>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6516216" y="0"/>
            <a:ext cx="2624137" cy="134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1208116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15236" y="685800"/>
            <a:ext cx="8305800" cy="1981200"/>
          </a:xfrm>
        </p:spPr>
        <p:txBody>
          <a:bodyPr>
            <a:normAutofit/>
          </a:bodyPr>
          <a:lstStyle/>
          <a:p>
            <a:pPr eaLnBrk="1" hangingPunct="1"/>
            <a:r>
              <a:rPr lang="en-CA" dirty="0" smtClean="0">
                <a:latin typeface="Arial Black" pitchFamily="34" charset="0"/>
              </a:rPr>
              <a:t>House Keeping</a:t>
            </a:r>
            <a:br>
              <a:rPr lang="en-CA" dirty="0" smtClean="0">
                <a:latin typeface="Arial Black" pitchFamily="34" charset="0"/>
              </a:rPr>
            </a:br>
            <a:r>
              <a:rPr lang="en-CA" dirty="0" smtClean="0">
                <a:latin typeface="Arial Black" pitchFamily="34" charset="0"/>
              </a:rPr>
              <a:t>Changes</a:t>
            </a:r>
            <a:endParaRPr lang="en-CA" sz="8000" dirty="0" smtClean="0">
              <a:latin typeface="Arial Black"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4600" y="2667000"/>
            <a:ext cx="3657600" cy="3164249"/>
          </a:xfrm>
          <a:prstGeom prst="rect">
            <a:avLst/>
          </a:prstGeom>
        </p:spPr>
      </p:pic>
    </p:spTree>
    <p:extLst>
      <p:ext uri="{BB962C8B-B14F-4D97-AF65-F5344CB8AC3E}">
        <p14:creationId xmlns:p14="http://schemas.microsoft.com/office/powerpoint/2010/main" val="2610851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extBox 3"/>
          <p:cNvSpPr txBox="1"/>
          <p:nvPr/>
        </p:nvSpPr>
        <p:spPr>
          <a:xfrm>
            <a:off x="1219200" y="1371600"/>
            <a:ext cx="7391400" cy="4401205"/>
          </a:xfrm>
          <a:prstGeom prst="rect">
            <a:avLst/>
          </a:prstGeom>
          <a:noFill/>
        </p:spPr>
        <p:txBody>
          <a:bodyPr wrap="square" rtlCol="0">
            <a:spAutoFit/>
          </a:bodyPr>
          <a:lstStyle/>
          <a:p>
            <a:r>
              <a:rPr lang="en-US" sz="4000" b="1" dirty="0" smtClean="0"/>
              <a:t>The mouth guard and neck guard rule that we have followed via the matrix in our Membership Handbook has been changed to now follow the Hockey Canada Rule. And has been removed from the Handbook</a:t>
            </a:r>
            <a:endParaRPr lang="en-US" sz="4000" b="1" dirty="0"/>
          </a:p>
        </p:txBody>
      </p:sp>
    </p:spTree>
    <p:extLst>
      <p:ext uri="{BB962C8B-B14F-4D97-AF65-F5344CB8AC3E}">
        <p14:creationId xmlns:p14="http://schemas.microsoft.com/office/powerpoint/2010/main" val="42932049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extBox 1"/>
          <p:cNvSpPr txBox="1"/>
          <p:nvPr/>
        </p:nvSpPr>
        <p:spPr>
          <a:xfrm>
            <a:off x="1219200" y="1143000"/>
            <a:ext cx="7315200" cy="4893647"/>
          </a:xfrm>
          <a:prstGeom prst="rect">
            <a:avLst/>
          </a:prstGeom>
          <a:noFill/>
        </p:spPr>
        <p:txBody>
          <a:bodyPr wrap="square" rtlCol="0">
            <a:spAutoFit/>
          </a:bodyPr>
          <a:lstStyle/>
          <a:p>
            <a:r>
              <a:rPr lang="en-US" sz="4400" b="1" dirty="0" smtClean="0"/>
              <a:t>Rule 3.6 Protective Equipment</a:t>
            </a:r>
          </a:p>
          <a:p>
            <a:pPr algn="ctr"/>
            <a:r>
              <a:rPr lang="en-US" sz="4400" b="1" dirty="0" smtClean="0"/>
              <a:t>Pg. 39</a:t>
            </a:r>
          </a:p>
          <a:p>
            <a:pPr algn="ctr"/>
            <a:endParaRPr lang="en-US" sz="4400" b="1" dirty="0"/>
          </a:p>
          <a:p>
            <a:pPr algn="ctr"/>
            <a:r>
              <a:rPr lang="en-US" sz="4400" b="1" dirty="0" smtClean="0"/>
              <a:t>(f) And (g)</a:t>
            </a:r>
          </a:p>
          <a:p>
            <a:pPr algn="ctr"/>
            <a:endParaRPr lang="en-US" sz="4400" b="1" dirty="0"/>
          </a:p>
          <a:p>
            <a:pPr algn="ctr"/>
            <a:r>
              <a:rPr lang="en-US" sz="2400" b="1" dirty="0" smtClean="0"/>
              <a:t>Rationale is to have the O.M.H.A. be consistent with what is </a:t>
            </a:r>
            <a:r>
              <a:rPr lang="en-US" sz="2400" b="1" smtClean="0"/>
              <a:t>stated in the </a:t>
            </a:r>
            <a:r>
              <a:rPr lang="en-US" sz="2400" b="1" dirty="0" smtClean="0"/>
              <a:t>Hockey Canada Rulebook.</a:t>
            </a:r>
          </a:p>
          <a:p>
            <a:pPr algn="ctr"/>
            <a:endParaRPr lang="en-US" sz="4400" b="1" dirty="0"/>
          </a:p>
        </p:txBody>
      </p:sp>
    </p:spTree>
    <p:extLst>
      <p:ext uri="{BB962C8B-B14F-4D97-AF65-F5344CB8AC3E}">
        <p14:creationId xmlns:p14="http://schemas.microsoft.com/office/powerpoint/2010/main" val="972188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extBox 2"/>
          <p:cNvSpPr txBox="1"/>
          <p:nvPr/>
        </p:nvSpPr>
        <p:spPr>
          <a:xfrm>
            <a:off x="2667000" y="1143000"/>
            <a:ext cx="4572000" cy="830997"/>
          </a:xfrm>
          <a:prstGeom prst="rect">
            <a:avLst/>
          </a:prstGeom>
          <a:noFill/>
        </p:spPr>
        <p:txBody>
          <a:bodyPr wrap="square" rtlCol="0">
            <a:spAutoFit/>
          </a:bodyPr>
          <a:lstStyle/>
          <a:p>
            <a:r>
              <a:rPr lang="en-US" sz="4800" b="1" dirty="0" smtClean="0"/>
              <a:t>4 Official System</a:t>
            </a:r>
            <a:endParaRPr lang="en-US" sz="4800" b="1"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400" y="2362200"/>
            <a:ext cx="5181600" cy="3448119"/>
          </a:xfrm>
          <a:prstGeom prst="rect">
            <a:avLst/>
          </a:prstGeom>
        </p:spPr>
      </p:pic>
    </p:spTree>
    <p:extLst>
      <p:ext uri="{BB962C8B-B14F-4D97-AF65-F5344CB8AC3E}">
        <p14:creationId xmlns:p14="http://schemas.microsoft.com/office/powerpoint/2010/main" val="39340063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extBox 1"/>
          <p:cNvSpPr txBox="1"/>
          <p:nvPr/>
        </p:nvSpPr>
        <p:spPr>
          <a:xfrm>
            <a:off x="838200" y="1447800"/>
            <a:ext cx="7848600" cy="1938992"/>
          </a:xfrm>
          <a:prstGeom prst="rect">
            <a:avLst/>
          </a:prstGeom>
          <a:noFill/>
        </p:spPr>
        <p:txBody>
          <a:bodyPr wrap="square" rtlCol="0">
            <a:spAutoFit/>
          </a:bodyPr>
          <a:lstStyle/>
          <a:p>
            <a:r>
              <a:rPr lang="en-US" sz="2400" b="1" dirty="0" smtClean="0"/>
              <a:t>Recently at the 2015 O.M.H.A Annual General Meeting there was a motion passed that states the 4 Official system may be implemented at the Minor Bantam level and above.  That being said, it will be league and association specific.  This is not a mandatory requirement.</a:t>
            </a:r>
            <a:endParaRPr lang="en-US" sz="2400" b="1" dirty="0"/>
          </a:p>
        </p:txBody>
      </p:sp>
      <p:sp>
        <p:nvSpPr>
          <p:cNvPr id="5" name="TextBox 4"/>
          <p:cNvSpPr txBox="1"/>
          <p:nvPr/>
        </p:nvSpPr>
        <p:spPr>
          <a:xfrm>
            <a:off x="820455" y="3810000"/>
            <a:ext cx="7848600" cy="2215991"/>
          </a:xfrm>
          <a:prstGeom prst="rect">
            <a:avLst/>
          </a:prstGeom>
          <a:noFill/>
        </p:spPr>
        <p:txBody>
          <a:bodyPr wrap="square" rtlCol="0">
            <a:spAutoFit/>
          </a:bodyPr>
          <a:lstStyle/>
          <a:p>
            <a:r>
              <a:rPr lang="en-US" sz="2400" b="1" dirty="0" smtClean="0"/>
              <a:t>In the 4 official system, the requirements for officials to skate the hockey is as follows</a:t>
            </a:r>
          </a:p>
          <a:p>
            <a:endParaRPr lang="en-US" dirty="0"/>
          </a:p>
          <a:p>
            <a:r>
              <a:rPr lang="en-US" sz="2400" b="1" dirty="0" smtClean="0">
                <a:solidFill>
                  <a:srgbClr val="FF0000"/>
                </a:solidFill>
              </a:rPr>
              <a:t>Referee- A Certified </a:t>
            </a:r>
            <a:r>
              <a:rPr lang="en-US" sz="2400" b="1" dirty="0">
                <a:solidFill>
                  <a:srgbClr val="FF0000"/>
                </a:solidFill>
              </a:rPr>
              <a:t>L</a:t>
            </a:r>
            <a:r>
              <a:rPr lang="en-US" sz="2400" b="1" dirty="0" smtClean="0">
                <a:solidFill>
                  <a:srgbClr val="FF0000"/>
                </a:solidFill>
              </a:rPr>
              <a:t>evel 3 or higher</a:t>
            </a:r>
          </a:p>
          <a:p>
            <a:endParaRPr lang="en-US" sz="2400" b="1" dirty="0">
              <a:solidFill>
                <a:srgbClr val="FF0000"/>
              </a:solidFill>
            </a:endParaRPr>
          </a:p>
          <a:p>
            <a:r>
              <a:rPr lang="en-US" sz="2400" b="1" dirty="0" smtClean="0">
                <a:solidFill>
                  <a:srgbClr val="FF0000"/>
                </a:solidFill>
              </a:rPr>
              <a:t>Linesman- A Certified Level 2 or higher</a:t>
            </a:r>
            <a:endParaRPr lang="en-US" sz="2400" b="1" dirty="0">
              <a:solidFill>
                <a:srgbClr val="FF0000"/>
              </a:solidFill>
            </a:endParaRPr>
          </a:p>
        </p:txBody>
      </p:sp>
    </p:spTree>
    <p:extLst>
      <p:ext uri="{BB962C8B-B14F-4D97-AF65-F5344CB8AC3E}">
        <p14:creationId xmlns:p14="http://schemas.microsoft.com/office/powerpoint/2010/main" val="3076867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11700</TotalTime>
  <Words>469</Words>
  <Application>Microsoft Office PowerPoint</Application>
  <PresentationFormat>On-screen Show (4:3)</PresentationFormat>
  <Paragraphs>30</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ＭＳ Ｐゴシック</vt:lpstr>
      <vt:lpstr>Arial</vt:lpstr>
      <vt:lpstr>Arial Black</vt:lpstr>
      <vt:lpstr>Calibri</vt:lpstr>
      <vt:lpstr>Custom Design</vt:lpstr>
      <vt:lpstr>House Keeping Changes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omha-9908</dc:creator>
  <cp:lastModifiedBy>wade taylor</cp:lastModifiedBy>
  <cp:revision>45</cp:revision>
  <dcterms:created xsi:type="dcterms:W3CDTF">2014-07-29T23:36:13Z</dcterms:created>
  <dcterms:modified xsi:type="dcterms:W3CDTF">2015-07-28T16:56:01Z</dcterms:modified>
</cp:coreProperties>
</file>