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53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5" r:id="rId3"/>
    <p:sldId id="257" r:id="rId4"/>
    <p:sldId id="258" r:id="rId5"/>
    <p:sldId id="281" r:id="rId6"/>
    <p:sldId id="259" r:id="rId7"/>
    <p:sldId id="260" r:id="rId8"/>
    <p:sldId id="267" r:id="rId9"/>
    <p:sldId id="271" r:id="rId10"/>
    <p:sldId id="269" r:id="rId11"/>
    <p:sldId id="270" r:id="rId12"/>
    <p:sldId id="272" r:id="rId13"/>
    <p:sldId id="280" r:id="rId14"/>
    <p:sldId id="264" r:id="rId15"/>
    <p:sldId id="265" r:id="rId16"/>
    <p:sldId id="282" r:id="rId17"/>
    <p:sldId id="268" r:id="rId18"/>
    <p:sldId id="273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CFF"/>
    <a:srgbClr val="CC0044"/>
    <a:srgbClr val="990033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/>
    <p:restoredTop sz="94671"/>
  </p:normalViewPr>
  <p:slideViewPr>
    <p:cSldViewPr showGuides="1">
      <p:cViewPr>
        <p:scale>
          <a:sx n="78" d="100"/>
          <a:sy n="78" d="100"/>
        </p:scale>
        <p:origin x="2048" y="4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fld id="{56FA4DC6-3EA7-834E-9EBB-EE10C2D0082E}" type="datetimeFigureOut">
              <a:rPr lang="en-US"/>
              <a:pPr>
                <a:defRPr/>
              </a:pPr>
              <a:t>9/19/17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1263"/>
            <a:ext cx="3038475" cy="463550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31263"/>
            <a:ext cx="3038475" cy="463550"/>
          </a:xfrm>
          <a:prstGeom prst="rect">
            <a:avLst/>
          </a:prstGeom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FC1996-8A03-DF4F-B9EF-53A8AAB308BB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fld id="{0296D175-059D-F243-8113-3EA1D68E1FB3}" type="datetimeFigureOut">
              <a:rPr lang="en-US"/>
              <a:pPr>
                <a:defRPr/>
              </a:pPr>
              <a:t>9/19/17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50" tIns="45825" rIns="91650" bIns="458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1475"/>
          </a:xfrm>
          <a:prstGeom prst="rect">
            <a:avLst/>
          </a:prstGeom>
        </p:spPr>
        <p:txBody>
          <a:bodyPr vert="horz" lIns="91650" tIns="45825" rIns="91650" bIns="45825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3038475" cy="463550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31263"/>
            <a:ext cx="3038475" cy="463550"/>
          </a:xfrm>
          <a:prstGeom prst="rect">
            <a:avLst/>
          </a:prstGeom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A2B99CA-B0D8-DA4C-8C87-34565C49CAC6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4538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4588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3375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60575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77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49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321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93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533993A-8CCE-4643-812A-280FE39478AA}" type="slidenum">
              <a:rPr lang="en-US" altLang="en-US">
                <a:latin typeface="Arial" charset="0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2400" smtClean="0">
                <a:latin typeface="Times New Roman" pitchFamily="18" charset="0"/>
                <a:ea typeface="+mn-ea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2400" smtClean="0">
                <a:latin typeface="Times New Roman" pitchFamily="18" charset="0"/>
                <a:ea typeface="+mn-ea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ea typeface="+mn-ea"/>
              </a:endParaRPr>
            </a:p>
          </p:txBody>
        </p:sp>
      </p:grpSp>
      <p:sp>
        <p:nvSpPr>
          <p:cNvPr id="922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22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977C6849-CB02-FE4E-9A6C-3B8C7D3F465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0999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F748AA-3217-214D-AB6F-A1124283F8D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83612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613E4A-C1DA-AA43-A70A-048E0EB31B1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18122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7BB0C8-C175-074B-B54A-FAA16A15A7D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32506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23546-71D3-A543-AA30-749D206FF05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0879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83F1C1-114B-2241-8EEE-8E1FAFAF6D6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1683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B6A0C4-DBD0-7249-B3F4-807C63A9303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004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E1E30C-E3F7-B040-83A9-798B7F5BDBB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96274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7FF89D-7711-4A4B-8BE6-2A7CC32C167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62546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FAFA7-5CD4-5B45-BD06-0A7AF331D14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15693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EA6270-0DAB-164A-99C1-1F8B5C585DE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1224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>
                  <a:ea typeface="+mn-ea"/>
                </a:endParaRPr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>
                  <a:ea typeface="+mn-ea"/>
                </a:endParaRPr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>
                  <a:ea typeface="+mn-ea"/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20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DA0C9D5D-FC15-6948-885D-B83D06EEEACD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4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22" r:id="rId10"/>
    <p:sldLayoutId id="214748402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Arial" charset="0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800">
          <a:solidFill>
            <a:schemeClr val="tx1"/>
          </a:solidFill>
          <a:latin typeface="+mn-lt"/>
          <a:ea typeface="Arial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0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caa.org/wps/wcm/connect/public/ncaa/home/index.html" TargetMode="Externa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ncaa.org/wps/wcm/connect/public/ncaa/home/index.html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ncaa.org/wps/wcm/connect/public/ncaa/home/index.html" TargetMode="External"/><Relationship Id="rId3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caa.org/wps/wcm/connect/public/ncaa/home/index.html" TargetMode="Externa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caa.org/wps/wcm/connect/public/ncaa/home/index.html" TargetMode="External"/><Relationship Id="rId3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ncaa.org/wps/wcm/connect/public/ncaa/home/index.html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ligibilitycenter.org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ligibilitycenter.org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ncaa.org/wps/wcm/connect/public/ncaa/home/index.html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fafsa.ed.gov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igibilitycenter.org/" TargetMode="External"/><Relationship Id="rId4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ia.org/" TargetMode="External"/><Relationship Id="rId4" Type="http://schemas.openxmlformats.org/officeDocument/2006/relationships/hyperlink" Target="http://www.ncaa.org/" TargetMode="External"/><Relationship Id="rId5" Type="http://schemas.openxmlformats.org/officeDocument/2006/relationships/hyperlink" Target="http://ncaa.org/wps/wcm/connect/public/ncaa/home/index.html" TargetMode="External"/><Relationship Id="rId6" Type="http://schemas.openxmlformats.org/officeDocument/2006/relationships/image" Target="../media/image1.png"/><Relationship Id="rId7" Type="http://schemas.openxmlformats.org/officeDocument/2006/relationships/hyperlink" Target="file:////upload.wikimedia.org/wikipedia/en/9/93/NAIA_logo.png" TargetMode="External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jcaa.org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caa.org/wps/wcm/connect/public/ncaa/home/index.html" TargetMode="Externa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ncaa.org/wps/wcm/connect/public/ncaa/home/index.html" TargetMode="Externa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caa.org/wps/wcm/connect/public/ncaa/home/index.html" TargetMode="Externa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caa.org/wps/wcm/connect/public/ncaa/home/index.html" TargetMode="Externa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caa.org/wps/wcm/connect/public/ncaa/home/index.html" TargetMode="Externa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caa.org/wps/wcm/connect/public/ncaa/home/index.html" TargetMode="Externa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8229600" cy="2209800"/>
          </a:xfrm>
        </p:spPr>
        <p:txBody>
          <a:bodyPr/>
          <a:lstStyle/>
          <a:p>
            <a:pPr eaLnBrk="1" hangingPunct="1"/>
            <a:r>
              <a:rPr lang="en-US" altLang="en-US"/>
              <a:t>Becoming a College Athlete</a:t>
            </a:r>
            <a:br>
              <a:rPr lang="en-US" altLang="en-US"/>
            </a:br>
            <a:r>
              <a:rPr lang="en-US" altLang="en-US" sz="2800"/>
              <a:t>focus: NCAA Eligibility Center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altLang="en-US"/>
              <a:t> </a:t>
            </a:r>
          </a:p>
          <a:p>
            <a:pPr eaLnBrk="1" hangingPunct="1">
              <a:buFont typeface="Wingdings" charset="2"/>
              <a:buNone/>
            </a:pPr>
            <a:r>
              <a:rPr lang="en-US" altLang="en-US"/>
              <a:t>Fall 2017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924800" cy="1600200"/>
          </a:xfrm>
        </p:spPr>
        <p:txBody>
          <a:bodyPr/>
          <a:lstStyle/>
          <a:p>
            <a:pPr algn="ctr" eaLnBrk="1" hangingPunct="1"/>
            <a:r>
              <a:rPr lang="en-US" altLang="en-US" sz="3200">
                <a:solidFill>
                  <a:srgbClr val="FF0000"/>
                </a:solidFill>
              </a:rPr>
              <a:t>Full Qualifier </a:t>
            </a:r>
            <a:r>
              <a:rPr lang="en-US" altLang="en-US" sz="3200"/>
              <a:t>Division I</a:t>
            </a:r>
            <a:br>
              <a:rPr lang="en-US" altLang="en-US" sz="3200"/>
            </a:br>
            <a:r>
              <a:rPr lang="en-US" altLang="en-US" sz="3200">
                <a:solidFill>
                  <a:srgbClr val="FF0000"/>
                </a:solidFill>
              </a:rPr>
              <a:t/>
            </a:r>
            <a:br>
              <a:rPr lang="en-US" altLang="en-US" sz="3200">
                <a:solidFill>
                  <a:srgbClr val="FF0000"/>
                </a:solidFill>
              </a:rPr>
            </a:br>
            <a:r>
              <a:rPr lang="en-US" altLang="en-US" sz="3200">
                <a:solidFill>
                  <a:srgbClr val="00B050"/>
                </a:solidFill>
              </a:rPr>
              <a:t>Aid + practice + compete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84582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16 core courses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>
                <a:ea typeface="+mn-ea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10 of the 16 cores must be completed before the senior year of HS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7 of the 10 cores must be English, math or science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Grades earned in the 10 cores before 7</a:t>
            </a:r>
            <a:r>
              <a:rPr lang="en-US" baseline="30000" dirty="0" smtClean="0"/>
              <a:t>th</a:t>
            </a:r>
            <a:r>
              <a:rPr lang="en-US" dirty="0" smtClean="0"/>
              <a:t> semester are “locked in” for purposes of GPA calculation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Sliding Scale with GPA/test scores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rgbClr val="FF0000"/>
                </a:solidFill>
              </a:rPr>
              <a:t>Minimum </a:t>
            </a:r>
            <a:r>
              <a:rPr lang="en-US" b="1" dirty="0">
                <a:solidFill>
                  <a:srgbClr val="FF0000"/>
                </a:solidFill>
              </a:rPr>
              <a:t>core-course GPA of 2.3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/>
          </a:p>
          <a:p>
            <a:pPr marL="914400" lvl="2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/>
          </a:p>
        </p:txBody>
      </p:sp>
      <p:pic>
        <p:nvPicPr>
          <p:cNvPr id="12292" name="Picture 6" descr="http://ncaa.org/wps/wcm/connect/79d907804098f13b9947fdefbc279a4b/logo_trans_glow_sm.png?MOD=AJPERES&amp;CACHEID=79d907804098f13b9947fdefbc279a4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75" y="0"/>
            <a:ext cx="14224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924800" cy="1828800"/>
          </a:xfrm>
        </p:spPr>
        <p:txBody>
          <a:bodyPr/>
          <a:lstStyle/>
          <a:p>
            <a:pPr algn="ctr" eaLnBrk="1" hangingPunct="1"/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>
                <a:solidFill>
                  <a:srgbClr val="FF0000"/>
                </a:solidFill>
              </a:rPr>
              <a:t>Academic Redshirt </a:t>
            </a:r>
            <a:r>
              <a:rPr lang="en-US" altLang="en-US" sz="3200"/>
              <a:t>Division I</a:t>
            </a:r>
            <a:br>
              <a:rPr lang="en-US" altLang="en-US" sz="3200"/>
            </a:br>
            <a:r>
              <a:rPr lang="en-US" altLang="en-US" sz="3200">
                <a:solidFill>
                  <a:srgbClr val="FF0000"/>
                </a:solidFill>
              </a:rPr>
              <a:t/>
            </a:r>
            <a:br>
              <a:rPr lang="en-US" altLang="en-US" sz="3200">
                <a:solidFill>
                  <a:srgbClr val="FF0000"/>
                </a:solidFill>
              </a:rPr>
            </a:br>
            <a:r>
              <a:rPr lang="en-US" altLang="en-US" sz="3200">
                <a:solidFill>
                  <a:srgbClr val="00B050"/>
                </a:solidFill>
              </a:rPr>
              <a:t>Aid + practice </a:t>
            </a:r>
            <a:r>
              <a:rPr lang="en-US" altLang="en-US" sz="3200">
                <a:solidFill>
                  <a:srgbClr val="FF0000"/>
                </a:solidFill>
              </a:rPr>
              <a:t>(NO compete)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Same 16 core courses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Minimum core-course </a:t>
            </a:r>
            <a:r>
              <a:rPr lang="en-US" altLang="en-US" b="1">
                <a:solidFill>
                  <a:srgbClr val="FF0000"/>
                </a:solidFill>
              </a:rPr>
              <a:t>GPA 2.0 – 2.299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Meet the academic redshirt sliding scale for GPA and ACT/SAT</a:t>
            </a:r>
          </a:p>
          <a:p>
            <a:pPr eaLnBrk="1" hangingPunct="1"/>
            <a:endParaRPr lang="en-US" altLang="en-US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894263"/>
            <a:ext cx="2032000" cy="164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3317" name="Picture 6" descr="http://ncaa.org/wps/wcm/connect/79d907804098f13b9947fdefbc279a4b/logo_trans_glow_sm.png?MOD=AJPERES&amp;CACHEID=79d907804098f13b9947fdefbc279a4b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000" y="0"/>
            <a:ext cx="1270000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"/>
          <p:cNvSpPr>
            <a:spLocks noChangeArrowheads="1"/>
          </p:cNvSpPr>
          <p:nvPr/>
        </p:nvSpPr>
        <p:spPr bwMode="auto">
          <a:xfrm>
            <a:off x="1143000" y="1143000"/>
            <a:ext cx="7086600" cy="486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/>
              <a:t>Sliding Scale B (partial)</a:t>
            </a:r>
            <a:r>
              <a:rPr lang="en-US" altLang="en-US" sz="2000"/>
              <a:t>	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/>
              <a:t>NCAA DIVISION I SLIDING SCALE </a:t>
            </a:r>
            <a:r>
              <a:rPr lang="en-US" altLang="en-US" sz="1800"/>
              <a:t>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         GPA      GPA	 SAT</a:t>
            </a:r>
            <a:r>
              <a:rPr lang="en-US" altLang="en-US" sz="1100" b="1"/>
              <a:t>(M+R)     </a:t>
            </a:r>
            <a:r>
              <a:rPr lang="en-US" altLang="en-US" sz="1800" b="1"/>
              <a:t>ACT </a:t>
            </a:r>
            <a:r>
              <a:rPr lang="en-US" altLang="en-US" sz="1200" b="1"/>
              <a:t>sum</a:t>
            </a:r>
            <a:endParaRPr lang="en-US" altLang="en-US" sz="12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rgbClr val="FF0000"/>
                </a:solidFill>
              </a:rPr>
              <a:t>                Acad Redshirt   </a:t>
            </a:r>
            <a:r>
              <a:rPr lang="en-US" altLang="en-US" sz="1600" b="1">
                <a:solidFill>
                  <a:schemeClr val="accent2"/>
                </a:solidFill>
              </a:rPr>
              <a:t>Full Qualifier </a:t>
            </a:r>
            <a:r>
              <a:rPr lang="en-US" altLang="en-US" sz="1800"/>
              <a:t>	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/>
              <a:t>	 	3.550 	    400 	    37 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/>
              <a:t>		3.250	    520	    46 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/>
              <a:t>		2.800	    700	    57		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/>
              <a:t>		2.300	    900	    75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/>
              <a:t>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b="1">
                <a:solidFill>
                  <a:srgbClr val="FF0000"/>
                </a:solidFill>
              </a:rPr>
              <a:t>	2.299		    910	    76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b="1">
                <a:solidFill>
                  <a:srgbClr val="FF0000"/>
                </a:solidFill>
              </a:rPr>
              <a:t>	2.200		    940	    79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b="1">
                <a:solidFill>
                  <a:srgbClr val="FF0000"/>
                </a:solidFill>
              </a:rPr>
              <a:t>	2.100		    980	    83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b="1">
                <a:solidFill>
                  <a:srgbClr val="FF0000"/>
                </a:solidFill>
              </a:rPr>
              <a:t>	2.000	              1020	    86</a:t>
            </a:r>
          </a:p>
        </p:txBody>
      </p:sp>
      <p:pic>
        <p:nvPicPr>
          <p:cNvPr id="14339" name="Picture 6" descr="http://ncaa.org/wps/wcm/connect/79d907804098f13b9947fdefbc279a4b/logo_trans_glow_sm.png?MOD=AJPERES&amp;CACHEID=79d907804098f13b9947fdefbc279a4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400" y="25400"/>
            <a:ext cx="11176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>
            <a:off x="2438400" y="2971800"/>
            <a:ext cx="0" cy="1524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2971800" y="4267200"/>
            <a:ext cx="2514600" cy="0"/>
          </a:xfrm>
          <a:prstGeom prst="line">
            <a:avLst/>
          </a:prstGeom>
          <a:ln w="762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>
                <a:solidFill>
                  <a:srgbClr val="FF0000"/>
                </a:solidFill>
              </a:rPr>
              <a:t>Division II </a:t>
            </a:r>
            <a:r>
              <a:rPr lang="en-US" altLang="en-US" sz="3200"/>
              <a:t>Academic Requirements</a:t>
            </a:r>
            <a:br>
              <a:rPr lang="en-US" altLang="en-US" sz="3200"/>
            </a:br>
            <a:r>
              <a:rPr lang="en-US" altLang="en-US" sz="2400">
                <a:solidFill>
                  <a:srgbClr val="FF0000"/>
                </a:solidFill>
              </a:rPr>
              <a:t>beginning August 1, 2018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8305800" cy="4114800"/>
          </a:xfrm>
        </p:spPr>
        <p:txBody>
          <a:bodyPr/>
          <a:lstStyle/>
          <a:p>
            <a:pPr eaLnBrk="1" hangingPunct="1"/>
            <a:r>
              <a:rPr lang="en-US" altLang="en-US" sz="2400"/>
              <a:t>Graduate from high school;</a:t>
            </a:r>
          </a:p>
          <a:p>
            <a:pPr eaLnBrk="1" hangingPunct="1"/>
            <a:r>
              <a:rPr lang="en-US" altLang="en-US"/>
              <a:t>Complete a minimum of 16 core courses;</a:t>
            </a:r>
          </a:p>
          <a:p>
            <a:pPr eaLnBrk="1" hangingPunct="1"/>
            <a:r>
              <a:rPr lang="en-US" altLang="en-US"/>
              <a:t>Core GPA of at least </a:t>
            </a:r>
            <a:r>
              <a:rPr lang="en-US" altLang="en-US" b="1">
                <a:solidFill>
                  <a:srgbClr val="FF0000"/>
                </a:solidFill>
              </a:rPr>
              <a:t>2.2</a:t>
            </a:r>
          </a:p>
          <a:p>
            <a:pPr eaLnBrk="1" hangingPunct="1"/>
            <a:r>
              <a:rPr lang="en-US" altLang="en-US"/>
              <a:t>Qualifying score on ACT or SAT (</a:t>
            </a:r>
            <a:r>
              <a:rPr lang="en-US" altLang="en-US" b="1">
                <a:solidFill>
                  <a:srgbClr val="FF0000"/>
                </a:solidFill>
              </a:rPr>
              <a:t>sliding scale</a:t>
            </a:r>
            <a:r>
              <a:rPr lang="en-US" altLang="en-US"/>
              <a:t>); and</a:t>
            </a:r>
          </a:p>
          <a:p>
            <a:pPr eaLnBrk="1" hangingPunct="1"/>
            <a:r>
              <a:rPr lang="en-US" altLang="en-US"/>
              <a:t>Complete </a:t>
            </a:r>
            <a:r>
              <a:rPr lang="en-US" altLang="en-US" b="1">
                <a:solidFill>
                  <a:srgbClr val="FF0000"/>
                </a:solidFill>
              </a:rPr>
              <a:t>amateurism</a:t>
            </a:r>
            <a:r>
              <a:rPr lang="en-US" altLang="en-US"/>
              <a:t> questionnaire &amp; request final amateurism certification.</a:t>
            </a:r>
          </a:p>
        </p:txBody>
      </p:sp>
      <p:pic>
        <p:nvPicPr>
          <p:cNvPr id="15364" name="Picture 6" descr="http://ncaa.org/wps/wcm/connect/79d907804098f13b9947fdefbc279a4b/logo_trans_glow_sm.png?MOD=AJPERES&amp;CACHEID=79d907804098f13b9947fdefbc279a4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063" y="-1524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520700"/>
            <a:ext cx="7924800" cy="1612900"/>
          </a:xfrm>
        </p:spPr>
        <p:txBody>
          <a:bodyPr/>
          <a:lstStyle/>
          <a:p>
            <a:pPr algn="r" eaLnBrk="1" hangingPunct="1"/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>
                <a:solidFill>
                  <a:srgbClr val="FF0000"/>
                </a:solidFill>
              </a:rPr>
              <a:t>Division II </a:t>
            </a:r>
            <a:r>
              <a:rPr lang="en-US" altLang="en-US" sz="3200"/>
              <a:t>16 Core-Course Breakdown</a:t>
            </a:r>
            <a:br>
              <a:rPr lang="en-US" altLang="en-US" sz="3200"/>
            </a:br>
            <a:endParaRPr lang="en-US" altLang="en-US" sz="3200">
              <a:solidFill>
                <a:srgbClr val="FF000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3 years - </a:t>
            </a:r>
            <a:r>
              <a:rPr lang="en-US" altLang="en-US" b="1">
                <a:solidFill>
                  <a:srgbClr val="FF0000"/>
                </a:solidFill>
              </a:rPr>
              <a:t>English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2 years - </a:t>
            </a:r>
            <a:r>
              <a:rPr lang="en-US" altLang="en-US" b="1">
                <a:solidFill>
                  <a:srgbClr val="FF0000"/>
                </a:solidFill>
              </a:rPr>
              <a:t>math</a:t>
            </a:r>
            <a:r>
              <a:rPr lang="en-US" altLang="en-US"/>
              <a:t> (Alg 1 or higher)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2 years - </a:t>
            </a:r>
            <a:r>
              <a:rPr lang="en-US" altLang="en-US" b="1">
                <a:solidFill>
                  <a:srgbClr val="FF0000"/>
                </a:solidFill>
              </a:rPr>
              <a:t>science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3 years – </a:t>
            </a:r>
            <a:r>
              <a:rPr lang="en-US" altLang="en-US" b="1">
                <a:solidFill>
                  <a:srgbClr val="FF0000"/>
                </a:solidFill>
              </a:rPr>
              <a:t>add’l</a:t>
            </a:r>
            <a:r>
              <a:rPr lang="en-US" altLang="en-US"/>
              <a:t> English, math, or science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2 years - </a:t>
            </a:r>
            <a:r>
              <a:rPr lang="en-US" altLang="en-US" b="1">
                <a:solidFill>
                  <a:srgbClr val="FF0000"/>
                </a:solidFill>
              </a:rPr>
              <a:t>social studies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4 years - </a:t>
            </a:r>
            <a:r>
              <a:rPr lang="en-US" altLang="en-US" b="1">
                <a:solidFill>
                  <a:srgbClr val="FF0000"/>
                </a:solidFill>
              </a:rPr>
              <a:t>add’l</a:t>
            </a:r>
            <a:r>
              <a:rPr lang="en-US" altLang="en-US"/>
              <a:t> core courses from any category above </a:t>
            </a:r>
            <a:r>
              <a:rPr lang="en-US" altLang="en-US" b="1">
                <a:solidFill>
                  <a:srgbClr val="FF0000"/>
                </a:solidFill>
              </a:rPr>
              <a:t>or foreign language </a:t>
            </a:r>
          </a:p>
        </p:txBody>
      </p:sp>
      <p:pic>
        <p:nvPicPr>
          <p:cNvPr id="16388" name="Picture 6" descr="http://ncaa.org/wps/wcm/connect/79d907804098f13b9947fdefbc279a4b/logo_trans_glow_sm.png?MOD=AJPERES&amp;CACHEID=79d907804098f13b9947fdefbc279a4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0025" y="-152400"/>
            <a:ext cx="1346200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b="0"/>
              <a:t/>
            </a:r>
            <a:br>
              <a:rPr lang="en-US" altLang="en-US" sz="3200" b="0"/>
            </a:br>
            <a:r>
              <a:rPr lang="en-US" altLang="en-US" sz="3200"/>
              <a:t>Obtaining Your School’s </a:t>
            </a:r>
            <a:r>
              <a:rPr lang="en-US" altLang="en-US" sz="3200">
                <a:solidFill>
                  <a:srgbClr val="FF0000"/>
                </a:solidFill>
              </a:rPr>
              <a:t>List of NCAA Core Courses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8356600" cy="4419600"/>
          </a:xfrm>
        </p:spPr>
        <p:txBody>
          <a:bodyPr/>
          <a:lstStyle/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Go to </a:t>
            </a:r>
            <a:r>
              <a:rPr lang="en-US" dirty="0" smtClean="0">
                <a:ea typeface="+mn-ea"/>
                <a:hlinkClick r:id="rId2"/>
              </a:rPr>
              <a:t>www.eligibilitycenter.org</a:t>
            </a:r>
            <a:endParaRPr lang="en-US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Click “Help”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Click “Find your core courses” 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Follow prompts to select school by name or six-digit College Board (CEEB) code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en-US" b="1" dirty="0" smtClean="0">
                <a:solidFill>
                  <a:srgbClr val="FF0000"/>
                </a:solidFill>
              </a:rPr>
              <a:t>AHS = 443583</a:t>
            </a: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b="1" dirty="0" smtClean="0">
                <a:solidFill>
                  <a:srgbClr val="0070C0"/>
                </a:solidFill>
              </a:rPr>
              <a:t>KHS </a:t>
            </a:r>
            <a:r>
              <a:rPr lang="en-US" b="1" dirty="0">
                <a:solidFill>
                  <a:srgbClr val="0070C0"/>
                </a:solidFill>
              </a:rPr>
              <a:t>= 443863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457200" lvl="1" indent="0" eaLnBrk="1" hangingPunct="1">
              <a:buFontTx/>
              <a:buNone/>
              <a:defRPr/>
            </a:pPr>
            <a:r>
              <a:rPr lang="en-US" b="1" dirty="0" smtClean="0">
                <a:solidFill>
                  <a:srgbClr val="7030A0"/>
                </a:solidFill>
              </a:rPr>
              <a:t>HHS = 443485</a:t>
            </a: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KPHS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= 443874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				</a:t>
            </a:r>
            <a:r>
              <a:rPr lang="en-US" b="1" dirty="0" smtClean="0">
                <a:solidFill>
                  <a:srgbClr val="CC0044"/>
                </a:solidFill>
              </a:rPr>
              <a:t>SCHS </a:t>
            </a:r>
            <a:r>
              <a:rPr lang="en-US" b="1" dirty="0">
                <a:solidFill>
                  <a:srgbClr val="CC0044"/>
                </a:solidFill>
              </a:rPr>
              <a:t>= 443603</a:t>
            </a:r>
          </a:p>
          <a:p>
            <a:pPr marL="457200" lvl="1" indent="0" eaLnBrk="1" hangingPunct="1">
              <a:buFontTx/>
              <a:buNone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>
                <a:ea typeface="+mn-ea"/>
              </a:rPr>
              <a:t> </a:t>
            </a:r>
            <a:r>
              <a:rPr lang="en-US" dirty="0" smtClean="0">
                <a:ea typeface="+mn-ea"/>
              </a:rPr>
              <a:t>   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</a:endParaRP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</a:endParaRP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</a:endParaRPr>
          </a:p>
        </p:txBody>
      </p:sp>
      <p:pic>
        <p:nvPicPr>
          <p:cNvPr id="17412" name="Picture 6" descr="http://ncaa.org/wps/wcm/connect/79d907804098f13b9947fdefbc279a4b/logo_trans_glow_sm.png?MOD=AJPERES&amp;CACHEID=79d907804098f13b9947fdefbc279a4b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-14288"/>
            <a:ext cx="1117600" cy="1117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2017-18 Guide for the College-Bound Student-Athlete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Go </a:t>
            </a:r>
            <a:r>
              <a:rPr lang="en-US" dirty="0">
                <a:ea typeface="+mn-ea"/>
              </a:rPr>
              <a:t>to </a:t>
            </a:r>
            <a:r>
              <a:rPr lang="en-US" dirty="0">
                <a:ea typeface="+mn-ea"/>
                <a:hlinkClick r:id="rId2"/>
              </a:rPr>
              <a:t>www.eligibilitycenter.org</a:t>
            </a:r>
            <a:endParaRPr lang="en-US" dirty="0">
              <a:ea typeface="+mn-ea"/>
            </a:endParaRP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>
                <a:ea typeface="+mn-ea"/>
              </a:rPr>
              <a:t>Click “Help”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>
                <a:ea typeface="+mn-ea"/>
              </a:rPr>
              <a:t>Click </a:t>
            </a:r>
            <a:r>
              <a:rPr lang="en-US" dirty="0" smtClean="0">
                <a:ea typeface="+mn-ea"/>
              </a:rPr>
              <a:t>“Guide for the College-Bound Student-Athlete”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>
              <a:ea typeface="+mn-ea"/>
            </a:endParaRPr>
          </a:p>
          <a:p>
            <a:pPr>
              <a:buFont typeface="Wingdings" pitchFamily="2" charset="2"/>
              <a:buChar char="l"/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Miscellaneous info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altLang="en-US" sz="2000" dirty="0" smtClean="0">
                <a:ea typeface="+mn-ea"/>
              </a:rPr>
              <a:t>Students should register with NCAA Eligibility Center (</a:t>
            </a:r>
            <a:r>
              <a:rPr lang="en-US" altLang="en-US" sz="2000" b="1" dirty="0" smtClean="0">
                <a:solidFill>
                  <a:srgbClr val="FF0000"/>
                </a:solidFill>
                <a:ea typeface="+mn-ea"/>
              </a:rPr>
              <a:t>Certification Account </a:t>
            </a:r>
            <a:r>
              <a:rPr lang="en-US" altLang="en-US" sz="2000" dirty="0" smtClean="0">
                <a:ea typeface="+mn-ea"/>
              </a:rPr>
              <a:t>or </a:t>
            </a:r>
            <a:r>
              <a:rPr lang="en-US" altLang="en-US" sz="2000" b="1" dirty="0" smtClean="0">
                <a:solidFill>
                  <a:srgbClr val="FF0000"/>
                </a:solidFill>
                <a:ea typeface="+mn-ea"/>
              </a:rPr>
              <a:t>Profile Page</a:t>
            </a:r>
            <a:r>
              <a:rPr lang="en-US" altLang="en-US" sz="2000" dirty="0" smtClean="0">
                <a:ea typeface="+mn-ea"/>
              </a:rPr>
              <a:t>)                                       during 10</a:t>
            </a:r>
            <a:r>
              <a:rPr lang="en-US" altLang="en-US" sz="2000" baseline="30000" dirty="0" smtClean="0">
                <a:ea typeface="+mn-ea"/>
              </a:rPr>
              <a:t>th</a:t>
            </a:r>
            <a:r>
              <a:rPr lang="en-US" altLang="en-US" sz="2000" dirty="0" smtClean="0">
                <a:ea typeface="+mn-ea"/>
              </a:rPr>
              <a:t> or 11</a:t>
            </a:r>
            <a:r>
              <a:rPr lang="en-US" altLang="en-US" sz="2000" baseline="30000" dirty="0" smtClean="0">
                <a:ea typeface="+mn-ea"/>
              </a:rPr>
              <a:t>th</a:t>
            </a:r>
            <a:r>
              <a:rPr lang="en-US" altLang="en-US" sz="2000" b="1" dirty="0" smtClean="0">
                <a:solidFill>
                  <a:srgbClr val="FF0000"/>
                </a:solidFill>
                <a:ea typeface="+mn-ea"/>
              </a:rPr>
              <a:t> </a:t>
            </a:r>
            <a:r>
              <a:rPr lang="en-US" altLang="en-US" sz="2000" dirty="0" smtClean="0">
                <a:ea typeface="+mn-ea"/>
              </a:rPr>
              <a:t>grade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en-US" sz="2000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altLang="en-US" sz="2000" dirty="0" smtClean="0">
                <a:ea typeface="+mn-ea"/>
              </a:rPr>
              <a:t>$80 fee (or fee waiver)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en-US" sz="2000" dirty="0">
              <a:ea typeface="+mn-ea"/>
            </a:endParaRPr>
          </a:p>
          <a:p>
            <a:pPr>
              <a:lnSpc>
                <a:spcPct val="90000"/>
              </a:lnSpc>
              <a:buFont typeface="Wingdings" pitchFamily="2" charset="2"/>
              <a:buChar char="l"/>
              <a:defRPr/>
            </a:pPr>
            <a:r>
              <a:rPr lang="en-US" sz="2000" dirty="0">
                <a:ea typeface="+mn-ea"/>
              </a:rPr>
              <a:t>Take SAT and/or ACT during junior year (and again if necessary</a:t>
            </a:r>
            <a:r>
              <a:rPr lang="en-US" sz="2000" dirty="0" smtClean="0">
                <a:ea typeface="+mn-ea"/>
              </a:rPr>
              <a:t>)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altLang="en-US" sz="2000" dirty="0">
                <a:ea typeface="+mn-ea"/>
              </a:rPr>
              <a:t>SAT/ACT scores must be reported directly to NCAA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b="1" dirty="0">
                <a:solidFill>
                  <a:srgbClr val="FF0000"/>
                </a:solidFill>
              </a:rPr>
              <a:t>use CODE 9999 on SAT or ACT registration 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form</a:t>
            </a:r>
            <a:endParaRPr lang="en-US" sz="2000" dirty="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 dirty="0">
              <a:ea typeface="+mn-ea"/>
            </a:endParaRPr>
          </a:p>
          <a:p>
            <a:pPr>
              <a:lnSpc>
                <a:spcPct val="90000"/>
              </a:lnSpc>
              <a:buFont typeface="Wingdings" pitchFamily="2" charset="2"/>
              <a:buChar char="l"/>
              <a:defRPr/>
            </a:pPr>
            <a:r>
              <a:rPr lang="en-US" sz="2000" dirty="0">
                <a:ea typeface="+mn-ea"/>
              </a:rPr>
              <a:t>Complete FAFSA in October of senior year</a:t>
            </a:r>
          </a:p>
          <a:p>
            <a:pPr marL="857250" lvl="1" indent="-457200">
              <a:lnSpc>
                <a:spcPct val="90000"/>
              </a:lnSpc>
              <a:defRPr/>
            </a:pPr>
            <a:r>
              <a:rPr lang="en-US" sz="2000" b="1" dirty="0">
                <a:solidFill>
                  <a:srgbClr val="FF0000"/>
                </a:solidFill>
                <a:hlinkClick r:id="rId2"/>
              </a:rPr>
              <a:t>https://fafsa.ed.gov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endParaRPr lang="en-US" altLang="en-US" sz="2000" dirty="0" smtClean="0"/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en-US" sz="2000" dirty="0" smtClean="0">
              <a:ea typeface="+mn-ea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en-US" sz="1800" dirty="0" smtClean="0">
              <a:ea typeface="+mn-ea"/>
            </a:endParaRPr>
          </a:p>
        </p:txBody>
      </p:sp>
      <p:pic>
        <p:nvPicPr>
          <p:cNvPr id="19460" name="Picture 6" descr="http://ncaa.org/wps/wcm/connect/79d907804098f13b9947fdefbc279a4b/logo_trans_glow_sm.png?MOD=AJPERES&amp;CACHEID=79d907804098f13b9947fdefbc279a4b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363" y="-76200"/>
            <a:ext cx="1346200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For more information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8153400" cy="372427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en-US" sz="2400" dirty="0" smtClean="0">
              <a:ea typeface="+mn-ea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l"/>
              <a:defRPr/>
            </a:pPr>
            <a:endParaRPr lang="en-US" altLang="en-US" sz="2400" dirty="0" smtClean="0">
              <a:ea typeface="+mn-ea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l"/>
              <a:defRPr/>
            </a:pPr>
            <a:r>
              <a:rPr lang="en-US" altLang="en-US" sz="2400" dirty="0" smtClean="0">
                <a:ea typeface="+mn-ea"/>
                <a:hlinkClick r:id="rId3"/>
              </a:rPr>
              <a:t>www.eligibilitycenter.org</a:t>
            </a:r>
            <a:endParaRPr lang="en-US" altLang="en-US" sz="2400" dirty="0" smtClean="0">
              <a:ea typeface="+mn-ea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l"/>
              <a:defRPr/>
            </a:pPr>
            <a:endParaRPr lang="en-US" altLang="en-US" sz="2400" dirty="0">
              <a:ea typeface="+mn-ea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l"/>
              <a:defRPr/>
            </a:pPr>
            <a:r>
              <a:rPr lang="en-US" altLang="en-US" sz="2400" dirty="0" smtClean="0">
                <a:ea typeface="+mn-ea"/>
              </a:rPr>
              <a:t>Your high school coach or counselor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l"/>
              <a:defRPr/>
            </a:pPr>
            <a:endParaRPr lang="en-US" altLang="en-US" sz="2400" dirty="0">
              <a:ea typeface="+mn-ea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l"/>
              <a:defRPr/>
            </a:pPr>
            <a:r>
              <a:rPr lang="en-US" altLang="en-US" sz="2400" dirty="0" smtClean="0">
                <a:ea typeface="+mn-ea"/>
              </a:rPr>
              <a:t>dkite@humbleisd.net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en-US" sz="2400" dirty="0" smtClean="0">
              <a:ea typeface="+mn-ea"/>
            </a:endParaRPr>
          </a:p>
        </p:txBody>
      </p:sp>
      <p:pic>
        <p:nvPicPr>
          <p:cNvPr id="20484" name="Picture 5" descr="C:\Users\student\AppData\Local\Microsoft\Windows\Temporary Internet Files\Content.IE5\CC9A25WE\MC900078762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7463"/>
            <a:ext cx="1143000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990600" y="762000"/>
            <a:ext cx="8153400" cy="1143000"/>
          </a:xfrm>
        </p:spPr>
        <p:txBody>
          <a:bodyPr/>
          <a:lstStyle/>
          <a:p>
            <a:r>
              <a:rPr lang="en-US" altLang="en-US"/>
              <a:t>College/University Athletic Governance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7693025" cy="4038600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en-US" altLang="en-US"/>
              <a:t>National Junior College Athletic Association (NJCAA)    </a:t>
            </a:r>
            <a:r>
              <a:rPr lang="en-US" altLang="en-US">
                <a:hlinkClick r:id="rId2"/>
              </a:rPr>
              <a:t>www.njcaa.org</a:t>
            </a:r>
            <a:r>
              <a:rPr lang="en-US" altLang="en-US"/>
              <a:t>	500+ schools</a:t>
            </a:r>
          </a:p>
          <a:p>
            <a:pPr marL="0" indent="0">
              <a:buFont typeface="Wingdings" charset="2"/>
              <a:buNone/>
            </a:pPr>
            <a:endParaRPr lang="en-US" altLang="en-US"/>
          </a:p>
          <a:p>
            <a:pPr marL="0" indent="0">
              <a:buFont typeface="Wingdings" charset="2"/>
              <a:buNone/>
            </a:pPr>
            <a:r>
              <a:rPr lang="en-US" altLang="en-US"/>
              <a:t>National Association of Intercollegiate Athletics</a:t>
            </a:r>
          </a:p>
          <a:p>
            <a:pPr marL="0" indent="0">
              <a:buFont typeface="Wingdings" charset="2"/>
              <a:buNone/>
            </a:pPr>
            <a:r>
              <a:rPr lang="en-US" altLang="en-US"/>
              <a:t>(NAIA)    </a:t>
            </a:r>
            <a:r>
              <a:rPr lang="en-US" altLang="en-US">
                <a:hlinkClick r:id="rId3"/>
              </a:rPr>
              <a:t>www.naia.org</a:t>
            </a:r>
            <a:r>
              <a:rPr lang="en-US" altLang="en-US"/>
              <a:t>   	300+ schools</a:t>
            </a:r>
          </a:p>
          <a:p>
            <a:pPr marL="0" indent="0">
              <a:buFont typeface="Wingdings" charset="2"/>
              <a:buNone/>
            </a:pPr>
            <a:endParaRPr lang="en-US" altLang="en-US"/>
          </a:p>
          <a:p>
            <a:pPr marL="0" indent="0">
              <a:buFont typeface="Wingdings" charset="2"/>
              <a:buNone/>
            </a:pPr>
            <a:r>
              <a:rPr lang="en-US" altLang="en-US"/>
              <a:t>National Collegiate Athletic Association</a:t>
            </a:r>
          </a:p>
          <a:p>
            <a:pPr marL="0" indent="0">
              <a:buFont typeface="Wingdings" charset="2"/>
              <a:buNone/>
            </a:pPr>
            <a:r>
              <a:rPr lang="en-US" altLang="en-US"/>
              <a:t>(NCAA)     </a:t>
            </a:r>
            <a:r>
              <a:rPr lang="en-US" altLang="en-US">
                <a:hlinkClick r:id="rId4"/>
              </a:rPr>
              <a:t>www.ncaa.org</a:t>
            </a:r>
            <a:r>
              <a:rPr lang="en-US" altLang="en-US"/>
              <a:t>    	1,100+ schools</a:t>
            </a:r>
          </a:p>
          <a:p>
            <a:pPr marL="0" indent="0">
              <a:buFont typeface="Wingdings" charset="2"/>
              <a:buNone/>
            </a:pPr>
            <a:endParaRPr lang="en-US" altLang="en-US"/>
          </a:p>
        </p:txBody>
      </p:sp>
      <p:pic>
        <p:nvPicPr>
          <p:cNvPr id="4100" name="Picture 6" descr="http://ncaa.org/wps/wcm/connect/79d907804098f13b9947fdefbc279a4b/logo_trans_glow_sm.png?MOD=AJPERES&amp;CACHEID=79d907804098f13b9947fdefbc279a4b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53340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2" descr="File:NAIA logo.png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3962400"/>
            <a:ext cx="68580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2438400"/>
            <a:ext cx="552450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103" name="Picture 15" descr="http://www.njcaa.org/images/transparent.gif">
            <a:hlinkClick r:id="rId2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631825"/>
            <a:ext cx="20955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NCAA Eligibility Center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362200"/>
            <a:ext cx="7769225" cy="4038600"/>
          </a:xfrm>
        </p:spPr>
        <p:txBody>
          <a:bodyPr/>
          <a:lstStyle/>
          <a:p>
            <a:pPr eaLnBrk="1" hangingPunct="1"/>
            <a:r>
              <a:rPr lang="en-US" altLang="en-US"/>
              <a:t>Formerly known as “NCAA Clearinghouse”</a:t>
            </a:r>
          </a:p>
          <a:p>
            <a:pPr eaLnBrk="1" hangingPunct="1"/>
            <a:r>
              <a:rPr lang="en-US" altLang="en-US"/>
              <a:t>Certifies academic &amp; amateur credentials for students wanting to play sports at NCAA Division I or II schools as college freshmen</a:t>
            </a:r>
          </a:p>
          <a:p>
            <a:pPr eaLnBrk="1" hangingPunct="1"/>
            <a:r>
              <a:rPr lang="en-US" altLang="en-US"/>
              <a:t>No uniform set of eligibility requirements for Division III schools; eligibility for admission, financial aid, practice and competition is determined by the college or university </a:t>
            </a:r>
          </a:p>
          <a:p>
            <a:pPr eaLnBrk="1" hangingPunct="1">
              <a:buFont typeface="Wingdings" charset="2"/>
              <a:buNone/>
            </a:pPr>
            <a:endParaRPr lang="en-US" altLang="en-US"/>
          </a:p>
        </p:txBody>
      </p:sp>
      <p:pic>
        <p:nvPicPr>
          <p:cNvPr id="5124" name="Picture 6" descr="http://ncaa.org/wps/wcm/connect/79d907804098f13b9947fdefbc279a4b/logo_trans_glow_sm.png?MOD=AJPERES&amp;CACHEID=79d907804098f13b9947fdefbc279a4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54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4"/>
          <p:cNvSpPr>
            <a:spLocks noGrp="1" noChangeArrowheads="1"/>
          </p:cNvSpPr>
          <p:nvPr>
            <p:ph type="title"/>
          </p:nvPr>
        </p:nvSpPr>
        <p:spPr>
          <a:xfrm>
            <a:off x="762000" y="1752600"/>
            <a:ext cx="7924800" cy="304800"/>
          </a:xfrm>
        </p:spPr>
        <p:txBody>
          <a:bodyPr/>
          <a:lstStyle/>
          <a:p>
            <a:pPr eaLnBrk="1" hangingPunct="1"/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 b="0"/>
              <a:t/>
            </a:r>
            <a:br>
              <a:rPr lang="en-US" altLang="en-US" sz="3200" b="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>
                <a:solidFill>
                  <a:schemeClr val="tx1"/>
                </a:solidFill>
              </a:rPr>
              <a:t>Examples of TX schools</a:t>
            </a: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/>
            </a:r>
            <a:br>
              <a:rPr lang="en-US" altLang="en-US" sz="3200"/>
            </a:br>
            <a:r>
              <a:rPr lang="en-US" altLang="en-US" sz="3200"/>
              <a:t>       </a:t>
            </a:r>
            <a:r>
              <a:rPr lang="en-US" altLang="en-US" sz="3200">
                <a:solidFill>
                  <a:srgbClr val="00B050"/>
                </a:solidFill>
              </a:rPr>
              <a:t> DI </a:t>
            </a:r>
            <a:r>
              <a:rPr lang="en-US" altLang="en-US" sz="3200"/>
              <a:t>			</a:t>
            </a:r>
            <a:r>
              <a:rPr lang="en-US" altLang="en-US" sz="3200">
                <a:solidFill>
                  <a:srgbClr val="00B050"/>
                </a:solidFill>
              </a:rPr>
              <a:t> DII</a:t>
            </a:r>
            <a:r>
              <a:rPr lang="en-US" altLang="en-US" sz="3200"/>
              <a:t>			</a:t>
            </a:r>
            <a:r>
              <a:rPr lang="en-US" altLang="en-US" sz="3200">
                <a:solidFill>
                  <a:srgbClr val="00B050"/>
                </a:solidFill>
              </a:rPr>
              <a:t>DIII</a:t>
            </a:r>
            <a:r>
              <a:rPr lang="en-US" altLang="en-US" sz="3200"/>
              <a:t> 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2590800" cy="3962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Abilene Christian 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Baylor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U of Houston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Houston Baptist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Lamar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UNT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Prairie View A&amp;M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Rice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Sam Houston State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SFA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SMU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Texas A&amp;M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Texas Tech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UT</a:t>
            </a: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581400" y="2362200"/>
            <a:ext cx="274320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Angelo State 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Dallas Baptist 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Lubbock Christian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Midwestern State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St. Edward’s 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St. Mary’s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Tarleton State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Texas A&amp;M – Kingsville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UT – Permian Basin</a:t>
            </a:r>
          </a:p>
          <a:p>
            <a:pPr eaLnBrk="1" hangingPunct="1">
              <a:lnSpc>
                <a:spcPct val="80000"/>
              </a:lnSpc>
              <a:buSzPct val="100000"/>
              <a:buFont typeface="Arial" charset="0"/>
              <a:buChar char="•"/>
            </a:pPr>
            <a:r>
              <a:rPr lang="en-US" altLang="en-US" sz="2000"/>
              <a:t>West Texas A&amp;M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</p:txBody>
      </p:sp>
      <p:sp>
        <p:nvSpPr>
          <p:cNvPr id="2" name="TextBox 1"/>
          <p:cNvSpPr txBox="1"/>
          <p:nvPr/>
        </p:nvSpPr>
        <p:spPr>
          <a:xfrm>
            <a:off x="6400800" y="2286000"/>
            <a:ext cx="2743200" cy="4708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Concordia 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U of Dallas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East Texas Baptist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Hardin-Simmons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Howard Payne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Mary Hardin-Baylor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 err="1">
                <a:latin typeface="+mn-lt"/>
                <a:ea typeface="+mn-ea"/>
              </a:rPr>
              <a:t>McMurry</a:t>
            </a:r>
            <a:endParaRPr lang="en-US" sz="2000" dirty="0">
              <a:latin typeface="+mn-lt"/>
              <a:ea typeface="+mn-ea"/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Southwestern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 err="1">
                <a:latin typeface="+mn-lt"/>
                <a:ea typeface="+mn-ea"/>
              </a:rPr>
              <a:t>Sul</a:t>
            </a:r>
            <a:r>
              <a:rPr lang="en-US" sz="2000" dirty="0">
                <a:latin typeface="+mn-lt"/>
                <a:ea typeface="+mn-ea"/>
              </a:rPr>
              <a:t> Ross State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Texas Lutheran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Trinity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UT-Dallas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UT-Tyler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endParaRPr lang="en-US" sz="2000" dirty="0">
              <a:latin typeface="+mn-lt"/>
              <a:ea typeface="+mn-ea"/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endParaRPr lang="en-US" sz="2000" dirty="0">
              <a:latin typeface="+mn-lt"/>
              <a:ea typeface="+mn-ea"/>
            </a:endParaRPr>
          </a:p>
        </p:txBody>
      </p:sp>
      <p:pic>
        <p:nvPicPr>
          <p:cNvPr id="6150" name="Picture 6" descr="http://ncaa.org/wps/wcm/connect/79d907804098f13b9947fdefbc279a4b/logo_trans_glow_sm.png?MOD=AJPERES&amp;CACHEID=79d907804098f13b9947fdefbc279a4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-228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95400" y="2286000"/>
            <a:ext cx="6858000" cy="830263"/>
          </a:xfrm>
          <a:prstGeom prst="rect">
            <a:avLst/>
          </a:prstGeom>
          <a:solidFill>
            <a:schemeClr val="accent4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NCAA Facts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3276600"/>
            <a:ext cx="3770313" cy="32004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en-US" b="1" dirty="0" smtClean="0">
                <a:ea typeface="+mn-ea"/>
              </a:rPr>
              <a:t>Division I</a:t>
            </a:r>
            <a:endParaRPr lang="en-US" dirty="0" smtClean="0">
              <a:ea typeface="+mn-ea"/>
            </a:endParaRPr>
          </a:p>
          <a:p>
            <a:pPr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346 Schools</a:t>
            </a:r>
          </a:p>
          <a:p>
            <a:pPr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176,000 Student-Athletes</a:t>
            </a:r>
          </a:p>
          <a:p>
            <a:pPr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56% receive some level of athletics aid</a:t>
            </a:r>
            <a:endParaRPr lang="en-US" dirty="0">
              <a:ea typeface="+mn-ea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760913" y="3276600"/>
            <a:ext cx="3770312" cy="32766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en-US" b="1" dirty="0" smtClean="0">
                <a:ea typeface="+mn-ea"/>
              </a:rPr>
              <a:t>Division II</a:t>
            </a:r>
            <a:endParaRPr lang="en-US" dirty="0">
              <a:ea typeface="+mn-ea"/>
            </a:endParaRPr>
          </a:p>
          <a:p>
            <a:pPr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307 Schools</a:t>
            </a:r>
          </a:p>
          <a:p>
            <a:pPr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118,800 Student-Athletes</a:t>
            </a:r>
          </a:p>
          <a:p>
            <a:pPr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61% receive some level of athletics aid</a:t>
            </a:r>
            <a:endParaRPr lang="en-US" dirty="0">
              <a:ea typeface="+mn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2286000"/>
            <a:ext cx="7848600" cy="830263"/>
          </a:xfrm>
          <a:prstGeom prst="rect">
            <a:avLst/>
          </a:prstGeom>
          <a:solidFill>
            <a:srgbClr val="FFFFCC"/>
          </a:solidFill>
          <a:ln>
            <a:solidFill>
              <a:schemeClr val="accent4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C00000"/>
                </a:solidFill>
                <a:ea typeface="+mn-ea"/>
              </a:rPr>
              <a:t>Only 2% of HS athletes are awarded </a:t>
            </a:r>
            <a:endParaRPr lang="en-US" sz="2400" b="1" dirty="0">
              <a:solidFill>
                <a:srgbClr val="C00000"/>
              </a:solidFill>
              <a:ea typeface="+mn-ea"/>
            </a:endParaRPr>
          </a:p>
          <a:p>
            <a:pPr algn="ctr">
              <a:defRPr/>
            </a:pPr>
            <a:r>
              <a:rPr lang="en-US" sz="2400" b="1" dirty="0">
                <a:solidFill>
                  <a:srgbClr val="0070C0"/>
                </a:solidFill>
                <a:ea typeface="+mn-ea"/>
              </a:rPr>
              <a:t>athletics </a:t>
            </a:r>
            <a:r>
              <a:rPr lang="en-US" sz="2400" b="1" dirty="0">
                <a:solidFill>
                  <a:srgbClr val="0070C0"/>
                </a:solidFill>
                <a:ea typeface="+mn-ea"/>
              </a:rPr>
              <a:t>scholarships</a:t>
            </a:r>
            <a:r>
              <a:rPr lang="en-US" sz="2400" b="1" dirty="0">
                <a:solidFill>
                  <a:srgbClr val="C00000"/>
                </a:solidFill>
                <a:ea typeface="+mn-ea"/>
              </a:rPr>
              <a:t> to compete in college.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Division I </a:t>
            </a:r>
            <a:r>
              <a:rPr lang="en-US" altLang="en-US"/>
              <a:t>Academic Requirements</a:t>
            </a:r>
            <a:endParaRPr lang="en-US" altLang="en-US" sz="24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8305800" cy="3724275"/>
          </a:xfrm>
        </p:spPr>
        <p:txBody>
          <a:bodyPr/>
          <a:lstStyle/>
          <a:p>
            <a:pPr eaLnBrk="1" hangingPunct="1">
              <a:buFont typeface="Wingdings" pitchFamily="2" charset="2"/>
              <a:buChar char="l"/>
              <a:defRPr/>
            </a:pPr>
            <a:r>
              <a:rPr lang="en-US" altLang="en-US" dirty="0" smtClean="0">
                <a:ea typeface="+mn-ea"/>
              </a:rPr>
              <a:t>Graduate from high school;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altLang="en-US" dirty="0" smtClean="0">
                <a:ea typeface="+mn-ea"/>
              </a:rPr>
              <a:t>Complete a minimum of </a:t>
            </a:r>
            <a:r>
              <a:rPr lang="en-US" altLang="en-US" b="1" dirty="0" smtClean="0">
                <a:solidFill>
                  <a:srgbClr val="FF0000"/>
                </a:solidFill>
                <a:ea typeface="+mn-ea"/>
              </a:rPr>
              <a:t>16 core courses</a:t>
            </a:r>
            <a:r>
              <a:rPr lang="en-US" altLang="en-US" dirty="0" smtClean="0">
                <a:ea typeface="+mn-ea"/>
              </a:rPr>
              <a:t>;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altLang="en-US" b="1" dirty="0" smtClean="0">
                <a:solidFill>
                  <a:srgbClr val="FF0000"/>
                </a:solidFill>
                <a:ea typeface="+mn-ea"/>
              </a:rPr>
              <a:t>Core GPA </a:t>
            </a:r>
            <a:r>
              <a:rPr lang="en-US" altLang="en-US" dirty="0" smtClean="0">
                <a:ea typeface="+mn-ea"/>
              </a:rPr>
              <a:t>of at least </a:t>
            </a:r>
            <a:r>
              <a:rPr lang="en-US" altLang="en-US" b="1" dirty="0" smtClean="0">
                <a:solidFill>
                  <a:srgbClr val="FF0000"/>
                </a:solidFill>
                <a:ea typeface="+mn-ea"/>
              </a:rPr>
              <a:t>2.3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altLang="en-US" dirty="0">
                <a:ea typeface="+mn-ea"/>
              </a:rPr>
              <a:t>Q</a:t>
            </a:r>
            <a:r>
              <a:rPr lang="en-US" altLang="en-US" dirty="0" smtClean="0">
                <a:ea typeface="+mn-ea"/>
              </a:rPr>
              <a:t>ualifying score on </a:t>
            </a:r>
            <a:r>
              <a:rPr lang="en-US" altLang="en-US" b="1" dirty="0" smtClean="0">
                <a:solidFill>
                  <a:srgbClr val="FF0000"/>
                </a:solidFill>
                <a:ea typeface="+mn-ea"/>
              </a:rPr>
              <a:t>ACT or SAT (sliding scale)</a:t>
            </a:r>
            <a:r>
              <a:rPr lang="en-US" altLang="en-US" dirty="0" smtClean="0">
                <a:ea typeface="+mn-ea"/>
              </a:rPr>
              <a:t>;</a:t>
            </a:r>
            <a:r>
              <a:rPr lang="en-US" altLang="en-US" b="1" dirty="0" smtClean="0">
                <a:solidFill>
                  <a:srgbClr val="FF0000"/>
                </a:solidFill>
                <a:ea typeface="+mn-ea"/>
              </a:rPr>
              <a:t> </a:t>
            </a:r>
            <a:r>
              <a:rPr lang="en-US" altLang="en-US" dirty="0" smtClean="0">
                <a:ea typeface="+mn-ea"/>
              </a:rPr>
              <a:t>and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altLang="en-US" dirty="0" smtClean="0">
                <a:ea typeface="+mn-ea"/>
              </a:rPr>
              <a:t>Complete </a:t>
            </a:r>
            <a:r>
              <a:rPr lang="en-US" altLang="en-US" b="1" dirty="0" smtClean="0">
                <a:solidFill>
                  <a:srgbClr val="FF0000"/>
                </a:solidFill>
                <a:ea typeface="+mn-ea"/>
              </a:rPr>
              <a:t>amateurism</a:t>
            </a:r>
            <a:r>
              <a:rPr lang="en-US" altLang="en-US" dirty="0" smtClean="0">
                <a:ea typeface="+mn-ea"/>
              </a:rPr>
              <a:t> questionnaire &amp; request final amateurism certification.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altLang="en-US" dirty="0" smtClean="0">
              <a:ea typeface="+mn-ea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en-US" dirty="0" smtClean="0">
              <a:ea typeface="+mn-ea"/>
            </a:endParaRPr>
          </a:p>
        </p:txBody>
      </p:sp>
      <p:pic>
        <p:nvPicPr>
          <p:cNvPr id="8196" name="Picture 6" descr="http://ncaa.org/wps/wcm/connect/79d907804098f13b9947fdefbc279a4b/logo_trans_glow_sm.png?MOD=AJPERES&amp;CACHEID=79d907804098f13b9947fdefbc279a4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3150" y="-1524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solidFill>
                  <a:srgbClr val="FF0000"/>
                </a:solidFill>
              </a:rPr>
              <a:t>Division I </a:t>
            </a:r>
            <a:r>
              <a:rPr lang="en-US" altLang="en-US" sz="3200"/>
              <a:t>16 Core-Course Breakdown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114800"/>
          </a:xfrm>
        </p:spPr>
        <p:txBody>
          <a:bodyPr/>
          <a:lstStyle/>
          <a:p>
            <a:pPr eaLnBrk="1" hangingPunct="1"/>
            <a:r>
              <a:rPr lang="en-US" altLang="en-US"/>
              <a:t>4 years - </a:t>
            </a:r>
            <a:r>
              <a:rPr lang="en-US" altLang="en-US" b="1">
                <a:solidFill>
                  <a:srgbClr val="FF0000"/>
                </a:solidFill>
              </a:rPr>
              <a:t>English</a:t>
            </a:r>
          </a:p>
          <a:p>
            <a:pPr eaLnBrk="1" hangingPunct="1"/>
            <a:r>
              <a:rPr lang="en-US" altLang="en-US"/>
              <a:t>3 years - </a:t>
            </a:r>
            <a:r>
              <a:rPr lang="en-US" altLang="en-US" b="1">
                <a:solidFill>
                  <a:srgbClr val="FF0000"/>
                </a:solidFill>
              </a:rPr>
              <a:t>math</a:t>
            </a:r>
            <a:r>
              <a:rPr lang="en-US" altLang="en-US"/>
              <a:t> (Alg 1 or higher)</a:t>
            </a:r>
          </a:p>
          <a:p>
            <a:pPr eaLnBrk="1" hangingPunct="1"/>
            <a:r>
              <a:rPr lang="en-US" altLang="en-US"/>
              <a:t>2 years - </a:t>
            </a:r>
            <a:r>
              <a:rPr lang="en-US" altLang="en-US" b="1">
                <a:solidFill>
                  <a:srgbClr val="FF0000"/>
                </a:solidFill>
              </a:rPr>
              <a:t>science</a:t>
            </a:r>
          </a:p>
          <a:p>
            <a:pPr eaLnBrk="1" hangingPunct="1"/>
            <a:r>
              <a:rPr lang="en-US" altLang="en-US"/>
              <a:t>1 year - </a:t>
            </a:r>
            <a:r>
              <a:rPr lang="en-US" altLang="en-US" b="1">
                <a:solidFill>
                  <a:srgbClr val="FF0000"/>
                </a:solidFill>
              </a:rPr>
              <a:t>add’l</a:t>
            </a:r>
            <a:r>
              <a:rPr lang="en-US" altLang="en-US"/>
              <a:t> English, math, or science</a:t>
            </a:r>
          </a:p>
          <a:p>
            <a:pPr eaLnBrk="1" hangingPunct="1"/>
            <a:r>
              <a:rPr lang="en-US" altLang="en-US"/>
              <a:t>2 years - </a:t>
            </a:r>
            <a:r>
              <a:rPr lang="en-US" altLang="en-US" b="1">
                <a:solidFill>
                  <a:srgbClr val="FF0000"/>
                </a:solidFill>
              </a:rPr>
              <a:t>social studies</a:t>
            </a:r>
          </a:p>
          <a:p>
            <a:pPr eaLnBrk="1" hangingPunct="1"/>
            <a:r>
              <a:rPr lang="en-US" altLang="en-US"/>
              <a:t>4 years - </a:t>
            </a:r>
            <a:r>
              <a:rPr lang="en-US" altLang="en-US" b="1">
                <a:solidFill>
                  <a:srgbClr val="FF0000"/>
                </a:solidFill>
              </a:rPr>
              <a:t>add’l</a:t>
            </a:r>
            <a:r>
              <a:rPr lang="en-US" altLang="en-US"/>
              <a:t> core courses from any category above </a:t>
            </a:r>
            <a:r>
              <a:rPr lang="en-US" altLang="en-US" b="1">
                <a:solidFill>
                  <a:srgbClr val="FF0000"/>
                </a:solidFill>
              </a:rPr>
              <a:t>or foreign language</a:t>
            </a:r>
          </a:p>
        </p:txBody>
      </p:sp>
      <p:pic>
        <p:nvPicPr>
          <p:cNvPr id="9220" name="Picture 6" descr="http://ncaa.org/wps/wcm/connect/79d907804098f13b9947fdefbc279a4b/logo_trans_glow_sm.png?MOD=AJPERES&amp;CACHEID=79d907804098f13b9947fdefbc279a4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-1524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is the </a:t>
            </a:r>
            <a:r>
              <a:rPr lang="en-US" altLang="en-US">
                <a:solidFill>
                  <a:srgbClr val="FF0000"/>
                </a:solidFill>
              </a:rPr>
              <a:t>Core GPA </a:t>
            </a:r>
            <a:r>
              <a:rPr lang="en-US" altLang="en-US"/>
              <a:t>Calculated?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343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l"/>
              <a:defRPr/>
            </a:pPr>
            <a:r>
              <a:rPr lang="en-US" sz="2400" dirty="0" smtClean="0">
                <a:ea typeface="+mn-ea"/>
              </a:rPr>
              <a:t>Only courses on the high school’s </a:t>
            </a:r>
            <a:r>
              <a:rPr lang="en-US" sz="2400" b="1" dirty="0" smtClean="0">
                <a:solidFill>
                  <a:srgbClr val="FF0000"/>
                </a:solidFill>
                <a:ea typeface="+mn-ea"/>
              </a:rPr>
              <a:t>approved List </a:t>
            </a:r>
            <a:r>
              <a:rPr lang="en-US" sz="2400" dirty="0" smtClean="0">
                <a:ea typeface="+mn-ea"/>
              </a:rPr>
              <a:t>of NCAA Courses may be used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sz="2400" dirty="0" smtClean="0">
                <a:ea typeface="+mn-ea"/>
              </a:rPr>
              <a:t>Student’s </a:t>
            </a:r>
            <a:r>
              <a:rPr lang="en-US" sz="2400" b="1" dirty="0" smtClean="0">
                <a:solidFill>
                  <a:srgbClr val="FF0000"/>
                </a:solidFill>
                <a:ea typeface="+mn-ea"/>
              </a:rPr>
              <a:t>best core-course grades </a:t>
            </a:r>
            <a:r>
              <a:rPr lang="en-US" sz="2400" dirty="0" smtClean="0">
                <a:ea typeface="+mn-ea"/>
              </a:rPr>
              <a:t>will be used for calculation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sz="2400" dirty="0" smtClean="0">
                <a:ea typeface="+mn-ea"/>
              </a:rPr>
              <a:t>Core GPA is calculated on a </a:t>
            </a:r>
            <a:r>
              <a:rPr lang="en-US" sz="2400" b="1" dirty="0" smtClean="0">
                <a:solidFill>
                  <a:srgbClr val="FF0000"/>
                </a:solidFill>
                <a:ea typeface="+mn-ea"/>
              </a:rPr>
              <a:t>4.0 scale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ea typeface="+mn-ea"/>
              </a:rPr>
              <a:t>    (+1 for “honors” IF approved by NCAA)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 smtClean="0">
                <a:ea typeface="+mn-ea"/>
              </a:rPr>
              <a:t>		</a:t>
            </a:r>
            <a:r>
              <a:rPr lang="en-US" sz="2000" dirty="0" smtClean="0">
                <a:ea typeface="+mn-ea"/>
              </a:rPr>
              <a:t>A (90-100) = 4 </a:t>
            </a:r>
            <a:r>
              <a:rPr lang="en-US" sz="2000" dirty="0" err="1" smtClean="0">
                <a:ea typeface="+mn-ea"/>
              </a:rPr>
              <a:t>pts</a:t>
            </a:r>
            <a:r>
              <a:rPr lang="en-US" sz="2000" dirty="0" smtClean="0">
                <a:ea typeface="+mn-ea"/>
              </a:rPr>
              <a:t> 	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dirty="0" smtClean="0">
                <a:ea typeface="+mn-ea"/>
              </a:rPr>
              <a:t>		B (80-89)   = 3 </a:t>
            </a:r>
            <a:r>
              <a:rPr lang="en-US" sz="2000" dirty="0" err="1" smtClean="0">
                <a:ea typeface="+mn-ea"/>
              </a:rPr>
              <a:t>pts</a:t>
            </a:r>
            <a:r>
              <a:rPr lang="en-US" sz="2000" dirty="0" smtClean="0">
                <a:ea typeface="+mn-ea"/>
              </a:rPr>
              <a:t>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dirty="0">
                <a:ea typeface="+mn-ea"/>
              </a:rPr>
              <a:t>	</a:t>
            </a:r>
            <a:r>
              <a:rPr lang="en-US" sz="2000" dirty="0" smtClean="0">
                <a:ea typeface="+mn-ea"/>
              </a:rPr>
              <a:t>	C (75-79)   = 2 </a:t>
            </a:r>
            <a:r>
              <a:rPr lang="en-US" sz="2000" dirty="0" err="1" smtClean="0">
                <a:ea typeface="+mn-ea"/>
              </a:rPr>
              <a:t>pts</a:t>
            </a:r>
            <a:r>
              <a:rPr lang="en-US" sz="2000" dirty="0" smtClean="0">
                <a:ea typeface="+mn-ea"/>
              </a:rPr>
              <a:t> 	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dirty="0" smtClean="0">
                <a:ea typeface="+mn-ea"/>
              </a:rPr>
              <a:t>		D (70-74)   = 1 </a:t>
            </a:r>
            <a:r>
              <a:rPr lang="en-US" sz="2000" dirty="0" err="1" smtClean="0">
                <a:ea typeface="+mn-ea"/>
              </a:rPr>
              <a:t>pt</a:t>
            </a:r>
            <a:endParaRPr lang="en-US" sz="2000" dirty="0" smtClean="0">
              <a:ea typeface="+mn-ea"/>
            </a:endParaRPr>
          </a:p>
        </p:txBody>
      </p:sp>
      <p:pic>
        <p:nvPicPr>
          <p:cNvPr id="10244" name="Picture 6" descr="http://ncaa.org/wps/wcm/connect/79d907804098f13b9947fdefbc279a4b/logo_trans_glow_sm.png?MOD=AJPERES&amp;CACHEID=79d907804098f13b9947fdefbc279a4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475" y="-46038"/>
            <a:ext cx="1346200" cy="1346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23900"/>
            <a:ext cx="7924800" cy="838200"/>
          </a:xfrm>
        </p:spPr>
        <p:txBody>
          <a:bodyPr/>
          <a:lstStyle/>
          <a:p>
            <a:pPr algn="ctr" eaLnBrk="1" hangingPunct="1"/>
            <a:r>
              <a:rPr lang="en-US" altLang="en-US" sz="3200">
                <a:solidFill>
                  <a:srgbClr val="FF0000"/>
                </a:solidFill>
              </a:rPr>
              <a:t>Division I </a:t>
            </a:r>
            <a:r>
              <a:rPr lang="en-US" altLang="en-US" sz="3200"/>
              <a:t>Qualifier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362200"/>
            <a:ext cx="8153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l"/>
              <a:defRPr/>
            </a:pPr>
            <a:r>
              <a:rPr lang="en-US" altLang="en-US" dirty="0" smtClean="0">
                <a:ea typeface="+mn-ea"/>
              </a:rPr>
              <a:t>3 possible outcomes: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en-US" dirty="0" smtClean="0">
              <a:ea typeface="+mn-ea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b="1" dirty="0" smtClean="0">
                <a:solidFill>
                  <a:srgbClr val="00B050"/>
                </a:solidFill>
              </a:rPr>
              <a:t>Full Qualifier</a:t>
            </a:r>
            <a:r>
              <a:rPr lang="en-US" altLang="en-US" dirty="0" smtClean="0"/>
              <a:t>: aid (scholarship) + practice + compete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endParaRPr lang="en-US" altLang="en-US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b="1" dirty="0" smtClean="0">
                <a:solidFill>
                  <a:srgbClr val="FF0000"/>
                </a:solidFill>
              </a:rPr>
              <a:t>Academic Redshirt</a:t>
            </a:r>
            <a:r>
              <a:rPr lang="en-US" altLang="en-US" dirty="0" smtClean="0"/>
              <a:t>: </a:t>
            </a:r>
            <a:r>
              <a:rPr lang="en-US" altLang="en-US" b="1" dirty="0" smtClean="0">
                <a:solidFill>
                  <a:srgbClr val="FF0000"/>
                </a:solidFill>
              </a:rPr>
              <a:t>NO compete </a:t>
            </a:r>
            <a:r>
              <a:rPr lang="en-US" altLang="en-US" dirty="0" smtClean="0"/>
              <a:t>in 1</a:t>
            </a:r>
            <a:r>
              <a:rPr lang="en-US" altLang="en-US" baseline="30000" dirty="0" smtClean="0"/>
              <a:t>st</a:t>
            </a:r>
            <a:r>
              <a:rPr lang="en-US" altLang="en-US" dirty="0" smtClean="0"/>
              <a:t> year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l"/>
              <a:defRPr/>
            </a:pPr>
            <a:r>
              <a:rPr lang="en-US" altLang="en-US" dirty="0" smtClean="0"/>
              <a:t>aid (scholarship) + practice ONLY during 1</a:t>
            </a:r>
            <a:r>
              <a:rPr lang="en-US" altLang="en-US" baseline="30000" dirty="0" smtClean="0"/>
              <a:t>st</a:t>
            </a:r>
            <a:r>
              <a:rPr lang="en-US" altLang="en-US" dirty="0" smtClean="0"/>
              <a:t> semester 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l"/>
              <a:defRPr/>
            </a:pPr>
            <a:r>
              <a:rPr lang="en-US" altLang="en-US" dirty="0" smtClean="0"/>
              <a:t>must be academically successful at college to continue to practice for the rest of the year</a:t>
            </a:r>
          </a:p>
          <a:p>
            <a:pPr marL="914400" lvl="2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en-US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b="1" dirty="0" err="1" smtClean="0"/>
              <a:t>Nonqualifier</a:t>
            </a:r>
            <a:r>
              <a:rPr lang="en-US" altLang="en-US" b="1" dirty="0" smtClean="0"/>
              <a:t>: </a:t>
            </a:r>
            <a:r>
              <a:rPr lang="en-US" altLang="en-US" dirty="0" smtClean="0"/>
              <a:t>no athletic aid (scholarship), no practice, no compete in 1</a:t>
            </a:r>
            <a:r>
              <a:rPr lang="en-US" altLang="en-US" baseline="30000" dirty="0" smtClean="0"/>
              <a:t>st</a:t>
            </a:r>
            <a:r>
              <a:rPr lang="en-US" altLang="en-US" dirty="0" smtClean="0"/>
              <a:t> year of enrollment</a:t>
            </a:r>
          </a:p>
        </p:txBody>
      </p:sp>
      <p:pic>
        <p:nvPicPr>
          <p:cNvPr id="11268" name="Picture 6" descr="http://ncaa.org/wps/wcm/connect/79d907804098f13b9947fdefbc279a4b/logo_trans_glow_sm.png?MOD=AJPERES&amp;CACHEID=79d907804098f13b9947fdefbc279a4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5400"/>
            <a:ext cx="11176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2516</TotalTime>
  <Words>718</Words>
  <Application>Microsoft Macintosh PowerPoint</Application>
  <PresentationFormat>On-screen Show (4:3)</PresentationFormat>
  <Paragraphs>179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Wingdings</vt:lpstr>
      <vt:lpstr>Calibri</vt:lpstr>
      <vt:lpstr>Times New Roman</vt:lpstr>
      <vt:lpstr>Capsules</vt:lpstr>
      <vt:lpstr>Becoming a College Athlete focus: NCAA Eligibility Center</vt:lpstr>
      <vt:lpstr>College/University Athletic Governance</vt:lpstr>
      <vt:lpstr>NCAA Eligibility Center</vt:lpstr>
      <vt:lpstr>                Examples of TX schools          DI     DII   DIII </vt:lpstr>
      <vt:lpstr>NCAA Facts</vt:lpstr>
      <vt:lpstr>Division I Academic Requirements</vt:lpstr>
      <vt:lpstr>Division I 16 Core-Course Breakdown</vt:lpstr>
      <vt:lpstr>How is the Core GPA Calculated?</vt:lpstr>
      <vt:lpstr>Division I Qualifier</vt:lpstr>
      <vt:lpstr>Full Qualifier Division I  Aid + practice + compete</vt:lpstr>
      <vt:lpstr>  Academic Redshirt Division I  Aid + practice (NO compete)</vt:lpstr>
      <vt:lpstr>PowerPoint Presentation</vt:lpstr>
      <vt:lpstr> Division II Academic Requirements beginning August 1, 2018</vt:lpstr>
      <vt:lpstr>    Division II 16 Core-Course Breakdown </vt:lpstr>
      <vt:lpstr> Obtaining Your School’s List of NCAA Core Courses </vt:lpstr>
      <vt:lpstr>2017-18 Guide for the College-Bound Student-Athlete</vt:lpstr>
      <vt:lpstr>Miscellaneous info</vt:lpstr>
      <vt:lpstr>For more information</vt:lpstr>
    </vt:vector>
  </TitlesOfParts>
  <Company>HumbleISD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NCAA Eligibility Center</dc:title>
  <dc:creator>student</dc:creator>
  <cp:lastModifiedBy>Katherine Katzenmeyer</cp:lastModifiedBy>
  <cp:revision>105</cp:revision>
  <cp:lastPrinted>2017-09-11T16:43:07Z</cp:lastPrinted>
  <dcterms:created xsi:type="dcterms:W3CDTF">2011-07-18T18:48:05Z</dcterms:created>
  <dcterms:modified xsi:type="dcterms:W3CDTF">2017-09-19T19:11:54Z</dcterms:modified>
</cp:coreProperties>
</file>