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5"/>
  </p:notesMasterIdLst>
  <p:sldIdLst>
    <p:sldId id="256" r:id="rId2"/>
    <p:sldId id="261" r:id="rId3"/>
    <p:sldId id="318" r:id="rId4"/>
    <p:sldId id="326" r:id="rId5"/>
    <p:sldId id="292" r:id="rId6"/>
    <p:sldId id="310" r:id="rId7"/>
    <p:sldId id="287" r:id="rId8"/>
    <p:sldId id="294" r:id="rId9"/>
    <p:sldId id="328" r:id="rId10"/>
    <p:sldId id="297" r:id="rId11"/>
    <p:sldId id="285" r:id="rId12"/>
    <p:sldId id="306" r:id="rId13"/>
    <p:sldId id="274" r:id="rId14"/>
    <p:sldId id="327" r:id="rId15"/>
    <p:sldId id="257" r:id="rId16"/>
    <p:sldId id="320" r:id="rId17"/>
    <p:sldId id="276" r:id="rId18"/>
    <p:sldId id="319" r:id="rId19"/>
    <p:sldId id="321" r:id="rId20"/>
    <p:sldId id="322" r:id="rId21"/>
    <p:sldId id="323" r:id="rId22"/>
    <p:sldId id="324" r:id="rId23"/>
    <p:sldId id="325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D3F03"/>
    <a:srgbClr val="FF3300"/>
    <a:srgbClr val="009900"/>
    <a:srgbClr val="00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4273" autoAdjust="0"/>
  </p:normalViewPr>
  <p:slideViewPr>
    <p:cSldViewPr>
      <p:cViewPr varScale="1">
        <p:scale>
          <a:sx n="85" d="100"/>
          <a:sy n="85" d="100"/>
        </p:scale>
        <p:origin x="204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22BDBE33-7980-447B-B369-CBA0E7B3FE78}" type="datetimeFigureOut">
              <a:rPr lang="en-US"/>
              <a:pPr>
                <a:defRPr/>
              </a:pPr>
              <a:t>1/9/2018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C0D12516-F556-4704-B6ED-95C3C1A2E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613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fld id="{7C9C2C9A-97AB-4F39-87B9-D7061E22596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63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fld id="{9FFCF34B-843C-40BE-B2A5-B94D4EBD2DD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17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fld id="{0F62B0A5-966A-4F40-A9B0-0A30FAFBD34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0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fld id="{3DC17EEA-210F-46AC-979D-895678B323E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792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fld id="{E2749078-4187-4762-BF1F-A2D7EDA3797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54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9CD79-5864-43AA-8DC9-4522C923B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3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63734-7757-4EC0-B1C7-7EE720035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71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8B6FA-950E-44F4-9109-A901CED75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582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DB1E1-7C8F-422F-9A77-2E6EA266D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70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F9757-689A-4977-B2DD-43F09CBE6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4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908B1-11A7-40A2-9D67-FE5C322CD5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84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B7CE8-EA34-41DE-9335-340F491DE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68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04DF9-23A9-4F9E-8B3F-2E8D993A6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33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CEA34-BC8F-43E5-8341-D69F099B5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89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F8F89-00C4-4F54-AC37-D93932E8D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80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5EC0F-D37D-4397-95E5-099E90EAF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7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3BCEAE38-2772-4891-91D8-A005D28143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wmf"/><Relationship Id="rId4" Type="http://schemas.openxmlformats.org/officeDocument/2006/relationships/package" Target="../embeddings/Microsoft_Word_Document.doc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3716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590800"/>
            <a:ext cx="8610600" cy="1600200"/>
          </a:xfrm>
        </p:spPr>
        <p:txBody>
          <a:bodyPr/>
          <a:lstStyle/>
          <a:p>
            <a:pPr algn="ctr" eaLnBrk="1" hangingPunct="1"/>
            <a:r>
              <a:rPr lang="en-US" altLang="en-US" sz="4000" b="1" dirty="0"/>
              <a:t>Welcome to the 2018 </a:t>
            </a:r>
          </a:p>
          <a:p>
            <a:pPr algn="ctr" eaLnBrk="1" hangingPunct="1"/>
            <a:r>
              <a:rPr lang="en-US" altLang="en-US" sz="4000" b="1" dirty="0"/>
              <a:t>Informational Meeting</a:t>
            </a:r>
          </a:p>
        </p:txBody>
      </p:sp>
      <p:pic>
        <p:nvPicPr>
          <p:cNvPr id="5" name="Picture 4" descr="1-NPF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81000"/>
            <a:ext cx="8686800" cy="14309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533400" y="381000"/>
            <a:ext cx="7010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/>
              <a:t>NewPragueFastpitch.com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0000CC"/>
                </a:solidFill>
                <a:latin typeface="Arial Narrow" pitchFamily="34" charset="0"/>
              </a:rPr>
              <a:t>Calendar</a:t>
            </a:r>
            <a:r>
              <a:rPr lang="en-US" altLang="en-US" sz="2800" b="1" dirty="0">
                <a:solidFill>
                  <a:srgbClr val="0000CC"/>
                </a:solidFill>
                <a:latin typeface="Arial Narrow" pitchFamily="34" charset="0"/>
              </a:rPr>
              <a:t> </a:t>
            </a:r>
            <a:r>
              <a:rPr lang="en-US" altLang="en-US" sz="1800" b="1" dirty="0">
                <a:solidFill>
                  <a:srgbClr val="0000CC"/>
                </a:solidFill>
                <a:latin typeface="Arial Narrow" pitchFamily="34" charset="0"/>
              </a:rPr>
              <a:t>(The Latest Schedule for Clinics, Try-outs, and more)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28800"/>
            <a:ext cx="784860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497169" y="2895600"/>
            <a:ext cx="6400800" cy="414338"/>
          </a:xfrm>
        </p:spPr>
        <p:txBody>
          <a:bodyPr/>
          <a:lstStyle/>
          <a:p>
            <a:pPr algn="ctr"/>
            <a:r>
              <a:rPr lang="en-US" altLang="en-US" sz="2800" dirty="0"/>
              <a:t>Player and Team Commitment</a:t>
            </a:r>
          </a:p>
        </p:txBody>
      </p:sp>
      <p:sp>
        <p:nvSpPr>
          <p:cNvPr id="26627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690937"/>
            <a:ext cx="7848600" cy="2938463"/>
          </a:xfrm>
        </p:spPr>
        <p:txBody>
          <a:bodyPr/>
          <a:lstStyle/>
          <a:p>
            <a:r>
              <a:rPr lang="en-US" altLang="en-US" sz="1500" b="1" i="1" dirty="0"/>
              <a:t>Participating in NPGFA is a commitment for you, your player, and your team. This commitment includes attending all practices, games, and tournaments!</a:t>
            </a:r>
          </a:p>
          <a:p>
            <a:endParaRPr lang="en-US" altLang="en-US" sz="800" dirty="0"/>
          </a:p>
          <a:p>
            <a:pPr algn="ctr"/>
            <a:r>
              <a:rPr lang="en-US" altLang="en-US" sz="2000" b="1" dirty="0"/>
              <a:t>Please keep your player’s schedule OPEN </a:t>
            </a:r>
          </a:p>
          <a:p>
            <a:endParaRPr lang="en-US" altLang="en-US" sz="800" dirty="0"/>
          </a:p>
          <a:p>
            <a:r>
              <a:rPr lang="en-US" altLang="en-US" sz="1200" dirty="0"/>
              <a:t>NOTE: Your player will also be playing games on weekends for local tournaments, Qualifiers, State, and possible Nationals</a:t>
            </a:r>
            <a:r>
              <a:rPr lang="en-US" altLang="en-US" sz="1500" dirty="0"/>
              <a:t>. </a:t>
            </a:r>
          </a:p>
          <a:p>
            <a:r>
              <a:rPr lang="en-US" altLang="en-US" sz="1200" dirty="0"/>
              <a:t>If your player need a ride to and/or from games or tournaments – this can always be arranged with the team parents. We are a BIG Fastpitch Family!</a:t>
            </a:r>
          </a:p>
          <a:p>
            <a:endParaRPr lang="en-US" altLang="en-US" sz="1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09600"/>
            <a:ext cx="3410892" cy="1905000"/>
          </a:xfrm>
          <a:prstGeom prst="rect">
            <a:avLst/>
          </a:prstGeo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533401"/>
            <a:ext cx="3780466" cy="1981200"/>
          </a:xfrm>
          <a:prstGeom prst="rect">
            <a:avLst/>
          </a:prstGeo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/>
              <a:t>Team Practices, League Play, and Tournaments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latin typeface="Arial Narrow" pitchFamily="34" charset="0"/>
              </a:rPr>
              <a:t>Outside Practices</a:t>
            </a:r>
            <a:endParaRPr lang="en-US" altLang="en-US" sz="1600" dirty="0">
              <a:latin typeface="Arial Narrow" pitchFamily="34" charset="0"/>
            </a:endParaRPr>
          </a:p>
          <a:p>
            <a:r>
              <a:rPr lang="en-US" altLang="en-US" sz="2400" dirty="0">
                <a:latin typeface="Arial Narrow" pitchFamily="34" charset="0"/>
              </a:rPr>
              <a:t>League Games: Double Headers</a:t>
            </a:r>
          </a:p>
          <a:p>
            <a:r>
              <a:rPr lang="en-US" altLang="en-US" sz="2400" dirty="0">
                <a:latin typeface="Arial Narrow" pitchFamily="34" charset="0"/>
              </a:rPr>
              <a:t>FIVE (5) NP Softball Fields – Travel to other fields</a:t>
            </a:r>
          </a:p>
          <a:p>
            <a:r>
              <a:rPr lang="en-US" altLang="en-US" sz="2400" dirty="0">
                <a:latin typeface="Arial Narrow" pitchFamily="34" charset="0"/>
              </a:rPr>
              <a:t>8U &amp; 10U Play ONE (1) day per week</a:t>
            </a:r>
          </a:p>
          <a:p>
            <a:r>
              <a:rPr lang="en-US" altLang="en-US" sz="2400" dirty="0">
                <a:latin typeface="Arial Narrow" pitchFamily="34" charset="0"/>
              </a:rPr>
              <a:t>12U/14U/16U Play TWO (2) days per week</a:t>
            </a:r>
          </a:p>
          <a:p>
            <a:r>
              <a:rPr lang="en-US" altLang="en-US" sz="2400" dirty="0">
                <a:latin typeface="Arial Narrow" pitchFamily="34" charset="0"/>
              </a:rPr>
              <a:t>TWO (2+) Extra Weekend Tournaments </a:t>
            </a:r>
            <a:r>
              <a:rPr lang="en-US" altLang="en-US" sz="2000" dirty="0">
                <a:latin typeface="Arial Narrow" pitchFamily="34" charset="0"/>
              </a:rPr>
              <a:t>(1 and 2 Day + Poss. Friday)</a:t>
            </a:r>
          </a:p>
          <a:p>
            <a:r>
              <a:rPr lang="en-US" altLang="en-US" sz="2400" b="1" dirty="0">
                <a:latin typeface="Arial Narrow" pitchFamily="34" charset="0"/>
              </a:rPr>
              <a:t>8U (1+) Extra weekend tournament</a:t>
            </a:r>
          </a:p>
          <a:p>
            <a:r>
              <a:rPr lang="en-US" altLang="en-US" sz="2400" dirty="0">
                <a:latin typeface="Arial Narrow" pitchFamily="34" charset="0"/>
              </a:rPr>
              <a:t>League State Qualifier Tournament</a:t>
            </a:r>
          </a:p>
          <a:p>
            <a:r>
              <a:rPr lang="en-US" altLang="en-US" sz="2400" dirty="0">
                <a:latin typeface="Arial Narrow" pitchFamily="34" charset="0"/>
              </a:rPr>
              <a:t>State Tournament (must qualify)</a:t>
            </a:r>
          </a:p>
          <a:p>
            <a:r>
              <a:rPr lang="en-US" altLang="en-US" sz="2400" dirty="0">
                <a:latin typeface="Arial Narrow" pitchFamily="34" charset="0"/>
              </a:rPr>
              <a:t>National Tournament (must qualify)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488" y="1066800"/>
            <a:ext cx="2771775" cy="1436688"/>
          </a:xfrm>
          <a:prstGeom prst="rect">
            <a:avLst/>
          </a:prstGeom>
          <a:ln w="88900" cmpd="thickThin">
            <a:solidFill>
              <a:schemeClr val="accent6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Fundraising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33796" name="TextBox 2"/>
          <p:cNvSpPr txBox="1">
            <a:spLocks noChangeArrowheads="1"/>
          </p:cNvSpPr>
          <p:nvPr/>
        </p:nvSpPr>
        <p:spPr bwMode="auto">
          <a:xfrm>
            <a:off x="685800" y="1828800"/>
            <a:ext cx="7543800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/>
              <a:t>Required Fundraising: </a:t>
            </a:r>
            <a:r>
              <a:rPr lang="en-US" altLang="en-US" sz="1800" dirty="0"/>
              <a:t>To ensure NPGFA can continue to provide a high quality program and equipment, all players will be required to participate in fundraising.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 err="1"/>
              <a:t>Gertens</a:t>
            </a:r>
            <a:r>
              <a:rPr lang="en-US" altLang="en-US" sz="1800" b="1" dirty="0"/>
              <a:t> Mother’s Day Flower Baskets</a:t>
            </a:r>
            <a:r>
              <a:rPr lang="en-US" altLang="en-US" sz="1800" dirty="0"/>
              <a:t>: Minimum 2 Baskets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 err="1"/>
              <a:t>Heggies</a:t>
            </a:r>
            <a:r>
              <a:rPr lang="en-US" altLang="en-US" sz="1800" b="1" dirty="0"/>
              <a:t> Pizza: </a:t>
            </a:r>
            <a:r>
              <a:rPr lang="en-US" altLang="en-US" sz="1800" dirty="0"/>
              <a:t>Minimum 10 Pizzas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/>
              <a:t>Prizes and Awards: </a:t>
            </a:r>
            <a:r>
              <a:rPr lang="en-US" altLang="en-US" sz="1800" dirty="0"/>
              <a:t>Players will awarded for top sales efforts.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/>
              <a:t>Buy-out Option Fee:  $120 TOTAL or $60 Each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/>
              <a:t>NOTE: NPGFA offers a low cost program compared other programs.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dirty="0"/>
          </a:p>
        </p:txBody>
      </p:sp>
      <p:pic>
        <p:nvPicPr>
          <p:cNvPr id="3379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88" y="296863"/>
            <a:ext cx="1752600" cy="1208087"/>
          </a:xfrm>
          <a:prstGeom prst="rect">
            <a:avLst/>
          </a:prstGeom>
          <a:noFill/>
          <a:ln w="6350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7594"/>
            <a:ext cx="2090738" cy="508000"/>
          </a:xfrm>
          <a:prstGeom prst="rect">
            <a:avLst/>
          </a:prstGeom>
          <a:noFill/>
          <a:ln w="6350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486400"/>
            <a:ext cx="1719263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886325"/>
            <a:ext cx="2239963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24" y="296089"/>
            <a:ext cx="1895475" cy="5295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Facility Improvements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Tractor</a:t>
            </a:r>
          </a:p>
          <a:p>
            <a:r>
              <a:rPr lang="en-US" dirty="0"/>
              <a:t>Shed</a:t>
            </a:r>
          </a:p>
          <a:p>
            <a:r>
              <a:rPr lang="en-US" dirty="0"/>
              <a:t>Fencing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83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Online Registration</a:t>
            </a:r>
            <a:endParaRPr lang="en-US" altLang="en-US" sz="1800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/>
              <a:t>OPEN NOW! Closes February 19th. </a:t>
            </a:r>
            <a:r>
              <a:rPr lang="en-US" sz="2000" dirty="0"/>
              <a:t>(NPGFA member email notice)</a:t>
            </a:r>
          </a:p>
          <a:p>
            <a:r>
              <a:rPr lang="en-US" sz="2000" b="1" i="1" dirty="0"/>
              <a:t>2018 Player Registration Fees </a:t>
            </a:r>
            <a:r>
              <a:rPr lang="en-US" sz="2000" i="1" dirty="0">
                <a:solidFill>
                  <a:srgbClr val="0070C0"/>
                </a:solidFill>
              </a:rPr>
              <a:t>8U-$150 includes game shirt, 10U-$250, 12U-$275, 14U/16U-$300;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/>
              <a:t>Jersey Cost: </a:t>
            </a:r>
            <a:r>
              <a:rPr lang="en-US" sz="2000" dirty="0"/>
              <a:t>$55 (New/Reuse)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/>
              <a:t>Fundraising Buy-out: </a:t>
            </a:r>
            <a:r>
              <a:rPr lang="en-US" sz="2000" dirty="0"/>
              <a:t>$120 ($60 each)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/>
              <a:t>Birth certificate </a:t>
            </a:r>
            <a:r>
              <a:rPr lang="en-US" sz="2000" dirty="0"/>
              <a:t>(PDF or JPG)</a:t>
            </a:r>
            <a:endParaRPr lang="en-US" sz="20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/>
              <a:t>Picture/ID</a:t>
            </a:r>
            <a:r>
              <a:rPr lang="en-US" sz="2000" dirty="0"/>
              <a:t> (PDF or JPG)</a:t>
            </a:r>
            <a:endParaRPr lang="en-US" sz="20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/>
              <a:t>Code of Conduct Policy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/>
              <a:t>Attendance Policy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/>
              <a:t>Payment: </a:t>
            </a:r>
            <a:r>
              <a:rPr lang="en-US" sz="2000" dirty="0"/>
              <a:t>VISA/MC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900" dirty="0"/>
          </a:p>
          <a:p>
            <a:pPr eaLnBrk="1" hangingPunct="1">
              <a:lnSpc>
                <a:spcPct val="80000"/>
              </a:lnSpc>
              <a:defRPr/>
            </a:pPr>
            <a:endParaRPr lang="en-US" sz="1900" dirty="0"/>
          </a:p>
          <a:p>
            <a:pPr eaLnBrk="1" hangingPunct="1">
              <a:lnSpc>
                <a:spcPct val="80000"/>
              </a:lnSpc>
              <a:defRPr/>
            </a:pPr>
            <a:endParaRPr lang="en-US" sz="19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1534353" cy="4286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 Hours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Board has decided 15 hours or you may opt to buy out of these house for $150</a:t>
            </a:r>
          </a:p>
          <a:p>
            <a:r>
              <a:rPr lang="en-US" dirty="0"/>
              <a:t>This is to ensure all parents are assisting with the program. </a:t>
            </a:r>
          </a:p>
          <a:p>
            <a:r>
              <a:rPr lang="en-US" dirty="0"/>
              <a:t>We want help</a:t>
            </a:r>
          </a:p>
        </p:txBody>
      </p:sp>
    </p:spTree>
    <p:extLst>
      <p:ext uri="{BB962C8B-B14F-4D97-AF65-F5344CB8AC3E}">
        <p14:creationId xmlns:p14="http://schemas.microsoft.com/office/powerpoint/2010/main" val="2776556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Volunteer Opportunities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44196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000" dirty="0"/>
              <a:t>The success of NPGFA is determined by our volunteers!</a:t>
            </a:r>
          </a:p>
          <a:p>
            <a:r>
              <a:rPr lang="en-US" sz="2000" dirty="0"/>
              <a:t>Committee chair/work</a:t>
            </a:r>
          </a:p>
          <a:p>
            <a:r>
              <a:rPr lang="en-US" sz="2000" dirty="0"/>
              <a:t>Trojan softball day</a:t>
            </a:r>
          </a:p>
          <a:p>
            <a:r>
              <a:rPr lang="en-US" sz="2000" dirty="0"/>
              <a:t>Field prep/finish</a:t>
            </a:r>
          </a:p>
          <a:p>
            <a:r>
              <a:rPr lang="en-US" sz="2000" dirty="0"/>
              <a:t>Executive board</a:t>
            </a:r>
          </a:p>
          <a:p>
            <a:r>
              <a:rPr lang="en-US" sz="2000" dirty="0"/>
              <a:t>Clinic helper</a:t>
            </a:r>
          </a:p>
          <a:p>
            <a:r>
              <a:rPr lang="en-US" sz="2000" dirty="0"/>
              <a:t>Coach</a:t>
            </a:r>
          </a:p>
          <a:p>
            <a:r>
              <a:rPr lang="en-US" sz="2000" dirty="0"/>
              <a:t>Manager</a:t>
            </a:r>
          </a:p>
          <a:p>
            <a:r>
              <a:rPr lang="en-US" sz="2000" dirty="0"/>
              <a:t>Grounds crew</a:t>
            </a:r>
          </a:p>
          <a:p>
            <a:r>
              <a:rPr lang="en-US" sz="2000" dirty="0" err="1"/>
              <a:t>Etc</a:t>
            </a:r>
            <a:r>
              <a:rPr lang="en-US" sz="2000" dirty="0"/>
              <a:t>… anything </a:t>
            </a:r>
            <a:r>
              <a:rPr lang="en-US" sz="2000" b="1" dirty="0"/>
              <a:t>approved</a:t>
            </a:r>
            <a:r>
              <a:rPr lang="en-US" sz="2000" dirty="0"/>
              <a:t> to benefit the NPGFA</a:t>
            </a:r>
          </a:p>
          <a:p>
            <a:pPr marL="471487" lvl="1" indent="0" eaLnBrk="1" hangingPunct="1">
              <a:buFont typeface="Wingdings" pitchFamily="2" charset="2"/>
              <a:buNone/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16261"/>
            <a:ext cx="2133600" cy="5960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574675" y="914400"/>
            <a:ext cx="7959725" cy="606425"/>
          </a:xfrm>
        </p:spPr>
        <p:txBody>
          <a:bodyPr/>
          <a:lstStyle/>
          <a:p>
            <a:r>
              <a:rPr lang="en-US" altLang="en-US" b="1" dirty="0"/>
              <a:t>NPGFA Carbone’s Cabinet</a:t>
            </a: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609600" y="1752600"/>
            <a:ext cx="8001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/>
              <a:t>Thanks to Vivant Custom Woodcraft and Carbones in New Prague; NPGFA is proud to display New Prague Fastpitch team photos, trophies, and awards.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6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/>
              <a:t>In addition, a special thanks goes to Alex Henkel for her design and layout.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12" y="361627"/>
            <a:ext cx="1676400" cy="4683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1295400" y="6172200"/>
            <a:ext cx="68580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US" altLang="en-US" kern="0" dirty="0"/>
              <a:t>www.VivantWoodcraft.com</a:t>
            </a:r>
          </a:p>
        </p:txBody>
      </p:sp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048000"/>
            <a:ext cx="1852921" cy="1287780"/>
          </a:xfrm>
          <a:prstGeom prst="rect">
            <a:avLst/>
          </a:prstGeom>
          <a:noFill/>
          <a:ln w="635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895600"/>
            <a:ext cx="4365172" cy="3273879"/>
          </a:xfrm>
          <a:prstGeom prst="rect">
            <a:avLst/>
          </a:prstGeom>
          <a:ln w="63500" cmpd="thickThin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29919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/>
          <a:lstStyle/>
          <a:p>
            <a:pPr algn="r"/>
            <a:r>
              <a:rPr lang="en-US" dirty="0"/>
              <a:t>What is the Softball Development Committee (SBDC)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1427163" cy="142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6400800" cy="3962400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 SBDC was established in 2016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Members are: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Joel Munson, Chair; </a:t>
            </a:r>
            <a:r>
              <a:rPr lang="en-US" sz="2400" dirty="0" err="1">
                <a:solidFill>
                  <a:schemeClr val="tx1"/>
                </a:solidFill>
              </a:rPr>
              <a:t>Daylin</a:t>
            </a:r>
            <a:r>
              <a:rPr lang="en-US" sz="2400" dirty="0">
                <a:solidFill>
                  <a:schemeClr val="tx1"/>
                </a:solidFill>
              </a:rPr>
              <a:t> Johnson, Tina Jacobson, Secretary; Todd Pietsch, Angie Sticha, Kelsey Munson, Kent Reed, Fred Marek, Colleen Ambroz (NPGFA board member), Anna Borwege (Varsity softball coach)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219219"/>
              </p:ext>
            </p:extLst>
          </p:nvPr>
        </p:nvGraphicFramePr>
        <p:xfrm>
          <a:off x="6324600" y="28956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Document" showAsIcon="1" r:id="rId4" imgW="914400" imgH="771480" progId="Word.Document.12">
                  <p:embed/>
                </p:oleObj>
              </mc:Choice>
              <mc:Fallback>
                <p:oleObj name="Document" showAsIcon="1" r:id="rId4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24600" y="28956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3814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1920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en-US" sz="3400" b="1" i="1" dirty="0"/>
              <a:t>NPGFA Mission Statement:</a:t>
            </a:r>
            <a:br>
              <a:rPr lang="en-US" altLang="en-US" sz="3400" b="1" i="1" dirty="0"/>
            </a:br>
            <a:endParaRPr lang="en-US" altLang="en-US" sz="3400" b="1" i="1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000" dirty="0"/>
              <a:t>New Prague Girls Fastpitch Association is committed to teaching the fundamentals of competitive Fastpitch softball. 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000" dirty="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000" dirty="0"/>
              <a:t>We are here to promote leadership, cooperation, team skills, to deal with accomplishments and disappointments, to improve self-confidence and self-esteem and to have FUN! 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000" dirty="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000" dirty="0"/>
              <a:t>We do this as a feeder system to New Prague Schools.</a:t>
            </a:r>
          </a:p>
        </p:txBody>
      </p:sp>
      <p:pic>
        <p:nvPicPr>
          <p:cNvPr id="717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724400"/>
            <a:ext cx="89154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SBDC priorities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Clinics coach/player</a:t>
            </a:r>
          </a:p>
          <a:p>
            <a:r>
              <a:rPr lang="en-US" dirty="0"/>
              <a:t>Coaching requirements</a:t>
            </a:r>
          </a:p>
          <a:p>
            <a:r>
              <a:rPr lang="en-US" dirty="0"/>
              <a:t>Tryouts (3 Days)</a:t>
            </a:r>
          </a:p>
          <a:p>
            <a:r>
              <a:rPr lang="en-US" dirty="0"/>
              <a:t>Team selection</a:t>
            </a:r>
          </a:p>
          <a:p>
            <a:r>
              <a:rPr lang="en-US" dirty="0"/>
              <a:t>Coach selection</a:t>
            </a:r>
          </a:p>
          <a:p>
            <a:r>
              <a:rPr lang="en-US" dirty="0"/>
              <a:t>Coach handbook</a:t>
            </a:r>
          </a:p>
          <a:p>
            <a:r>
              <a:rPr lang="en-US" dirty="0"/>
              <a:t>Continued support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1427163" cy="142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471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Coaching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Participate/assist with 3 Saturday morning softball clinics</a:t>
            </a:r>
          </a:p>
          <a:p>
            <a:r>
              <a:rPr lang="en-US" dirty="0"/>
              <a:t>Participate/observe 1 hour of Sunday pitching and 1 hour of Sunday catching clinics</a:t>
            </a:r>
          </a:p>
          <a:p>
            <a:r>
              <a:rPr lang="en-US" dirty="0"/>
              <a:t>Complete a Criminal Background Study</a:t>
            </a:r>
          </a:p>
          <a:p>
            <a:r>
              <a:rPr lang="en-US" dirty="0"/>
              <a:t>Concussion protocol training</a:t>
            </a:r>
          </a:p>
          <a:p>
            <a:r>
              <a:rPr lang="en-US" dirty="0"/>
              <a:t>Attend SBDC Coaching and Basic Training Fundamentals Course (2 hours)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1427163" cy="142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744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Coordinator positions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6482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1.	Fundraiser Coordinator:  Michelle Fisher. </a:t>
            </a:r>
          </a:p>
          <a:p>
            <a:r>
              <a:rPr lang="en-US" dirty="0"/>
              <a:t>2.	Volunteer Coordinator: Lisa Johnson</a:t>
            </a:r>
          </a:p>
          <a:p>
            <a:r>
              <a:rPr lang="en-US" dirty="0"/>
              <a:t>3.	Equipment  Coordinator:  </a:t>
            </a:r>
            <a:r>
              <a:rPr lang="en-US" dirty="0">
                <a:solidFill>
                  <a:srgbClr val="FF0000"/>
                </a:solidFill>
              </a:rPr>
              <a:t>Michelle Fisher</a:t>
            </a:r>
          </a:p>
          <a:p>
            <a:r>
              <a:rPr lang="en-US" dirty="0"/>
              <a:t>5.	Webmaster:  Todd Pietsch</a:t>
            </a:r>
          </a:p>
          <a:p>
            <a:r>
              <a:rPr lang="en-US" dirty="0"/>
              <a:t>6.	League Representative:  Joel/Pat</a:t>
            </a:r>
          </a:p>
          <a:p>
            <a:r>
              <a:rPr lang="en-US" dirty="0"/>
              <a:t>7.	Field Coordinator:  </a:t>
            </a:r>
            <a:r>
              <a:rPr lang="en-US" dirty="0">
                <a:solidFill>
                  <a:srgbClr val="00B050"/>
                </a:solidFill>
              </a:rPr>
              <a:t>Michelle Fisher</a:t>
            </a:r>
          </a:p>
          <a:p>
            <a:r>
              <a:rPr lang="en-US" dirty="0"/>
              <a:t>8.	Umpire Coordinator: Pat Perkinson</a:t>
            </a:r>
          </a:p>
          <a:p>
            <a:r>
              <a:rPr lang="en-US" dirty="0"/>
              <a:t>9.	Uniform and Apparel Coordinator: Chad </a:t>
            </a:r>
            <a:r>
              <a:rPr lang="en-US" dirty="0" err="1"/>
              <a:t>Kramel</a:t>
            </a:r>
            <a:endParaRPr lang="en-US" dirty="0"/>
          </a:p>
          <a:p>
            <a:r>
              <a:rPr lang="en-US" dirty="0"/>
              <a:t>10.Softball Development Committee Coordinator: Joel</a:t>
            </a:r>
          </a:p>
          <a:p>
            <a:r>
              <a:rPr lang="en-US" dirty="0"/>
              <a:t>	</a:t>
            </a:r>
            <a:r>
              <a:rPr lang="en-US" b="1" i="1" dirty="0"/>
              <a:t>Coordinators may be requested to attend NPGFA board meetings to report committee status.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1427163" cy="142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710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/>
          </a:bodyPr>
          <a:lstStyle/>
          <a:p>
            <a:r>
              <a:rPr lang="en-US" sz="9600" dirty="0"/>
              <a:t>Questions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1427163" cy="142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9864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Making History…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b="1" dirty="0"/>
              <a:t>NPHS Varsity Softball Program wins its 2nd Section Championship. </a:t>
            </a:r>
          </a:p>
        </p:txBody>
      </p:sp>
    </p:spTree>
    <p:extLst>
      <p:ext uri="{BB962C8B-B14F-4D97-AF65-F5344CB8AC3E}">
        <p14:creationId xmlns:p14="http://schemas.microsoft.com/office/powerpoint/2010/main" val="1498044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Clinics have Started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438400"/>
            <a:ext cx="72390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909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Training Information</a:t>
            </a:r>
          </a:p>
        </p:txBody>
      </p:sp>
      <p:pic>
        <p:nvPicPr>
          <p:cNvPr id="2048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8463" y="1752600"/>
            <a:ext cx="5797550" cy="42672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Player Homework</a:t>
            </a:r>
            <a:br>
              <a:rPr lang="en-US" altLang="en-US" dirty="0"/>
            </a:br>
            <a:r>
              <a:rPr lang="en-US" altLang="en-US" sz="3200" dirty="0"/>
              <a:t>Training Videos &amp; More </a:t>
            </a:r>
          </a:p>
        </p:txBody>
      </p:sp>
      <p:pic>
        <p:nvPicPr>
          <p:cNvPr id="2150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752600"/>
            <a:ext cx="6146800" cy="48768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533400" y="457200"/>
            <a:ext cx="7010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/>
              <a:t>NewPragueFastpitch.com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Arial Narrow" pitchFamily="34" charset="0"/>
              </a:rPr>
              <a:t>Member Registration (NPGFA email notifications)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52624"/>
            <a:ext cx="7467600" cy="39909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Uniform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en-US" sz="800" dirty="0"/>
          </a:p>
          <a:p>
            <a:pPr>
              <a:defRPr/>
            </a:pPr>
            <a:r>
              <a:rPr lang="en-US" sz="1500" b="1" dirty="0"/>
              <a:t>NPGFA Uniforms</a:t>
            </a:r>
          </a:p>
          <a:p>
            <a:pPr lvl="1">
              <a:defRPr/>
            </a:pPr>
            <a:r>
              <a:rPr lang="en-US" sz="1400" dirty="0"/>
              <a:t>NPGFA Jersey (</a:t>
            </a:r>
            <a:r>
              <a:rPr lang="en-US" sz="1400" b="1" dirty="0"/>
              <a:t>NEW Design 2018</a:t>
            </a:r>
            <a:r>
              <a:rPr lang="en-US" sz="1400" dirty="0"/>
              <a:t>)</a:t>
            </a:r>
          </a:p>
          <a:p>
            <a:pPr lvl="1">
              <a:defRPr/>
            </a:pPr>
            <a:r>
              <a:rPr lang="en-US" sz="1400" dirty="0"/>
              <a:t>Pants (black)</a:t>
            </a:r>
          </a:p>
          <a:p>
            <a:pPr lvl="1">
              <a:defRPr/>
            </a:pPr>
            <a:r>
              <a:rPr lang="en-US" sz="1400" dirty="0"/>
              <a:t>Sliding shorts</a:t>
            </a:r>
          </a:p>
          <a:p>
            <a:pPr lvl="1">
              <a:defRPr/>
            </a:pPr>
            <a:r>
              <a:rPr lang="en-US" sz="1400" dirty="0"/>
              <a:t>Sliding pad</a:t>
            </a:r>
          </a:p>
          <a:p>
            <a:pPr lvl="1">
              <a:defRPr/>
            </a:pPr>
            <a:r>
              <a:rPr lang="en-US" sz="1400" dirty="0"/>
              <a:t>Socks </a:t>
            </a:r>
            <a:r>
              <a:rPr lang="en-US" sz="1400" b="1" dirty="0"/>
              <a:t>Custom New Prague </a:t>
            </a:r>
          </a:p>
          <a:p>
            <a:pPr>
              <a:defRPr/>
            </a:pPr>
            <a:r>
              <a:rPr lang="en-US" sz="1500" b="1" dirty="0"/>
              <a:t>Helmet </a:t>
            </a:r>
          </a:p>
          <a:p>
            <a:pPr lvl="1">
              <a:defRPr/>
            </a:pPr>
            <a:r>
              <a:rPr lang="en-US" sz="1200" dirty="0"/>
              <a:t>NOCSAE Certified </a:t>
            </a:r>
            <a:r>
              <a:rPr lang="en-US" sz="1100" dirty="0"/>
              <a:t>Helmet with face shield (dark blue/black)</a:t>
            </a:r>
          </a:p>
          <a:p>
            <a:pPr>
              <a:defRPr/>
            </a:pPr>
            <a:r>
              <a:rPr lang="en-US" sz="1500" b="1" dirty="0"/>
              <a:t>Softball Bats</a:t>
            </a:r>
          </a:p>
          <a:p>
            <a:pPr lvl="1">
              <a:defRPr/>
            </a:pPr>
            <a:r>
              <a:rPr lang="en-US" sz="1100" dirty="0"/>
              <a:t>NPGFA will provide bats for each team</a:t>
            </a:r>
            <a:endParaRPr lang="en-US" sz="800" dirty="0"/>
          </a:p>
          <a:p>
            <a:pPr>
              <a:defRPr/>
            </a:pPr>
            <a:r>
              <a:rPr lang="en-US" sz="1500" b="1" dirty="0"/>
              <a:t>Batting Gloves</a:t>
            </a:r>
          </a:p>
          <a:p>
            <a:pPr>
              <a:defRPr/>
            </a:pPr>
            <a:r>
              <a:rPr lang="en-US" sz="1500" b="1" dirty="0"/>
              <a:t>Fielding Glove</a:t>
            </a:r>
          </a:p>
          <a:p>
            <a:pPr>
              <a:defRPr/>
            </a:pPr>
            <a:r>
              <a:rPr lang="en-US" sz="1500" b="1" dirty="0"/>
              <a:t>Player’s Gear Bag</a:t>
            </a:r>
          </a:p>
          <a:p>
            <a:pPr>
              <a:defRPr/>
            </a:pPr>
            <a:endParaRPr lang="en-US" sz="1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4800"/>
            <a:ext cx="1819275" cy="5082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Look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981200"/>
            <a:ext cx="3317875" cy="3962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1981200"/>
            <a:ext cx="4791075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67161"/>
      </p:ext>
    </p:extLst>
  </p:cSld>
  <p:clrMapOvr>
    <a:masterClrMapping/>
  </p:clrMapOvr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22293</TotalTime>
  <Words>782</Words>
  <Application>Microsoft Office PowerPoint</Application>
  <PresentationFormat>On-screen Show (4:3)</PresentationFormat>
  <Paragraphs>142</Paragraphs>
  <Slides>23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Arial Narrow</vt:lpstr>
      <vt:lpstr>Calibri</vt:lpstr>
      <vt:lpstr>Verdana</vt:lpstr>
      <vt:lpstr>Wingdings</vt:lpstr>
      <vt:lpstr>Profile</vt:lpstr>
      <vt:lpstr>Document</vt:lpstr>
      <vt:lpstr>PowerPoint Presentation</vt:lpstr>
      <vt:lpstr>NPGFA Mission Statement: </vt:lpstr>
      <vt:lpstr>Making History…</vt:lpstr>
      <vt:lpstr>Clinics</vt:lpstr>
      <vt:lpstr>Training Information</vt:lpstr>
      <vt:lpstr>Player Homework Training Videos &amp; More </vt:lpstr>
      <vt:lpstr>PowerPoint Presentation</vt:lpstr>
      <vt:lpstr>Uniform Guidelines</vt:lpstr>
      <vt:lpstr>New Look</vt:lpstr>
      <vt:lpstr>PowerPoint Presentation</vt:lpstr>
      <vt:lpstr>Player and Team Commitment</vt:lpstr>
      <vt:lpstr>Team Practices, League Play, and Tournaments</vt:lpstr>
      <vt:lpstr>Fundraising</vt:lpstr>
      <vt:lpstr>Facility Improvements</vt:lpstr>
      <vt:lpstr>Online Registration</vt:lpstr>
      <vt:lpstr>Volunteer Hours</vt:lpstr>
      <vt:lpstr>Volunteer Opportunities</vt:lpstr>
      <vt:lpstr>NPGFA Carbone’s Cabinet</vt:lpstr>
      <vt:lpstr>What is the Softball Development Committee (SBDC)</vt:lpstr>
      <vt:lpstr>SBDC priorities</vt:lpstr>
      <vt:lpstr>Coaching Requirements</vt:lpstr>
      <vt:lpstr>Coordinator positions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Npgfa.org</dc:title>
  <dc:creator>joel munson</dc:creator>
  <cp:lastModifiedBy>Pietsch, Todd</cp:lastModifiedBy>
  <cp:revision>207</cp:revision>
  <dcterms:created xsi:type="dcterms:W3CDTF">2009-02-19T00:49:18Z</dcterms:created>
  <dcterms:modified xsi:type="dcterms:W3CDTF">2018-01-09T15:06:44Z</dcterms:modified>
</cp:coreProperties>
</file>