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8" r:id="rId3"/>
    <p:sldId id="260" r:id="rId4"/>
    <p:sldId id="261" r:id="rId5"/>
    <p:sldId id="264" r:id="rId6"/>
    <p:sldId id="265" r:id="rId7"/>
    <p:sldId id="266" r:id="rId8"/>
    <p:sldId id="267" r:id="rId9"/>
    <p:sldId id="296" r:id="rId10"/>
    <p:sldId id="297" r:id="rId11"/>
    <p:sldId id="262" r:id="rId12"/>
    <p:sldId id="263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70" r:id="rId24"/>
    <p:sldId id="271" r:id="rId25"/>
    <p:sldId id="259" r:id="rId26"/>
    <p:sldId id="258" r:id="rId27"/>
    <p:sldId id="278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00" r:id="rId42"/>
    <p:sldId id="29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55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9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3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10FD-BA9E-4099-B48E-B211745077F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CED382-E52A-4723-A027-C892AF16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5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9B0C-D3A3-42E8-8FF5-FE3C0B38E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566" y="1815341"/>
            <a:ext cx="8977462" cy="1983651"/>
          </a:xfrm>
        </p:spPr>
        <p:txBody>
          <a:bodyPr/>
          <a:lstStyle/>
          <a:p>
            <a:r>
              <a:rPr lang="en-US" sz="6000" dirty="0"/>
              <a:t>Park High School Bowling</a:t>
            </a:r>
            <a:br>
              <a:rPr lang="en-US" sz="6000" dirty="0"/>
            </a:br>
            <a:r>
              <a:rPr lang="en-US" sz="6000" dirty="0"/>
              <a:t>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D89B5-F88D-4DC6-AB35-23AFD2555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C281-91AF-4F27-B552-FD5645BA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564"/>
            <a:ext cx="5783148" cy="9694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dirty="0">
                <a:solidFill>
                  <a:srgbClr val="90C226"/>
                </a:solidFill>
              </a:rPr>
              <a:t>London Blanchard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4C606-5BE0-4B6B-A519-DEB98925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01" y="1496020"/>
            <a:ext cx="7712026" cy="5298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CEDAF-0F29-44A1-A883-BD248586A61A}"/>
              </a:ext>
            </a:extLst>
          </p:cNvPr>
          <p:cNvSpPr txBox="1"/>
          <p:nvPr/>
        </p:nvSpPr>
        <p:spPr>
          <a:xfrm>
            <a:off x="5783148" y="55307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63.16% Fill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C38AD-9B9C-40F7-BB9E-E159AF8EB705}"/>
              </a:ext>
            </a:extLst>
          </p:cNvPr>
          <p:cNvSpPr txBox="1"/>
          <p:nvPr/>
        </p:nvSpPr>
        <p:spPr>
          <a:xfrm>
            <a:off x="5783148" y="1069404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43.75% Fill Rate</a:t>
            </a:r>
          </a:p>
        </p:txBody>
      </p:sp>
    </p:spTree>
    <p:extLst>
      <p:ext uri="{BB962C8B-B14F-4D97-AF65-F5344CB8AC3E}">
        <p14:creationId xmlns:p14="http://schemas.microsoft.com/office/powerpoint/2010/main" val="4584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519540" y="226883"/>
            <a:ext cx="5064514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Jeff Elliot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010C4-66BC-460A-A037-98A36BFF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1" y="1316412"/>
            <a:ext cx="10761846" cy="40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C90A8B-A76D-4DEF-BD37-8EDA6CCC2F1E}"/>
              </a:ext>
            </a:extLst>
          </p:cNvPr>
          <p:cNvSpPr txBox="1">
            <a:spLocks/>
          </p:cNvSpPr>
          <p:nvPr/>
        </p:nvSpPr>
        <p:spPr>
          <a:xfrm>
            <a:off x="-445232" y="348764"/>
            <a:ext cx="5064514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Jeff Elliot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655AA-5ABC-48C9-B9D0-90701330A9C3}"/>
              </a:ext>
            </a:extLst>
          </p:cNvPr>
          <p:cNvSpPr txBox="1"/>
          <p:nvPr/>
        </p:nvSpPr>
        <p:spPr>
          <a:xfrm>
            <a:off x="4818666" y="645048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48.85%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1E2EB-D569-4B79-A918-17B93F9DA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44" y="1202267"/>
            <a:ext cx="8232009" cy="5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341987" y="342293"/>
            <a:ext cx="6200856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Logan Robinson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CE28E-82B7-43EB-B376-68F0DF70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1" y="1452046"/>
            <a:ext cx="10966867" cy="41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47D8D5-B371-4D81-B3FA-739D25A4111B}"/>
              </a:ext>
            </a:extLst>
          </p:cNvPr>
          <p:cNvSpPr txBox="1">
            <a:spLocks/>
          </p:cNvSpPr>
          <p:nvPr/>
        </p:nvSpPr>
        <p:spPr>
          <a:xfrm>
            <a:off x="-506027" y="355741"/>
            <a:ext cx="6200856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srgbClr val="90C226"/>
                </a:solidFill>
              </a:rPr>
              <a:t>Logan Robinson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DAAA1-9B0C-482D-B547-8125EE6593D3}"/>
              </a:ext>
            </a:extLst>
          </p:cNvPr>
          <p:cNvSpPr txBox="1"/>
          <p:nvPr/>
        </p:nvSpPr>
        <p:spPr>
          <a:xfrm>
            <a:off x="5827994" y="411177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47.29%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D6A83-B3A0-4D82-BCD8-4AB709E8AD42}"/>
              </a:ext>
            </a:extLst>
          </p:cNvPr>
          <p:cNvSpPr txBox="1"/>
          <p:nvPr/>
        </p:nvSpPr>
        <p:spPr>
          <a:xfrm>
            <a:off x="5827994" y="927511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33.33%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7B00B-829E-465F-8452-0A240A27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5" y="1515097"/>
            <a:ext cx="7776681" cy="53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563929" y="289027"/>
            <a:ext cx="5854627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Lauren </a:t>
            </a:r>
            <a:r>
              <a:rPr lang="en-US" sz="6600" dirty="0" err="1">
                <a:solidFill>
                  <a:srgbClr val="90C226"/>
                </a:solidFill>
              </a:rPr>
              <a:t>Korth</a:t>
            </a:r>
            <a:endParaRPr lang="en-US" sz="6600" dirty="0">
              <a:solidFill>
                <a:srgbClr val="90C22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02F12-7854-461F-B1A5-03632159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1" y="1333512"/>
            <a:ext cx="10814822" cy="40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3EB52F-18AF-4447-ADEC-E48A64690862}"/>
              </a:ext>
            </a:extLst>
          </p:cNvPr>
          <p:cNvSpPr txBox="1">
            <a:spLocks/>
          </p:cNvSpPr>
          <p:nvPr/>
        </p:nvSpPr>
        <p:spPr>
          <a:xfrm>
            <a:off x="-326223" y="473552"/>
            <a:ext cx="5854627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Lauren </a:t>
            </a:r>
            <a:r>
              <a:rPr lang="en-US" sz="6600" dirty="0" err="1">
                <a:solidFill>
                  <a:srgbClr val="90C226"/>
                </a:solidFill>
              </a:rPr>
              <a:t>Korth</a:t>
            </a:r>
            <a:endParaRPr lang="en-US" sz="6600" dirty="0">
              <a:solidFill>
                <a:srgbClr val="90C2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1D56D-0451-4979-BD8D-2353A09A7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2" y="1571943"/>
            <a:ext cx="7454947" cy="5121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03808-0620-457C-A77C-2311376B9D3D}"/>
              </a:ext>
            </a:extLst>
          </p:cNvPr>
          <p:cNvSpPr txBox="1"/>
          <p:nvPr/>
        </p:nvSpPr>
        <p:spPr>
          <a:xfrm>
            <a:off x="5688989" y="526564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62.60% Fill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A9B45-B638-4E7E-AAA9-C8BCE791507E}"/>
              </a:ext>
            </a:extLst>
          </p:cNvPr>
          <p:cNvSpPr txBox="1"/>
          <p:nvPr/>
        </p:nvSpPr>
        <p:spPr>
          <a:xfrm>
            <a:off x="5688989" y="1042898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66.67% Fill Rate</a:t>
            </a:r>
          </a:p>
        </p:txBody>
      </p:sp>
    </p:spTree>
    <p:extLst>
      <p:ext uri="{BB962C8B-B14F-4D97-AF65-F5344CB8AC3E}">
        <p14:creationId xmlns:p14="http://schemas.microsoft.com/office/powerpoint/2010/main" val="16387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572806" y="306782"/>
            <a:ext cx="5224312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Sam </a:t>
            </a:r>
            <a:r>
              <a:rPr lang="en-US" sz="6600" dirty="0" err="1">
                <a:solidFill>
                  <a:srgbClr val="90C226"/>
                </a:solidFill>
              </a:rPr>
              <a:t>Korth</a:t>
            </a:r>
            <a:endParaRPr lang="en-US" sz="6600" dirty="0">
              <a:solidFill>
                <a:srgbClr val="90C2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5F61E8-2E21-4A81-9CF6-4E6EE0D6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2" y="1384312"/>
            <a:ext cx="10860024" cy="40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39B70E-01CE-426E-83A4-AFF578CC159C}"/>
              </a:ext>
            </a:extLst>
          </p:cNvPr>
          <p:cNvSpPr txBox="1">
            <a:spLocks/>
          </p:cNvSpPr>
          <p:nvPr/>
        </p:nvSpPr>
        <p:spPr>
          <a:xfrm>
            <a:off x="204186" y="526564"/>
            <a:ext cx="5224312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Sam </a:t>
            </a:r>
            <a:r>
              <a:rPr lang="en-US" sz="6600" dirty="0" err="1">
                <a:solidFill>
                  <a:srgbClr val="90C226"/>
                </a:solidFill>
              </a:rPr>
              <a:t>Korth</a:t>
            </a:r>
            <a:endParaRPr lang="en-US" sz="6600" dirty="0">
              <a:solidFill>
                <a:srgbClr val="90C22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7270C-0C0E-4B08-B5FE-EC383C9E85F4}"/>
              </a:ext>
            </a:extLst>
          </p:cNvPr>
          <p:cNvSpPr txBox="1"/>
          <p:nvPr/>
        </p:nvSpPr>
        <p:spPr>
          <a:xfrm>
            <a:off x="5633586" y="579576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39.53%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81D36-729D-4074-8831-155111FDE3AD}"/>
              </a:ext>
            </a:extLst>
          </p:cNvPr>
          <p:cNvSpPr txBox="1"/>
          <p:nvPr/>
        </p:nvSpPr>
        <p:spPr>
          <a:xfrm>
            <a:off x="5633586" y="109591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12.50%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7296A-3EF4-494A-AD69-EBAB90D6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12" y="1612244"/>
            <a:ext cx="7669671" cy="52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445559" y="342293"/>
            <a:ext cx="5650441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Matt Etten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AC355-DE8D-4C30-ADE0-B3712B62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4" y="1477446"/>
            <a:ext cx="10814819" cy="4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8C8B26-6372-4121-8C2D-CDEC4E813415}"/>
              </a:ext>
            </a:extLst>
          </p:cNvPr>
          <p:cNvSpPr txBox="1"/>
          <p:nvPr/>
        </p:nvSpPr>
        <p:spPr>
          <a:xfrm>
            <a:off x="967667" y="106532"/>
            <a:ext cx="938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Varsity Regular Season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Match record – 19 wins/2 losses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Overall record – 84 wins/17 losses/4 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192.00 </a:t>
            </a: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average (10</a:t>
            </a:r>
            <a:r>
              <a:rPr lang="en-US" sz="24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th</a:t>
            </a: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highest in state)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High game/series 279 (twice)/1071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Metro Southeast Conference Champions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JV Green Regular Season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Match record – 8 wins/6 losses</a:t>
            </a:r>
            <a:endParaRPr lang="en-US" sz="24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Overall record – 40 wins/30 losses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141.89 </a:t>
            </a: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average (33</a:t>
            </a:r>
            <a:r>
              <a:rPr lang="en-US" sz="24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rd</a:t>
            </a: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highest in state)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High game/series 207/813</a:t>
            </a:r>
          </a:p>
          <a:p>
            <a:pPr lvl="1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JV Black Regular Season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Match record – 5 wins/9 losses</a:t>
            </a:r>
            <a:endParaRPr lang="en-US" sz="24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Overall record – 31 wins/38 losses/1 tie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123.49 </a:t>
            </a: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average (60</a:t>
            </a:r>
            <a:r>
              <a:rPr lang="en-US" sz="24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th</a:t>
            </a: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highest in state)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High game/series 184/668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6286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5801DF-91DD-4E7E-9690-8DC309AC2120}"/>
              </a:ext>
            </a:extLst>
          </p:cNvPr>
          <p:cNvSpPr txBox="1">
            <a:spLocks/>
          </p:cNvSpPr>
          <p:nvPr/>
        </p:nvSpPr>
        <p:spPr>
          <a:xfrm>
            <a:off x="-229144" y="497892"/>
            <a:ext cx="5650441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Matt Etten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DE0E1-F458-485A-8DB7-2BAB4B1A376C}"/>
              </a:ext>
            </a:extLst>
          </p:cNvPr>
          <p:cNvSpPr txBox="1"/>
          <p:nvPr/>
        </p:nvSpPr>
        <p:spPr>
          <a:xfrm>
            <a:off x="5554463" y="496406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50.44%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06542-C85C-4F97-993F-DEAC3BD4F1C3}"/>
              </a:ext>
            </a:extLst>
          </p:cNvPr>
          <p:cNvSpPr txBox="1"/>
          <p:nvPr/>
        </p:nvSpPr>
        <p:spPr>
          <a:xfrm>
            <a:off x="5554462" y="98262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30.77%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AE887-00DA-4979-8D03-85D1C61E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3" y="1765226"/>
            <a:ext cx="7412613" cy="50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-233336" y="271272"/>
            <a:ext cx="6014425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Lexi </a:t>
            </a:r>
            <a:r>
              <a:rPr lang="en-US" sz="6600" dirty="0" err="1">
                <a:solidFill>
                  <a:srgbClr val="90C226"/>
                </a:solidFill>
              </a:rPr>
              <a:t>Bauler</a:t>
            </a:r>
            <a:endParaRPr lang="en-US" sz="6600" dirty="0">
              <a:solidFill>
                <a:srgbClr val="90C2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8D7A2-8583-426F-8CE2-84438CBC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8" y="1358912"/>
            <a:ext cx="11063438" cy="41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A195F2-7A7C-4F2F-BD68-28D184811B87}"/>
              </a:ext>
            </a:extLst>
          </p:cNvPr>
          <p:cNvSpPr txBox="1">
            <a:spLocks/>
          </p:cNvSpPr>
          <p:nvPr/>
        </p:nvSpPr>
        <p:spPr>
          <a:xfrm>
            <a:off x="-935329" y="358367"/>
            <a:ext cx="6014425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srgbClr val="90C226"/>
                </a:solidFill>
              </a:rPr>
              <a:t>Lexi </a:t>
            </a:r>
            <a:r>
              <a:rPr lang="en-US" sz="6000" dirty="0" err="1">
                <a:solidFill>
                  <a:srgbClr val="90C226"/>
                </a:solidFill>
              </a:rPr>
              <a:t>Bauler</a:t>
            </a:r>
            <a:endParaRPr lang="en-US" sz="6000" dirty="0">
              <a:solidFill>
                <a:srgbClr val="90C22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843E1-35E6-4E76-85F5-866971EF8037}"/>
              </a:ext>
            </a:extLst>
          </p:cNvPr>
          <p:cNvSpPr txBox="1"/>
          <p:nvPr/>
        </p:nvSpPr>
        <p:spPr>
          <a:xfrm>
            <a:off x="5243662" y="76150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31.09%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8B854-0CCD-4BF9-AE4A-291EC036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1" y="1395507"/>
            <a:ext cx="8001998" cy="54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-66387" y="333415"/>
            <a:ext cx="6786782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Cameron Picasso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76AAF-2FF0-4011-B018-039EB7DD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5" y="1352556"/>
            <a:ext cx="11086040" cy="41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B47698-6958-4A6E-92D2-2F50E7FE2644}"/>
              </a:ext>
            </a:extLst>
          </p:cNvPr>
          <p:cNvSpPr txBox="1">
            <a:spLocks/>
          </p:cNvSpPr>
          <p:nvPr/>
        </p:nvSpPr>
        <p:spPr>
          <a:xfrm>
            <a:off x="-925272" y="411177"/>
            <a:ext cx="6786782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srgbClr val="90C226"/>
                </a:solidFill>
              </a:rPr>
              <a:t>Cameron Picasso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F6E51-6858-4EA9-9873-4D268D4474DD}"/>
              </a:ext>
            </a:extLst>
          </p:cNvPr>
          <p:cNvSpPr txBox="1"/>
          <p:nvPr/>
        </p:nvSpPr>
        <p:spPr>
          <a:xfrm>
            <a:off x="5861510" y="550262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57.66%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F4D4C-B36C-4C67-B102-EE6E4B52053F}"/>
              </a:ext>
            </a:extLst>
          </p:cNvPr>
          <p:cNvSpPr txBox="1"/>
          <p:nvPr/>
        </p:nvSpPr>
        <p:spPr>
          <a:xfrm>
            <a:off x="5861510" y="1066596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41.67%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EB866-3DA7-4275-927A-66BA1B53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3" y="1394915"/>
            <a:ext cx="7954480" cy="54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519540" y="226883"/>
            <a:ext cx="4219597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Joey Aase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CC168-2500-4349-B550-5EDCAD68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4" y="1341979"/>
            <a:ext cx="11402462" cy="42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C281-91AF-4F27-B552-FD5645BA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96" y="283444"/>
            <a:ext cx="4219597" cy="9694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6600" dirty="0">
                <a:solidFill>
                  <a:srgbClr val="90C226"/>
                </a:solidFill>
              </a:rPr>
              <a:t>Joey Aase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680CB-B1D7-4C4D-9CF4-5B9484C23363}"/>
              </a:ext>
            </a:extLst>
          </p:cNvPr>
          <p:cNvSpPr txBox="1"/>
          <p:nvPr/>
        </p:nvSpPr>
        <p:spPr>
          <a:xfrm>
            <a:off x="5181601" y="283444"/>
            <a:ext cx="38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85.17% Fill Rate</a:t>
            </a:r>
          </a:p>
          <a:p>
            <a:r>
              <a:rPr lang="en-US" sz="2000" dirty="0">
                <a:solidFill>
                  <a:srgbClr val="90C226"/>
                </a:solidFill>
              </a:rPr>
              <a:t>(36</a:t>
            </a:r>
            <a:r>
              <a:rPr lang="en-US" sz="2000" baseline="30000" dirty="0">
                <a:solidFill>
                  <a:srgbClr val="90C226"/>
                </a:solidFill>
              </a:rPr>
              <a:t>th</a:t>
            </a:r>
            <a:r>
              <a:rPr lang="en-US" sz="2000" dirty="0">
                <a:solidFill>
                  <a:srgbClr val="90C226"/>
                </a:solidFill>
              </a:rPr>
              <a:t> in State)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22F87-9F3C-478A-915E-8A231E3CEBC3}"/>
              </a:ext>
            </a:extLst>
          </p:cNvPr>
          <p:cNvSpPr txBox="1"/>
          <p:nvPr/>
        </p:nvSpPr>
        <p:spPr>
          <a:xfrm>
            <a:off x="5181600" y="106555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86.46%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907F9-16FD-4022-94D8-0D7AA40D6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" y="1432720"/>
            <a:ext cx="8069966" cy="55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430763" y="289027"/>
            <a:ext cx="5082270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Brady </a:t>
            </a:r>
            <a:r>
              <a:rPr lang="en-US" sz="6600" dirty="0" err="1">
                <a:solidFill>
                  <a:srgbClr val="90C226"/>
                </a:solidFill>
              </a:rPr>
              <a:t>Drkula</a:t>
            </a:r>
            <a:endParaRPr lang="en-US" sz="6600" dirty="0">
              <a:solidFill>
                <a:srgbClr val="90C22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FC6BD-B1F2-4771-8A36-FD4E0BDC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8" y="1384313"/>
            <a:ext cx="11515468" cy="43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0C6380-0F8A-4AB4-BFAA-DB5BD42E2CFE}"/>
              </a:ext>
            </a:extLst>
          </p:cNvPr>
          <p:cNvSpPr txBox="1">
            <a:spLocks/>
          </p:cNvSpPr>
          <p:nvPr/>
        </p:nvSpPr>
        <p:spPr>
          <a:xfrm>
            <a:off x="221942" y="530568"/>
            <a:ext cx="5082270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Brady </a:t>
            </a:r>
            <a:r>
              <a:rPr lang="en-US" sz="6600" dirty="0" err="1">
                <a:solidFill>
                  <a:srgbClr val="90C226"/>
                </a:solidFill>
              </a:rPr>
              <a:t>Drkula</a:t>
            </a:r>
            <a:endParaRPr lang="en-US" sz="6600" dirty="0">
              <a:solidFill>
                <a:srgbClr val="90C22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CDC59-D7A8-4EAD-A5C9-9F752417BF9F}"/>
              </a:ext>
            </a:extLst>
          </p:cNvPr>
          <p:cNvSpPr txBox="1"/>
          <p:nvPr/>
        </p:nvSpPr>
        <p:spPr>
          <a:xfrm>
            <a:off x="5447931" y="517863"/>
            <a:ext cx="38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91.22% Fill Rate</a:t>
            </a:r>
          </a:p>
          <a:p>
            <a:r>
              <a:rPr lang="en-US" sz="2000" dirty="0">
                <a:solidFill>
                  <a:srgbClr val="90C226"/>
                </a:solidFill>
              </a:rPr>
              <a:t>(6</a:t>
            </a:r>
            <a:r>
              <a:rPr lang="en-US" sz="2000" baseline="30000" dirty="0">
                <a:solidFill>
                  <a:srgbClr val="90C226"/>
                </a:solidFill>
              </a:rPr>
              <a:t>th</a:t>
            </a:r>
            <a:r>
              <a:rPr lang="en-US" sz="2000" dirty="0">
                <a:solidFill>
                  <a:srgbClr val="90C226"/>
                </a:solidFill>
              </a:rPr>
              <a:t> in State)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513B1-845D-435A-B035-E47B6214DE6F}"/>
              </a:ext>
            </a:extLst>
          </p:cNvPr>
          <p:cNvSpPr txBox="1"/>
          <p:nvPr/>
        </p:nvSpPr>
        <p:spPr>
          <a:xfrm>
            <a:off x="5447930" y="1299969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93.75%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521DE-F8F0-41AA-B698-E6D79CD2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1574244"/>
            <a:ext cx="7721600" cy="53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359742" y="315660"/>
            <a:ext cx="6174223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Christian Meyer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A95DB-AF94-4BD4-BDA0-101FF9D9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7" y="1426646"/>
            <a:ext cx="11199047" cy="41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519539" y="226883"/>
            <a:ext cx="5313090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Adam </a:t>
            </a:r>
            <a:r>
              <a:rPr lang="en-US" sz="6600" dirty="0" err="1">
                <a:solidFill>
                  <a:srgbClr val="90C226"/>
                </a:solidFill>
              </a:rPr>
              <a:t>Kritzky</a:t>
            </a:r>
            <a:endParaRPr lang="en-US" sz="6600" dirty="0">
              <a:solidFill>
                <a:srgbClr val="90C2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C2DB4-6F10-46FA-92E2-935176F9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4" y="1329474"/>
            <a:ext cx="11209270" cy="41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28B545-6921-4FFF-9D75-32358499F6CC}"/>
              </a:ext>
            </a:extLst>
          </p:cNvPr>
          <p:cNvSpPr txBox="1">
            <a:spLocks/>
          </p:cNvSpPr>
          <p:nvPr/>
        </p:nvSpPr>
        <p:spPr>
          <a:xfrm>
            <a:off x="-513229" y="500026"/>
            <a:ext cx="6174223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srgbClr val="90C226"/>
                </a:solidFill>
              </a:rPr>
              <a:t>Christian Meyer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582CA-C149-4666-8DAE-7FF0C16D20AF}"/>
              </a:ext>
            </a:extLst>
          </p:cNvPr>
          <p:cNvSpPr txBox="1"/>
          <p:nvPr/>
        </p:nvSpPr>
        <p:spPr>
          <a:xfrm>
            <a:off x="5775629" y="500026"/>
            <a:ext cx="38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79.31% Fill Rate</a:t>
            </a:r>
          </a:p>
          <a:p>
            <a:r>
              <a:rPr lang="en-US" sz="2000" dirty="0">
                <a:solidFill>
                  <a:srgbClr val="90C226"/>
                </a:solidFill>
              </a:rPr>
              <a:t>77</a:t>
            </a:r>
            <a:r>
              <a:rPr lang="en-US" sz="2000" baseline="30000" dirty="0">
                <a:solidFill>
                  <a:srgbClr val="90C226"/>
                </a:solidFill>
              </a:rPr>
              <a:t>th</a:t>
            </a:r>
            <a:r>
              <a:rPr lang="en-US" sz="2000" dirty="0">
                <a:solidFill>
                  <a:srgbClr val="90C226"/>
                </a:solidFill>
              </a:rPr>
              <a:t> in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B5083-1DE7-458C-B8B2-60E592F47DA6}"/>
              </a:ext>
            </a:extLst>
          </p:cNvPr>
          <p:cNvSpPr txBox="1"/>
          <p:nvPr/>
        </p:nvSpPr>
        <p:spPr>
          <a:xfrm>
            <a:off x="5775629" y="1207912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61.90% Fill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47210-E6EB-4F50-9B97-BA096D74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" y="1376712"/>
            <a:ext cx="7968350" cy="54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386375" y="289026"/>
            <a:ext cx="5321967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Austin Schick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82121E-F4A6-4487-B27D-0F75D129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3" y="1333512"/>
            <a:ext cx="11538071" cy="43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6A4A36-4F65-4E29-A8CA-E48F788D41FC}"/>
              </a:ext>
            </a:extLst>
          </p:cNvPr>
          <p:cNvSpPr txBox="1">
            <a:spLocks/>
          </p:cNvSpPr>
          <p:nvPr/>
        </p:nvSpPr>
        <p:spPr>
          <a:xfrm>
            <a:off x="191066" y="526564"/>
            <a:ext cx="5321967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Austin Schick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FE471-57D8-4C0C-8DCE-1702CEC18653}"/>
              </a:ext>
            </a:extLst>
          </p:cNvPr>
          <p:cNvSpPr txBox="1"/>
          <p:nvPr/>
        </p:nvSpPr>
        <p:spPr>
          <a:xfrm>
            <a:off x="5616607" y="606537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79.05%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5BD46-B778-4C2B-B40A-5DD2DA4D5808}"/>
              </a:ext>
            </a:extLst>
          </p:cNvPr>
          <p:cNvSpPr txBox="1"/>
          <p:nvPr/>
        </p:nvSpPr>
        <p:spPr>
          <a:xfrm>
            <a:off x="5616607" y="1091265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78.16%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C7EE4-0A3D-4BB7-96FA-1F0472DA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3" y="1491375"/>
            <a:ext cx="7911534" cy="54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270966" y="280149"/>
            <a:ext cx="5825034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800" dirty="0" err="1">
                <a:solidFill>
                  <a:srgbClr val="90C226"/>
                </a:solidFill>
              </a:rPr>
              <a:t>Emersun</a:t>
            </a:r>
            <a:r>
              <a:rPr lang="en-US" sz="4800" dirty="0">
                <a:solidFill>
                  <a:srgbClr val="90C226"/>
                </a:solidFill>
              </a:rPr>
              <a:t> </a:t>
            </a:r>
            <a:r>
              <a:rPr lang="en-US" sz="4800" dirty="0" err="1">
                <a:solidFill>
                  <a:srgbClr val="90C226"/>
                </a:solidFill>
              </a:rPr>
              <a:t>Weirauch</a:t>
            </a:r>
            <a:endParaRPr lang="en-US" sz="4800" dirty="0">
              <a:solidFill>
                <a:srgbClr val="90C2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560C5-CAA5-415D-A99A-DAEB307A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7" y="1249605"/>
            <a:ext cx="11016207" cy="41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64DB6E-77C2-428D-B73E-C8AB04D689FF}"/>
              </a:ext>
            </a:extLst>
          </p:cNvPr>
          <p:cNvSpPr txBox="1">
            <a:spLocks/>
          </p:cNvSpPr>
          <p:nvPr/>
        </p:nvSpPr>
        <p:spPr>
          <a:xfrm>
            <a:off x="203200" y="526564"/>
            <a:ext cx="5308599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800" dirty="0">
                <a:solidFill>
                  <a:srgbClr val="90C226"/>
                </a:solidFill>
              </a:rPr>
              <a:t>Emerson </a:t>
            </a:r>
            <a:r>
              <a:rPr lang="en-US" sz="4800" dirty="0" err="1">
                <a:solidFill>
                  <a:srgbClr val="90C226"/>
                </a:solidFill>
              </a:rPr>
              <a:t>Weirauch</a:t>
            </a:r>
            <a:endParaRPr lang="en-US" sz="4800" dirty="0">
              <a:solidFill>
                <a:srgbClr val="90C22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8DD91-1733-47AF-8CA5-5424DD4C8DB7}"/>
              </a:ext>
            </a:extLst>
          </p:cNvPr>
          <p:cNvSpPr txBox="1"/>
          <p:nvPr/>
        </p:nvSpPr>
        <p:spPr>
          <a:xfrm>
            <a:off x="5572218" y="611182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42.74%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7AFBE-567A-4066-B831-E1AA36C7A075}"/>
              </a:ext>
            </a:extLst>
          </p:cNvPr>
          <p:cNvSpPr txBox="1"/>
          <p:nvPr/>
        </p:nvSpPr>
        <p:spPr>
          <a:xfrm>
            <a:off x="5572218" y="109591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31.25%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37479-4A56-4462-9551-DA91EFF7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7" y="1783000"/>
            <a:ext cx="7395680" cy="50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368619" y="306782"/>
            <a:ext cx="5392988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Hannah Olson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E0010-46B6-4A6C-954D-1B92B9B5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4" y="1375846"/>
            <a:ext cx="11018233" cy="41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D27AA1-071B-4262-99E8-630CF23BB5FA}"/>
              </a:ext>
            </a:extLst>
          </p:cNvPr>
          <p:cNvSpPr txBox="1">
            <a:spLocks/>
          </p:cNvSpPr>
          <p:nvPr/>
        </p:nvSpPr>
        <p:spPr>
          <a:xfrm>
            <a:off x="106532" y="491054"/>
            <a:ext cx="5392988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Hannah Olson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09BB7-42B3-44ED-A332-88B7E5C84C21}"/>
              </a:ext>
            </a:extLst>
          </p:cNvPr>
          <p:cNvSpPr txBox="1"/>
          <p:nvPr/>
        </p:nvSpPr>
        <p:spPr>
          <a:xfrm>
            <a:off x="5581094" y="575672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51.64%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9810F-BCA5-4194-80D9-FDDF6B21DE6D}"/>
              </a:ext>
            </a:extLst>
          </p:cNvPr>
          <p:cNvSpPr txBox="1"/>
          <p:nvPr/>
        </p:nvSpPr>
        <p:spPr>
          <a:xfrm>
            <a:off x="5581094" y="106040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60.00%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FAACD-6280-4971-850E-890EFDD42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80" y="1473171"/>
            <a:ext cx="7864066" cy="54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279843" y="306782"/>
            <a:ext cx="6422798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Colton Karnes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9232C9-74D0-4DF5-9E6F-1D2A2C9D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4" y="1350446"/>
            <a:ext cx="10814819" cy="4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EAE28F9-2DFB-4AF6-86CF-C920817E26C5}"/>
              </a:ext>
            </a:extLst>
          </p:cNvPr>
          <p:cNvSpPr txBox="1">
            <a:spLocks/>
          </p:cNvSpPr>
          <p:nvPr/>
        </p:nvSpPr>
        <p:spPr>
          <a:xfrm>
            <a:off x="-709445" y="526564"/>
            <a:ext cx="6422798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5800" dirty="0">
                <a:solidFill>
                  <a:srgbClr val="90C226"/>
                </a:solidFill>
              </a:rPr>
              <a:t>Colton Karnes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2AFD9-7CD8-46A1-BCEB-66F617FF4D5C}"/>
              </a:ext>
            </a:extLst>
          </p:cNvPr>
          <p:cNvSpPr txBox="1"/>
          <p:nvPr/>
        </p:nvSpPr>
        <p:spPr>
          <a:xfrm>
            <a:off x="5794159" y="611182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54.03%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0EA22-68FE-42F2-82A7-F89953231EAB}"/>
              </a:ext>
            </a:extLst>
          </p:cNvPr>
          <p:cNvSpPr txBox="1"/>
          <p:nvPr/>
        </p:nvSpPr>
        <p:spPr>
          <a:xfrm>
            <a:off x="5794159" y="109591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85.71%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12EA8-EEF4-410C-9229-B0BB00354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3" y="1326686"/>
            <a:ext cx="7929080" cy="54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270966" y="244638"/>
            <a:ext cx="5179924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Jacob </a:t>
            </a:r>
            <a:r>
              <a:rPr lang="en-US" sz="6600" dirty="0" err="1">
                <a:solidFill>
                  <a:srgbClr val="90C226"/>
                </a:solidFill>
              </a:rPr>
              <a:t>Drkula</a:t>
            </a:r>
            <a:endParaRPr lang="en-US" sz="6600" dirty="0">
              <a:solidFill>
                <a:srgbClr val="90C22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83C16A-A2F9-4597-8EC5-C39EFE06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5" y="1308113"/>
            <a:ext cx="10927826" cy="40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71C61-B7B3-43DE-B96A-CAC541DCEC12}"/>
              </a:ext>
            </a:extLst>
          </p:cNvPr>
          <p:cNvSpPr txBox="1"/>
          <p:nvPr/>
        </p:nvSpPr>
        <p:spPr>
          <a:xfrm>
            <a:off x="5532198" y="224445"/>
            <a:ext cx="38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80.45% Fill Rate (91</a:t>
            </a:r>
            <a:r>
              <a:rPr lang="en-US" sz="2000" baseline="30000" dirty="0">
                <a:solidFill>
                  <a:srgbClr val="90C226"/>
                </a:solidFill>
              </a:rPr>
              <a:t>st</a:t>
            </a:r>
            <a:r>
              <a:rPr lang="en-US" sz="2000" dirty="0">
                <a:solidFill>
                  <a:srgbClr val="90C226"/>
                </a:solidFill>
              </a:rPr>
              <a:t> in Varsity state)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665C5C-C0FB-44B9-ADCD-0849B7DF9F55}"/>
              </a:ext>
            </a:extLst>
          </p:cNvPr>
          <p:cNvSpPr txBox="1">
            <a:spLocks/>
          </p:cNvSpPr>
          <p:nvPr/>
        </p:nvSpPr>
        <p:spPr>
          <a:xfrm>
            <a:off x="35395" y="331255"/>
            <a:ext cx="5313090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Adam </a:t>
            </a:r>
            <a:r>
              <a:rPr lang="en-US" sz="6600" dirty="0" err="1">
                <a:solidFill>
                  <a:srgbClr val="90C226"/>
                </a:solidFill>
              </a:rPr>
              <a:t>Kritzky</a:t>
            </a:r>
            <a:endParaRPr lang="en-US" sz="6600" dirty="0">
              <a:solidFill>
                <a:srgbClr val="90C22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62ED4-9110-4E87-897B-AAF7C1CCBF21}"/>
              </a:ext>
            </a:extLst>
          </p:cNvPr>
          <p:cNvSpPr txBox="1"/>
          <p:nvPr/>
        </p:nvSpPr>
        <p:spPr>
          <a:xfrm>
            <a:off x="5532198" y="98636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69.70% Fill Rate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A1F16-8440-4661-AA1D-4927E08B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" y="1326184"/>
            <a:ext cx="8039251" cy="55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E57654-F1DF-47AC-AD77-C4FD226AD1E7}"/>
              </a:ext>
            </a:extLst>
          </p:cNvPr>
          <p:cNvSpPr txBox="1">
            <a:spLocks/>
          </p:cNvSpPr>
          <p:nvPr/>
        </p:nvSpPr>
        <p:spPr>
          <a:xfrm>
            <a:off x="115410" y="530796"/>
            <a:ext cx="5179924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Jacob </a:t>
            </a:r>
            <a:r>
              <a:rPr lang="en-US" sz="6600" dirty="0" err="1">
                <a:solidFill>
                  <a:srgbClr val="90C226"/>
                </a:solidFill>
              </a:rPr>
              <a:t>Drkula</a:t>
            </a:r>
            <a:endParaRPr lang="en-US" sz="6600" dirty="0">
              <a:solidFill>
                <a:srgbClr val="90C22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6863E-3CA7-40F6-B994-AE2816A2BBA4}"/>
              </a:ext>
            </a:extLst>
          </p:cNvPr>
          <p:cNvSpPr txBox="1"/>
          <p:nvPr/>
        </p:nvSpPr>
        <p:spPr>
          <a:xfrm>
            <a:off x="5510074" y="65085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60.00%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DDF85-DFD7-42F4-9A3A-67C265817BE6}"/>
              </a:ext>
            </a:extLst>
          </p:cNvPr>
          <p:cNvSpPr txBox="1"/>
          <p:nvPr/>
        </p:nvSpPr>
        <p:spPr>
          <a:xfrm>
            <a:off x="5510074" y="1135578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60.00% Fill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2B614-9FF8-4889-98A8-84B7D6F87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1554176"/>
            <a:ext cx="7845026" cy="53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8C8B26-6372-4121-8C2D-CDEC4E813415}"/>
              </a:ext>
            </a:extLst>
          </p:cNvPr>
          <p:cNvSpPr txBox="1"/>
          <p:nvPr/>
        </p:nvSpPr>
        <p:spPr>
          <a:xfrm>
            <a:off x="852257" y="1287244"/>
            <a:ext cx="95346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Varsity South Super Regional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208.29 </a:t>
            </a: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average in qualifying (#1)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Champions of the South Super Regional (AA)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Quarterfinals - Park 460/New Prague 341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Semi-Finals – Park 444/Rochester Mayo 364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Finals – Park 440/Lakeville South 417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224.00 average in match play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Overall Tourney average 213.00</a:t>
            </a:r>
          </a:p>
          <a:p>
            <a:endParaRPr lang="en-US" sz="2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Varsity State Tourney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208.10 </a:t>
            </a: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average in qualifying (4</a:t>
            </a:r>
            <a:r>
              <a:rPr lang="en-US" sz="22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th</a:t>
            </a: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seed)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280 game (new high)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195.67 average in match play (missed advancing by 0.5 points)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Finished top 16 in the state tourney (AA)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pPr lvl="1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AB60F-DAF6-45CB-9A3E-7EB5E834CA6A}"/>
              </a:ext>
            </a:extLst>
          </p:cNvPr>
          <p:cNvSpPr txBox="1">
            <a:spLocks/>
          </p:cNvSpPr>
          <p:nvPr/>
        </p:nvSpPr>
        <p:spPr>
          <a:xfrm>
            <a:off x="-1154096" y="169574"/>
            <a:ext cx="6422798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Postseason</a:t>
            </a:r>
          </a:p>
        </p:txBody>
      </p:sp>
    </p:spTree>
    <p:extLst>
      <p:ext uri="{BB962C8B-B14F-4D97-AF65-F5344CB8AC3E}">
        <p14:creationId xmlns:p14="http://schemas.microsoft.com/office/powerpoint/2010/main" val="2322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F4FD2B-67C5-449F-A829-6B714D0ADF6E}"/>
              </a:ext>
            </a:extLst>
          </p:cNvPr>
          <p:cNvSpPr txBox="1">
            <a:spLocks/>
          </p:cNvSpPr>
          <p:nvPr/>
        </p:nvSpPr>
        <p:spPr>
          <a:xfrm>
            <a:off x="-964542" y="80708"/>
            <a:ext cx="7963269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Individual Awards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79958-6829-4C8A-B19D-DFF4D3FA51F6}"/>
              </a:ext>
            </a:extLst>
          </p:cNvPr>
          <p:cNvSpPr txBox="1"/>
          <p:nvPr/>
        </p:nvSpPr>
        <p:spPr>
          <a:xfrm>
            <a:off x="420949" y="1151764"/>
            <a:ext cx="9969625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Brady Drkula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Conference MOP (Most Outstanding Player) Varsity All Conference, Individuals Tourney Invitee, Conference All Honors, All State 3</a:t>
            </a:r>
            <a:r>
              <a:rPr lang="en-US" sz="21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rd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Team &amp; Team Captain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Joey Aase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Varsity All Conference &amp; Individuals Tourney Invitee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Adam </a:t>
            </a:r>
            <a:r>
              <a:rPr lang="en-US" sz="2100" u="sng" dirty="0" err="1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Kritzky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Varsity All Conference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Christian Meyer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- Varsity All Conference &amp; 2</a:t>
            </a:r>
            <a:r>
              <a:rPr lang="en-US" sz="21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nd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Most Improved Fill % (+14.87%)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Austin Schick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Varsity All Conference &amp; Team Captain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Lincoln Blanchard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Varsity All Conference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Lauren </a:t>
            </a:r>
            <a:r>
              <a:rPr lang="en-US" sz="2100" u="sng" dirty="0" err="1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Korth</a:t>
            </a:r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JV Conference All Honors &amp; Team Captain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Logan Robinson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JV Conference All Honors &amp; Team Captain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Landon Barnard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Rising Star &amp; 3</a:t>
            </a:r>
            <a:r>
              <a:rPr lang="en-US" sz="21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rd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Most Improved Fill % (13.89%)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London Blanchard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Rising Star</a:t>
            </a:r>
          </a:p>
          <a:p>
            <a:r>
              <a:rPr lang="en-US" sz="2100" u="sng" dirty="0" err="1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Emersun</a:t>
            </a:r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</a:t>
            </a:r>
            <a:r>
              <a:rPr lang="en-US" sz="2100" u="sng" dirty="0" err="1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Weirauch</a:t>
            </a:r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Rising Star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Sam </a:t>
            </a:r>
            <a:r>
              <a:rPr lang="en-US" sz="2100" u="sng" dirty="0" err="1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Korth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Rising Star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Cameron Picasso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Most improved Fill % (+17.06%)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Hannah Olson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4</a:t>
            </a:r>
            <a:r>
              <a:rPr lang="en-US" sz="21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th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Most improved Fill % (+13.54%)</a:t>
            </a:r>
          </a:p>
          <a:p>
            <a:r>
              <a:rPr lang="en-US" sz="2100" u="sng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Jacob Drkula 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– 5</a:t>
            </a:r>
            <a:r>
              <a:rPr lang="en-US" sz="2100" baseline="300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th</a:t>
            </a:r>
            <a:r>
              <a:rPr lang="en-US" sz="21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 Most Improved Fill % (+8.48%)</a:t>
            </a:r>
          </a:p>
          <a:p>
            <a:endParaRPr lang="en-US" sz="20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en-US" sz="24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en-US" sz="20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en-US" sz="20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en-US" sz="20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en-US" sz="3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endParaRPr lang="en-US" sz="3200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35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315353" y="351170"/>
            <a:ext cx="6120958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Landon Barnard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8E99A-0B0B-4BF6-9407-C70B59830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3" y="1482635"/>
            <a:ext cx="10391555" cy="38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2AA0F6-9E59-4C80-B0AC-A78DB6ADFC0A}"/>
              </a:ext>
            </a:extLst>
          </p:cNvPr>
          <p:cNvSpPr txBox="1">
            <a:spLocks/>
          </p:cNvSpPr>
          <p:nvPr/>
        </p:nvSpPr>
        <p:spPr>
          <a:xfrm>
            <a:off x="-430453" y="376068"/>
            <a:ext cx="6120958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srgbClr val="90C226"/>
                </a:solidFill>
              </a:rPr>
              <a:t>Landon Barnard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85BE0-F7D1-4F94-9E2C-83A21BCB4C03}"/>
              </a:ext>
            </a:extLst>
          </p:cNvPr>
          <p:cNvSpPr txBox="1"/>
          <p:nvPr/>
        </p:nvSpPr>
        <p:spPr>
          <a:xfrm>
            <a:off x="5690505" y="376068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41.82%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9CA7D-EA3A-46BD-AC65-342D06A62415}"/>
              </a:ext>
            </a:extLst>
          </p:cNvPr>
          <p:cNvSpPr txBox="1"/>
          <p:nvPr/>
        </p:nvSpPr>
        <p:spPr>
          <a:xfrm>
            <a:off x="5690505" y="892402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37.50% Fill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6FD67-E4FB-46A7-BE4F-0384C777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1" y="1514858"/>
            <a:ext cx="7886746" cy="54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519540" y="226883"/>
            <a:ext cx="6964336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600" dirty="0">
                <a:solidFill>
                  <a:srgbClr val="90C226"/>
                </a:solidFill>
              </a:rPr>
              <a:t>Lincoln Blanchard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225D5-BFC4-4D8A-B968-22434F76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7" y="1282713"/>
            <a:ext cx="11515469" cy="43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08F7B9-3C48-41F4-BA9F-08B505A94062}"/>
              </a:ext>
            </a:extLst>
          </p:cNvPr>
          <p:cNvSpPr txBox="1">
            <a:spLocks/>
          </p:cNvSpPr>
          <p:nvPr/>
        </p:nvSpPr>
        <p:spPr>
          <a:xfrm>
            <a:off x="-530984" y="419944"/>
            <a:ext cx="6964336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srgbClr val="90C226"/>
                </a:solidFill>
              </a:rPr>
              <a:t>Lincoln Blanchard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7BA09-0A80-4EDB-A4CF-EB66F81725CA}"/>
              </a:ext>
            </a:extLst>
          </p:cNvPr>
          <p:cNvSpPr txBox="1"/>
          <p:nvPr/>
        </p:nvSpPr>
        <p:spPr>
          <a:xfrm>
            <a:off x="6433352" y="440739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Regular Season: 77.37% Fill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4A5F6-65F0-4489-A1A5-635BD5316AA1}"/>
              </a:ext>
            </a:extLst>
          </p:cNvPr>
          <p:cNvSpPr txBox="1"/>
          <p:nvPr/>
        </p:nvSpPr>
        <p:spPr>
          <a:xfrm>
            <a:off x="6433351" y="989290"/>
            <a:ext cx="38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Post Season: 81.72% Fill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679AE-86B7-4614-83B9-CA4A982B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195"/>
            <a:ext cx="8027632" cy="55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426802-6F60-47DA-8C63-130E734BAD08}"/>
              </a:ext>
            </a:extLst>
          </p:cNvPr>
          <p:cNvSpPr txBox="1">
            <a:spLocks/>
          </p:cNvSpPr>
          <p:nvPr/>
        </p:nvSpPr>
        <p:spPr>
          <a:xfrm>
            <a:off x="519540" y="226883"/>
            <a:ext cx="5410743" cy="96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800" dirty="0">
                <a:solidFill>
                  <a:srgbClr val="90C226"/>
                </a:solidFill>
              </a:rPr>
              <a:t>London Blanchard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33495-1AF5-42D8-989B-E877B09DE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8" y="1391426"/>
            <a:ext cx="10878515" cy="40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9647</TotalTime>
  <Words>716</Words>
  <Application>Microsoft Office PowerPoint</Application>
  <PresentationFormat>Widescreen</PresentationFormat>
  <Paragraphs>133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Trebuchet MS</vt:lpstr>
      <vt:lpstr>Wingdings 3</vt:lpstr>
      <vt:lpstr>Facet</vt:lpstr>
      <vt:lpstr>Park High School Bowling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London Blanchard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Joey Aase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High School Bowling 2021</dc:title>
  <dc:creator>DEVAAN, MIKE</dc:creator>
  <cp:lastModifiedBy>DEVAAN, MIKE</cp:lastModifiedBy>
  <cp:revision>50</cp:revision>
  <dcterms:created xsi:type="dcterms:W3CDTF">2021-11-10T21:06:52Z</dcterms:created>
  <dcterms:modified xsi:type="dcterms:W3CDTF">2023-01-13T16:54:32Z</dcterms:modified>
</cp:coreProperties>
</file>