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83" r:id="rId3"/>
    <p:sldId id="286" r:id="rId4"/>
    <p:sldId id="290" r:id="rId5"/>
    <p:sldId id="291" r:id="rId6"/>
    <p:sldId id="292" r:id="rId7"/>
    <p:sldId id="293" r:id="rId8"/>
    <p:sldId id="294" r:id="rId9"/>
    <p:sldId id="257" r:id="rId10"/>
    <p:sldId id="272" r:id="rId11"/>
    <p:sldId id="278" r:id="rId12"/>
    <p:sldId id="280" r:id="rId13"/>
    <p:sldId id="287" r:id="rId14"/>
    <p:sldId id="285" r:id="rId15"/>
    <p:sldId id="258" r:id="rId16"/>
    <p:sldId id="259" r:id="rId17"/>
    <p:sldId id="260" r:id="rId18"/>
    <p:sldId id="270" r:id="rId19"/>
    <p:sldId id="261" r:id="rId20"/>
    <p:sldId id="263" r:id="rId21"/>
    <p:sldId id="264" r:id="rId22"/>
    <p:sldId id="265" r:id="rId23"/>
    <p:sldId id="266" r:id="rId24"/>
    <p:sldId id="267" r:id="rId25"/>
    <p:sldId id="268" r:id="rId26"/>
    <p:sldId id="269" r:id="rId27"/>
    <p:sldId id="273" r:id="rId28"/>
    <p:sldId id="274" r:id="rId29"/>
    <p:sldId id="279" r:id="rId30"/>
    <p:sldId id="275" r:id="rId31"/>
    <p:sldId id="289" r:id="rId32"/>
    <p:sldId id="281" r:id="rId33"/>
    <p:sldId id="282" r:id="rId34"/>
    <p:sldId id="288" r:id="rId35"/>
    <p:sldId id="284" r:id="rId36"/>
    <p:sldId id="276" r:id="rId37"/>
    <p:sldId id="295" r:id="rId38"/>
    <p:sldId id="296" r:id="rId39"/>
    <p:sldId id="297" r:id="rId40"/>
    <p:sldId id="298" r:id="rId41"/>
    <p:sldId id="299" r:id="rId42"/>
    <p:sldId id="277" r:id="rId43"/>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3" d="100"/>
          <a:sy n="123" d="100"/>
        </p:scale>
        <p:origin x="1218" y="33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4799B-F90F-4009-B12C-8FA92010B6E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352DBC9-9C10-2236-2FB2-74530196C38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BC8DC14-EB71-CAC5-F4D6-DDE9875B1E8A}"/>
              </a:ext>
            </a:extLst>
          </p:cNvPr>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a:extLst>
              <a:ext uri="{FF2B5EF4-FFF2-40B4-BE49-F238E27FC236}">
                <a16:creationId xmlns:a16="http://schemas.microsoft.com/office/drawing/2014/main" id="{05154DB1-3AD7-5F5D-E3F9-981820D9E1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00334C-9B26-72A3-9152-6751232A8833}"/>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9378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83648-FAAF-1AE4-6D4B-60289BEBFD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4B990B-8247-E76D-7169-C8FA4F3DC8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208494-BD7C-6774-CBCA-27FFA3587038}"/>
              </a:ext>
            </a:extLst>
          </p:cNvPr>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a:extLst>
              <a:ext uri="{FF2B5EF4-FFF2-40B4-BE49-F238E27FC236}">
                <a16:creationId xmlns:a16="http://schemas.microsoft.com/office/drawing/2014/main" id="{77D5EC48-4FD5-A89D-D82D-B0032676E7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37F94-DA67-818F-7FE2-B890D29AA8F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8648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1C3F9E-E11D-DBA8-DA70-8AE9315C358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2FB6BE-4053-34F7-FCA6-20BE0B29A88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302A98-15BF-A1E4-564D-29B0166A3AD2}"/>
              </a:ext>
            </a:extLst>
          </p:cNvPr>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a:extLst>
              <a:ext uri="{FF2B5EF4-FFF2-40B4-BE49-F238E27FC236}">
                <a16:creationId xmlns:a16="http://schemas.microsoft.com/office/drawing/2014/main" id="{D3F40D1C-95BD-B93F-F631-DB55107B96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701D48-2648-50A7-C6F7-CE6A35082727}"/>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4420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35D0F-58EE-BDB9-C297-3AEB85A0F3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AC7F4A-DF12-12AF-F792-B7BECB1F7A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1DD36-19E1-AFC8-63D9-4BFF95A941F2}"/>
              </a:ext>
            </a:extLst>
          </p:cNvPr>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a:extLst>
              <a:ext uri="{FF2B5EF4-FFF2-40B4-BE49-F238E27FC236}">
                <a16:creationId xmlns:a16="http://schemas.microsoft.com/office/drawing/2014/main" id="{0E05FCC6-EE84-9B83-9701-B06DC2088B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4D36D4-9D42-B3DA-D9E6-CDB38E429A7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7036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FEFD9-EB1D-9B69-01E8-E740B9F9AE2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F3A3B45-30B2-0A5E-2343-B7FB264C080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5C25E3-33BF-3173-A396-EA519E3B1B62}"/>
              </a:ext>
            </a:extLst>
          </p:cNvPr>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a:extLst>
              <a:ext uri="{FF2B5EF4-FFF2-40B4-BE49-F238E27FC236}">
                <a16:creationId xmlns:a16="http://schemas.microsoft.com/office/drawing/2014/main" id="{BAA7209D-5C90-DE8C-DFA6-7E6E216739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E3E921-7F30-82D6-9C07-B4D1D5F0FFB6}"/>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3576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9CAF5-CF75-C3A5-4B1F-42E1D37BB0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744E9C-0EF2-C14D-F074-2A596583DE95}"/>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1741FE-32AA-0AEA-EB02-02CA73569DF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635C8C-30A2-9AEA-013A-F774414AA1C0}"/>
              </a:ext>
            </a:extLst>
          </p:cNvPr>
          <p:cNvSpPr>
            <a:spLocks noGrp="1"/>
          </p:cNvSpPr>
          <p:nvPr>
            <p:ph type="dt" sz="half" idx="10"/>
          </p:nvPr>
        </p:nvSpPr>
        <p:spPr/>
        <p:txBody>
          <a:bodyPr/>
          <a:lstStyle/>
          <a:p>
            <a:fld id="{1D8BD707-D9CF-40AE-B4C6-C98DA3205C09}" type="datetimeFigureOut">
              <a:rPr lang="en-US" smtClean="0"/>
              <a:pPr/>
              <a:t>3/31/2025</a:t>
            </a:fld>
            <a:endParaRPr lang="en-US"/>
          </a:p>
        </p:txBody>
      </p:sp>
      <p:sp>
        <p:nvSpPr>
          <p:cNvPr id="6" name="Footer Placeholder 5">
            <a:extLst>
              <a:ext uri="{FF2B5EF4-FFF2-40B4-BE49-F238E27FC236}">
                <a16:creationId xmlns:a16="http://schemas.microsoft.com/office/drawing/2014/main" id="{A9A6B2BF-2EDC-3265-0696-E0893EDD22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C99A46-B322-E9C5-61FF-92BC684D3644}"/>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4242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8E784-2984-B407-E816-A8AD7F03746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657A9-7467-C38E-4A8E-4E05DCACBAB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9816331-291C-82F3-BB8C-8C32BCD665A1}"/>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38A1EF-5982-53FD-5D3E-0D1D4ED378B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CC9303E-4569-6882-2E71-56A96E3D210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638466-1253-AF2A-B900-6379E3411C27}"/>
              </a:ext>
            </a:extLst>
          </p:cNvPr>
          <p:cNvSpPr>
            <a:spLocks noGrp="1"/>
          </p:cNvSpPr>
          <p:nvPr>
            <p:ph type="dt" sz="half" idx="10"/>
          </p:nvPr>
        </p:nvSpPr>
        <p:spPr/>
        <p:txBody>
          <a:bodyPr/>
          <a:lstStyle/>
          <a:p>
            <a:fld id="{1D8BD707-D9CF-40AE-B4C6-C98DA3205C09}" type="datetimeFigureOut">
              <a:rPr lang="en-US" smtClean="0"/>
              <a:pPr/>
              <a:t>3/31/2025</a:t>
            </a:fld>
            <a:endParaRPr lang="en-US"/>
          </a:p>
        </p:txBody>
      </p:sp>
      <p:sp>
        <p:nvSpPr>
          <p:cNvPr id="8" name="Footer Placeholder 7">
            <a:extLst>
              <a:ext uri="{FF2B5EF4-FFF2-40B4-BE49-F238E27FC236}">
                <a16:creationId xmlns:a16="http://schemas.microsoft.com/office/drawing/2014/main" id="{2B93AA56-5362-15E9-33A5-B0042C077D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9C1158-ABA3-2EA7-6A23-A4A7E481B176}"/>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8927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119EB-9A02-87F6-12D2-FE6CEAAD84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5E5C3D-B17D-FB2F-0386-53336EF59C15}"/>
              </a:ext>
            </a:extLst>
          </p:cNvPr>
          <p:cNvSpPr>
            <a:spLocks noGrp="1"/>
          </p:cNvSpPr>
          <p:nvPr>
            <p:ph type="dt" sz="half" idx="10"/>
          </p:nvPr>
        </p:nvSpPr>
        <p:spPr/>
        <p:txBody>
          <a:bodyPr/>
          <a:lstStyle/>
          <a:p>
            <a:fld id="{1D8BD707-D9CF-40AE-B4C6-C98DA3205C09}" type="datetimeFigureOut">
              <a:rPr lang="en-US" smtClean="0"/>
              <a:pPr/>
              <a:t>3/31/2025</a:t>
            </a:fld>
            <a:endParaRPr lang="en-US"/>
          </a:p>
        </p:txBody>
      </p:sp>
      <p:sp>
        <p:nvSpPr>
          <p:cNvPr id="4" name="Footer Placeholder 3">
            <a:extLst>
              <a:ext uri="{FF2B5EF4-FFF2-40B4-BE49-F238E27FC236}">
                <a16:creationId xmlns:a16="http://schemas.microsoft.com/office/drawing/2014/main" id="{9F12769F-43A6-8228-CFF8-0F0A8A232A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ADEA64-4879-B3DF-5384-1F052AA710E0}"/>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3532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F32DAF-2654-48FE-0AA2-AA9DB6AF4948}"/>
              </a:ext>
            </a:extLst>
          </p:cNvPr>
          <p:cNvSpPr>
            <a:spLocks noGrp="1"/>
          </p:cNvSpPr>
          <p:nvPr>
            <p:ph type="dt" sz="half" idx="10"/>
          </p:nvPr>
        </p:nvSpPr>
        <p:spPr/>
        <p:txBody>
          <a:bodyPr/>
          <a:lstStyle/>
          <a:p>
            <a:fld id="{1D8BD707-D9CF-40AE-B4C6-C98DA3205C09}" type="datetimeFigureOut">
              <a:rPr lang="en-US" smtClean="0"/>
              <a:pPr/>
              <a:t>3/31/2025</a:t>
            </a:fld>
            <a:endParaRPr lang="en-US"/>
          </a:p>
        </p:txBody>
      </p:sp>
      <p:sp>
        <p:nvSpPr>
          <p:cNvPr id="3" name="Footer Placeholder 2">
            <a:extLst>
              <a:ext uri="{FF2B5EF4-FFF2-40B4-BE49-F238E27FC236}">
                <a16:creationId xmlns:a16="http://schemas.microsoft.com/office/drawing/2014/main" id="{7D99F466-1786-ED56-936D-14CCF5034F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137F7-0230-05D7-513B-BBC92B57E1A7}"/>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1824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CAF0-0515-E23C-C337-F3600A9E72E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59AA843-44F8-59FB-0C86-F831C46BC91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98E5C6-F3D1-FB3B-21D3-AE96246DE28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31C17F7-0FAB-8061-37EA-2FA58C2A142B}"/>
              </a:ext>
            </a:extLst>
          </p:cNvPr>
          <p:cNvSpPr>
            <a:spLocks noGrp="1"/>
          </p:cNvSpPr>
          <p:nvPr>
            <p:ph type="dt" sz="half" idx="10"/>
          </p:nvPr>
        </p:nvSpPr>
        <p:spPr/>
        <p:txBody>
          <a:bodyPr/>
          <a:lstStyle/>
          <a:p>
            <a:fld id="{1D8BD707-D9CF-40AE-B4C6-C98DA3205C09}" type="datetimeFigureOut">
              <a:rPr lang="en-US" smtClean="0"/>
              <a:pPr/>
              <a:t>3/31/2025</a:t>
            </a:fld>
            <a:endParaRPr lang="en-US"/>
          </a:p>
        </p:txBody>
      </p:sp>
      <p:sp>
        <p:nvSpPr>
          <p:cNvPr id="6" name="Footer Placeholder 5">
            <a:extLst>
              <a:ext uri="{FF2B5EF4-FFF2-40B4-BE49-F238E27FC236}">
                <a16:creationId xmlns:a16="http://schemas.microsoft.com/office/drawing/2014/main" id="{A08ED1F1-4FC5-B5D3-749B-82B2BCF51D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74D6D4-91C1-A0DC-4B0D-CFC188A0ECA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5515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B350-DC01-548D-8A20-01079045291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E11938C-512E-DBCA-7B27-4FA47242BB6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AE86209-2C2A-870A-9A4E-DAA2E95B5C1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EC2107-CE02-AA9D-1C03-2B823F309C7C}"/>
              </a:ext>
            </a:extLst>
          </p:cNvPr>
          <p:cNvSpPr>
            <a:spLocks noGrp="1"/>
          </p:cNvSpPr>
          <p:nvPr>
            <p:ph type="dt" sz="half" idx="10"/>
          </p:nvPr>
        </p:nvSpPr>
        <p:spPr/>
        <p:txBody>
          <a:bodyPr/>
          <a:lstStyle/>
          <a:p>
            <a:fld id="{1D8BD707-D9CF-40AE-B4C6-C98DA3205C09}" type="datetimeFigureOut">
              <a:rPr lang="en-US" smtClean="0"/>
              <a:pPr/>
              <a:t>3/31/2025</a:t>
            </a:fld>
            <a:endParaRPr lang="en-US"/>
          </a:p>
        </p:txBody>
      </p:sp>
      <p:sp>
        <p:nvSpPr>
          <p:cNvPr id="6" name="Footer Placeholder 5">
            <a:extLst>
              <a:ext uri="{FF2B5EF4-FFF2-40B4-BE49-F238E27FC236}">
                <a16:creationId xmlns:a16="http://schemas.microsoft.com/office/drawing/2014/main" id="{BDD5EC5C-4222-D061-11F9-139C8FEF41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3064CA-B93D-E807-0C19-AC297941B6BD}"/>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7495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522D25-34EA-B34F-592A-DBBF3C63B69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4AAD63-CA08-EC7C-000E-97852F325D4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086E9-64EB-00C5-3BFE-10DEEE3D75F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3/31/2025</a:t>
            </a:fld>
            <a:endParaRPr lang="en-US"/>
          </a:p>
        </p:txBody>
      </p:sp>
      <p:sp>
        <p:nvSpPr>
          <p:cNvPr id="5" name="Footer Placeholder 4">
            <a:extLst>
              <a:ext uri="{FF2B5EF4-FFF2-40B4-BE49-F238E27FC236}">
                <a16:creationId xmlns:a16="http://schemas.microsoft.com/office/drawing/2014/main" id="{C7196D7F-3462-159E-2976-149B054DDA0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1CB503-80A6-8DF9-CC90-B1800640FB9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845405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Coaches’ Clinic and </a:t>
            </a:r>
            <a:br>
              <a:rPr lang="en-US" dirty="0"/>
            </a:br>
            <a:r>
              <a:rPr lang="en-US" dirty="0"/>
              <a:t>Player Development</a:t>
            </a:r>
          </a:p>
        </p:txBody>
      </p:sp>
      <p:sp>
        <p:nvSpPr>
          <p:cNvPr id="3" name="Subtitle 2"/>
          <p:cNvSpPr>
            <a:spLocks noGrp="1"/>
          </p:cNvSpPr>
          <p:nvPr>
            <p:ph type="subTitle" idx="1"/>
          </p:nvPr>
        </p:nvSpPr>
        <p:spPr/>
        <p:txBody>
          <a:bodyPr/>
          <a:lstStyle/>
          <a:p>
            <a:r>
              <a:rPr lang="en-US" dirty="0"/>
              <a:t>Lowell Youth Baseball and Softball</a:t>
            </a:r>
          </a:p>
          <a:p>
            <a:r>
              <a:rPr lang="en-US" dirty="0"/>
              <a:t>2025</a:t>
            </a:r>
          </a:p>
        </p:txBody>
      </p:sp>
    </p:spTree>
    <p:extLst>
      <p:ext uri="{BB962C8B-B14F-4D97-AF65-F5344CB8AC3E}">
        <p14:creationId xmlns:p14="http://schemas.microsoft.com/office/powerpoint/2010/main" val="3570303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48" y="978408"/>
            <a:ext cx="3455289" cy="1106424"/>
          </a:xfrm>
        </p:spPr>
        <p:txBody>
          <a:bodyPr vert="horz" lIns="91440" tIns="45720" rIns="91440" bIns="45720" rtlCol="0" anchor="ctr">
            <a:normAutofit/>
          </a:bodyPr>
          <a:lstStyle/>
          <a:p>
            <a:pPr algn="l">
              <a:lnSpc>
                <a:spcPct val="90000"/>
              </a:lnSpc>
            </a:pPr>
            <a:r>
              <a:rPr lang="en-US" sz="2300" kern="1200" dirty="0">
                <a:solidFill>
                  <a:schemeClr val="tx1"/>
                </a:solidFill>
                <a:latin typeface="+mj-lt"/>
                <a:ea typeface="+mj-ea"/>
                <a:cs typeface="+mj-cs"/>
              </a:rPr>
              <a:t>Why is Number 4 hanging in all fields at Shedd Park and on our uniforms?</a:t>
            </a:r>
          </a:p>
        </p:txBody>
      </p:sp>
      <p:sp>
        <p:nvSpPr>
          <p:cNvPr id="4" name="Text Placeholder 3"/>
          <p:cNvSpPr>
            <a:spLocks noGrp="1"/>
          </p:cNvSpPr>
          <p:nvPr>
            <p:ph sz="half" idx="1"/>
          </p:nvPr>
        </p:nvSpPr>
        <p:spPr>
          <a:xfrm>
            <a:off x="630934" y="2368296"/>
            <a:ext cx="3455289" cy="3502152"/>
          </a:xfrm>
        </p:spPr>
        <p:txBody>
          <a:bodyPr vert="horz" lIns="91440" tIns="45720" rIns="91440" bIns="45720" rtlCol="0">
            <a:normAutofit/>
          </a:bodyPr>
          <a:lstStyle/>
          <a:p>
            <a:pPr indent="-228600">
              <a:lnSpc>
                <a:spcPct val="90000"/>
              </a:lnSpc>
            </a:pPr>
            <a:r>
              <a:rPr lang="en-US" sz="1500" dirty="0"/>
              <a:t>The Number 4 hangs and is worn in honor of Steve </a:t>
            </a:r>
            <a:r>
              <a:rPr lang="en-US" sz="1500" dirty="0" err="1"/>
              <a:t>Botto</a:t>
            </a:r>
            <a:r>
              <a:rPr lang="en-US" sz="1500" dirty="0"/>
              <a:t>.  Steve was a well known player and coach in the City of Lowell. In 2020, while a coach and member of the Shedd Park Board, Steve passed away after a long battle with cancer. He was known for his belief in hard work, hustle, determination, and respect.  The LYBSL board shares Steve’s belief in the importance of these player attributes and they are what we want our players to strive to embody as they progress through our programs. His number reminds us all of Steve’s legacy and we display it proudly at all Shedd Park fields and our uniforms.</a:t>
            </a:r>
          </a:p>
        </p:txBody>
      </p:sp>
      <p:pic>
        <p:nvPicPr>
          <p:cNvPr id="5" name="Content Placeholder 4">
            <a:extLst>
              <a:ext uri="{FF2B5EF4-FFF2-40B4-BE49-F238E27FC236}">
                <a16:creationId xmlns:a16="http://schemas.microsoft.com/office/drawing/2014/main" id="{ED3641CD-7023-3E33-67B0-89C816940B87}"/>
              </a:ext>
            </a:extLst>
          </p:cNvPr>
          <p:cNvPicPr>
            <a:picLocks noGrp="1" noChangeAspect="1"/>
          </p:cNvPicPr>
          <p:nvPr>
            <p:ph sz="half" idx="2"/>
          </p:nvPr>
        </p:nvPicPr>
        <p:blipFill rotWithShape="1">
          <a:blip r:embed="rId2"/>
          <a:stretch/>
        </p:blipFill>
        <p:spPr>
          <a:xfrm>
            <a:off x="4572754" y="3581400"/>
            <a:ext cx="3886200" cy="2917199"/>
          </a:xfrm>
          <a:prstGeom prst="rect">
            <a:avLst/>
          </a:prstGeom>
        </p:spPr>
      </p:pic>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78" r="3984"/>
          <a:stretch/>
        </p:blipFill>
        <p:spPr bwMode="auto">
          <a:xfrm>
            <a:off x="4525568" y="108803"/>
            <a:ext cx="4093363" cy="333754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2920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0"/>
            <a:ext cx="8953500" cy="750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2372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47A30-8C0B-5857-FD10-407FC5CF3E1C}"/>
              </a:ext>
            </a:extLst>
          </p:cNvPr>
          <p:cNvSpPr>
            <a:spLocks noGrp="1"/>
          </p:cNvSpPr>
          <p:nvPr>
            <p:ph type="title"/>
          </p:nvPr>
        </p:nvSpPr>
        <p:spPr>
          <a:xfrm>
            <a:off x="628650" y="365125"/>
            <a:ext cx="3938487" cy="1807305"/>
          </a:xfrm>
        </p:spPr>
        <p:txBody>
          <a:bodyPr vert="horz" lIns="91440" tIns="45720" rIns="91440" bIns="45720" rtlCol="0" anchor="ctr">
            <a:normAutofit/>
          </a:bodyPr>
          <a:lstStyle/>
          <a:p>
            <a:pPr>
              <a:lnSpc>
                <a:spcPct val="90000"/>
              </a:lnSpc>
            </a:pPr>
            <a:r>
              <a:rPr lang="en-US" sz="4100"/>
              <a:t>COMMON MYTHS ABOUT COACHING</a:t>
            </a:r>
          </a:p>
        </p:txBody>
      </p:sp>
      <p:pic>
        <p:nvPicPr>
          <p:cNvPr id="5" name="Picture Placeholder 4">
            <a:extLst>
              <a:ext uri="{FF2B5EF4-FFF2-40B4-BE49-F238E27FC236}">
                <a16:creationId xmlns:a16="http://schemas.microsoft.com/office/drawing/2014/main" id="{C0D31DD4-EB2B-DCFF-544C-D24CA42788BA}"/>
              </a:ext>
            </a:extLst>
          </p:cNvPr>
          <p:cNvPicPr>
            <a:picLocks noGrp="1" noChangeAspect="1"/>
          </p:cNvPicPr>
          <p:nvPr>
            <p:ph type="pic" idx="1"/>
          </p:nvPr>
        </p:nvPicPr>
        <p:blipFill rotWithShape="1">
          <a:blip r:embed="rId2"/>
          <a:srcRect l="18347" r="18347"/>
          <a:stretch/>
        </p:blipFill>
        <p:spPr>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Text Placeholder 3">
            <a:extLst>
              <a:ext uri="{FF2B5EF4-FFF2-40B4-BE49-F238E27FC236}">
                <a16:creationId xmlns:a16="http://schemas.microsoft.com/office/drawing/2014/main" id="{E33B680A-EF0E-5254-91C2-B1E11F999477}"/>
              </a:ext>
            </a:extLst>
          </p:cNvPr>
          <p:cNvSpPr>
            <a:spLocks noGrp="1"/>
          </p:cNvSpPr>
          <p:nvPr>
            <p:ph type="body" sz="half" idx="2"/>
          </p:nvPr>
        </p:nvSpPr>
        <p:spPr>
          <a:xfrm>
            <a:off x="628650" y="2333297"/>
            <a:ext cx="3464715" cy="3843666"/>
          </a:xfrm>
        </p:spPr>
        <p:txBody>
          <a:bodyPr vert="horz" lIns="91440" tIns="45720" rIns="91440" bIns="45720" rtlCol="0">
            <a:normAutofit/>
          </a:bodyPr>
          <a:lstStyle/>
          <a:p>
            <a:pPr indent="-228600">
              <a:lnSpc>
                <a:spcPct val="90000"/>
              </a:lnSpc>
              <a:buFont typeface="Arial" panose="020B0604020202020204" pitchFamily="34" charset="0"/>
              <a:buChar char="•"/>
            </a:pPr>
            <a:r>
              <a:rPr lang="en-US" sz="1700" b="1" u="sng" dirty="0"/>
              <a:t>Your</a:t>
            </a:r>
            <a:r>
              <a:rPr lang="en-US" sz="1700" dirty="0"/>
              <a:t> skill as a child baseball/softball player determines what kind of coach you will be…</a:t>
            </a:r>
          </a:p>
          <a:p>
            <a:pPr lvl="1" indent="-228600">
              <a:lnSpc>
                <a:spcPct val="90000"/>
              </a:lnSpc>
              <a:buFont typeface="Arial" panose="020B0604020202020204" pitchFamily="34" charset="0"/>
              <a:buChar char="•"/>
            </a:pPr>
            <a:r>
              <a:rPr lang="en-US" sz="1700" dirty="0"/>
              <a:t>Coach Belichick and his eight Super Bowl rings would tell you otherwise.</a:t>
            </a:r>
          </a:p>
          <a:p>
            <a:pPr indent="-228600">
              <a:lnSpc>
                <a:spcPct val="90000"/>
              </a:lnSpc>
              <a:buFont typeface="Arial" panose="020B0604020202020204" pitchFamily="34" charset="0"/>
              <a:buChar char="•"/>
            </a:pPr>
            <a:r>
              <a:rPr lang="en-US" sz="1700" dirty="0"/>
              <a:t>There is only one way to teach the game.</a:t>
            </a:r>
          </a:p>
          <a:p>
            <a:pPr indent="-228600">
              <a:lnSpc>
                <a:spcPct val="90000"/>
              </a:lnSpc>
              <a:buFont typeface="Arial" panose="020B0604020202020204" pitchFamily="34" charset="0"/>
              <a:buChar char="•"/>
            </a:pPr>
            <a:r>
              <a:rPr lang="en-US" sz="1700" dirty="0"/>
              <a:t>Wins and Losses are the only measuring stick of success.</a:t>
            </a:r>
          </a:p>
          <a:p>
            <a:pPr lvl="1" indent="-228600">
              <a:lnSpc>
                <a:spcPct val="90000"/>
              </a:lnSpc>
              <a:buFont typeface="Arial" panose="020B0604020202020204" pitchFamily="34" charset="0"/>
              <a:buChar char="•"/>
            </a:pPr>
            <a:r>
              <a:rPr lang="en-US" sz="1500" dirty="0"/>
              <a:t>Connie Mack has the most managerial wins of all time with 3,731 wins</a:t>
            </a:r>
          </a:p>
          <a:p>
            <a:pPr lvl="1" indent="-228600">
              <a:lnSpc>
                <a:spcPct val="90000"/>
              </a:lnSpc>
              <a:buFont typeface="Arial" panose="020B0604020202020204" pitchFamily="34" charset="0"/>
              <a:buChar char="•"/>
            </a:pPr>
            <a:r>
              <a:rPr lang="en-US" sz="1500" dirty="0"/>
              <a:t>Connie Mack lost 3,948 times</a:t>
            </a:r>
          </a:p>
          <a:p>
            <a:pPr marL="228600" lvl="1">
              <a:lnSpc>
                <a:spcPct val="90000"/>
              </a:lnSpc>
            </a:pPr>
            <a:endParaRPr lang="en-US" sz="1500" dirty="0"/>
          </a:p>
          <a:p>
            <a:pPr indent="-228600">
              <a:lnSpc>
                <a:spcPct val="90000"/>
              </a:lnSpc>
              <a:buFont typeface="Arial" panose="020B0604020202020204" pitchFamily="34" charset="0"/>
              <a:buChar char="•"/>
            </a:pPr>
            <a:endParaRPr lang="en-US" sz="1700" dirty="0"/>
          </a:p>
          <a:p>
            <a:pPr indent="-228600">
              <a:lnSpc>
                <a:spcPct val="90000"/>
              </a:lnSpc>
              <a:buFont typeface="Arial" panose="020B0604020202020204" pitchFamily="34" charset="0"/>
              <a:buChar char="•"/>
            </a:pPr>
            <a:endParaRPr lang="en-US" sz="1700" dirty="0"/>
          </a:p>
        </p:txBody>
      </p:sp>
    </p:spTree>
    <p:extLst>
      <p:ext uri="{BB962C8B-B14F-4D97-AF65-F5344CB8AC3E}">
        <p14:creationId xmlns:p14="http://schemas.microsoft.com/office/powerpoint/2010/main" val="3949077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Isosceles Triangle 2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B518996-0A1F-7C58-502C-063E767CA49B}"/>
              </a:ext>
            </a:extLst>
          </p:cNvPr>
          <p:cNvSpPr>
            <a:spLocks/>
          </p:cNvSpPr>
          <p:nvPr/>
        </p:nvSpPr>
        <p:spPr>
          <a:xfrm>
            <a:off x="4015860" y="1445598"/>
            <a:ext cx="3760469" cy="3959067"/>
          </a:xfrm>
          <a:prstGeom prst="rect">
            <a:avLst/>
          </a:prstGeom>
        </p:spPr>
        <p:txBody>
          <a:bodyPr/>
          <a:lstStyle/>
          <a:p>
            <a:pPr defTabSz="740664">
              <a:spcAft>
                <a:spcPts val="600"/>
              </a:spcAft>
            </a:pPr>
            <a:r>
              <a:rPr lang="en-US" sz="1458" kern="1200">
                <a:solidFill>
                  <a:schemeClr val="tx1"/>
                </a:solidFill>
                <a:latin typeface="+mn-lt"/>
                <a:ea typeface="+mn-ea"/>
                <a:cs typeface="+mn-cs"/>
              </a:rPr>
              <a:t>All kids learn the same</a:t>
            </a:r>
            <a:endParaRPr lang="en-US"/>
          </a:p>
        </p:txBody>
      </p:sp>
      <p:sp>
        <p:nvSpPr>
          <p:cNvPr id="4" name="Text Placeholder 3">
            <a:extLst>
              <a:ext uri="{FF2B5EF4-FFF2-40B4-BE49-F238E27FC236}">
                <a16:creationId xmlns:a16="http://schemas.microsoft.com/office/drawing/2014/main" id="{56A47CB8-2529-CEA9-7F1F-852B982A59F7}"/>
              </a:ext>
            </a:extLst>
          </p:cNvPr>
          <p:cNvSpPr>
            <a:spLocks/>
          </p:cNvSpPr>
          <p:nvPr/>
        </p:nvSpPr>
        <p:spPr>
          <a:xfrm>
            <a:off x="3581587" y="1633879"/>
            <a:ext cx="1361816" cy="309504"/>
          </a:xfrm>
          <a:prstGeom prst="rect">
            <a:avLst/>
          </a:prstGeom>
        </p:spPr>
        <p:txBody>
          <a:bodyPr>
            <a:normAutofit fontScale="77500" lnSpcReduction="20000"/>
          </a:bodyPr>
          <a:lstStyle/>
          <a:p>
            <a:pPr defTabSz="740664">
              <a:lnSpc>
                <a:spcPct val="90000"/>
              </a:lnSpc>
              <a:spcAft>
                <a:spcPts val="600"/>
              </a:spcAft>
            </a:pPr>
            <a:r>
              <a:rPr lang="en-US" sz="1500" kern="1200">
                <a:solidFill>
                  <a:schemeClr val="tx1"/>
                </a:solidFill>
                <a:latin typeface="+mn-lt"/>
                <a:ea typeface="+mn-ea"/>
                <a:cs typeface="+mn-cs"/>
              </a:rPr>
              <a:t>What it is all about</a:t>
            </a:r>
            <a:endParaRPr lang="en-US" sz="1500"/>
          </a:p>
        </p:txBody>
      </p:sp>
      <p:pic>
        <p:nvPicPr>
          <p:cNvPr id="5" name="Picture 4">
            <a:extLst>
              <a:ext uri="{FF2B5EF4-FFF2-40B4-BE49-F238E27FC236}">
                <a16:creationId xmlns:a16="http://schemas.microsoft.com/office/drawing/2014/main" id="{03EF1625-179E-94CE-0C6D-438F5756CA9B}"/>
              </a:ext>
            </a:extLst>
          </p:cNvPr>
          <p:cNvPicPr>
            <a:picLocks noChangeAspect="1"/>
          </p:cNvPicPr>
          <p:nvPr/>
        </p:nvPicPr>
        <p:blipFill>
          <a:blip r:embed="rId2"/>
          <a:stretch>
            <a:fillRect/>
          </a:stretch>
        </p:blipFill>
        <p:spPr>
          <a:xfrm>
            <a:off x="902130" y="643467"/>
            <a:ext cx="7339738" cy="5571065"/>
          </a:xfrm>
          <a:prstGeom prst="rect">
            <a:avLst/>
          </a:prstGeom>
        </p:spPr>
      </p:pic>
    </p:spTree>
    <p:extLst>
      <p:ext uri="{BB962C8B-B14F-4D97-AF65-F5344CB8AC3E}">
        <p14:creationId xmlns:p14="http://schemas.microsoft.com/office/powerpoint/2010/main" val="118516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412" y="-1"/>
            <a:ext cx="3909949" cy="6883030"/>
            <a:chOff x="-19217" y="-1"/>
            <a:chExt cx="5213267" cy="6883030"/>
          </a:xfrm>
        </p:grpSpPr>
        <p:sp>
          <p:nvSpPr>
            <p:cNvPr id="11" name="Rectangle 10">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3A85E92-3F73-744C-7422-887A86160167}"/>
              </a:ext>
            </a:extLst>
          </p:cNvPr>
          <p:cNvSpPr>
            <a:spLocks noGrp="1"/>
          </p:cNvSpPr>
          <p:nvPr>
            <p:ph type="title"/>
          </p:nvPr>
        </p:nvSpPr>
        <p:spPr>
          <a:xfrm>
            <a:off x="566613" y="739835"/>
            <a:ext cx="2776935" cy="1616203"/>
          </a:xfrm>
        </p:spPr>
        <p:txBody>
          <a:bodyPr vert="horz" lIns="91440" tIns="45720" rIns="91440" bIns="45720" rtlCol="0" anchor="b">
            <a:normAutofit/>
          </a:bodyPr>
          <a:lstStyle/>
          <a:p>
            <a:pPr defTabSz="914400"/>
            <a:r>
              <a:rPr lang="en-US" sz="2600" kern="1200">
                <a:solidFill>
                  <a:srgbClr val="FFFFFF"/>
                </a:solidFill>
                <a:latin typeface="+mj-lt"/>
                <a:ea typeface="+mj-ea"/>
                <a:cs typeface="+mj-cs"/>
              </a:rPr>
              <a:t>Mandatory Background and CORI Checks for all volunteers</a:t>
            </a:r>
          </a:p>
        </p:txBody>
      </p:sp>
      <p:sp>
        <p:nvSpPr>
          <p:cNvPr id="4" name="Text Placeholder 3">
            <a:extLst>
              <a:ext uri="{FF2B5EF4-FFF2-40B4-BE49-F238E27FC236}">
                <a16:creationId xmlns:a16="http://schemas.microsoft.com/office/drawing/2014/main" id="{5C729A01-73F6-BF4E-DB29-0B31F4C3DF0D}"/>
              </a:ext>
            </a:extLst>
          </p:cNvPr>
          <p:cNvSpPr>
            <a:spLocks noGrp="1"/>
          </p:cNvSpPr>
          <p:nvPr>
            <p:ph type="body" sz="half" idx="2"/>
          </p:nvPr>
        </p:nvSpPr>
        <p:spPr>
          <a:xfrm>
            <a:off x="566613" y="2459116"/>
            <a:ext cx="2776934" cy="3524823"/>
          </a:xfrm>
        </p:spPr>
        <p:txBody>
          <a:bodyPr vert="horz" lIns="91440" tIns="45720" rIns="91440" bIns="45720" rtlCol="0">
            <a:normAutofit/>
          </a:bodyPr>
          <a:lstStyle/>
          <a:p>
            <a:pPr indent="-228600" defTabSz="914400">
              <a:buFont typeface="Arial" panose="020B0604020202020204" pitchFamily="34" charset="0"/>
              <a:buChar char="•"/>
            </a:pPr>
            <a:r>
              <a:rPr lang="en-US" sz="1700">
                <a:solidFill>
                  <a:srgbClr val="FFFFFF"/>
                </a:solidFill>
              </a:rPr>
              <a:t>Make sure to register to be a volunteer.  Only volunteers that have had their background and CORI checks completed can be on the field.</a:t>
            </a:r>
          </a:p>
        </p:txBody>
      </p:sp>
      <p:pic>
        <p:nvPicPr>
          <p:cNvPr id="5" name="Picture Placeholder 4">
            <a:extLst>
              <a:ext uri="{FF2B5EF4-FFF2-40B4-BE49-F238E27FC236}">
                <a16:creationId xmlns:a16="http://schemas.microsoft.com/office/drawing/2014/main" id="{BCC53E85-E81F-C3EB-C9FD-B640B014F1C6}"/>
              </a:ext>
            </a:extLst>
          </p:cNvPr>
          <p:cNvPicPr>
            <a:picLocks noGrp="1" noChangeAspect="1"/>
          </p:cNvPicPr>
          <p:nvPr>
            <p:ph type="pic" idx="1"/>
          </p:nvPr>
        </p:nvPicPr>
        <p:blipFill rotWithShape="1">
          <a:blip r:embed="rId2"/>
          <a:srcRect t="4014" b="4418"/>
          <a:stretch/>
        </p:blipFill>
        <p:spPr>
          <a:xfrm>
            <a:off x="4503978" y="1025714"/>
            <a:ext cx="4055251" cy="4806571"/>
          </a:xfrm>
          <a:prstGeom prst="rect">
            <a:avLst/>
          </a:prstGeom>
        </p:spPr>
      </p:pic>
    </p:spTree>
    <p:extLst>
      <p:ext uri="{BB962C8B-B14F-4D97-AF65-F5344CB8AC3E}">
        <p14:creationId xmlns:p14="http://schemas.microsoft.com/office/powerpoint/2010/main" val="2478823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6" name="Group 2055">
            <a:extLst>
              <a:ext uri="{FF2B5EF4-FFF2-40B4-BE49-F238E27FC236}">
                <a16:creationId xmlns:a16="http://schemas.microsoft.com/office/drawing/2014/main" id="{BF65200E-BE19-61BA-8C12-E73CE7790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0" y="4850097"/>
            <a:ext cx="9151631" cy="2021488"/>
            <a:chOff x="-1" y="-29768"/>
            <a:chExt cx="12202175" cy="1519356"/>
          </a:xfrm>
        </p:grpSpPr>
        <p:sp>
          <p:nvSpPr>
            <p:cNvPr id="2057" name="Rectangle 2056">
              <a:extLst>
                <a:ext uri="{FF2B5EF4-FFF2-40B4-BE49-F238E27FC236}">
                  <a16:creationId xmlns:a16="http://schemas.microsoft.com/office/drawing/2014/main" id="{4DCB7929-1F93-E966-9A22-29A959C2A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8" name="Rectangle 2057">
              <a:extLst>
                <a:ext uri="{FF2B5EF4-FFF2-40B4-BE49-F238E27FC236}">
                  <a16:creationId xmlns:a16="http://schemas.microsoft.com/office/drawing/2014/main" id="{6E9333BF-F59E-1341-F162-50F5832385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289101" y="-1429602"/>
              <a:ext cx="1507122" cy="4319024"/>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DF345832-F005-417F-6A2A-8481A275FF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962663" y="-3992432"/>
              <a:ext cx="1519356" cy="9444683"/>
            </a:xfrm>
            <a:prstGeom prst="rect">
              <a:avLst/>
            </a:prstGeom>
            <a:gradFill>
              <a:gsLst>
                <a:gs pos="29000">
                  <a:schemeClr val="accent5">
                    <a:lumMod val="60000"/>
                    <a:lumOff val="40000"/>
                    <a:alpha val="0"/>
                  </a:schemeClr>
                </a:gs>
                <a:gs pos="100000">
                  <a:schemeClr val="accent5">
                    <a:lumMod val="75000"/>
                    <a:alpha val="70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p:cNvSpPr>
            <a:spLocks noGrp="1"/>
          </p:cNvSpPr>
          <p:nvPr>
            <p:ph type="title"/>
          </p:nvPr>
        </p:nvSpPr>
        <p:spPr>
          <a:xfrm>
            <a:off x="1208722" y="5167418"/>
            <a:ext cx="6712268" cy="702264"/>
          </a:xfrm>
        </p:spPr>
        <p:txBody>
          <a:bodyPr vert="horz" lIns="91440" tIns="45720" rIns="91440" bIns="45720" rtlCol="0" anchor="b">
            <a:normAutofit/>
          </a:bodyPr>
          <a:lstStyle/>
          <a:p>
            <a:pPr algn="ctr" defTabSz="914400"/>
            <a:r>
              <a:rPr lang="en-US" sz="2200" u="sng">
                <a:solidFill>
                  <a:srgbClr val="FFFFFF"/>
                </a:solidFill>
              </a:rPr>
              <a:t>T-Ball </a:t>
            </a:r>
            <a:br>
              <a:rPr lang="en-US" sz="2200">
                <a:solidFill>
                  <a:srgbClr val="FFFFFF"/>
                </a:solidFill>
              </a:rPr>
            </a:br>
            <a:r>
              <a:rPr lang="en-US" sz="2200">
                <a:solidFill>
                  <a:srgbClr val="FFFFFF"/>
                </a:solidFill>
              </a:rPr>
              <a:t>Expectation v. Reality</a:t>
            </a:r>
          </a:p>
        </p:txBody>
      </p:sp>
      <p:pic>
        <p:nvPicPr>
          <p:cNvPr id="2051" name="Picture 3"/>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740713" y="1087285"/>
            <a:ext cx="3747798" cy="278274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655488" y="1232914"/>
            <a:ext cx="3747798" cy="249228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8149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4" y="0"/>
            <a:ext cx="3072908"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86646" y="-3486043"/>
            <a:ext cx="2170709"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37673" y="348865"/>
            <a:ext cx="7288583" cy="1576446"/>
          </a:xfrm>
        </p:spPr>
        <p:txBody>
          <a:bodyPr vert="horz" lIns="91440" tIns="45720" rIns="91440" bIns="45720" rtlCol="0" anchor="ctr">
            <a:normAutofit/>
          </a:bodyPr>
          <a:lstStyle/>
          <a:p>
            <a:pPr defTabSz="914400"/>
            <a:r>
              <a:rPr lang="en-US" sz="3500" kern="1200">
                <a:solidFill>
                  <a:srgbClr val="FFFFFF"/>
                </a:solidFill>
                <a:latin typeface="+mj-lt"/>
                <a:ea typeface="+mj-ea"/>
                <a:cs typeface="+mj-cs"/>
              </a:rPr>
              <a:t>What to Teach—The Basics	</a:t>
            </a:r>
          </a:p>
        </p:txBody>
      </p:sp>
      <p:sp>
        <p:nvSpPr>
          <p:cNvPr id="6" name="Text Placeholder 5"/>
          <p:cNvSpPr>
            <a:spLocks/>
          </p:cNvSpPr>
          <p:nvPr/>
        </p:nvSpPr>
        <p:spPr>
          <a:xfrm>
            <a:off x="1354047" y="2615979"/>
            <a:ext cx="3165548" cy="674225"/>
          </a:xfrm>
          <a:prstGeom prst="rect">
            <a:avLst/>
          </a:prstGeom>
        </p:spPr>
        <p:txBody>
          <a:bodyPr/>
          <a:lstStyle/>
          <a:p>
            <a:pPr defTabSz="740664">
              <a:spcAft>
                <a:spcPts val="600"/>
              </a:spcAft>
            </a:pPr>
            <a:r>
              <a:rPr lang="en-US" sz="1458" kern="1200">
                <a:solidFill>
                  <a:schemeClr val="tx1"/>
                </a:solidFill>
                <a:latin typeface="+mn-lt"/>
                <a:ea typeface="+mn-ea"/>
                <a:cs typeface="+mn-cs"/>
              </a:rPr>
              <a:t>Hitting	</a:t>
            </a:r>
            <a:endParaRPr lang="en-US"/>
          </a:p>
        </p:txBody>
      </p:sp>
      <p:sp>
        <p:nvSpPr>
          <p:cNvPr id="3" name="Content Placeholder 2"/>
          <p:cNvSpPr>
            <a:spLocks/>
          </p:cNvSpPr>
          <p:nvPr/>
        </p:nvSpPr>
        <p:spPr>
          <a:xfrm>
            <a:off x="1354047" y="3290204"/>
            <a:ext cx="3165548" cy="3015180"/>
          </a:xfrm>
          <a:prstGeom prst="rect">
            <a:avLst/>
          </a:prstGeom>
        </p:spPr>
        <p:txBody>
          <a:bodyPr>
            <a:normAutofit/>
          </a:bodyPr>
          <a:lstStyle/>
          <a:p>
            <a:pPr defTabSz="740664">
              <a:lnSpc>
                <a:spcPct val="90000"/>
              </a:lnSpc>
              <a:spcAft>
                <a:spcPts val="600"/>
              </a:spcAft>
            </a:pPr>
            <a:r>
              <a:rPr lang="en-US" kern="1200" dirty="0">
                <a:solidFill>
                  <a:schemeClr val="tx1"/>
                </a:solidFill>
                <a:latin typeface="+mn-lt"/>
                <a:ea typeface="+mn-ea"/>
                <a:cs typeface="+mn-cs"/>
              </a:rPr>
              <a:t>How to hold a bat</a:t>
            </a:r>
          </a:p>
          <a:p>
            <a:pPr defTabSz="740664">
              <a:lnSpc>
                <a:spcPct val="90000"/>
              </a:lnSpc>
              <a:spcAft>
                <a:spcPts val="600"/>
              </a:spcAft>
            </a:pPr>
            <a:r>
              <a:rPr lang="en-US" kern="1200" dirty="0">
                <a:solidFill>
                  <a:schemeClr val="tx1"/>
                </a:solidFill>
                <a:latin typeface="+mn-lt"/>
                <a:ea typeface="+mn-ea"/>
                <a:cs typeface="+mn-cs"/>
              </a:rPr>
              <a:t>Where to stand in the batter’s box</a:t>
            </a:r>
          </a:p>
          <a:p>
            <a:pPr defTabSz="740664">
              <a:lnSpc>
                <a:spcPct val="90000"/>
              </a:lnSpc>
              <a:spcAft>
                <a:spcPts val="600"/>
              </a:spcAft>
            </a:pPr>
            <a:r>
              <a:rPr lang="en-US" kern="1200" dirty="0">
                <a:solidFill>
                  <a:schemeClr val="tx1"/>
                </a:solidFill>
                <a:latin typeface="+mn-lt"/>
                <a:ea typeface="+mn-ea"/>
                <a:cs typeface="+mn-cs"/>
              </a:rPr>
              <a:t>Help them figure out if they are a righty or a lefty</a:t>
            </a:r>
          </a:p>
          <a:p>
            <a:pPr defTabSz="740664">
              <a:lnSpc>
                <a:spcPct val="90000"/>
              </a:lnSpc>
              <a:spcAft>
                <a:spcPts val="600"/>
              </a:spcAft>
            </a:pPr>
            <a:r>
              <a:rPr lang="en-US" kern="1200" dirty="0">
                <a:solidFill>
                  <a:schemeClr val="tx1"/>
                </a:solidFill>
                <a:latin typeface="+mn-lt"/>
                <a:ea typeface="+mn-ea"/>
                <a:cs typeface="+mn-cs"/>
              </a:rPr>
              <a:t>Where to run once they hit the ball</a:t>
            </a:r>
          </a:p>
          <a:p>
            <a:pPr defTabSz="740664">
              <a:lnSpc>
                <a:spcPct val="90000"/>
              </a:lnSpc>
              <a:spcAft>
                <a:spcPts val="600"/>
              </a:spcAft>
            </a:pPr>
            <a:endParaRPr lang="en-US" sz="1458" kern="1200" dirty="0">
              <a:solidFill>
                <a:schemeClr val="tx1"/>
              </a:solidFill>
              <a:latin typeface="+mn-lt"/>
              <a:ea typeface="+mn-ea"/>
              <a:cs typeface="+mn-cs"/>
            </a:endParaRPr>
          </a:p>
          <a:p>
            <a:pPr defTabSz="740664">
              <a:lnSpc>
                <a:spcPct val="90000"/>
              </a:lnSpc>
              <a:spcAft>
                <a:spcPts val="600"/>
              </a:spcAft>
            </a:pPr>
            <a:endParaRPr lang="en-US" sz="1458" kern="1200" dirty="0">
              <a:solidFill>
                <a:schemeClr val="tx1"/>
              </a:solidFill>
              <a:latin typeface="+mn-lt"/>
              <a:ea typeface="+mn-ea"/>
              <a:cs typeface="+mn-cs"/>
            </a:endParaRPr>
          </a:p>
          <a:p>
            <a:pPr lvl="1">
              <a:lnSpc>
                <a:spcPct val="90000"/>
              </a:lnSpc>
              <a:spcAft>
                <a:spcPts val="600"/>
              </a:spcAft>
            </a:pPr>
            <a:endParaRPr lang="en-US" dirty="0"/>
          </a:p>
        </p:txBody>
      </p:sp>
      <p:sp>
        <p:nvSpPr>
          <p:cNvPr id="7" name="Text Placeholder 6"/>
          <p:cNvSpPr>
            <a:spLocks/>
          </p:cNvSpPr>
          <p:nvPr/>
        </p:nvSpPr>
        <p:spPr>
          <a:xfrm>
            <a:off x="4626769" y="2615979"/>
            <a:ext cx="3181138" cy="674225"/>
          </a:xfrm>
          <a:prstGeom prst="rect">
            <a:avLst/>
          </a:prstGeom>
        </p:spPr>
        <p:txBody>
          <a:bodyPr/>
          <a:lstStyle/>
          <a:p>
            <a:pPr defTabSz="740664">
              <a:spcAft>
                <a:spcPts val="600"/>
              </a:spcAft>
            </a:pPr>
            <a:r>
              <a:rPr lang="en-US" sz="1458" kern="1200">
                <a:solidFill>
                  <a:schemeClr val="tx1"/>
                </a:solidFill>
                <a:latin typeface="+mn-lt"/>
                <a:ea typeface="+mn-ea"/>
                <a:cs typeface="+mn-cs"/>
              </a:rPr>
              <a:t>Fielding</a:t>
            </a:r>
            <a:endParaRPr lang="en-US"/>
          </a:p>
        </p:txBody>
      </p:sp>
      <p:sp>
        <p:nvSpPr>
          <p:cNvPr id="8" name="Content Placeholder 7"/>
          <p:cNvSpPr>
            <a:spLocks/>
          </p:cNvSpPr>
          <p:nvPr/>
        </p:nvSpPr>
        <p:spPr>
          <a:xfrm>
            <a:off x="4626769" y="3290204"/>
            <a:ext cx="3181138" cy="3015180"/>
          </a:xfrm>
          <a:prstGeom prst="rect">
            <a:avLst/>
          </a:prstGeom>
        </p:spPr>
        <p:txBody>
          <a:bodyPr>
            <a:normAutofit/>
          </a:bodyPr>
          <a:lstStyle/>
          <a:p>
            <a:pPr defTabSz="740664">
              <a:spcAft>
                <a:spcPts val="600"/>
              </a:spcAft>
            </a:pPr>
            <a:r>
              <a:rPr lang="en-US" sz="1458" kern="1200">
                <a:solidFill>
                  <a:schemeClr val="tx1"/>
                </a:solidFill>
                <a:latin typeface="+mn-lt"/>
                <a:ea typeface="+mn-ea"/>
                <a:cs typeface="+mn-cs"/>
              </a:rPr>
              <a:t>How to wear a glove</a:t>
            </a:r>
          </a:p>
          <a:p>
            <a:pPr defTabSz="740664">
              <a:spcAft>
                <a:spcPts val="600"/>
              </a:spcAft>
            </a:pPr>
            <a:r>
              <a:rPr lang="en-US" sz="1458" kern="1200">
                <a:solidFill>
                  <a:schemeClr val="tx1"/>
                </a:solidFill>
                <a:latin typeface="+mn-lt"/>
                <a:ea typeface="+mn-ea"/>
                <a:cs typeface="+mn-cs"/>
              </a:rPr>
              <a:t>How to properly throw a ball</a:t>
            </a:r>
          </a:p>
          <a:p>
            <a:pPr defTabSz="740664">
              <a:spcAft>
                <a:spcPts val="600"/>
              </a:spcAft>
            </a:pPr>
            <a:r>
              <a:rPr lang="en-US" sz="1458" kern="1200">
                <a:solidFill>
                  <a:schemeClr val="tx1"/>
                </a:solidFill>
                <a:latin typeface="+mn-lt"/>
                <a:ea typeface="+mn-ea"/>
                <a:cs typeface="+mn-cs"/>
              </a:rPr>
              <a:t>How to catch a ball with their glove</a:t>
            </a:r>
          </a:p>
          <a:p>
            <a:pPr defTabSz="740664">
              <a:spcAft>
                <a:spcPts val="600"/>
              </a:spcAft>
            </a:pPr>
            <a:r>
              <a:rPr lang="en-US" sz="1458" kern="1200">
                <a:solidFill>
                  <a:schemeClr val="tx1"/>
                </a:solidFill>
                <a:latin typeface="+mn-lt"/>
                <a:ea typeface="+mn-ea"/>
                <a:cs typeface="+mn-cs"/>
              </a:rPr>
              <a:t>Where to stand on the field</a:t>
            </a:r>
          </a:p>
          <a:p>
            <a:pPr defTabSz="740664">
              <a:spcAft>
                <a:spcPts val="600"/>
              </a:spcAft>
            </a:pPr>
            <a:r>
              <a:rPr lang="en-US" sz="1458" kern="1200">
                <a:solidFill>
                  <a:schemeClr val="tx1"/>
                </a:solidFill>
                <a:latin typeface="+mn-lt"/>
                <a:ea typeface="+mn-ea"/>
                <a:cs typeface="+mn-cs"/>
              </a:rPr>
              <a:t>What to do with the ball once they get it.</a:t>
            </a:r>
          </a:p>
          <a:p>
            <a:pPr defTabSz="740664">
              <a:spcAft>
                <a:spcPts val="600"/>
              </a:spcAft>
            </a:pPr>
            <a:r>
              <a:rPr lang="en-US" sz="1458" kern="1200">
                <a:solidFill>
                  <a:schemeClr val="tx1"/>
                </a:solidFill>
                <a:latin typeface="+mn-lt"/>
                <a:ea typeface="+mn-ea"/>
                <a:cs typeface="+mn-cs"/>
              </a:rPr>
              <a:t>Try not to </a:t>
            </a:r>
            <a:r>
              <a:rPr lang="en-US" sz="1458" b="1" u="sng" kern="1200">
                <a:solidFill>
                  <a:schemeClr val="tx1"/>
                </a:solidFill>
                <a:latin typeface="+mn-lt"/>
                <a:ea typeface="+mn-ea"/>
                <a:cs typeface="+mn-cs"/>
              </a:rPr>
              <a:t>all</a:t>
            </a:r>
            <a:r>
              <a:rPr lang="en-US" sz="1458" kern="1200">
                <a:solidFill>
                  <a:schemeClr val="tx1"/>
                </a:solidFill>
                <a:latin typeface="+mn-lt"/>
                <a:ea typeface="+mn-ea"/>
                <a:cs typeface="+mn-cs"/>
              </a:rPr>
              <a:t> chase the ball.	</a:t>
            </a:r>
            <a:endParaRPr lang="en-US"/>
          </a:p>
        </p:txBody>
      </p:sp>
    </p:spTree>
    <p:extLst>
      <p:ext uri="{BB962C8B-B14F-4D97-AF65-F5344CB8AC3E}">
        <p14:creationId xmlns:p14="http://schemas.microsoft.com/office/powerpoint/2010/main" val="3796189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25" name="Group 24">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9143998" cy="4267200"/>
            <a:chOff x="7467600" y="0"/>
            <a:chExt cx="4724400" cy="6858000"/>
          </a:xfrm>
        </p:grpSpPr>
        <p:sp>
          <p:nvSpPr>
            <p:cNvPr id="15" name="Rectangle 14">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7" name="Freeform: Shape 26">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8" name="Rectangle 27">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457201"/>
            <a:ext cx="84582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857250" y="990599"/>
            <a:ext cx="7429500" cy="685800"/>
          </a:xfrm>
        </p:spPr>
        <p:txBody>
          <a:bodyPr vert="horz" lIns="91440" tIns="45720" rIns="91440" bIns="45720" rtlCol="0" anchor="t">
            <a:normAutofit/>
          </a:bodyPr>
          <a:lstStyle/>
          <a:p>
            <a:pPr defTabSz="914400"/>
            <a:r>
              <a:rPr lang="en-US" sz="3500" b="1" u="sng" kern="1200">
                <a:solidFill>
                  <a:schemeClr val="tx1"/>
                </a:solidFill>
                <a:latin typeface="+mj-lt"/>
                <a:ea typeface="+mj-ea"/>
                <a:cs typeface="+mj-cs"/>
              </a:rPr>
              <a:t>MAKE IT FUN</a:t>
            </a:r>
          </a:p>
        </p:txBody>
      </p:sp>
      <p:sp>
        <p:nvSpPr>
          <p:cNvPr id="3" name="Text Placeholder 2"/>
          <p:cNvSpPr>
            <a:spLocks/>
          </p:cNvSpPr>
          <p:nvPr/>
        </p:nvSpPr>
        <p:spPr>
          <a:xfrm>
            <a:off x="1306241" y="2137228"/>
            <a:ext cx="3203638" cy="682338"/>
          </a:xfrm>
          <a:prstGeom prst="rect">
            <a:avLst/>
          </a:prstGeom>
        </p:spPr>
        <p:txBody>
          <a:bodyPr/>
          <a:lstStyle/>
          <a:p>
            <a:pPr defTabSz="749808">
              <a:spcAft>
                <a:spcPts val="600"/>
              </a:spcAft>
            </a:pPr>
            <a:r>
              <a:rPr lang="en-US" sz="1476" kern="1200">
                <a:solidFill>
                  <a:schemeClr val="tx1"/>
                </a:solidFill>
                <a:latin typeface="+mn-lt"/>
                <a:ea typeface="+mn-ea"/>
                <a:cs typeface="+mn-cs"/>
              </a:rPr>
              <a:t>Hitting	</a:t>
            </a:r>
            <a:endParaRPr lang="en-US"/>
          </a:p>
        </p:txBody>
      </p:sp>
      <p:sp>
        <p:nvSpPr>
          <p:cNvPr id="4" name="Content Placeholder 3"/>
          <p:cNvSpPr>
            <a:spLocks/>
          </p:cNvSpPr>
          <p:nvPr/>
        </p:nvSpPr>
        <p:spPr>
          <a:xfrm>
            <a:off x="1306241" y="2819566"/>
            <a:ext cx="3203638" cy="3051461"/>
          </a:xfrm>
          <a:prstGeom prst="rect">
            <a:avLst/>
          </a:prstGeom>
        </p:spPr>
        <p:txBody>
          <a:bodyPr>
            <a:normAutofit/>
          </a:bodyPr>
          <a:lstStyle/>
          <a:p>
            <a:pPr defTabSz="749808">
              <a:spcAft>
                <a:spcPts val="600"/>
              </a:spcAft>
            </a:pPr>
            <a:r>
              <a:rPr lang="en-US" sz="1476" kern="1200">
                <a:solidFill>
                  <a:schemeClr val="tx1"/>
                </a:solidFill>
                <a:latin typeface="+mn-lt"/>
                <a:ea typeface="+mn-ea"/>
                <a:cs typeface="+mn-cs"/>
              </a:rPr>
              <a:t>Have the kids pretend they have to hit their least favorite food away from them.  Make it fun for them to want to get up and hit.</a:t>
            </a:r>
          </a:p>
          <a:p>
            <a:pPr defTabSz="749808">
              <a:spcAft>
                <a:spcPts val="600"/>
              </a:spcAft>
            </a:pPr>
            <a:r>
              <a:rPr lang="en-US" sz="1476" kern="1200">
                <a:solidFill>
                  <a:schemeClr val="tx1"/>
                </a:solidFill>
                <a:latin typeface="+mn-lt"/>
                <a:ea typeface="+mn-ea"/>
                <a:cs typeface="+mn-cs"/>
              </a:rPr>
              <a:t>Play “floor is lava” once they hit the ball.  Helps them get out of the box fast and run to the base.</a:t>
            </a:r>
          </a:p>
          <a:p>
            <a:pPr defTabSz="749808">
              <a:spcAft>
                <a:spcPts val="600"/>
              </a:spcAft>
            </a:pPr>
            <a:r>
              <a:rPr lang="en-US" sz="1476" kern="1200">
                <a:solidFill>
                  <a:schemeClr val="tx1"/>
                </a:solidFill>
                <a:latin typeface="+mn-lt"/>
                <a:ea typeface="+mn-ea"/>
                <a:cs typeface="+mn-cs"/>
              </a:rPr>
              <a:t>Do base running practice and race against them.  They love beating adults.  </a:t>
            </a:r>
          </a:p>
          <a:p>
            <a:pPr>
              <a:spcAft>
                <a:spcPts val="600"/>
              </a:spcAft>
            </a:pPr>
            <a:endParaRPr lang="en-US"/>
          </a:p>
        </p:txBody>
      </p:sp>
      <p:sp>
        <p:nvSpPr>
          <p:cNvPr id="5" name="Text Placeholder 4"/>
          <p:cNvSpPr>
            <a:spLocks/>
          </p:cNvSpPr>
          <p:nvPr/>
        </p:nvSpPr>
        <p:spPr>
          <a:xfrm>
            <a:off x="4618343" y="2137228"/>
            <a:ext cx="3219416" cy="682338"/>
          </a:xfrm>
          <a:prstGeom prst="rect">
            <a:avLst/>
          </a:prstGeom>
        </p:spPr>
        <p:txBody>
          <a:bodyPr/>
          <a:lstStyle/>
          <a:p>
            <a:pPr defTabSz="749808">
              <a:spcAft>
                <a:spcPts val="600"/>
              </a:spcAft>
            </a:pPr>
            <a:r>
              <a:rPr lang="en-US" sz="1476" kern="1200">
                <a:solidFill>
                  <a:schemeClr val="tx1"/>
                </a:solidFill>
                <a:latin typeface="+mn-lt"/>
                <a:ea typeface="+mn-ea"/>
                <a:cs typeface="+mn-cs"/>
              </a:rPr>
              <a:t>Fielding	</a:t>
            </a:r>
            <a:endParaRPr lang="en-US"/>
          </a:p>
        </p:txBody>
      </p:sp>
      <p:sp>
        <p:nvSpPr>
          <p:cNvPr id="6" name="Content Placeholder 5"/>
          <p:cNvSpPr>
            <a:spLocks/>
          </p:cNvSpPr>
          <p:nvPr/>
        </p:nvSpPr>
        <p:spPr>
          <a:xfrm>
            <a:off x="4618343" y="2819566"/>
            <a:ext cx="3219416" cy="3051461"/>
          </a:xfrm>
          <a:prstGeom prst="rect">
            <a:avLst/>
          </a:prstGeom>
        </p:spPr>
        <p:txBody>
          <a:bodyPr/>
          <a:lstStyle/>
          <a:p>
            <a:pPr defTabSz="749808">
              <a:spcAft>
                <a:spcPts val="600"/>
              </a:spcAft>
            </a:pPr>
            <a:r>
              <a:rPr lang="en-US" sz="1476" kern="1200">
                <a:solidFill>
                  <a:schemeClr val="tx1"/>
                </a:solidFill>
                <a:latin typeface="+mn-lt"/>
                <a:ea typeface="+mn-ea"/>
                <a:cs typeface="+mn-cs"/>
              </a:rPr>
              <a:t>Constantly rotate positions.  For example, don’t let one player stand on the pitcher’s mound for the game.</a:t>
            </a:r>
          </a:p>
          <a:p>
            <a:pPr defTabSz="749808">
              <a:spcAft>
                <a:spcPts val="600"/>
              </a:spcAft>
            </a:pPr>
            <a:r>
              <a:rPr lang="en-US" sz="1476" kern="1200">
                <a:solidFill>
                  <a:schemeClr val="tx1"/>
                </a:solidFill>
                <a:latin typeface="+mn-lt"/>
                <a:ea typeface="+mn-ea"/>
                <a:cs typeface="+mn-cs"/>
              </a:rPr>
              <a:t>Walk around and engage them.  Don’t stay in the dugout and coach.</a:t>
            </a:r>
          </a:p>
          <a:p>
            <a:pPr defTabSz="749808">
              <a:spcAft>
                <a:spcPts val="600"/>
              </a:spcAft>
            </a:pPr>
            <a:r>
              <a:rPr lang="en-US" sz="1476" kern="1200">
                <a:solidFill>
                  <a:schemeClr val="tx1"/>
                </a:solidFill>
                <a:latin typeface="+mn-lt"/>
                <a:ea typeface="+mn-ea"/>
                <a:cs typeface="+mn-cs"/>
              </a:rPr>
              <a:t>Talk to the kids, get them to interact, talk, and laugh.</a:t>
            </a:r>
            <a:endParaRPr lang="en-US"/>
          </a:p>
        </p:txBody>
      </p:sp>
    </p:spTree>
    <p:extLst>
      <p:ext uri="{BB962C8B-B14F-4D97-AF65-F5344CB8AC3E}">
        <p14:creationId xmlns:p14="http://schemas.microsoft.com/office/powerpoint/2010/main" val="1137005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9858" y="1683756"/>
            <a:ext cx="2336449" cy="2396359"/>
          </a:xfrm>
        </p:spPr>
        <p:txBody>
          <a:bodyPr vert="horz" lIns="91440" tIns="45720" rIns="91440" bIns="45720" rtlCol="0" anchor="b">
            <a:normAutofit/>
          </a:bodyPr>
          <a:lstStyle/>
          <a:p>
            <a:pPr algn="r" defTabSz="914400"/>
            <a:r>
              <a:rPr lang="en-US" sz="2200" kern="1200">
                <a:solidFill>
                  <a:srgbClr val="FFFFFF"/>
                </a:solidFill>
                <a:latin typeface="+mj-lt"/>
                <a:ea typeface="+mj-ea"/>
                <a:cs typeface="+mj-cs"/>
              </a:rPr>
              <a:t>WHAT TO DO IN GAME</a:t>
            </a:r>
            <a:br>
              <a:rPr lang="en-US" sz="2200" kern="1200">
                <a:solidFill>
                  <a:srgbClr val="FFFFFF"/>
                </a:solidFill>
                <a:latin typeface="+mj-lt"/>
                <a:ea typeface="+mj-ea"/>
                <a:cs typeface="+mj-cs"/>
              </a:rPr>
            </a:br>
            <a:r>
              <a:rPr lang="en-US" sz="2200" kern="1200">
                <a:solidFill>
                  <a:srgbClr val="FFFFFF"/>
                </a:solidFill>
                <a:latin typeface="+mj-lt"/>
                <a:ea typeface="+mj-ea"/>
                <a:cs typeface="+mj-cs"/>
              </a:rPr>
              <a:t>T-Ball Games Should be No More than an Hour for your Sanity and Theirs</a:t>
            </a:r>
          </a:p>
        </p:txBody>
      </p:sp>
      <p:sp>
        <p:nvSpPr>
          <p:cNvPr id="3" name="Text Placeholder 2"/>
          <p:cNvSpPr>
            <a:spLocks/>
          </p:cNvSpPr>
          <p:nvPr/>
        </p:nvSpPr>
        <p:spPr>
          <a:xfrm>
            <a:off x="3678789" y="1918325"/>
            <a:ext cx="2400680" cy="511317"/>
          </a:xfrm>
          <a:prstGeom prst="rect">
            <a:avLst/>
          </a:prstGeom>
        </p:spPr>
        <p:txBody>
          <a:bodyPr/>
          <a:lstStyle/>
          <a:p>
            <a:pPr defTabSz="566928">
              <a:spcAft>
                <a:spcPts val="600"/>
              </a:spcAft>
            </a:pPr>
            <a:r>
              <a:rPr lang="en-US" sz="1116" kern="1200">
                <a:solidFill>
                  <a:schemeClr val="tx1"/>
                </a:solidFill>
                <a:latin typeface="+mn-lt"/>
                <a:ea typeface="+mn-ea"/>
                <a:cs typeface="+mn-cs"/>
              </a:rPr>
              <a:t>Batting	</a:t>
            </a:r>
            <a:endParaRPr lang="en-US"/>
          </a:p>
        </p:txBody>
      </p:sp>
      <p:sp>
        <p:nvSpPr>
          <p:cNvPr id="4" name="Content Placeholder 3"/>
          <p:cNvSpPr>
            <a:spLocks/>
          </p:cNvSpPr>
          <p:nvPr/>
        </p:nvSpPr>
        <p:spPr>
          <a:xfrm>
            <a:off x="3678789" y="2429642"/>
            <a:ext cx="2400680" cy="2286644"/>
          </a:xfrm>
          <a:prstGeom prst="rect">
            <a:avLst/>
          </a:prstGeom>
        </p:spPr>
        <p:txBody>
          <a:bodyPr>
            <a:normAutofit/>
          </a:bodyPr>
          <a:lstStyle/>
          <a:p>
            <a:pPr defTabSz="566928">
              <a:lnSpc>
                <a:spcPct val="90000"/>
              </a:lnSpc>
              <a:spcAft>
                <a:spcPts val="600"/>
              </a:spcAft>
            </a:pPr>
            <a:r>
              <a:rPr lang="en-US" sz="992" kern="1200">
                <a:solidFill>
                  <a:schemeClr val="tx1"/>
                </a:solidFill>
                <a:latin typeface="+mn-lt"/>
                <a:ea typeface="+mn-ea"/>
                <a:cs typeface="+mn-cs"/>
              </a:rPr>
              <a:t>Be organized</a:t>
            </a:r>
          </a:p>
          <a:p>
            <a:pPr defTabSz="566928">
              <a:lnSpc>
                <a:spcPct val="90000"/>
              </a:lnSpc>
              <a:spcAft>
                <a:spcPts val="600"/>
              </a:spcAft>
            </a:pPr>
            <a:endParaRPr lang="en-US" sz="992" kern="1200">
              <a:solidFill>
                <a:schemeClr val="tx1"/>
              </a:solidFill>
              <a:latin typeface="+mn-lt"/>
              <a:ea typeface="+mn-ea"/>
              <a:cs typeface="+mn-cs"/>
            </a:endParaRPr>
          </a:p>
          <a:p>
            <a:pPr defTabSz="566928">
              <a:lnSpc>
                <a:spcPct val="90000"/>
              </a:lnSpc>
              <a:spcAft>
                <a:spcPts val="600"/>
              </a:spcAft>
            </a:pPr>
            <a:r>
              <a:rPr lang="en-US" sz="992" kern="1200">
                <a:solidFill>
                  <a:schemeClr val="tx1"/>
                </a:solidFill>
                <a:latin typeface="+mn-lt"/>
                <a:ea typeface="+mn-ea"/>
                <a:cs typeface="+mn-cs"/>
              </a:rPr>
              <a:t>Every player will hit, every inning.  The goal is to make the process as efficient as possible.</a:t>
            </a:r>
          </a:p>
          <a:p>
            <a:pPr defTabSz="566928">
              <a:lnSpc>
                <a:spcPct val="90000"/>
              </a:lnSpc>
              <a:spcAft>
                <a:spcPts val="600"/>
              </a:spcAft>
            </a:pPr>
            <a:endParaRPr lang="en-US" sz="992" kern="1200">
              <a:solidFill>
                <a:schemeClr val="tx1"/>
              </a:solidFill>
              <a:latin typeface="+mn-lt"/>
              <a:ea typeface="+mn-ea"/>
              <a:cs typeface="+mn-cs"/>
            </a:endParaRPr>
          </a:p>
          <a:p>
            <a:pPr defTabSz="566928">
              <a:lnSpc>
                <a:spcPct val="90000"/>
              </a:lnSpc>
              <a:spcAft>
                <a:spcPts val="600"/>
              </a:spcAft>
            </a:pPr>
            <a:r>
              <a:rPr lang="en-US" sz="992" kern="1200">
                <a:solidFill>
                  <a:schemeClr val="tx1"/>
                </a:solidFill>
                <a:latin typeface="+mn-lt"/>
                <a:ea typeface="+mn-ea"/>
                <a:cs typeface="+mn-cs"/>
              </a:rPr>
              <a:t>One player up, one player on deck in a designated area, and the third player ready to go with their helmet on in the dugout.</a:t>
            </a:r>
          </a:p>
          <a:p>
            <a:pPr defTabSz="566928">
              <a:lnSpc>
                <a:spcPct val="90000"/>
              </a:lnSpc>
              <a:spcAft>
                <a:spcPts val="600"/>
              </a:spcAft>
            </a:pPr>
            <a:endParaRPr lang="en-US" sz="992" kern="1200">
              <a:solidFill>
                <a:schemeClr val="tx1"/>
              </a:solidFill>
              <a:latin typeface="+mn-lt"/>
              <a:ea typeface="+mn-ea"/>
              <a:cs typeface="+mn-cs"/>
            </a:endParaRPr>
          </a:p>
          <a:p>
            <a:pPr defTabSz="566928">
              <a:lnSpc>
                <a:spcPct val="90000"/>
              </a:lnSpc>
              <a:spcAft>
                <a:spcPts val="600"/>
              </a:spcAft>
            </a:pPr>
            <a:r>
              <a:rPr lang="en-US" sz="992" kern="1200">
                <a:solidFill>
                  <a:schemeClr val="tx1"/>
                </a:solidFill>
                <a:latin typeface="+mn-lt"/>
                <a:ea typeface="+mn-ea"/>
                <a:cs typeface="+mn-cs"/>
              </a:rPr>
              <a:t>Absolutely NO BATS in the dugout.</a:t>
            </a:r>
          </a:p>
          <a:p>
            <a:pPr marL="0" indent="0">
              <a:lnSpc>
                <a:spcPct val="90000"/>
              </a:lnSpc>
              <a:spcAft>
                <a:spcPts val="600"/>
              </a:spcAft>
              <a:buNone/>
            </a:pPr>
            <a:endParaRPr lang="en-US"/>
          </a:p>
        </p:txBody>
      </p:sp>
      <p:sp>
        <p:nvSpPr>
          <p:cNvPr id="5" name="Text Placeholder 4"/>
          <p:cNvSpPr>
            <a:spLocks/>
          </p:cNvSpPr>
          <p:nvPr/>
        </p:nvSpPr>
        <p:spPr>
          <a:xfrm>
            <a:off x="6160748" y="1918325"/>
            <a:ext cx="2412503" cy="511317"/>
          </a:xfrm>
          <a:prstGeom prst="rect">
            <a:avLst/>
          </a:prstGeom>
        </p:spPr>
        <p:txBody>
          <a:bodyPr/>
          <a:lstStyle/>
          <a:p>
            <a:pPr defTabSz="566928">
              <a:spcAft>
                <a:spcPts val="600"/>
              </a:spcAft>
            </a:pPr>
            <a:r>
              <a:rPr lang="en-US" sz="1116" kern="1200">
                <a:solidFill>
                  <a:schemeClr val="tx1"/>
                </a:solidFill>
                <a:latin typeface="+mn-lt"/>
                <a:ea typeface="+mn-ea"/>
                <a:cs typeface="+mn-cs"/>
              </a:rPr>
              <a:t>Fielding</a:t>
            </a:r>
            <a:endParaRPr lang="en-US"/>
          </a:p>
        </p:txBody>
      </p:sp>
      <p:sp>
        <p:nvSpPr>
          <p:cNvPr id="6" name="Content Placeholder 5"/>
          <p:cNvSpPr>
            <a:spLocks/>
          </p:cNvSpPr>
          <p:nvPr/>
        </p:nvSpPr>
        <p:spPr>
          <a:xfrm>
            <a:off x="6170600" y="2224721"/>
            <a:ext cx="2508313" cy="2811754"/>
          </a:xfrm>
          <a:prstGeom prst="rect">
            <a:avLst/>
          </a:prstGeom>
        </p:spPr>
        <p:txBody>
          <a:bodyPr>
            <a:normAutofit fontScale="62500" lnSpcReduction="20000"/>
          </a:bodyPr>
          <a:lstStyle/>
          <a:p>
            <a:pPr defTabSz="566928">
              <a:lnSpc>
                <a:spcPct val="90000"/>
              </a:lnSpc>
              <a:spcAft>
                <a:spcPts val="600"/>
              </a:spcAft>
            </a:pPr>
            <a:r>
              <a:rPr lang="en-US" sz="1400" kern="1200">
                <a:solidFill>
                  <a:schemeClr val="tx1"/>
                </a:solidFill>
                <a:latin typeface="+mn-lt"/>
                <a:ea typeface="+mn-ea"/>
                <a:cs typeface="+mn-cs"/>
              </a:rPr>
              <a:t>Play five kids in the infield and have the remaining players out in the outfield with a coach working on drills.</a:t>
            </a:r>
          </a:p>
          <a:p>
            <a:pPr defTabSz="566928">
              <a:lnSpc>
                <a:spcPct val="90000"/>
              </a:lnSpc>
              <a:spcAft>
                <a:spcPts val="600"/>
              </a:spcAft>
            </a:pPr>
            <a:endParaRPr lang="en-US" sz="1400" kern="1200">
              <a:solidFill>
                <a:schemeClr val="tx1"/>
              </a:solidFill>
              <a:latin typeface="+mn-lt"/>
              <a:ea typeface="+mn-ea"/>
              <a:cs typeface="+mn-cs"/>
            </a:endParaRPr>
          </a:p>
          <a:p>
            <a:pPr defTabSz="566928">
              <a:lnSpc>
                <a:spcPct val="90000"/>
              </a:lnSpc>
              <a:spcAft>
                <a:spcPts val="600"/>
              </a:spcAft>
            </a:pPr>
            <a:r>
              <a:rPr lang="en-US" sz="1400" kern="1200">
                <a:solidFill>
                  <a:schemeClr val="tx1"/>
                </a:solidFill>
                <a:latin typeface="+mn-lt"/>
                <a:ea typeface="+mn-ea"/>
                <a:cs typeface="+mn-cs"/>
              </a:rPr>
              <a:t>Examples of drills:  soft toss, tee work, throwing drills, and fly balls with tennis balls or pom poms.</a:t>
            </a:r>
          </a:p>
          <a:p>
            <a:pPr defTabSz="566928">
              <a:lnSpc>
                <a:spcPct val="90000"/>
              </a:lnSpc>
              <a:spcAft>
                <a:spcPts val="600"/>
              </a:spcAft>
            </a:pPr>
            <a:endParaRPr lang="en-US" sz="1400" kern="1200">
              <a:solidFill>
                <a:schemeClr val="tx1"/>
              </a:solidFill>
              <a:latin typeface="+mn-lt"/>
              <a:ea typeface="+mn-ea"/>
              <a:cs typeface="+mn-cs"/>
            </a:endParaRPr>
          </a:p>
          <a:p>
            <a:pPr defTabSz="566928">
              <a:lnSpc>
                <a:spcPct val="90000"/>
              </a:lnSpc>
              <a:spcAft>
                <a:spcPts val="600"/>
              </a:spcAft>
            </a:pPr>
            <a:r>
              <a:rPr lang="en-US" sz="1400" kern="1200">
                <a:solidFill>
                  <a:schemeClr val="tx1"/>
                </a:solidFill>
                <a:latin typeface="+mn-lt"/>
                <a:ea typeface="+mn-ea"/>
                <a:cs typeface="+mn-cs"/>
              </a:rPr>
              <a:t>Basically, anything that helps grow skills.  Rather than have kids stay still and bored in the outfield, engage them.</a:t>
            </a:r>
          </a:p>
          <a:p>
            <a:pPr defTabSz="566928">
              <a:lnSpc>
                <a:spcPct val="90000"/>
              </a:lnSpc>
              <a:spcAft>
                <a:spcPts val="600"/>
              </a:spcAft>
            </a:pPr>
            <a:endParaRPr lang="en-US" sz="1400" kern="1200">
              <a:solidFill>
                <a:schemeClr val="tx1"/>
              </a:solidFill>
              <a:latin typeface="+mn-lt"/>
              <a:ea typeface="+mn-ea"/>
              <a:cs typeface="+mn-cs"/>
            </a:endParaRPr>
          </a:p>
          <a:p>
            <a:pPr defTabSz="566928">
              <a:lnSpc>
                <a:spcPct val="90000"/>
              </a:lnSpc>
              <a:spcAft>
                <a:spcPts val="600"/>
              </a:spcAft>
            </a:pPr>
            <a:r>
              <a:rPr lang="en-US" sz="1400" kern="1200">
                <a:solidFill>
                  <a:schemeClr val="tx1"/>
                </a:solidFill>
                <a:latin typeface="+mn-lt"/>
                <a:ea typeface="+mn-ea"/>
                <a:cs typeface="+mn-cs"/>
              </a:rPr>
              <a:t>Kids can be working on skills one inning and playing the field the next.  We would rather see growth and development instead of who can build the best dirt pile in left field.</a:t>
            </a:r>
          </a:p>
          <a:p>
            <a:pPr defTabSz="566928">
              <a:lnSpc>
                <a:spcPct val="90000"/>
              </a:lnSpc>
              <a:spcAft>
                <a:spcPts val="600"/>
              </a:spcAft>
            </a:pPr>
            <a:endParaRPr lang="en-US" sz="1400" kern="1200">
              <a:solidFill>
                <a:schemeClr val="tx1"/>
              </a:solidFill>
              <a:latin typeface="+mn-lt"/>
              <a:ea typeface="+mn-ea"/>
              <a:cs typeface="+mn-cs"/>
            </a:endParaRPr>
          </a:p>
          <a:p>
            <a:pPr defTabSz="566928">
              <a:lnSpc>
                <a:spcPct val="90000"/>
              </a:lnSpc>
              <a:spcAft>
                <a:spcPts val="600"/>
              </a:spcAft>
            </a:pPr>
            <a:r>
              <a:rPr lang="en-US" sz="1400" kern="1200">
                <a:solidFill>
                  <a:schemeClr val="tx1"/>
                </a:solidFill>
                <a:latin typeface="+mn-lt"/>
                <a:ea typeface="+mn-ea"/>
                <a:cs typeface="+mn-cs"/>
              </a:rPr>
              <a:t>At this age level, skills in the outfield is not taking away from the game.  It is enhancing the experience.  Encourage parents to volunteer to help so you can handle it all.</a:t>
            </a:r>
          </a:p>
          <a:p>
            <a:pPr marL="0" indent="0">
              <a:lnSpc>
                <a:spcPct val="90000"/>
              </a:lnSpc>
              <a:spcAft>
                <a:spcPts val="600"/>
              </a:spcAft>
              <a:buNone/>
            </a:pPr>
            <a:endParaRPr lang="en-US" sz="1400"/>
          </a:p>
        </p:txBody>
      </p:sp>
    </p:spTree>
    <p:extLst>
      <p:ext uri="{BB962C8B-B14F-4D97-AF65-F5344CB8AC3E}">
        <p14:creationId xmlns:p14="http://schemas.microsoft.com/office/powerpoint/2010/main" val="2441577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752600" y="3852862"/>
            <a:ext cx="5486400" cy="566738"/>
          </a:xfrm>
        </p:spPr>
        <p:txBody>
          <a:bodyPr>
            <a:normAutofit fontScale="90000"/>
          </a:bodyPr>
          <a:lstStyle/>
          <a:p>
            <a:pPr algn="ctr"/>
            <a:r>
              <a:rPr lang="en-US" dirty="0"/>
              <a:t>Make it a place they want to be…not have to be	</a:t>
            </a:r>
          </a:p>
        </p:txBody>
      </p:sp>
      <p:pic>
        <p:nvPicPr>
          <p:cNvPr id="3074"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12437" b="12437"/>
          <a:stretch>
            <a:fillRect/>
          </a:stretch>
        </p:blipFill>
        <p:spPr bwMode="auto">
          <a:xfrm>
            <a:off x="2286000" y="612775"/>
            <a:ext cx="4227512" cy="3170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 Placeholder 10"/>
          <p:cNvSpPr>
            <a:spLocks noGrp="1"/>
          </p:cNvSpPr>
          <p:nvPr>
            <p:ph type="body" sz="half" idx="2"/>
          </p:nvPr>
        </p:nvSpPr>
        <p:spPr>
          <a:xfrm>
            <a:off x="1905000" y="4495800"/>
            <a:ext cx="5486400" cy="1600200"/>
          </a:xfrm>
        </p:spPr>
        <p:txBody>
          <a:bodyPr>
            <a:normAutofit/>
          </a:bodyPr>
          <a:lstStyle/>
          <a:p>
            <a:r>
              <a:rPr lang="en-US" dirty="0"/>
              <a:t>The same goes for parents.  Engage them and seek help from assistant coaches.  The more people invested, the more ability you have to seize teachable moments.  They might be able to teach you something about reaching kids better.  Don’t be too proud to learn, we all are in it together.</a:t>
            </a:r>
          </a:p>
        </p:txBody>
      </p:sp>
    </p:spTree>
    <p:extLst>
      <p:ext uri="{BB962C8B-B14F-4D97-AF65-F5344CB8AC3E}">
        <p14:creationId xmlns:p14="http://schemas.microsoft.com/office/powerpoint/2010/main" val="3210845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097FA-8BE7-7471-52CF-8B47C0B7EE4D}"/>
              </a:ext>
            </a:extLst>
          </p:cNvPr>
          <p:cNvSpPr>
            <a:spLocks noGrp="1"/>
          </p:cNvSpPr>
          <p:nvPr>
            <p:ph type="title"/>
          </p:nvPr>
        </p:nvSpPr>
        <p:spPr>
          <a:xfrm>
            <a:off x="667753" y="640080"/>
            <a:ext cx="2800511" cy="3566160"/>
          </a:xfrm>
        </p:spPr>
        <p:txBody>
          <a:bodyPr vert="horz" lIns="91440" tIns="45720" rIns="91440" bIns="45720" rtlCol="0" anchor="b">
            <a:normAutofit/>
          </a:bodyPr>
          <a:lstStyle/>
          <a:p>
            <a:pPr algn="ctr">
              <a:lnSpc>
                <a:spcPct val="90000"/>
              </a:lnSpc>
            </a:pPr>
            <a:r>
              <a:rPr lang="en-US" sz="3600" dirty="0"/>
              <a:t>2024 </a:t>
            </a:r>
            <a:br>
              <a:rPr lang="en-US" sz="3600" dirty="0"/>
            </a:br>
            <a:r>
              <a:rPr lang="en-US" sz="3600" dirty="0"/>
              <a:t>Spring and Summer League Update	</a:t>
            </a:r>
            <a:br>
              <a:rPr lang="en-US" sz="3600" dirty="0"/>
            </a:br>
            <a:br>
              <a:rPr lang="en-US" sz="3600" dirty="0"/>
            </a:br>
            <a:endParaRPr lang="en-US" sz="3600" dirty="0"/>
          </a:p>
        </p:txBody>
      </p:sp>
      <p:pic>
        <p:nvPicPr>
          <p:cNvPr id="4" name="Content Placeholder 3">
            <a:extLst>
              <a:ext uri="{FF2B5EF4-FFF2-40B4-BE49-F238E27FC236}">
                <a16:creationId xmlns:a16="http://schemas.microsoft.com/office/drawing/2014/main" id="{E2148D0A-370A-0F84-CB51-D759F035A352}"/>
              </a:ext>
            </a:extLst>
          </p:cNvPr>
          <p:cNvPicPr>
            <a:picLocks noGrp="1" noChangeAspect="1"/>
          </p:cNvPicPr>
          <p:nvPr>
            <p:ph idx="1"/>
          </p:nvPr>
        </p:nvPicPr>
        <p:blipFill rotWithShape="1">
          <a:blip r:embed="rId2"/>
          <a:srcRect l="14491" r="1028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30651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a:xfrm>
            <a:off x="628649" y="4428000"/>
            <a:ext cx="4607719" cy="1400400"/>
          </a:xfrm>
        </p:spPr>
        <p:txBody>
          <a:bodyPr vert="horz" wrap="square" lIns="91440" tIns="45720" rIns="91440" bIns="45720" rtlCol="0" anchor="b">
            <a:normAutofit/>
          </a:bodyPr>
          <a:lstStyle/>
          <a:p>
            <a:pPr defTabSz="914400"/>
            <a:r>
              <a:rPr lang="en-US" sz="4500">
                <a:solidFill>
                  <a:schemeClr val="bg1"/>
                </a:solidFill>
              </a:rPr>
              <a:t>INSTRUCTIONAL LEAGUE</a:t>
            </a:r>
          </a:p>
        </p:txBody>
      </p:sp>
      <p:sp>
        <p:nvSpPr>
          <p:cNvPr id="11" name="Text Placeholder 10"/>
          <p:cNvSpPr>
            <a:spLocks noGrp="1"/>
          </p:cNvSpPr>
          <p:nvPr>
            <p:ph type="body" sz="half" idx="2"/>
          </p:nvPr>
        </p:nvSpPr>
        <p:spPr>
          <a:xfrm>
            <a:off x="5894784" y="4716472"/>
            <a:ext cx="2620566" cy="1017896"/>
          </a:xfrm>
        </p:spPr>
        <p:txBody>
          <a:bodyPr vert="horz" lIns="91440" tIns="45720" rIns="91440" bIns="45720" rtlCol="0" anchor="b">
            <a:normAutofit/>
          </a:bodyPr>
          <a:lstStyle/>
          <a:p>
            <a:pPr defTabSz="914400">
              <a:spcBef>
                <a:spcPts val="1000"/>
              </a:spcBef>
            </a:pPr>
            <a:r>
              <a:rPr lang="en-US" sz="2400">
                <a:solidFill>
                  <a:schemeClr val="bg1"/>
                </a:solidFill>
              </a:rPr>
              <a:t>Ages 5-6	</a:t>
            </a:r>
          </a:p>
        </p:txBody>
      </p:sp>
      <p:pic>
        <p:nvPicPr>
          <p:cNvPr id="4" name="Picture Placeholder 3">
            <a:extLst>
              <a:ext uri="{FF2B5EF4-FFF2-40B4-BE49-F238E27FC236}">
                <a16:creationId xmlns:a16="http://schemas.microsoft.com/office/drawing/2014/main" id="{3229EEEA-EE91-18C8-4DF1-70CCC7DD7383}"/>
              </a:ext>
            </a:extLst>
          </p:cNvPr>
          <p:cNvPicPr>
            <a:picLocks noGrp="1" noChangeAspect="1"/>
          </p:cNvPicPr>
          <p:nvPr>
            <p:ph type="pic" idx="1"/>
          </p:nvPr>
        </p:nvPicPr>
        <p:blipFill rotWithShape="1">
          <a:blip r:embed="rId2"/>
          <a:srcRect b="12841"/>
          <a:stretch/>
        </p:blipFill>
        <p:spPr>
          <a:xfrm>
            <a:off x="20" y="-1"/>
            <a:ext cx="9143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18" name="Group 17">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19" name="Freeform: Shape 18">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Picture Placeholder 1">
            <a:extLst>
              <a:ext uri="{FF2B5EF4-FFF2-40B4-BE49-F238E27FC236}">
                <a16:creationId xmlns:a16="http://schemas.microsoft.com/office/drawing/2014/main" id="{1DCDB40C-4B51-AC8A-5F28-13AAE1D45E70}"/>
              </a:ext>
            </a:extLst>
          </p:cNvPr>
          <p:cNvSpPr txBox="1">
            <a:spLocks/>
          </p:cNvSpPr>
          <p:nvPr/>
        </p:nvSpPr>
        <p:spPr>
          <a:xfrm>
            <a:off x="1792288" y="639192"/>
            <a:ext cx="5486400" cy="4114800"/>
          </a:xfrm>
          <a:prstGeom prst="rect">
            <a:avLst/>
          </a:prstGeom>
        </p:spPr>
        <p:txBody>
          <a:bodyPr/>
          <a:lstStyle/>
          <a:p>
            <a:endParaRPr lang="en-US"/>
          </a:p>
        </p:txBody>
      </p:sp>
    </p:spTree>
    <p:extLst>
      <p:ext uri="{BB962C8B-B14F-4D97-AF65-F5344CB8AC3E}">
        <p14:creationId xmlns:p14="http://schemas.microsoft.com/office/powerpoint/2010/main" val="415999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4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571500" y="1138265"/>
            <a:ext cx="2457450" cy="2909296"/>
          </a:xfrm>
        </p:spPr>
        <p:txBody>
          <a:bodyPr vert="horz" lIns="91440" tIns="45720" rIns="91440" bIns="45720" rtlCol="0" anchor="t">
            <a:normAutofit/>
          </a:bodyPr>
          <a:lstStyle/>
          <a:p>
            <a:pPr defTabSz="914400"/>
            <a:r>
              <a:rPr lang="en-US" sz="2800" kern="1200">
                <a:solidFill>
                  <a:schemeClr val="tx1"/>
                </a:solidFill>
                <a:latin typeface="+mj-lt"/>
                <a:ea typeface="+mj-ea"/>
                <a:cs typeface="+mj-cs"/>
              </a:rPr>
              <a:t>Instructional League Rules</a:t>
            </a:r>
          </a:p>
        </p:txBody>
      </p:sp>
      <p:cxnSp>
        <p:nvCxnSpPr>
          <p:cNvPr id="14" name="Straight Connector 13">
            <a:extLst>
              <a:ext uri="{FF2B5EF4-FFF2-40B4-BE49-F238E27FC236}">
                <a16:creationId xmlns:a16="http://schemas.microsoft.com/office/drawing/2014/main" id="{00CD8E7C-C23B-A3B9-B18A-838AED877A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Text Placeholder 5"/>
          <p:cNvSpPr>
            <a:spLocks/>
          </p:cNvSpPr>
          <p:nvPr/>
        </p:nvSpPr>
        <p:spPr>
          <a:xfrm>
            <a:off x="3763161" y="1882845"/>
            <a:ext cx="2330897" cy="496454"/>
          </a:xfrm>
          <a:prstGeom prst="rect">
            <a:avLst/>
          </a:prstGeom>
        </p:spPr>
        <p:txBody>
          <a:bodyPr/>
          <a:lstStyle/>
          <a:p>
            <a:pPr defTabSz="548640">
              <a:spcAft>
                <a:spcPts val="600"/>
              </a:spcAft>
            </a:pPr>
            <a:r>
              <a:rPr lang="en-US" sz="1080" kern="1200">
                <a:solidFill>
                  <a:schemeClr val="tx1"/>
                </a:solidFill>
                <a:latin typeface="+mn-lt"/>
                <a:ea typeface="+mn-ea"/>
                <a:cs typeface="+mn-cs"/>
              </a:rPr>
              <a:t>Batting Rules	</a:t>
            </a:r>
            <a:endParaRPr lang="en-US"/>
          </a:p>
        </p:txBody>
      </p:sp>
      <p:sp>
        <p:nvSpPr>
          <p:cNvPr id="7" name="Content Placeholder 6"/>
          <p:cNvSpPr>
            <a:spLocks/>
          </p:cNvSpPr>
          <p:nvPr/>
        </p:nvSpPr>
        <p:spPr>
          <a:xfrm>
            <a:off x="3659134" y="2180334"/>
            <a:ext cx="2434445" cy="2821852"/>
          </a:xfrm>
          <a:prstGeom prst="rect">
            <a:avLst/>
          </a:prstGeom>
        </p:spPr>
        <p:txBody>
          <a:bodyPr>
            <a:normAutofit fontScale="70000" lnSpcReduction="20000"/>
          </a:bodyPr>
          <a:lstStyle/>
          <a:p>
            <a:pPr defTabSz="548640">
              <a:lnSpc>
                <a:spcPct val="90000"/>
              </a:lnSpc>
              <a:spcAft>
                <a:spcPts val="600"/>
              </a:spcAft>
            </a:pPr>
            <a:r>
              <a:rPr lang="en-US" sz="1000" kern="1200">
                <a:solidFill>
                  <a:schemeClr val="tx1"/>
                </a:solidFill>
                <a:latin typeface="+mn-lt"/>
                <a:ea typeface="+mn-ea"/>
                <a:cs typeface="+mn-cs"/>
              </a:rPr>
              <a:t>BATTERS HIT BALLS PITCHED BY A COACH.</a:t>
            </a:r>
          </a:p>
          <a:p>
            <a:pPr defTabSz="548640">
              <a:lnSpc>
                <a:spcPct val="90000"/>
              </a:lnSpc>
              <a:spcAft>
                <a:spcPts val="600"/>
              </a:spcAft>
            </a:pPr>
            <a:endParaRPr lang="en-US" sz="1000" kern="1200">
              <a:solidFill>
                <a:schemeClr val="tx1"/>
              </a:solidFill>
              <a:latin typeface="+mn-lt"/>
              <a:ea typeface="+mn-ea"/>
              <a:cs typeface="+mn-cs"/>
            </a:endParaRPr>
          </a:p>
          <a:p>
            <a:pPr defTabSz="548640">
              <a:lnSpc>
                <a:spcPct val="90000"/>
              </a:lnSpc>
              <a:spcAft>
                <a:spcPts val="600"/>
              </a:spcAft>
            </a:pPr>
            <a:r>
              <a:rPr lang="en-US" sz="1000" kern="1200">
                <a:solidFill>
                  <a:schemeClr val="tx1"/>
                </a:solidFill>
                <a:latin typeface="+mn-lt"/>
                <a:ea typeface="+mn-ea"/>
                <a:cs typeface="+mn-cs"/>
              </a:rPr>
              <a:t>THE BATTING ORDER IS COMPRISED OF ALL PLAYERS ON A TEAM.  NO NINE PLAYER BATTING ORDER.</a:t>
            </a:r>
          </a:p>
          <a:p>
            <a:pPr defTabSz="548640">
              <a:lnSpc>
                <a:spcPct val="90000"/>
              </a:lnSpc>
              <a:spcAft>
                <a:spcPts val="600"/>
              </a:spcAft>
            </a:pPr>
            <a:endParaRPr lang="en-US" sz="1000" kern="1200">
              <a:solidFill>
                <a:schemeClr val="tx1"/>
              </a:solidFill>
              <a:latin typeface="+mn-lt"/>
              <a:ea typeface="+mn-ea"/>
              <a:cs typeface="+mn-cs"/>
            </a:endParaRPr>
          </a:p>
          <a:p>
            <a:pPr defTabSz="548640">
              <a:lnSpc>
                <a:spcPct val="90000"/>
              </a:lnSpc>
              <a:spcAft>
                <a:spcPts val="600"/>
              </a:spcAft>
            </a:pPr>
            <a:r>
              <a:rPr lang="en-US" sz="1000" kern="1200">
                <a:solidFill>
                  <a:schemeClr val="tx1"/>
                </a:solidFill>
                <a:latin typeface="+mn-lt"/>
                <a:ea typeface="+mn-ea"/>
                <a:cs typeface="+mn-cs"/>
              </a:rPr>
              <a:t>EACH BATTER MAY ONLY ADVANCE TO FIRST BASE AFTER HITTING A FAIR BALL EXCEPT FOR THE LAST BATTER OF THE HALF INNING WHOSE HIT SHALL ALWAYS BE A "HOME RUN.“</a:t>
            </a:r>
          </a:p>
          <a:p>
            <a:pPr defTabSz="548640">
              <a:lnSpc>
                <a:spcPct val="90000"/>
              </a:lnSpc>
              <a:spcAft>
                <a:spcPts val="600"/>
              </a:spcAft>
            </a:pPr>
            <a:endParaRPr lang="en-US" sz="1000" kern="1200">
              <a:solidFill>
                <a:schemeClr val="tx1"/>
              </a:solidFill>
              <a:latin typeface="+mn-lt"/>
              <a:ea typeface="+mn-ea"/>
              <a:cs typeface="+mn-cs"/>
            </a:endParaRPr>
          </a:p>
          <a:p>
            <a:pPr defTabSz="548640">
              <a:lnSpc>
                <a:spcPct val="90000"/>
              </a:lnSpc>
              <a:spcAft>
                <a:spcPts val="600"/>
              </a:spcAft>
            </a:pPr>
            <a:r>
              <a:rPr lang="en-US" sz="1000" kern="1200">
                <a:solidFill>
                  <a:schemeClr val="tx1"/>
                </a:solidFill>
                <a:latin typeface="+mn-lt"/>
                <a:ea typeface="+mn-ea"/>
                <a:cs typeface="+mn-cs"/>
              </a:rPr>
              <a:t>THERE ARE NO STRIKE OUTS.  EACH BATTER SHALL REMAIN AT BAT UNTIL HE/SHE HITS A FAIR BALL.  AT THE COACHES' DISCRETION A TEE MAY BE UTILIZED AFTER THE FIFTH PITCH.</a:t>
            </a:r>
          </a:p>
          <a:p>
            <a:pPr defTabSz="548640">
              <a:lnSpc>
                <a:spcPct val="90000"/>
              </a:lnSpc>
              <a:spcAft>
                <a:spcPts val="600"/>
              </a:spcAft>
            </a:pPr>
            <a:endParaRPr lang="en-US" sz="1000" kern="1200">
              <a:solidFill>
                <a:schemeClr val="tx1"/>
              </a:solidFill>
              <a:latin typeface="+mn-lt"/>
              <a:ea typeface="+mn-ea"/>
              <a:cs typeface="+mn-cs"/>
            </a:endParaRPr>
          </a:p>
          <a:p>
            <a:pPr defTabSz="548640">
              <a:lnSpc>
                <a:spcPct val="90000"/>
              </a:lnSpc>
              <a:spcAft>
                <a:spcPts val="600"/>
              </a:spcAft>
            </a:pPr>
            <a:r>
              <a:rPr lang="en-US" sz="1000" kern="1200">
                <a:solidFill>
                  <a:schemeClr val="tx1"/>
                </a:solidFill>
                <a:latin typeface="+mn-lt"/>
                <a:ea typeface="+mn-ea"/>
                <a:cs typeface="+mn-cs"/>
              </a:rPr>
              <a:t>EVEN IF THE FIELDING TEAM CATCHES THE BATTER'S HIT BALL IN THE AIR, TAGS A BASE FOR A FORCE PLAY, OR TAGS A RUNNER THE BATTER/RUNNER SHALL BE AWARDED THE BASE.</a:t>
            </a:r>
          </a:p>
          <a:p>
            <a:pPr defTabSz="548640">
              <a:lnSpc>
                <a:spcPct val="90000"/>
              </a:lnSpc>
              <a:spcAft>
                <a:spcPts val="600"/>
              </a:spcAft>
            </a:pPr>
            <a:endParaRPr lang="en-US" sz="1000" kern="1200">
              <a:solidFill>
                <a:schemeClr val="tx1"/>
              </a:solidFill>
              <a:latin typeface="+mn-lt"/>
              <a:ea typeface="+mn-ea"/>
              <a:cs typeface="+mn-cs"/>
            </a:endParaRPr>
          </a:p>
          <a:p>
            <a:pPr defTabSz="548640">
              <a:lnSpc>
                <a:spcPct val="90000"/>
              </a:lnSpc>
              <a:spcAft>
                <a:spcPts val="600"/>
              </a:spcAft>
            </a:pPr>
            <a:r>
              <a:rPr lang="en-US" sz="1000" kern="1200">
                <a:solidFill>
                  <a:schemeClr val="tx1"/>
                </a:solidFill>
                <a:latin typeface="+mn-lt"/>
                <a:ea typeface="+mn-ea"/>
                <a:cs typeface="+mn-cs"/>
              </a:rPr>
              <a:t>IF DESIRED, A TEAM MAY CHANGE ITS BATTING ORDER EACH INNING SO THAT DIFFERENT PLAYERS MAY BAT IN DIFFERENT POSITIONS IN THE ORDER.</a:t>
            </a:r>
            <a:endParaRPr lang="en-US" sz="1000"/>
          </a:p>
        </p:txBody>
      </p:sp>
      <p:sp>
        <p:nvSpPr>
          <p:cNvPr id="8" name="Text Placeholder 7"/>
          <p:cNvSpPr>
            <a:spLocks/>
          </p:cNvSpPr>
          <p:nvPr/>
        </p:nvSpPr>
        <p:spPr>
          <a:xfrm>
            <a:off x="6172974" y="1882845"/>
            <a:ext cx="2342376" cy="496454"/>
          </a:xfrm>
          <a:prstGeom prst="rect">
            <a:avLst/>
          </a:prstGeom>
        </p:spPr>
        <p:txBody>
          <a:bodyPr/>
          <a:lstStyle/>
          <a:p>
            <a:pPr defTabSz="548640">
              <a:spcAft>
                <a:spcPts val="600"/>
              </a:spcAft>
            </a:pPr>
            <a:r>
              <a:rPr lang="en-US" sz="1080" kern="1200">
                <a:solidFill>
                  <a:schemeClr val="tx1"/>
                </a:solidFill>
                <a:latin typeface="+mn-lt"/>
                <a:ea typeface="+mn-ea"/>
                <a:cs typeface="+mn-cs"/>
              </a:rPr>
              <a:t>Fielding and Base Running</a:t>
            </a:r>
            <a:endParaRPr lang="en-US"/>
          </a:p>
        </p:txBody>
      </p:sp>
      <p:sp>
        <p:nvSpPr>
          <p:cNvPr id="9" name="Content Placeholder 8"/>
          <p:cNvSpPr>
            <a:spLocks/>
          </p:cNvSpPr>
          <p:nvPr/>
        </p:nvSpPr>
        <p:spPr>
          <a:xfrm>
            <a:off x="6172974" y="2379299"/>
            <a:ext cx="2342376" cy="2220176"/>
          </a:xfrm>
          <a:prstGeom prst="rect">
            <a:avLst/>
          </a:prstGeom>
        </p:spPr>
        <p:txBody>
          <a:bodyPr>
            <a:normAutofit fontScale="70000" lnSpcReduction="20000"/>
          </a:bodyPr>
          <a:lstStyle/>
          <a:p>
            <a:pPr defTabSz="548640">
              <a:lnSpc>
                <a:spcPct val="90000"/>
              </a:lnSpc>
              <a:spcAft>
                <a:spcPts val="600"/>
              </a:spcAft>
            </a:pPr>
            <a:r>
              <a:rPr lang="en-US" sz="1000" kern="1200">
                <a:solidFill>
                  <a:schemeClr val="tx1"/>
                </a:solidFill>
                <a:latin typeface="+mn-lt"/>
                <a:ea typeface="+mn-ea"/>
                <a:cs typeface="+mn-cs"/>
              </a:rPr>
              <a:t>ALL BASE RUNNERS SHALL ADVANCE ONE BASE PER AT BAT EXCEPT WHEN THE LAST BATTER OF THE HALF INNING HITS THE BALL FOR A "HOME RUN" AT WHICH TIME ALL RUNNERS SHALL ROUND ALL BASES.</a:t>
            </a:r>
          </a:p>
          <a:p>
            <a:pPr defTabSz="548640">
              <a:lnSpc>
                <a:spcPct val="90000"/>
              </a:lnSpc>
              <a:spcAft>
                <a:spcPts val="600"/>
              </a:spcAft>
            </a:pPr>
            <a:endParaRPr lang="en-US" sz="1000" kern="1200">
              <a:solidFill>
                <a:schemeClr val="tx1"/>
              </a:solidFill>
              <a:latin typeface="+mn-lt"/>
              <a:ea typeface="+mn-ea"/>
              <a:cs typeface="+mn-cs"/>
            </a:endParaRPr>
          </a:p>
          <a:p>
            <a:pPr defTabSz="548640">
              <a:lnSpc>
                <a:spcPct val="90000"/>
              </a:lnSpc>
              <a:spcAft>
                <a:spcPts val="600"/>
              </a:spcAft>
            </a:pPr>
            <a:r>
              <a:rPr lang="en-US" sz="1000" kern="1200">
                <a:solidFill>
                  <a:schemeClr val="tx1"/>
                </a:solidFill>
                <a:latin typeface="+mn-lt"/>
                <a:ea typeface="+mn-ea"/>
                <a:cs typeface="+mn-cs"/>
              </a:rPr>
              <a:t>BASE STEALING IS NOT ALLOWED.</a:t>
            </a:r>
          </a:p>
          <a:p>
            <a:pPr defTabSz="548640">
              <a:lnSpc>
                <a:spcPct val="90000"/>
              </a:lnSpc>
              <a:spcAft>
                <a:spcPts val="600"/>
              </a:spcAft>
            </a:pPr>
            <a:endParaRPr lang="en-US" sz="1000" kern="1200">
              <a:solidFill>
                <a:schemeClr val="tx1"/>
              </a:solidFill>
              <a:latin typeface="+mn-lt"/>
              <a:ea typeface="+mn-ea"/>
              <a:cs typeface="+mn-cs"/>
            </a:endParaRPr>
          </a:p>
          <a:p>
            <a:pPr defTabSz="548640">
              <a:lnSpc>
                <a:spcPct val="90000"/>
              </a:lnSpc>
              <a:spcAft>
                <a:spcPts val="600"/>
              </a:spcAft>
            </a:pPr>
            <a:r>
              <a:rPr lang="en-US" sz="1000" kern="1200">
                <a:solidFill>
                  <a:schemeClr val="tx1"/>
                </a:solidFill>
                <a:latin typeface="+mn-lt"/>
                <a:ea typeface="+mn-ea"/>
                <a:cs typeface="+mn-cs"/>
              </a:rPr>
              <a:t>LEADS ARE NOT ALLOWED.</a:t>
            </a:r>
          </a:p>
          <a:p>
            <a:pPr defTabSz="548640">
              <a:lnSpc>
                <a:spcPct val="90000"/>
              </a:lnSpc>
              <a:spcAft>
                <a:spcPts val="600"/>
              </a:spcAft>
            </a:pPr>
            <a:endParaRPr lang="en-US" sz="1000" kern="1200">
              <a:solidFill>
                <a:schemeClr val="tx1"/>
              </a:solidFill>
              <a:latin typeface="+mn-lt"/>
              <a:ea typeface="+mn-ea"/>
              <a:cs typeface="+mn-cs"/>
            </a:endParaRPr>
          </a:p>
          <a:p>
            <a:pPr defTabSz="548640">
              <a:lnSpc>
                <a:spcPct val="90000"/>
              </a:lnSpc>
              <a:spcAft>
                <a:spcPts val="600"/>
              </a:spcAft>
            </a:pPr>
            <a:r>
              <a:rPr lang="en-US" sz="1000" kern="1200">
                <a:solidFill>
                  <a:schemeClr val="tx1"/>
                </a:solidFill>
                <a:latin typeface="+mn-lt"/>
                <a:ea typeface="+mn-ea"/>
                <a:cs typeface="+mn-cs"/>
              </a:rPr>
              <a:t>ALL PLAYERS ON EACH RESPECTIVE TEAM PLAY IN THE FIELD EVERY INNING.  EXTRA PLAYERS SHOULD BE EVENLY DISTRIBUTED ACROSS THE OUTFIELD.</a:t>
            </a:r>
          </a:p>
          <a:p>
            <a:pPr defTabSz="548640">
              <a:lnSpc>
                <a:spcPct val="90000"/>
              </a:lnSpc>
              <a:spcAft>
                <a:spcPts val="600"/>
              </a:spcAft>
            </a:pPr>
            <a:endParaRPr lang="en-US" sz="1000" kern="1200">
              <a:solidFill>
                <a:schemeClr val="tx1"/>
              </a:solidFill>
              <a:latin typeface="+mn-lt"/>
              <a:ea typeface="+mn-ea"/>
              <a:cs typeface="+mn-cs"/>
            </a:endParaRPr>
          </a:p>
          <a:p>
            <a:pPr defTabSz="548640">
              <a:lnSpc>
                <a:spcPct val="90000"/>
              </a:lnSpc>
              <a:spcAft>
                <a:spcPts val="600"/>
              </a:spcAft>
            </a:pPr>
            <a:r>
              <a:rPr lang="en-US" sz="1000" kern="1200">
                <a:solidFill>
                  <a:schemeClr val="tx1"/>
                </a:solidFill>
                <a:latin typeface="+mn-lt"/>
                <a:ea typeface="+mn-ea"/>
                <a:cs typeface="+mn-cs"/>
              </a:rPr>
              <a:t>THE PITCHER AND FIRST BASEMAN MUST WEAR HELMETS WITH FACEMASKS WHILE IN THE FIELD.</a:t>
            </a:r>
          </a:p>
          <a:p>
            <a:pPr defTabSz="548640">
              <a:lnSpc>
                <a:spcPct val="90000"/>
              </a:lnSpc>
              <a:spcAft>
                <a:spcPts val="600"/>
              </a:spcAft>
            </a:pPr>
            <a:endParaRPr lang="en-US" sz="1000" kern="1200">
              <a:solidFill>
                <a:schemeClr val="tx1"/>
              </a:solidFill>
              <a:latin typeface="+mn-lt"/>
              <a:ea typeface="+mn-ea"/>
              <a:cs typeface="+mn-cs"/>
            </a:endParaRPr>
          </a:p>
          <a:p>
            <a:pPr defTabSz="548640">
              <a:lnSpc>
                <a:spcPct val="90000"/>
              </a:lnSpc>
              <a:spcAft>
                <a:spcPts val="600"/>
              </a:spcAft>
            </a:pPr>
            <a:r>
              <a:rPr lang="en-US" sz="1000" kern="1200">
                <a:solidFill>
                  <a:schemeClr val="tx1"/>
                </a:solidFill>
                <a:latin typeface="+mn-lt"/>
                <a:ea typeface="+mn-ea"/>
                <a:cs typeface="+mn-cs"/>
              </a:rPr>
              <a:t>THERE IS NO CATCHER.  COACHES SHALL CATCH AND BE SET UP WELL BEHIND THE BATTER.</a:t>
            </a:r>
            <a:endParaRPr lang="en-US" sz="1000"/>
          </a:p>
        </p:txBody>
      </p:sp>
    </p:spTree>
    <p:extLst>
      <p:ext uri="{BB962C8B-B14F-4D97-AF65-F5344CB8AC3E}">
        <p14:creationId xmlns:p14="http://schemas.microsoft.com/office/powerpoint/2010/main" val="3458100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Focus Points</a:t>
            </a:r>
          </a:p>
        </p:txBody>
      </p:sp>
      <p:sp>
        <p:nvSpPr>
          <p:cNvPr id="3" name="Text Placeholder 2"/>
          <p:cNvSpPr>
            <a:spLocks noGrp="1"/>
          </p:cNvSpPr>
          <p:nvPr>
            <p:ph type="body" idx="1"/>
          </p:nvPr>
        </p:nvSpPr>
        <p:spPr/>
        <p:txBody>
          <a:bodyPr/>
          <a:lstStyle/>
          <a:p>
            <a:r>
              <a:rPr lang="en-US" dirty="0"/>
              <a:t>Hitting	</a:t>
            </a:r>
          </a:p>
        </p:txBody>
      </p:sp>
      <p:sp>
        <p:nvSpPr>
          <p:cNvPr id="4" name="Content Placeholder 3"/>
          <p:cNvSpPr>
            <a:spLocks noGrp="1"/>
          </p:cNvSpPr>
          <p:nvPr>
            <p:ph sz="half" idx="2"/>
          </p:nvPr>
        </p:nvSpPr>
        <p:spPr/>
        <p:txBody>
          <a:bodyPr>
            <a:normAutofit/>
          </a:bodyPr>
          <a:lstStyle/>
          <a:p>
            <a:r>
              <a:rPr lang="en-US" dirty="0"/>
              <a:t>Encourage kids to get into the batter’s box alone.</a:t>
            </a:r>
          </a:p>
          <a:p>
            <a:r>
              <a:rPr lang="en-US" dirty="0"/>
              <a:t>Stress proper batting stance and hand position on the bat.</a:t>
            </a:r>
          </a:p>
          <a:p>
            <a:r>
              <a:rPr lang="en-US" dirty="0"/>
              <a:t>Coaches are pitching so that should help ease the fear of being hit by the ball.</a:t>
            </a:r>
          </a:p>
          <a:p>
            <a:r>
              <a:rPr lang="en-US" dirty="0"/>
              <a:t>Celebrate contact!</a:t>
            </a:r>
          </a:p>
          <a:p>
            <a:pPr marL="0" indent="0">
              <a:buNone/>
            </a:pPr>
            <a:endParaRPr lang="en-US" dirty="0"/>
          </a:p>
        </p:txBody>
      </p:sp>
      <p:sp>
        <p:nvSpPr>
          <p:cNvPr id="5" name="Text Placeholder 4"/>
          <p:cNvSpPr>
            <a:spLocks noGrp="1"/>
          </p:cNvSpPr>
          <p:nvPr>
            <p:ph type="body" sz="quarter" idx="3"/>
          </p:nvPr>
        </p:nvSpPr>
        <p:spPr/>
        <p:txBody>
          <a:bodyPr/>
          <a:lstStyle/>
          <a:p>
            <a:r>
              <a:rPr lang="en-US" dirty="0"/>
              <a:t>Control What you Can	</a:t>
            </a:r>
          </a:p>
        </p:txBody>
      </p:sp>
      <p:sp>
        <p:nvSpPr>
          <p:cNvPr id="6" name="Content Placeholder 5"/>
          <p:cNvSpPr>
            <a:spLocks noGrp="1"/>
          </p:cNvSpPr>
          <p:nvPr>
            <p:ph sz="quarter" idx="4"/>
          </p:nvPr>
        </p:nvSpPr>
        <p:spPr/>
        <p:txBody>
          <a:bodyPr/>
          <a:lstStyle/>
          <a:p>
            <a:r>
              <a:rPr lang="en-US" dirty="0"/>
              <a:t>Encourage hustle on and off the field.</a:t>
            </a:r>
          </a:p>
          <a:p>
            <a:r>
              <a:rPr lang="en-US" dirty="0"/>
              <a:t>Stress organization—know where your equipment is.</a:t>
            </a:r>
          </a:p>
          <a:p>
            <a:r>
              <a:rPr lang="en-US" dirty="0"/>
              <a:t>Be a good teammate and pay attention when not up at bat.</a:t>
            </a:r>
          </a:p>
          <a:p>
            <a:r>
              <a:rPr lang="en-US" dirty="0"/>
              <a:t>Pick each other up, not put each other down.</a:t>
            </a:r>
          </a:p>
          <a:p>
            <a:pPr marL="0" indent="0">
              <a:buNone/>
            </a:pPr>
            <a:endParaRPr lang="en-US" dirty="0"/>
          </a:p>
        </p:txBody>
      </p:sp>
    </p:spTree>
    <p:extLst>
      <p:ext uri="{BB962C8B-B14F-4D97-AF65-F5344CB8AC3E}">
        <p14:creationId xmlns:p14="http://schemas.microsoft.com/office/powerpoint/2010/main" val="445593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E5539EC-8CB8-002F-68C6-6788402826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768"/>
            <a:ext cx="9151630" cy="1519356"/>
            <a:chOff x="-1" y="-29768"/>
            <a:chExt cx="12202175" cy="1519356"/>
          </a:xfrm>
        </p:grpSpPr>
        <p:sp>
          <p:nvSpPr>
            <p:cNvPr id="13" name="Rectangle 12">
              <a:extLst>
                <a:ext uri="{FF2B5EF4-FFF2-40B4-BE49-F238E27FC236}">
                  <a16:creationId xmlns:a16="http://schemas.microsoft.com/office/drawing/2014/main" id="{6C5D55A6-9EFD-CDA3-20CC-A99812CE1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5B6E73B-6DFD-AE6C-1628-DF8DC30085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0E00FC4-DDBC-F424-CF71-73AF7A284A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657518" y="301843"/>
            <a:ext cx="7857832" cy="1003532"/>
          </a:xfrm>
        </p:spPr>
        <p:txBody>
          <a:bodyPr vert="horz" lIns="91440" tIns="45720" rIns="91440" bIns="45720" rtlCol="0" anchor="ctr">
            <a:normAutofit/>
          </a:bodyPr>
          <a:lstStyle/>
          <a:p>
            <a:pPr defTabSz="914400"/>
            <a:r>
              <a:rPr lang="en-US" sz="2800" kern="1200">
                <a:solidFill>
                  <a:srgbClr val="FFFFFF"/>
                </a:solidFill>
                <a:latin typeface="+mj-lt"/>
                <a:ea typeface="+mj-ea"/>
                <a:cs typeface="+mj-cs"/>
              </a:rPr>
              <a:t>Fielding</a:t>
            </a:r>
          </a:p>
        </p:txBody>
      </p:sp>
      <p:sp>
        <p:nvSpPr>
          <p:cNvPr id="3" name="Text Placeholder 2"/>
          <p:cNvSpPr>
            <a:spLocks/>
          </p:cNvSpPr>
          <p:nvPr/>
        </p:nvSpPr>
        <p:spPr>
          <a:xfrm>
            <a:off x="1251240" y="2184851"/>
            <a:ext cx="3257736" cy="693860"/>
          </a:xfrm>
          <a:prstGeom prst="rect">
            <a:avLst/>
          </a:prstGeom>
        </p:spPr>
        <p:txBody>
          <a:bodyPr/>
          <a:lstStyle/>
          <a:p>
            <a:pPr defTabSz="768096">
              <a:spcAft>
                <a:spcPts val="600"/>
              </a:spcAft>
            </a:pPr>
            <a:r>
              <a:rPr lang="en-US" sz="1512" kern="1200">
                <a:solidFill>
                  <a:schemeClr val="tx1"/>
                </a:solidFill>
                <a:latin typeface="+mn-lt"/>
                <a:ea typeface="+mn-ea"/>
                <a:cs typeface="+mn-cs"/>
              </a:rPr>
              <a:t>Fielding Fundamentals</a:t>
            </a:r>
            <a:endParaRPr lang="en-US"/>
          </a:p>
        </p:txBody>
      </p:sp>
      <p:sp>
        <p:nvSpPr>
          <p:cNvPr id="4" name="Content Placeholder 3"/>
          <p:cNvSpPr>
            <a:spLocks/>
          </p:cNvSpPr>
          <p:nvPr/>
        </p:nvSpPr>
        <p:spPr>
          <a:xfrm>
            <a:off x="1251240" y="2878711"/>
            <a:ext cx="3257736" cy="3102989"/>
          </a:xfrm>
          <a:prstGeom prst="rect">
            <a:avLst/>
          </a:prstGeom>
        </p:spPr>
        <p:txBody>
          <a:bodyPr>
            <a:normAutofit fontScale="62500" lnSpcReduction="20000"/>
          </a:bodyPr>
          <a:lstStyle/>
          <a:p>
            <a:pPr defTabSz="768096">
              <a:lnSpc>
                <a:spcPct val="90000"/>
              </a:lnSpc>
              <a:spcAft>
                <a:spcPts val="600"/>
              </a:spcAft>
            </a:pPr>
            <a:r>
              <a:rPr lang="en-US" sz="1500" kern="1200">
                <a:solidFill>
                  <a:schemeClr val="tx1"/>
                </a:solidFill>
                <a:latin typeface="+mn-lt"/>
                <a:ea typeface="+mn-ea"/>
                <a:cs typeface="+mn-cs"/>
              </a:rPr>
              <a:t>Ground balls</a:t>
            </a:r>
          </a:p>
          <a:p>
            <a:pPr marL="384048" lvl="1" defTabSz="768096">
              <a:lnSpc>
                <a:spcPct val="90000"/>
              </a:lnSpc>
              <a:spcAft>
                <a:spcPts val="600"/>
              </a:spcAft>
            </a:pPr>
            <a:r>
              <a:rPr lang="en-US" sz="1500" kern="1200">
                <a:solidFill>
                  <a:schemeClr val="tx1"/>
                </a:solidFill>
                <a:latin typeface="+mn-lt"/>
                <a:ea typeface="+mn-ea"/>
                <a:cs typeface="+mn-cs"/>
              </a:rPr>
              <a:t>Two Approaches: </a:t>
            </a:r>
          </a:p>
          <a:p>
            <a:pPr marL="768096" lvl="2" defTabSz="768096">
              <a:lnSpc>
                <a:spcPct val="90000"/>
              </a:lnSpc>
              <a:spcAft>
                <a:spcPts val="600"/>
              </a:spcAft>
            </a:pPr>
            <a:r>
              <a:rPr lang="en-US" sz="1500" kern="1200">
                <a:solidFill>
                  <a:schemeClr val="tx1"/>
                </a:solidFill>
                <a:latin typeface="+mn-lt"/>
                <a:ea typeface="+mn-ea"/>
                <a:cs typeface="+mn-cs"/>
              </a:rPr>
              <a:t>Alligator style technique</a:t>
            </a:r>
          </a:p>
          <a:p>
            <a:pPr marL="1152144" lvl="3" defTabSz="768096">
              <a:lnSpc>
                <a:spcPct val="90000"/>
              </a:lnSpc>
              <a:spcAft>
                <a:spcPts val="600"/>
              </a:spcAft>
            </a:pPr>
            <a:r>
              <a:rPr lang="en-US" sz="1500" kern="1200">
                <a:solidFill>
                  <a:schemeClr val="tx1"/>
                </a:solidFill>
                <a:latin typeface="+mn-lt"/>
                <a:ea typeface="+mn-ea"/>
                <a:cs typeface="+mn-cs"/>
              </a:rPr>
              <a:t>Glove hand is the lower part of the jaw</a:t>
            </a:r>
          </a:p>
          <a:p>
            <a:pPr marL="1152144" lvl="3" defTabSz="768096">
              <a:lnSpc>
                <a:spcPct val="90000"/>
              </a:lnSpc>
              <a:spcAft>
                <a:spcPts val="600"/>
              </a:spcAft>
            </a:pPr>
            <a:r>
              <a:rPr lang="en-US" sz="1500" kern="1200">
                <a:solidFill>
                  <a:schemeClr val="tx1"/>
                </a:solidFill>
                <a:latin typeface="+mn-lt"/>
                <a:ea typeface="+mn-ea"/>
                <a:cs typeface="+mn-cs"/>
              </a:rPr>
              <a:t>Top hand is the top part of the jaw.</a:t>
            </a:r>
          </a:p>
          <a:p>
            <a:pPr marL="1152144" lvl="3" defTabSz="768096">
              <a:lnSpc>
                <a:spcPct val="90000"/>
              </a:lnSpc>
              <a:spcAft>
                <a:spcPts val="600"/>
              </a:spcAft>
            </a:pPr>
            <a:r>
              <a:rPr lang="en-US" sz="1500" kern="1200">
                <a:solidFill>
                  <a:schemeClr val="tx1"/>
                </a:solidFill>
                <a:latin typeface="+mn-lt"/>
                <a:ea typeface="+mn-ea"/>
                <a:cs typeface="+mn-cs"/>
              </a:rPr>
              <a:t>The ball is food.</a:t>
            </a:r>
          </a:p>
          <a:p>
            <a:pPr marL="1152144" lvl="3" defTabSz="768096">
              <a:lnSpc>
                <a:spcPct val="90000"/>
              </a:lnSpc>
              <a:spcAft>
                <a:spcPts val="600"/>
              </a:spcAft>
            </a:pPr>
            <a:r>
              <a:rPr lang="en-US" sz="1500" kern="1200">
                <a:solidFill>
                  <a:schemeClr val="tx1"/>
                </a:solidFill>
                <a:latin typeface="+mn-lt"/>
                <a:ea typeface="+mn-ea"/>
                <a:cs typeface="+mn-cs"/>
              </a:rPr>
              <a:t>Top hand brings the food into the glove (alligator’s mouth) and the hands come to the belly to feed the alligator.</a:t>
            </a:r>
          </a:p>
          <a:p>
            <a:pPr marL="1152144" lvl="3" defTabSz="768096">
              <a:lnSpc>
                <a:spcPct val="90000"/>
              </a:lnSpc>
              <a:spcAft>
                <a:spcPts val="600"/>
              </a:spcAft>
            </a:pPr>
            <a:r>
              <a:rPr lang="en-US" sz="1500" kern="1200">
                <a:solidFill>
                  <a:schemeClr val="tx1"/>
                </a:solidFill>
                <a:latin typeface="+mn-lt"/>
                <a:ea typeface="+mn-ea"/>
                <a:cs typeface="+mn-cs"/>
              </a:rPr>
              <a:t>Simplest way to demonstrate technique and kids love to pretend they are alligators.</a:t>
            </a:r>
          </a:p>
          <a:p>
            <a:pPr marL="768096" lvl="2" defTabSz="768096">
              <a:lnSpc>
                <a:spcPct val="90000"/>
              </a:lnSpc>
              <a:spcAft>
                <a:spcPts val="600"/>
              </a:spcAft>
            </a:pPr>
            <a:endParaRPr lang="en-US" sz="1500" kern="1200">
              <a:solidFill>
                <a:schemeClr val="tx1"/>
              </a:solidFill>
              <a:latin typeface="+mn-lt"/>
              <a:ea typeface="+mn-ea"/>
              <a:cs typeface="+mn-cs"/>
            </a:endParaRPr>
          </a:p>
          <a:p>
            <a:pPr marL="768096" lvl="2" defTabSz="768096">
              <a:lnSpc>
                <a:spcPct val="90000"/>
              </a:lnSpc>
              <a:spcAft>
                <a:spcPts val="600"/>
              </a:spcAft>
            </a:pPr>
            <a:r>
              <a:rPr lang="en-US" sz="1500" kern="1200">
                <a:solidFill>
                  <a:schemeClr val="tx1"/>
                </a:solidFill>
                <a:latin typeface="+mn-lt"/>
                <a:ea typeface="+mn-ea"/>
                <a:cs typeface="+mn-cs"/>
              </a:rPr>
              <a:t>Gather Technique</a:t>
            </a:r>
          </a:p>
          <a:p>
            <a:pPr marL="1152144" lvl="3" defTabSz="768096">
              <a:lnSpc>
                <a:spcPct val="90000"/>
              </a:lnSpc>
              <a:spcAft>
                <a:spcPts val="600"/>
              </a:spcAft>
            </a:pPr>
            <a:r>
              <a:rPr lang="en-US" sz="1500" kern="1200">
                <a:solidFill>
                  <a:schemeClr val="tx1"/>
                </a:solidFill>
                <a:latin typeface="+mn-lt"/>
                <a:ea typeface="+mn-ea"/>
                <a:cs typeface="+mn-cs"/>
              </a:rPr>
              <a:t>Active Footwork</a:t>
            </a:r>
          </a:p>
          <a:p>
            <a:pPr marL="1152144" lvl="3" defTabSz="768096">
              <a:lnSpc>
                <a:spcPct val="90000"/>
              </a:lnSpc>
              <a:spcAft>
                <a:spcPts val="600"/>
              </a:spcAft>
            </a:pPr>
            <a:r>
              <a:rPr lang="en-US" sz="1500" kern="1200">
                <a:solidFill>
                  <a:schemeClr val="tx1"/>
                </a:solidFill>
                <a:latin typeface="+mn-lt"/>
                <a:ea typeface="+mn-ea"/>
                <a:cs typeface="+mn-cs"/>
              </a:rPr>
              <a:t>Hands out front, gather the ball </a:t>
            </a:r>
          </a:p>
          <a:p>
            <a:pPr lvl="1">
              <a:lnSpc>
                <a:spcPct val="90000"/>
              </a:lnSpc>
              <a:spcAft>
                <a:spcPts val="600"/>
              </a:spcAft>
            </a:pPr>
            <a:endParaRPr lang="en-US" sz="1500"/>
          </a:p>
        </p:txBody>
      </p:sp>
      <p:sp>
        <p:nvSpPr>
          <p:cNvPr id="5" name="Text Placeholder 4"/>
          <p:cNvSpPr>
            <a:spLocks/>
          </p:cNvSpPr>
          <p:nvPr/>
        </p:nvSpPr>
        <p:spPr>
          <a:xfrm>
            <a:off x="4619271" y="2184851"/>
            <a:ext cx="3273780" cy="693860"/>
          </a:xfrm>
          <a:prstGeom prst="rect">
            <a:avLst/>
          </a:prstGeom>
        </p:spPr>
        <p:txBody>
          <a:bodyPr/>
          <a:lstStyle/>
          <a:p>
            <a:pPr defTabSz="768096">
              <a:spcAft>
                <a:spcPts val="600"/>
              </a:spcAft>
            </a:pPr>
            <a:r>
              <a:rPr lang="en-US" sz="1512" kern="1200">
                <a:solidFill>
                  <a:schemeClr val="tx1"/>
                </a:solidFill>
                <a:latin typeface="+mn-lt"/>
                <a:ea typeface="+mn-ea"/>
                <a:cs typeface="+mn-cs"/>
              </a:rPr>
              <a:t>Catching	</a:t>
            </a:r>
            <a:endParaRPr lang="en-US"/>
          </a:p>
        </p:txBody>
      </p:sp>
      <p:sp>
        <p:nvSpPr>
          <p:cNvPr id="6" name="Content Placeholder 5"/>
          <p:cNvSpPr>
            <a:spLocks/>
          </p:cNvSpPr>
          <p:nvPr/>
        </p:nvSpPr>
        <p:spPr>
          <a:xfrm>
            <a:off x="4619271" y="2878711"/>
            <a:ext cx="3273780" cy="3102989"/>
          </a:xfrm>
          <a:prstGeom prst="rect">
            <a:avLst/>
          </a:prstGeom>
        </p:spPr>
        <p:txBody>
          <a:bodyPr>
            <a:normAutofit fontScale="85000" lnSpcReduction="10000"/>
          </a:bodyPr>
          <a:lstStyle/>
          <a:p>
            <a:pPr defTabSz="768096">
              <a:spcAft>
                <a:spcPts val="600"/>
              </a:spcAft>
            </a:pPr>
            <a:r>
              <a:rPr lang="en-US" sz="1700" kern="1200">
                <a:solidFill>
                  <a:schemeClr val="tx1"/>
                </a:solidFill>
                <a:latin typeface="+mn-lt"/>
                <a:ea typeface="+mn-ea"/>
                <a:cs typeface="+mn-cs"/>
              </a:rPr>
              <a:t>Less than 75% of the players will effectively catch the ball.  Use different ways to practice like whiffle balls, tennis balls, or soft snow balls made of cotton.  </a:t>
            </a:r>
          </a:p>
          <a:p>
            <a:pPr defTabSz="768096">
              <a:spcAft>
                <a:spcPts val="600"/>
              </a:spcAft>
            </a:pPr>
            <a:r>
              <a:rPr lang="en-US" sz="1700" kern="1200">
                <a:solidFill>
                  <a:schemeClr val="tx1"/>
                </a:solidFill>
                <a:latin typeface="+mn-lt"/>
                <a:ea typeface="+mn-ea"/>
                <a:cs typeface="+mn-cs"/>
              </a:rPr>
              <a:t>You must reduce their fear of getting hit or hurt to help them get better at the skill.</a:t>
            </a:r>
          </a:p>
          <a:p>
            <a:pPr defTabSz="768096">
              <a:spcAft>
                <a:spcPts val="600"/>
              </a:spcAft>
            </a:pPr>
            <a:r>
              <a:rPr lang="en-US" sz="1700" kern="1200">
                <a:solidFill>
                  <a:schemeClr val="tx1"/>
                </a:solidFill>
                <a:latin typeface="+mn-lt"/>
                <a:ea typeface="+mn-ea"/>
                <a:cs typeface="+mn-cs"/>
              </a:rPr>
              <a:t>For balls in the air, encourage them to use their glove to catch and their throwing hand to help trap it in their glove.</a:t>
            </a:r>
          </a:p>
          <a:p>
            <a:pPr defTabSz="768096">
              <a:spcAft>
                <a:spcPts val="600"/>
              </a:spcAft>
            </a:pPr>
            <a:r>
              <a:rPr lang="en-US" sz="1700" kern="1200">
                <a:solidFill>
                  <a:schemeClr val="tx1"/>
                </a:solidFill>
                <a:latin typeface="+mn-lt"/>
                <a:ea typeface="+mn-ea"/>
                <a:cs typeface="+mn-cs"/>
              </a:rPr>
              <a:t>BE PATIENT with this as it involves the player overcoming the fear of being hit or hurt.</a:t>
            </a:r>
            <a:endParaRPr lang="en-US" sz="1700"/>
          </a:p>
        </p:txBody>
      </p:sp>
    </p:spTree>
    <p:extLst>
      <p:ext uri="{BB962C8B-B14F-4D97-AF65-F5344CB8AC3E}">
        <p14:creationId xmlns:p14="http://schemas.microsoft.com/office/powerpoint/2010/main" val="3762453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TO DO IN GAME</a:t>
            </a:r>
          </a:p>
        </p:txBody>
      </p:sp>
      <p:sp>
        <p:nvSpPr>
          <p:cNvPr id="3" name="Text Placeholder 2"/>
          <p:cNvSpPr>
            <a:spLocks noGrp="1"/>
          </p:cNvSpPr>
          <p:nvPr>
            <p:ph type="body" idx="1"/>
          </p:nvPr>
        </p:nvSpPr>
        <p:spPr/>
        <p:txBody>
          <a:bodyPr/>
          <a:lstStyle/>
          <a:p>
            <a:r>
              <a:rPr lang="en-US" dirty="0"/>
              <a:t>Batting	</a:t>
            </a:r>
          </a:p>
        </p:txBody>
      </p:sp>
      <p:sp>
        <p:nvSpPr>
          <p:cNvPr id="4" name="Content Placeholder 3"/>
          <p:cNvSpPr>
            <a:spLocks noGrp="1"/>
          </p:cNvSpPr>
          <p:nvPr>
            <p:ph sz="half" idx="2"/>
          </p:nvPr>
        </p:nvSpPr>
        <p:spPr/>
        <p:txBody>
          <a:bodyPr>
            <a:normAutofit fontScale="92500" lnSpcReduction="10000"/>
          </a:bodyPr>
          <a:lstStyle/>
          <a:p>
            <a:r>
              <a:rPr lang="en-US" sz="1600" dirty="0"/>
              <a:t>Be organized</a:t>
            </a:r>
          </a:p>
          <a:p>
            <a:r>
              <a:rPr lang="en-US" sz="1600" dirty="0"/>
              <a:t>Every player will hit, every inning.  The goal is to make the process as efficient as possible.</a:t>
            </a:r>
          </a:p>
          <a:p>
            <a:r>
              <a:rPr lang="en-US" sz="1600" dirty="0"/>
              <a:t>One player up, one player on deck in a designated area, and the third player ready to go with their helmet on in the dugout.</a:t>
            </a:r>
          </a:p>
          <a:p>
            <a:r>
              <a:rPr lang="en-US" sz="1600" dirty="0"/>
              <a:t>Absolutely NO BATS in the dugout.</a:t>
            </a:r>
          </a:p>
          <a:p>
            <a:pPr marL="0" indent="0">
              <a:buNone/>
            </a:pPr>
            <a:endParaRPr lang="en-US" dirty="0"/>
          </a:p>
        </p:txBody>
      </p:sp>
      <p:sp>
        <p:nvSpPr>
          <p:cNvPr id="5" name="Text Placeholder 4"/>
          <p:cNvSpPr>
            <a:spLocks noGrp="1"/>
          </p:cNvSpPr>
          <p:nvPr>
            <p:ph type="body" sz="quarter" idx="3"/>
          </p:nvPr>
        </p:nvSpPr>
        <p:spPr/>
        <p:txBody>
          <a:bodyPr/>
          <a:lstStyle/>
          <a:p>
            <a:r>
              <a:rPr lang="en-US" dirty="0"/>
              <a:t>Fielding</a:t>
            </a:r>
          </a:p>
        </p:txBody>
      </p:sp>
      <p:sp>
        <p:nvSpPr>
          <p:cNvPr id="6" name="Content Placeholder 5"/>
          <p:cNvSpPr>
            <a:spLocks noGrp="1"/>
          </p:cNvSpPr>
          <p:nvPr>
            <p:ph sz="quarter" idx="4"/>
          </p:nvPr>
        </p:nvSpPr>
        <p:spPr/>
        <p:txBody>
          <a:bodyPr>
            <a:normAutofit fontScale="92500" lnSpcReduction="10000"/>
          </a:bodyPr>
          <a:lstStyle/>
          <a:p>
            <a:r>
              <a:rPr lang="en-US" sz="1500" dirty="0"/>
              <a:t>Play five kids in the infield and have the remaining players out in the outfield with a coach working on drills.</a:t>
            </a:r>
          </a:p>
          <a:p>
            <a:r>
              <a:rPr lang="en-US" sz="1500" dirty="0"/>
              <a:t>Examples of drills:  soft toss, tee work, throwing drills, and fly balls with tennis balls.</a:t>
            </a:r>
          </a:p>
          <a:p>
            <a:r>
              <a:rPr lang="en-US" sz="1500" dirty="0"/>
              <a:t>Basically, anything that helps grow skills.  Rather than have kids stay still and bored in the outfield, engage them.</a:t>
            </a:r>
          </a:p>
          <a:p>
            <a:r>
              <a:rPr lang="en-US" sz="1500" dirty="0"/>
              <a:t>Kids can be working on skills one inning and playing the field the next.  We would rather see growth and development instead of who can build the best dirt pile in left field.</a:t>
            </a:r>
          </a:p>
          <a:p>
            <a:endParaRPr lang="en-US" sz="1500" dirty="0"/>
          </a:p>
          <a:p>
            <a:r>
              <a:rPr lang="en-US" sz="1500" dirty="0"/>
              <a:t>At this age level, skills in the outfield is not taking away from the game.  It is enhancing the experience.  Encourage parents to volunteer to help so you can handle it all.</a:t>
            </a:r>
          </a:p>
          <a:p>
            <a:pPr marL="0" indent="0">
              <a:buNone/>
            </a:pPr>
            <a:endParaRPr lang="en-US" dirty="0"/>
          </a:p>
        </p:txBody>
      </p:sp>
    </p:spTree>
    <p:extLst>
      <p:ext uri="{BB962C8B-B14F-4D97-AF65-F5344CB8AC3E}">
        <p14:creationId xmlns:p14="http://schemas.microsoft.com/office/powerpoint/2010/main" val="1539157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Picture Placeholder 3">
            <a:extLst>
              <a:ext uri="{FF2B5EF4-FFF2-40B4-BE49-F238E27FC236}">
                <a16:creationId xmlns:a16="http://schemas.microsoft.com/office/drawing/2014/main" id="{E3FA3C62-21AA-D385-5000-F971CDB18BC6}"/>
              </a:ext>
            </a:extLst>
          </p:cNvPr>
          <p:cNvPicPr>
            <a:picLocks noGrp="1" noChangeAspect="1"/>
          </p:cNvPicPr>
          <p:nvPr>
            <p:ph type="pic" idx="1"/>
          </p:nvPr>
        </p:nvPicPr>
        <p:blipFill rotWithShape="1">
          <a:blip r:embed="rId2"/>
          <a:srcRect l="27311" r="2797" b="1"/>
          <a:stretch/>
        </p:blipFill>
        <p:spPr>
          <a:xfrm>
            <a:off x="20" y="10"/>
            <a:ext cx="7460291" cy="6857990"/>
          </a:xfrm>
          <a:prstGeom prst="rect">
            <a:avLst/>
          </a:prstGeom>
        </p:spPr>
      </p:pic>
      <p:sp>
        <p:nvSpPr>
          <p:cNvPr id="19" name="Freeform: Shape 18">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239536" y="0"/>
            <a:ext cx="3904464"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21" name="Freeform: Shape 20">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1169" y="0"/>
            <a:ext cx="3782831"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23" name="Freeform: Shape 22">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22759" y="0"/>
            <a:ext cx="189729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p:cNvSpPr>
            <a:spLocks noGrp="1"/>
          </p:cNvSpPr>
          <p:nvPr>
            <p:ph type="title"/>
          </p:nvPr>
        </p:nvSpPr>
        <p:spPr>
          <a:xfrm>
            <a:off x="6035040" y="1045597"/>
            <a:ext cx="2725309" cy="1588422"/>
          </a:xfrm>
        </p:spPr>
        <p:txBody>
          <a:bodyPr vert="horz" lIns="91440" tIns="45720" rIns="91440" bIns="45720" rtlCol="0" anchor="b">
            <a:normAutofit/>
          </a:bodyPr>
          <a:lstStyle/>
          <a:p>
            <a:pPr defTabSz="914400"/>
            <a:r>
              <a:rPr lang="en-US" sz="3100"/>
              <a:t>Reminder for Instructional</a:t>
            </a:r>
          </a:p>
        </p:txBody>
      </p:sp>
      <p:sp>
        <p:nvSpPr>
          <p:cNvPr id="8" name="Text Placeholder 7"/>
          <p:cNvSpPr>
            <a:spLocks noGrp="1"/>
          </p:cNvSpPr>
          <p:nvPr>
            <p:ph type="body" sz="half" idx="2"/>
          </p:nvPr>
        </p:nvSpPr>
        <p:spPr>
          <a:xfrm>
            <a:off x="6035039" y="2722729"/>
            <a:ext cx="2725310" cy="2700062"/>
          </a:xfrm>
        </p:spPr>
        <p:txBody>
          <a:bodyPr vert="horz" lIns="91440" tIns="45720" rIns="91440" bIns="45720" rtlCol="0">
            <a:normAutofit/>
          </a:bodyPr>
          <a:lstStyle/>
          <a:p>
            <a:pPr indent="-228600" defTabSz="914400">
              <a:buFont typeface="Arial" panose="020B0604020202020204" pitchFamily="34" charset="0"/>
              <a:buChar char="•"/>
            </a:pPr>
            <a:r>
              <a:rPr lang="en-US" sz="1700"/>
              <a:t>It is supposed to be a learning and teaching experience.  Teach now so the basics become natural and development is easier.</a:t>
            </a:r>
          </a:p>
        </p:txBody>
      </p:sp>
      <p:sp>
        <p:nvSpPr>
          <p:cNvPr id="12" name="Picture Placeholder 6"/>
          <p:cNvSpPr txBox="1">
            <a:spLocks/>
          </p:cNvSpPr>
          <p:nvPr/>
        </p:nvSpPr>
        <p:spPr>
          <a:xfrm>
            <a:off x="1752600" y="609600"/>
            <a:ext cx="5486400" cy="4114800"/>
          </a:xfrm>
          <a:prstGeom prst="rect">
            <a:avLst/>
          </a:prstGeom>
        </p:spPr>
        <p:txBody>
          <a:bodyPr/>
          <a:lstStyle/>
          <a:p>
            <a:endParaRPr lang="en-US"/>
          </a:p>
        </p:txBody>
      </p:sp>
    </p:spTree>
    <p:extLst>
      <p:ext uri="{BB962C8B-B14F-4D97-AF65-F5344CB8AC3E}">
        <p14:creationId xmlns:p14="http://schemas.microsoft.com/office/powerpoint/2010/main" val="860189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4669978"/>
            <a:ext cx="3293268" cy="1173700"/>
          </a:xfrm>
        </p:spPr>
        <p:txBody>
          <a:bodyPr vert="horz" lIns="91440" tIns="45720" rIns="91440" bIns="45720" rtlCol="0" anchor="t">
            <a:normAutofit/>
          </a:bodyPr>
          <a:lstStyle/>
          <a:p>
            <a:pPr defTabSz="914400"/>
            <a:r>
              <a:rPr lang="en-US" sz="3500">
                <a:solidFill>
                  <a:schemeClr val="bg1"/>
                </a:solidFill>
              </a:rPr>
              <a:t>ROOKIE LEAGUE</a:t>
            </a:r>
            <a:br>
              <a:rPr lang="en-US" sz="3500">
                <a:solidFill>
                  <a:schemeClr val="bg1"/>
                </a:solidFill>
              </a:rPr>
            </a:br>
            <a:r>
              <a:rPr lang="en-US" sz="3500">
                <a:solidFill>
                  <a:schemeClr val="bg1"/>
                </a:solidFill>
              </a:rPr>
              <a:t>AGES 7-8</a:t>
            </a:r>
          </a:p>
        </p:txBody>
      </p:sp>
      <p:pic>
        <p:nvPicPr>
          <p:cNvPr id="4098" name="Picture 2"/>
          <p:cNvPicPr>
            <a:picLocks noGrp="1" noChangeAspect="1" noChangeArrowheads="1"/>
          </p:cNvPicPr>
          <p:nvPr>
            <p:ph type="pic" idx="1"/>
          </p:nvPr>
        </p:nvPicPr>
        <p:blipFill rotWithShape="1">
          <a:blip r:embed="rId2" cstate="print">
            <a:extLst>
              <a:ext uri="{28A0092B-C50C-407E-A947-70E740481C1C}">
                <a14:useLocalDpi xmlns:a14="http://schemas.microsoft.com/office/drawing/2010/main" val="0"/>
              </a:ext>
            </a:extLst>
          </a:blip>
          <a:srcRect t="11263" b="11263"/>
          <a:stretch/>
        </p:blipFill>
        <p:spPr bwMode="auto">
          <a:xfrm>
            <a:off x="20" y="-1"/>
            <a:ext cx="9143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105" name="Group 4104">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4106" name="Freeform: Shape 4105">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07" name="Freeform: Shape 4106">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ext Placeholder 3"/>
          <p:cNvSpPr>
            <a:spLocks noGrp="1"/>
          </p:cNvSpPr>
          <p:nvPr>
            <p:ph type="body" sz="half" idx="2"/>
          </p:nvPr>
        </p:nvSpPr>
        <p:spPr>
          <a:xfrm>
            <a:off x="4248150" y="4669978"/>
            <a:ext cx="4269581" cy="1173700"/>
          </a:xfrm>
        </p:spPr>
        <p:txBody>
          <a:bodyPr vert="horz" lIns="91440" tIns="45720" rIns="91440" bIns="45720" rtlCol="0">
            <a:normAutofit/>
          </a:bodyPr>
          <a:lstStyle/>
          <a:p>
            <a:pPr indent="-228600" defTabSz="914400">
              <a:buFont typeface="Arial" panose="020B0604020202020204" pitchFamily="34" charset="0"/>
              <a:buChar char="•"/>
            </a:pPr>
            <a:r>
              <a:rPr lang="en-US" sz="1600">
                <a:solidFill>
                  <a:schemeClr val="bg1">
                    <a:alpha val="80000"/>
                  </a:schemeClr>
                </a:solidFill>
              </a:rPr>
              <a:t>Rookie League is still a developmental league.  Players are learning how to now apply the skills they have been taught in T-Ball and Instructional to real game situations.  </a:t>
            </a:r>
          </a:p>
        </p:txBody>
      </p:sp>
    </p:spTree>
    <p:extLst>
      <p:ext uri="{BB962C8B-B14F-4D97-AF65-F5344CB8AC3E}">
        <p14:creationId xmlns:p14="http://schemas.microsoft.com/office/powerpoint/2010/main" val="20389171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Coaching Rookie Baseball</a:t>
            </a:r>
          </a:p>
        </p:txBody>
      </p:sp>
      <p:sp>
        <p:nvSpPr>
          <p:cNvPr id="6" name="Text Placeholder 5"/>
          <p:cNvSpPr>
            <a:spLocks noGrp="1"/>
          </p:cNvSpPr>
          <p:nvPr>
            <p:ph type="body" idx="1"/>
          </p:nvPr>
        </p:nvSpPr>
        <p:spPr/>
        <p:txBody>
          <a:bodyPr>
            <a:normAutofit/>
          </a:bodyPr>
          <a:lstStyle/>
          <a:p>
            <a:pPr algn="ctr"/>
            <a:r>
              <a:rPr lang="en-US" dirty="0"/>
              <a:t>How it is different from Instructional League</a:t>
            </a:r>
          </a:p>
        </p:txBody>
      </p:sp>
      <p:sp>
        <p:nvSpPr>
          <p:cNvPr id="7" name="Content Placeholder 6"/>
          <p:cNvSpPr>
            <a:spLocks noGrp="1"/>
          </p:cNvSpPr>
          <p:nvPr>
            <p:ph sz="half" idx="2"/>
          </p:nvPr>
        </p:nvSpPr>
        <p:spPr/>
        <p:txBody>
          <a:bodyPr>
            <a:normAutofit fontScale="92500"/>
          </a:bodyPr>
          <a:lstStyle/>
          <a:p>
            <a:pPr marL="0" indent="0">
              <a:buNone/>
            </a:pPr>
            <a:r>
              <a:rPr lang="en-US" sz="1400" dirty="0"/>
              <a:t>-The score is kept.</a:t>
            </a:r>
          </a:p>
          <a:p>
            <a:pPr marL="0" indent="0">
              <a:buNone/>
            </a:pPr>
            <a:r>
              <a:rPr lang="en-US" sz="1400" dirty="0"/>
              <a:t>-Outs are counted with standard scoring of three outs per side.</a:t>
            </a:r>
          </a:p>
          <a:p>
            <a:pPr marL="0" indent="0">
              <a:buNone/>
            </a:pPr>
            <a:r>
              <a:rPr lang="en-US" sz="1400" dirty="0"/>
              <a:t>-Games will be six innings or two hour maximum.</a:t>
            </a:r>
          </a:p>
          <a:p>
            <a:pPr marL="0" indent="0">
              <a:buNone/>
            </a:pPr>
            <a:r>
              <a:rPr lang="en-US" sz="1400" dirty="0"/>
              <a:t>-Lineups (batting orders) will be kept and exchanged prior to the games.  The order does not change during the course of the game.</a:t>
            </a:r>
          </a:p>
          <a:p>
            <a:pPr marL="0" indent="0">
              <a:buNone/>
            </a:pPr>
            <a:r>
              <a:rPr lang="en-US" sz="1400" dirty="0"/>
              <a:t>-A pitching machine is used to pitch to the kids. This takes getting used to by coaches and players.  Practice calibrating the machine before the first game.</a:t>
            </a:r>
            <a:endParaRPr lang="en-US" dirty="0"/>
          </a:p>
          <a:p>
            <a:pPr marL="0" indent="0">
              <a:buNone/>
            </a:pPr>
            <a:r>
              <a:rPr lang="en-US" sz="1400" dirty="0"/>
              <a:t>-Kids will be pitching at this level starting at game 5 with a staggered roll out set forth in the league rules.</a:t>
            </a:r>
          </a:p>
          <a:p>
            <a:pPr marL="0" indent="0">
              <a:buNone/>
            </a:pPr>
            <a:r>
              <a:rPr lang="en-US" sz="1400" dirty="0"/>
              <a:t>-Umpires will be calling balls and strikes with strikeouts.</a:t>
            </a:r>
          </a:p>
          <a:p>
            <a:pPr marL="0" indent="0">
              <a:buNone/>
            </a:pPr>
            <a:r>
              <a:rPr lang="en-US" sz="1400" dirty="0"/>
              <a:t>-The pace is faster and for some more competitive.</a:t>
            </a:r>
          </a:p>
        </p:txBody>
      </p:sp>
      <p:sp>
        <p:nvSpPr>
          <p:cNvPr id="8" name="Text Placeholder 7"/>
          <p:cNvSpPr>
            <a:spLocks noGrp="1"/>
          </p:cNvSpPr>
          <p:nvPr>
            <p:ph type="body" sz="quarter" idx="3"/>
          </p:nvPr>
        </p:nvSpPr>
        <p:spPr/>
        <p:txBody>
          <a:bodyPr>
            <a:normAutofit/>
          </a:bodyPr>
          <a:lstStyle/>
          <a:p>
            <a:r>
              <a:rPr lang="en-US" dirty="0"/>
              <a:t>How it is similar to Instructional	</a:t>
            </a:r>
          </a:p>
        </p:txBody>
      </p:sp>
      <p:sp>
        <p:nvSpPr>
          <p:cNvPr id="9" name="Content Placeholder 8"/>
          <p:cNvSpPr>
            <a:spLocks noGrp="1"/>
          </p:cNvSpPr>
          <p:nvPr>
            <p:ph sz="quarter" idx="4"/>
          </p:nvPr>
        </p:nvSpPr>
        <p:spPr/>
        <p:txBody>
          <a:bodyPr>
            <a:normAutofit fontScale="92500"/>
          </a:bodyPr>
          <a:lstStyle/>
          <a:p>
            <a:r>
              <a:rPr lang="en-US" sz="1400" dirty="0"/>
              <a:t>There will be varying levels of talent on every team.  Some kids will be able to do everything necessary to play.  Some will be able to do a little bit of everything.  Some will be able to do very little at all.</a:t>
            </a:r>
          </a:p>
          <a:p>
            <a:r>
              <a:rPr lang="en-US" sz="1400" dirty="0"/>
              <a:t>Coaching is critical because the team’s success is dependent on the success of not a few, but the whole.</a:t>
            </a:r>
          </a:p>
          <a:p>
            <a:r>
              <a:rPr lang="en-US" sz="1400" dirty="0"/>
              <a:t>Keep everyone involved.</a:t>
            </a:r>
          </a:p>
          <a:p>
            <a:r>
              <a:rPr lang="en-US" sz="1400" dirty="0"/>
              <a:t>Everyone must play.</a:t>
            </a:r>
          </a:p>
          <a:p>
            <a:r>
              <a:rPr lang="en-US" sz="1400" dirty="0"/>
              <a:t>It will be up to the coaches to decide where players go in the field taking into account skill levels, but also safety considerations.</a:t>
            </a:r>
          </a:p>
        </p:txBody>
      </p:sp>
    </p:spTree>
    <p:extLst>
      <p:ext uri="{BB962C8B-B14F-4D97-AF65-F5344CB8AC3E}">
        <p14:creationId xmlns:p14="http://schemas.microsoft.com/office/powerpoint/2010/main" val="1692129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EF085B8-A2C0-4A6F-B663-CCC56F3CD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3">
            <a:extLst>
              <a:ext uri="{FF2B5EF4-FFF2-40B4-BE49-F238E27FC236}">
                <a16:creationId xmlns:a16="http://schemas.microsoft.com/office/drawing/2014/main" id="{2658F6D6-96E0-421A-96D6-3DF404008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1">
            <a:extLst>
              <a:ext uri="{FF2B5EF4-FFF2-40B4-BE49-F238E27FC236}">
                <a16:creationId xmlns:a16="http://schemas.microsoft.com/office/drawing/2014/main" id="{3CF62545-93A0-4FD5-9B48-48DCA794C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8605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itle 6"/>
          <p:cNvSpPr>
            <a:spLocks noGrp="1"/>
          </p:cNvSpPr>
          <p:nvPr>
            <p:ph type="title"/>
          </p:nvPr>
        </p:nvSpPr>
        <p:spPr>
          <a:xfrm>
            <a:off x="628650" y="365125"/>
            <a:ext cx="7886700" cy="1325563"/>
          </a:xfrm>
        </p:spPr>
        <p:txBody>
          <a:bodyPr>
            <a:normAutofit/>
          </a:bodyPr>
          <a:lstStyle/>
          <a:p>
            <a:r>
              <a:rPr lang="en-US" dirty="0"/>
              <a:t>Sample Practice</a:t>
            </a:r>
          </a:p>
        </p:txBody>
      </p:sp>
      <p:sp>
        <p:nvSpPr>
          <p:cNvPr id="8" name="Content Placeholder 7"/>
          <p:cNvSpPr>
            <a:spLocks noGrp="1"/>
          </p:cNvSpPr>
          <p:nvPr>
            <p:ph sz="half" idx="1"/>
          </p:nvPr>
        </p:nvSpPr>
        <p:spPr>
          <a:xfrm>
            <a:off x="628650" y="2010833"/>
            <a:ext cx="3822700" cy="4166130"/>
          </a:xfrm>
        </p:spPr>
        <p:txBody>
          <a:bodyPr>
            <a:normAutofit/>
          </a:bodyPr>
          <a:lstStyle/>
          <a:p>
            <a:r>
              <a:rPr lang="en-US" sz="900"/>
              <a:t>5 Minute Introduction (Kids don’t like long speeches)</a:t>
            </a:r>
          </a:p>
          <a:p>
            <a:r>
              <a:rPr lang="en-US" sz="900"/>
              <a:t>15 minutes base running</a:t>
            </a:r>
          </a:p>
          <a:p>
            <a:pPr lvl="1"/>
            <a:r>
              <a:rPr lang="en-US" sz="900"/>
              <a:t>Have them run out a single.</a:t>
            </a:r>
          </a:p>
          <a:p>
            <a:pPr lvl="2"/>
            <a:r>
              <a:rPr lang="en-US" sz="900"/>
              <a:t>Rep 1: Run through the bag as fast as possible turning right into foul territory</a:t>
            </a:r>
          </a:p>
          <a:p>
            <a:pPr lvl="2"/>
            <a:r>
              <a:rPr lang="en-US" sz="900"/>
              <a:t>Rep 2:  Rounding the bag towards second and returning.</a:t>
            </a:r>
          </a:p>
          <a:p>
            <a:pPr lvl="1"/>
            <a:r>
              <a:rPr lang="en-US" sz="900"/>
              <a:t>Run through doubles, triples, and homeruns</a:t>
            </a:r>
          </a:p>
          <a:p>
            <a:pPr lvl="1"/>
            <a:r>
              <a:rPr lang="en-US" sz="900"/>
              <a:t>Can talk about tag ups and the importance of freezing on line drives.  At this level, kids can now catch the ball and outs matter.</a:t>
            </a:r>
          </a:p>
          <a:p>
            <a:r>
              <a:rPr lang="en-US" sz="900"/>
              <a:t>20 Minutes (Throwing/Catching)</a:t>
            </a:r>
          </a:p>
          <a:p>
            <a:pPr lvl="1"/>
            <a:r>
              <a:rPr lang="en-US" sz="900"/>
              <a:t>(10 Minutes)</a:t>
            </a:r>
          </a:p>
          <a:p>
            <a:pPr lvl="1"/>
            <a:r>
              <a:rPr lang="en-US" sz="900"/>
              <a:t>Have one group on the foul line and the other in the outfield.  Don’t play catch on the infield.</a:t>
            </a:r>
          </a:p>
          <a:p>
            <a:pPr lvl="1"/>
            <a:r>
              <a:rPr lang="en-US" sz="900"/>
              <a:t>Identify who can catch and throw effectively—likely infielders and possibly pitchers.</a:t>
            </a:r>
          </a:p>
          <a:p>
            <a:pPr lvl="1"/>
            <a:r>
              <a:rPr lang="en-US" sz="900"/>
              <a:t>Progression can be after five minutes of catch, the kids in the outfield back up by one step.  If each partner catches the ball and throws it accurately, take one step back.  If not, repeat the rep.</a:t>
            </a:r>
          </a:p>
          <a:p>
            <a:pPr lvl="1"/>
            <a:r>
              <a:rPr lang="en-US" sz="900"/>
              <a:t>(10 Minutes)</a:t>
            </a:r>
          </a:p>
          <a:p>
            <a:pPr lvl="1"/>
            <a:r>
              <a:rPr lang="en-US" sz="900"/>
              <a:t>Have the players close in to ten feet from each other and roll ground balls.  Encourage proper fielding technique</a:t>
            </a:r>
          </a:p>
          <a:p>
            <a:pPr lvl="2"/>
            <a:r>
              <a:rPr lang="en-US" sz="900"/>
              <a:t>10 reps straight on, 10 to the left, ten to the right, and 10 short hops</a:t>
            </a:r>
          </a:p>
          <a:p>
            <a:pPr lvl="1"/>
            <a:endParaRPr lang="en-US" sz="900"/>
          </a:p>
        </p:txBody>
      </p:sp>
      <p:sp>
        <p:nvSpPr>
          <p:cNvPr id="9" name="Content Placeholder 8"/>
          <p:cNvSpPr>
            <a:spLocks noGrp="1"/>
          </p:cNvSpPr>
          <p:nvPr>
            <p:ph sz="half" idx="2"/>
          </p:nvPr>
        </p:nvSpPr>
        <p:spPr>
          <a:xfrm>
            <a:off x="4692649" y="2010833"/>
            <a:ext cx="3822700" cy="4166130"/>
          </a:xfrm>
        </p:spPr>
        <p:txBody>
          <a:bodyPr>
            <a:normAutofit/>
          </a:bodyPr>
          <a:lstStyle/>
          <a:p>
            <a:r>
              <a:rPr lang="en-US" sz="1100"/>
              <a:t>Batting practice (45 min)</a:t>
            </a:r>
          </a:p>
          <a:p>
            <a:pPr lvl="1"/>
            <a:r>
              <a:rPr lang="en-US" sz="1100"/>
              <a:t>Break into stations (15 minutes per station)</a:t>
            </a:r>
          </a:p>
          <a:p>
            <a:pPr lvl="1"/>
            <a:r>
              <a:rPr lang="en-US" sz="1100"/>
              <a:t>1 group live on the field</a:t>
            </a:r>
          </a:p>
          <a:p>
            <a:pPr lvl="1"/>
            <a:r>
              <a:rPr lang="en-US" sz="1100"/>
              <a:t>1 group soft toss/tee work</a:t>
            </a:r>
          </a:p>
          <a:p>
            <a:pPr lvl="1"/>
            <a:r>
              <a:rPr lang="en-US" sz="1100"/>
              <a:t>1 group playing the field shagging</a:t>
            </a:r>
          </a:p>
          <a:p>
            <a:pPr marL="457200" lvl="1" indent="0">
              <a:buNone/>
            </a:pPr>
            <a:endParaRPr lang="en-US" sz="1100"/>
          </a:p>
          <a:p>
            <a:r>
              <a:rPr lang="en-US" sz="1100"/>
              <a:t>An hour and thirty minutes is usually enough for instruction</a:t>
            </a:r>
          </a:p>
          <a:p>
            <a:pPr marL="0" indent="0">
              <a:buNone/>
            </a:pPr>
            <a:endParaRPr lang="en-US" sz="1100"/>
          </a:p>
          <a:p>
            <a:r>
              <a:rPr lang="en-US" sz="1100"/>
              <a:t>If kids are still engaged:</a:t>
            </a:r>
          </a:p>
          <a:p>
            <a:pPr marL="0" indent="0">
              <a:buNone/>
            </a:pPr>
            <a:endParaRPr lang="en-US" sz="1100"/>
          </a:p>
          <a:p>
            <a:r>
              <a:rPr lang="en-US" sz="1100"/>
              <a:t>Play some sort of competitive game reinforcing the lessons of the practice.  Kids love to compete and don’t realize they are benefiting from the games you are playing if they are having fun. It reenergizes them for the next time they come.</a:t>
            </a:r>
          </a:p>
          <a:p>
            <a:r>
              <a:rPr lang="en-US" sz="1100"/>
              <a:t>Always finish on a HIGH note.  </a:t>
            </a:r>
          </a:p>
          <a:p>
            <a:pPr marL="0" indent="0">
              <a:buNone/>
            </a:pPr>
            <a:endParaRPr lang="en-US" sz="1100"/>
          </a:p>
          <a:p>
            <a:r>
              <a:rPr lang="en-US" sz="1100"/>
              <a:t>Encourage your 8 year old returners to be leaders.  Let them show the 7s how to play the right way.  </a:t>
            </a:r>
          </a:p>
        </p:txBody>
      </p:sp>
    </p:spTree>
    <p:extLst>
      <p:ext uri="{BB962C8B-B14F-4D97-AF65-F5344CB8AC3E}">
        <p14:creationId xmlns:p14="http://schemas.microsoft.com/office/powerpoint/2010/main" val="1247555455"/>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390525"/>
            <a:ext cx="7143750" cy="607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7803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BAB54-D4C6-5759-D19A-B182534EF85F}"/>
              </a:ext>
            </a:extLst>
          </p:cNvPr>
          <p:cNvSpPr>
            <a:spLocks noGrp="1"/>
          </p:cNvSpPr>
          <p:nvPr>
            <p:ph type="title"/>
          </p:nvPr>
        </p:nvSpPr>
        <p:spPr/>
        <p:txBody>
          <a:bodyPr/>
          <a:lstStyle/>
          <a:p>
            <a:pPr algn="ctr"/>
            <a:r>
              <a:rPr lang="en-US" dirty="0"/>
              <a:t>Highlights</a:t>
            </a:r>
          </a:p>
        </p:txBody>
      </p:sp>
      <p:sp>
        <p:nvSpPr>
          <p:cNvPr id="3" name="Content Placeholder 2">
            <a:extLst>
              <a:ext uri="{FF2B5EF4-FFF2-40B4-BE49-F238E27FC236}">
                <a16:creationId xmlns:a16="http://schemas.microsoft.com/office/drawing/2014/main" id="{9FCE4CB8-8063-293C-33F8-AF270716D49F}"/>
              </a:ext>
            </a:extLst>
          </p:cNvPr>
          <p:cNvSpPr>
            <a:spLocks noGrp="1"/>
          </p:cNvSpPr>
          <p:nvPr>
            <p:ph sz="half" idx="1"/>
          </p:nvPr>
        </p:nvSpPr>
        <p:spPr/>
        <p:txBody>
          <a:bodyPr/>
          <a:lstStyle/>
          <a:p>
            <a:r>
              <a:rPr lang="en-US" dirty="0"/>
              <a:t>Spring Season</a:t>
            </a:r>
          </a:p>
          <a:p>
            <a:pPr lvl="1"/>
            <a:r>
              <a:rPr lang="en-US" sz="1400" dirty="0"/>
              <a:t>Incredible growth by the kids</a:t>
            </a:r>
          </a:p>
          <a:p>
            <a:pPr lvl="1"/>
            <a:r>
              <a:rPr lang="en-US" sz="1400" dirty="0"/>
              <a:t>Engaged fan bases</a:t>
            </a:r>
          </a:p>
          <a:p>
            <a:pPr lvl="1"/>
            <a:r>
              <a:rPr lang="en-US" sz="1400" dirty="0"/>
              <a:t>Entertaining games</a:t>
            </a:r>
          </a:p>
          <a:p>
            <a:pPr lvl="1"/>
            <a:r>
              <a:rPr lang="en-US" sz="1400" dirty="0"/>
              <a:t>Learning and getting better</a:t>
            </a:r>
          </a:p>
          <a:p>
            <a:pPr lvl="1"/>
            <a:r>
              <a:rPr lang="en-US" sz="1400" dirty="0"/>
              <a:t>Competitive Atmosphere</a:t>
            </a:r>
          </a:p>
          <a:p>
            <a:pPr lvl="1"/>
            <a:r>
              <a:rPr lang="en-US" sz="1400" dirty="0"/>
              <a:t>Focus on development and growth</a:t>
            </a:r>
            <a:endParaRPr lang="en-US" dirty="0"/>
          </a:p>
          <a:p>
            <a:r>
              <a:rPr lang="en-US" sz="1800" dirty="0"/>
              <a:t>Park Champions: </a:t>
            </a:r>
          </a:p>
          <a:p>
            <a:pPr lvl="2"/>
            <a:r>
              <a:rPr lang="en-US" sz="1400" dirty="0"/>
              <a:t>Rookie Division (7/8)—Yard Goats</a:t>
            </a:r>
          </a:p>
          <a:p>
            <a:pPr lvl="2"/>
            <a:r>
              <a:rPr lang="en-US" sz="1400" dirty="0"/>
              <a:t>Minor Division (9/10)—White Sox</a:t>
            </a:r>
          </a:p>
          <a:p>
            <a:pPr lvl="2"/>
            <a:r>
              <a:rPr lang="en-US" sz="1400" dirty="0"/>
              <a:t>Junior Division (11/12)—Rays</a:t>
            </a:r>
          </a:p>
          <a:p>
            <a:pPr lvl="2"/>
            <a:r>
              <a:rPr lang="en-US" sz="1400" dirty="0"/>
              <a:t>Senior Division (13-16)— Giants</a:t>
            </a:r>
          </a:p>
          <a:p>
            <a:pPr marL="914400" lvl="2" indent="0">
              <a:buNone/>
            </a:pPr>
            <a:endParaRPr lang="en-US" sz="1000" dirty="0"/>
          </a:p>
          <a:p>
            <a:pPr marL="914400" lvl="2" indent="0">
              <a:buNone/>
            </a:pPr>
            <a:endParaRPr lang="en-US" sz="1000" dirty="0"/>
          </a:p>
          <a:p>
            <a:pPr lvl="2"/>
            <a:endParaRPr lang="en-US" sz="1000" dirty="0"/>
          </a:p>
        </p:txBody>
      </p:sp>
      <p:sp>
        <p:nvSpPr>
          <p:cNvPr id="4" name="Content Placeholder 3">
            <a:extLst>
              <a:ext uri="{FF2B5EF4-FFF2-40B4-BE49-F238E27FC236}">
                <a16:creationId xmlns:a16="http://schemas.microsoft.com/office/drawing/2014/main" id="{08C5A768-51B3-34AC-49C3-BF9B997E0D3A}"/>
              </a:ext>
            </a:extLst>
          </p:cNvPr>
          <p:cNvSpPr>
            <a:spLocks noGrp="1"/>
          </p:cNvSpPr>
          <p:nvPr>
            <p:ph sz="half" idx="2"/>
          </p:nvPr>
        </p:nvSpPr>
        <p:spPr/>
        <p:txBody>
          <a:bodyPr/>
          <a:lstStyle/>
          <a:p>
            <a:r>
              <a:rPr lang="en-US" dirty="0"/>
              <a:t>Summer League</a:t>
            </a:r>
          </a:p>
          <a:p>
            <a:pPr lvl="1"/>
            <a:r>
              <a:rPr lang="en-US" sz="1600" dirty="0"/>
              <a:t>Unbelievable Enrollment and Development of MVC Level teams</a:t>
            </a:r>
          </a:p>
          <a:p>
            <a:pPr lvl="1"/>
            <a:r>
              <a:rPr lang="en-US" sz="1600" dirty="0"/>
              <a:t>8U District Champions, State Semi-Finalists</a:t>
            </a:r>
          </a:p>
          <a:p>
            <a:pPr lvl="1"/>
            <a:r>
              <a:rPr lang="en-US" sz="1600" dirty="0"/>
              <a:t>9U District Champions, State Semi Finalists, Baystate TOC Semi-Finalists</a:t>
            </a:r>
          </a:p>
          <a:p>
            <a:pPr lvl="1"/>
            <a:r>
              <a:rPr lang="en-US" sz="1600" dirty="0"/>
              <a:t>10U </a:t>
            </a:r>
            <a:r>
              <a:rPr lang="en-US" sz="1600" dirty="0" err="1"/>
              <a:t>BayState</a:t>
            </a:r>
            <a:r>
              <a:rPr lang="en-US" sz="1600" dirty="0"/>
              <a:t> TOC Champions</a:t>
            </a:r>
          </a:p>
          <a:p>
            <a:pPr lvl="1"/>
            <a:r>
              <a:rPr lang="en-US" sz="1600" dirty="0"/>
              <a:t>11U District Champions, State Semi-Finalists, </a:t>
            </a:r>
            <a:r>
              <a:rPr lang="en-US" sz="1600" dirty="0" err="1"/>
              <a:t>BayState</a:t>
            </a:r>
            <a:r>
              <a:rPr lang="en-US" sz="1600" dirty="0"/>
              <a:t> TOC Champions</a:t>
            </a:r>
          </a:p>
          <a:p>
            <a:pPr lvl="1"/>
            <a:r>
              <a:rPr lang="en-US" sz="1600" dirty="0"/>
              <a:t>12U District Champions, State Champions, and NE Regional Finalists</a:t>
            </a:r>
          </a:p>
          <a:p>
            <a:pPr lvl="1"/>
            <a:r>
              <a:rPr lang="en-US" sz="1600" dirty="0"/>
              <a:t>13U Lou Tompkins League 17-1 Record</a:t>
            </a:r>
          </a:p>
        </p:txBody>
      </p:sp>
    </p:spTree>
    <p:extLst>
      <p:ext uri="{BB962C8B-B14F-4D97-AF65-F5344CB8AC3E}">
        <p14:creationId xmlns:p14="http://schemas.microsoft.com/office/powerpoint/2010/main" val="26477118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6" name="Rectangle 5135">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36368" y="1641752"/>
            <a:ext cx="3293268" cy="1323439"/>
          </a:xfrm>
        </p:spPr>
        <p:txBody>
          <a:bodyPr vert="horz" lIns="91440" tIns="45720" rIns="91440" bIns="45720" rtlCol="0" anchor="t">
            <a:normAutofit/>
          </a:bodyPr>
          <a:lstStyle/>
          <a:p>
            <a:pPr defTabSz="914400"/>
            <a:r>
              <a:rPr lang="en-US" sz="3200">
                <a:solidFill>
                  <a:schemeClr val="bg1"/>
                </a:solidFill>
              </a:rPr>
              <a:t>Don’t be Afraid to </a:t>
            </a:r>
            <a:br>
              <a:rPr lang="en-US" sz="3200">
                <a:solidFill>
                  <a:schemeClr val="bg1"/>
                </a:solidFill>
              </a:rPr>
            </a:br>
            <a:r>
              <a:rPr lang="en-US" sz="3200">
                <a:solidFill>
                  <a:schemeClr val="bg1"/>
                </a:solidFill>
              </a:rPr>
              <a:t>Ask for Help</a:t>
            </a:r>
          </a:p>
        </p:txBody>
      </p:sp>
      <p:pic>
        <p:nvPicPr>
          <p:cNvPr id="512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207" r="9424" b="-1"/>
          <a:stretch/>
        </p:blipFill>
        <p:spPr bwMode="auto">
          <a:xfrm>
            <a:off x="620316" y="1498600"/>
            <a:ext cx="3945731" cy="467677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noFill/>
          <a:effectLst>
            <a:outerShdw blurRad="381000" dist="152400" dir="5400000" algn="t" rotWithShape="0">
              <a:prstClr val="black">
                <a:alpha val="1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138" name="Group 5137">
            <a:extLst>
              <a:ext uri="{FF2B5EF4-FFF2-40B4-BE49-F238E27FC236}">
                <a16:creationId xmlns:a16="http://schemas.microsoft.com/office/drawing/2014/main" id="{0EAC7AFE-68C0-41EB-A1C7-108E60D7C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316" y="4795537"/>
            <a:ext cx="3945731" cy="1410656"/>
            <a:chOff x="827088" y="4795537"/>
            <a:chExt cx="5260975" cy="1410656"/>
          </a:xfrm>
        </p:grpSpPr>
        <p:sp>
          <p:nvSpPr>
            <p:cNvPr id="5139" name="Freeform: Shape 5138">
              <a:extLst>
                <a:ext uri="{FF2B5EF4-FFF2-40B4-BE49-F238E27FC236}">
                  <a16:creationId xmlns:a16="http://schemas.microsoft.com/office/drawing/2014/main" id="{127393A7-D6DA-410B-8699-AA56B57BF7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40" name="Freeform: Shape 5139">
              <a:extLst>
                <a:ext uri="{FF2B5EF4-FFF2-40B4-BE49-F238E27FC236}">
                  <a16:creationId xmlns:a16="http://schemas.microsoft.com/office/drawing/2014/main" id="{8EC44C88-69E3-42EE-86E8-9B45F712B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Text Placeholder 5"/>
          <p:cNvSpPr>
            <a:spLocks noGrp="1"/>
          </p:cNvSpPr>
          <p:nvPr>
            <p:ph type="body" sz="half" idx="2"/>
          </p:nvPr>
        </p:nvSpPr>
        <p:spPr>
          <a:xfrm>
            <a:off x="5236369" y="3146400"/>
            <a:ext cx="3293268" cy="2682000"/>
          </a:xfrm>
        </p:spPr>
        <p:txBody>
          <a:bodyPr vert="horz" lIns="91440" tIns="45720" rIns="91440" bIns="45720" rtlCol="0">
            <a:normAutofit/>
          </a:bodyPr>
          <a:lstStyle/>
          <a:p>
            <a:pPr indent="-228600" defTabSz="914400">
              <a:buFont typeface="Arial" panose="020B0604020202020204" pitchFamily="34" charset="0"/>
              <a:buChar char="•"/>
            </a:pPr>
            <a:r>
              <a:rPr lang="en-US" sz="1000">
                <a:solidFill>
                  <a:schemeClr val="bg1">
                    <a:alpha val="80000"/>
                  </a:schemeClr>
                </a:solidFill>
              </a:rPr>
              <a:t>Remember:</a:t>
            </a:r>
          </a:p>
          <a:p>
            <a:pPr marL="342900" indent="-228600" defTabSz="914400">
              <a:buFont typeface="Arial" panose="020B0604020202020204" pitchFamily="34" charset="0"/>
              <a:buChar char="•"/>
            </a:pPr>
            <a:r>
              <a:rPr lang="en-US" sz="1000">
                <a:solidFill>
                  <a:schemeClr val="bg1">
                    <a:alpha val="80000"/>
                  </a:schemeClr>
                </a:solidFill>
              </a:rPr>
              <a:t>You are volunteers. </a:t>
            </a:r>
          </a:p>
          <a:p>
            <a:pPr marL="342900" indent="-228600" defTabSz="914400">
              <a:buFont typeface="Arial" panose="020B0604020202020204" pitchFamily="34" charset="0"/>
              <a:buChar char="•"/>
            </a:pPr>
            <a:r>
              <a:rPr lang="en-US" sz="1000">
                <a:solidFill>
                  <a:schemeClr val="bg1">
                    <a:alpha val="80000"/>
                  </a:schemeClr>
                </a:solidFill>
              </a:rPr>
              <a:t>We are here to help and can assist with creating drills or a practice plan if necessary.  This isn’t supposed to be stressful.</a:t>
            </a:r>
          </a:p>
          <a:p>
            <a:pPr marL="342900" indent="-228600" defTabSz="914400">
              <a:buFont typeface="Arial" panose="020B0604020202020204" pitchFamily="34" charset="0"/>
              <a:buChar char="•"/>
            </a:pPr>
            <a:r>
              <a:rPr lang="en-US" sz="1000">
                <a:solidFill>
                  <a:schemeClr val="bg1">
                    <a:alpha val="80000"/>
                  </a:schemeClr>
                </a:solidFill>
              </a:rPr>
              <a:t>Surround yourself with people that can help and know the game.</a:t>
            </a:r>
          </a:p>
          <a:p>
            <a:pPr marL="342900" indent="-228600" defTabSz="914400">
              <a:buFont typeface="Arial" panose="020B0604020202020204" pitchFamily="34" charset="0"/>
              <a:buChar char="•"/>
            </a:pPr>
            <a:r>
              <a:rPr lang="en-US" sz="1000">
                <a:solidFill>
                  <a:schemeClr val="bg1">
                    <a:alpha val="80000"/>
                  </a:schemeClr>
                </a:solidFill>
              </a:rPr>
              <a:t>Rely on the support systems in place because one day you will be on the other end helping someone out.</a:t>
            </a:r>
          </a:p>
          <a:p>
            <a:pPr marL="342900" indent="-228600" defTabSz="914400">
              <a:buFont typeface="Arial" panose="020B0604020202020204" pitchFamily="34" charset="0"/>
              <a:buChar char="•"/>
            </a:pPr>
            <a:r>
              <a:rPr lang="en-US" sz="1000">
                <a:solidFill>
                  <a:schemeClr val="bg1">
                    <a:alpha val="80000"/>
                  </a:schemeClr>
                </a:solidFill>
              </a:rPr>
              <a:t>Remember…everyone is learning, from the kids, to the umpires, to the coaches.  Focus on the positives and not the bad part of the experience.</a:t>
            </a:r>
          </a:p>
        </p:txBody>
      </p:sp>
    </p:spTree>
    <p:extLst>
      <p:ext uri="{BB962C8B-B14F-4D97-AF65-F5344CB8AC3E}">
        <p14:creationId xmlns:p14="http://schemas.microsoft.com/office/powerpoint/2010/main" val="2639139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020DE2-2468-5BAD-87B2-5D5FE7F6C1B9}"/>
              </a:ext>
            </a:extLst>
          </p:cNvPr>
          <p:cNvSpPr>
            <a:spLocks noGrp="1"/>
          </p:cNvSpPr>
          <p:nvPr>
            <p:ph type="title"/>
          </p:nvPr>
        </p:nvSpPr>
        <p:spPr>
          <a:xfrm>
            <a:off x="5236368" y="1641752"/>
            <a:ext cx="3293268" cy="1323439"/>
          </a:xfrm>
        </p:spPr>
        <p:txBody>
          <a:bodyPr vert="horz" lIns="91440" tIns="45720" rIns="91440" bIns="45720" rtlCol="0" anchor="t">
            <a:normAutofit/>
          </a:bodyPr>
          <a:lstStyle/>
          <a:p>
            <a:pPr defTabSz="914400"/>
            <a:r>
              <a:rPr lang="en-US" sz="3500">
                <a:solidFill>
                  <a:schemeClr val="bg1"/>
                </a:solidFill>
              </a:rPr>
              <a:t>Baseballs cost money</a:t>
            </a:r>
          </a:p>
        </p:txBody>
      </p:sp>
      <p:pic>
        <p:nvPicPr>
          <p:cNvPr id="6" name="Content Placeholder 5">
            <a:extLst>
              <a:ext uri="{FF2B5EF4-FFF2-40B4-BE49-F238E27FC236}">
                <a16:creationId xmlns:a16="http://schemas.microsoft.com/office/drawing/2014/main" id="{9EE7A3E2-C8A3-7523-7F41-44FD706EE604}"/>
              </a:ext>
            </a:extLst>
          </p:cNvPr>
          <p:cNvPicPr>
            <a:picLocks noGrp="1" noChangeAspect="1"/>
          </p:cNvPicPr>
          <p:nvPr>
            <p:ph idx="1"/>
          </p:nvPr>
        </p:nvPicPr>
        <p:blipFill rotWithShape="1">
          <a:blip r:embed="rId2"/>
          <a:srcRect l="11836" r="31848"/>
          <a:stretch/>
        </p:blipFill>
        <p:spPr>
          <a:xfrm>
            <a:off x="620316" y="1498600"/>
            <a:ext cx="3945731" cy="467677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grpSp>
        <p:nvGrpSpPr>
          <p:cNvPr id="13" name="Group 12">
            <a:extLst>
              <a:ext uri="{FF2B5EF4-FFF2-40B4-BE49-F238E27FC236}">
                <a16:creationId xmlns:a16="http://schemas.microsoft.com/office/drawing/2014/main" id="{0EAC7AFE-68C0-41EB-A1C7-108E60D7C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316" y="4795537"/>
            <a:ext cx="3945731" cy="1410656"/>
            <a:chOff x="827088" y="4795537"/>
            <a:chExt cx="5260975" cy="1410656"/>
          </a:xfrm>
        </p:grpSpPr>
        <p:sp>
          <p:nvSpPr>
            <p:cNvPr id="14" name="Freeform: Shape 13">
              <a:extLst>
                <a:ext uri="{FF2B5EF4-FFF2-40B4-BE49-F238E27FC236}">
                  <a16:creationId xmlns:a16="http://schemas.microsoft.com/office/drawing/2014/main" id="{127393A7-D6DA-410B-8699-AA56B57BF7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8EC44C88-69E3-42EE-86E8-9B45F712B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ext Placeholder 3">
            <a:extLst>
              <a:ext uri="{FF2B5EF4-FFF2-40B4-BE49-F238E27FC236}">
                <a16:creationId xmlns:a16="http://schemas.microsoft.com/office/drawing/2014/main" id="{8F14BA4A-60E7-F63F-C209-ACAC36F71192}"/>
              </a:ext>
            </a:extLst>
          </p:cNvPr>
          <p:cNvSpPr>
            <a:spLocks noGrp="1"/>
          </p:cNvSpPr>
          <p:nvPr>
            <p:ph type="body" sz="half" idx="2"/>
          </p:nvPr>
        </p:nvSpPr>
        <p:spPr>
          <a:xfrm>
            <a:off x="5236369" y="3146400"/>
            <a:ext cx="3293268" cy="2682000"/>
          </a:xfrm>
        </p:spPr>
        <p:txBody>
          <a:bodyPr vert="horz" lIns="91440" tIns="45720" rIns="91440" bIns="45720" rtlCol="0">
            <a:normAutofit/>
          </a:bodyPr>
          <a:lstStyle/>
          <a:p>
            <a:pPr indent="-228600" defTabSz="914400">
              <a:buFont typeface="Arial" panose="020B0604020202020204" pitchFamily="34" charset="0"/>
              <a:buChar char="•"/>
            </a:pPr>
            <a:r>
              <a:rPr lang="en-US" sz="1300" dirty="0">
                <a:solidFill>
                  <a:schemeClr val="bg1">
                    <a:alpha val="80000"/>
                  </a:schemeClr>
                </a:solidFill>
              </a:rPr>
              <a:t>LYBSL does everything in its power to keep the costs down for registration and participation in baseball/softball.</a:t>
            </a:r>
          </a:p>
          <a:p>
            <a:pPr indent="-228600" defTabSz="914400">
              <a:buFont typeface="Arial" panose="020B0604020202020204" pitchFamily="34" charset="0"/>
              <a:buChar char="•"/>
            </a:pPr>
            <a:r>
              <a:rPr lang="en-US" sz="1300" dirty="0">
                <a:solidFill>
                  <a:schemeClr val="bg1">
                    <a:alpha val="80000"/>
                  </a:schemeClr>
                </a:solidFill>
              </a:rPr>
              <a:t>The average cost of a baseball is between $3-$6 per ball.</a:t>
            </a:r>
          </a:p>
          <a:p>
            <a:pPr indent="-228600" defTabSz="914400">
              <a:buFont typeface="Arial" panose="020B0604020202020204" pitchFamily="34" charset="0"/>
              <a:buChar char="•"/>
            </a:pPr>
            <a:r>
              <a:rPr lang="en-US" sz="1300" dirty="0">
                <a:solidFill>
                  <a:schemeClr val="bg1">
                    <a:alpha val="80000"/>
                  </a:schemeClr>
                </a:solidFill>
              </a:rPr>
              <a:t>We distribute practice balls and game balls to each team.  Do not use game balls for practice and do not be afraid to reuse balls.</a:t>
            </a:r>
          </a:p>
          <a:p>
            <a:pPr indent="-228600" defTabSz="914400">
              <a:buFont typeface="Arial" panose="020B0604020202020204" pitchFamily="34" charset="0"/>
              <a:buChar char="•"/>
            </a:pPr>
            <a:r>
              <a:rPr lang="en-US" sz="1300" dirty="0">
                <a:solidFill>
                  <a:schemeClr val="bg1">
                    <a:alpha val="80000"/>
                  </a:schemeClr>
                </a:solidFill>
              </a:rPr>
              <a:t>Do not give game balls from your actual “game ball” allotment.  Those are meant to last the season and be used for games only.</a:t>
            </a:r>
          </a:p>
        </p:txBody>
      </p:sp>
    </p:spTree>
    <p:extLst>
      <p:ext uri="{BB962C8B-B14F-4D97-AF65-F5344CB8AC3E}">
        <p14:creationId xmlns:p14="http://schemas.microsoft.com/office/powerpoint/2010/main" val="1250101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51635E-DD95-27FF-4018-8B28E290C8AC}"/>
              </a:ext>
            </a:extLst>
          </p:cNvPr>
          <p:cNvSpPr>
            <a:spLocks noGrp="1"/>
          </p:cNvSpPr>
          <p:nvPr>
            <p:ph type="title"/>
          </p:nvPr>
        </p:nvSpPr>
        <p:spPr>
          <a:xfrm>
            <a:off x="480060" y="5576887"/>
            <a:ext cx="8183880" cy="640081"/>
          </a:xfrm>
        </p:spPr>
        <p:txBody>
          <a:bodyPr vert="horz" lIns="91440" tIns="45720" rIns="91440" bIns="45720" rtlCol="0" anchor="ctr">
            <a:normAutofit/>
          </a:bodyPr>
          <a:lstStyle/>
          <a:p>
            <a:pPr algn="ctr" defTabSz="914400"/>
            <a:r>
              <a:rPr lang="en-US" sz="2800"/>
              <a:t>DON’T BE THAT PERSON</a:t>
            </a:r>
          </a:p>
        </p:txBody>
      </p:sp>
      <p:pic>
        <p:nvPicPr>
          <p:cNvPr id="7" name="Content Placeholder 6">
            <a:extLst>
              <a:ext uri="{FF2B5EF4-FFF2-40B4-BE49-F238E27FC236}">
                <a16:creationId xmlns:a16="http://schemas.microsoft.com/office/drawing/2014/main" id="{4F805278-B7DC-7DFB-9C40-3CB441E9DE1A}"/>
              </a:ext>
            </a:extLst>
          </p:cNvPr>
          <p:cNvPicPr>
            <a:picLocks noGrp="1" noChangeAspect="1"/>
          </p:cNvPicPr>
          <p:nvPr>
            <p:ph idx="1"/>
          </p:nvPr>
        </p:nvPicPr>
        <p:blipFill rotWithShape="1">
          <a:blip r:embed="rId2"/>
          <a:srcRect b="15233"/>
          <a:stretch/>
        </p:blipFill>
        <p:spPr>
          <a:xfrm>
            <a:off x="480060" y="640080"/>
            <a:ext cx="8183880" cy="4836795"/>
          </a:xfrm>
          <a:prstGeom prst="rect">
            <a:avLst/>
          </a:prstGeom>
          <a:ln w="19050">
            <a:solidFill>
              <a:schemeClr val="tx1"/>
            </a:solidFill>
            <a:miter lim="800000"/>
          </a:ln>
        </p:spPr>
      </p:pic>
    </p:spTree>
    <p:extLst>
      <p:ext uri="{BB962C8B-B14F-4D97-AF65-F5344CB8AC3E}">
        <p14:creationId xmlns:p14="http://schemas.microsoft.com/office/powerpoint/2010/main" val="285300060"/>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CE0A68D-28EF-49D9-B84B-5DAB38714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DD577A-C6E0-2E1F-EC64-152E94AD3F3A}"/>
              </a:ext>
            </a:extLst>
          </p:cNvPr>
          <p:cNvSpPr>
            <a:spLocks noGrp="1"/>
          </p:cNvSpPr>
          <p:nvPr>
            <p:ph type="title"/>
          </p:nvPr>
        </p:nvSpPr>
        <p:spPr>
          <a:xfrm>
            <a:off x="982396" y="4465674"/>
            <a:ext cx="3589604" cy="1663995"/>
          </a:xfrm>
        </p:spPr>
        <p:txBody>
          <a:bodyPr anchor="t">
            <a:normAutofit/>
          </a:bodyPr>
          <a:lstStyle/>
          <a:p>
            <a:pPr algn="ctr"/>
            <a:r>
              <a:rPr lang="en-US" sz="2800">
                <a:solidFill>
                  <a:schemeClr val="bg1">
                    <a:alpha val="60000"/>
                  </a:schemeClr>
                </a:solidFill>
              </a:rPr>
              <a:t>Kids see it…they don’t like it</a:t>
            </a:r>
          </a:p>
        </p:txBody>
      </p:sp>
      <p:pic>
        <p:nvPicPr>
          <p:cNvPr id="4" name="Content Placeholder 3">
            <a:extLst>
              <a:ext uri="{FF2B5EF4-FFF2-40B4-BE49-F238E27FC236}">
                <a16:creationId xmlns:a16="http://schemas.microsoft.com/office/drawing/2014/main" id="{D967CA53-D839-35B2-B1CF-EDD5D615D73E}"/>
              </a:ext>
            </a:extLst>
          </p:cNvPr>
          <p:cNvPicPr>
            <a:picLocks noChangeAspect="1"/>
          </p:cNvPicPr>
          <p:nvPr/>
        </p:nvPicPr>
        <p:blipFill>
          <a:blip r:embed="rId2"/>
          <a:stretch>
            <a:fillRect/>
          </a:stretch>
        </p:blipFill>
        <p:spPr>
          <a:xfrm>
            <a:off x="990156" y="1815613"/>
            <a:ext cx="3581844" cy="2361940"/>
          </a:xfrm>
          <a:prstGeom prst="rect">
            <a:avLst/>
          </a:prstGeom>
        </p:spPr>
      </p:pic>
      <p:sp>
        <p:nvSpPr>
          <p:cNvPr id="15" name="Rectangle 14">
            <a:extLst>
              <a:ext uri="{FF2B5EF4-FFF2-40B4-BE49-F238E27FC236}">
                <a16:creationId xmlns:a16="http://schemas.microsoft.com/office/drawing/2014/main" id="{1FA0C3DC-24DE-44E3-9D41-CAA5F3B20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62156" y="0"/>
            <a:ext cx="3581843" cy="6857999"/>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99DBEACE-D2AE-17E0-7C6A-D2FE69D25F50}"/>
              </a:ext>
            </a:extLst>
          </p:cNvPr>
          <p:cNvSpPr>
            <a:spLocks noGrp="1"/>
          </p:cNvSpPr>
          <p:nvPr>
            <p:ph idx="1"/>
          </p:nvPr>
        </p:nvSpPr>
        <p:spPr>
          <a:xfrm>
            <a:off x="6178844" y="818707"/>
            <a:ext cx="2348466" cy="5310963"/>
          </a:xfrm>
        </p:spPr>
        <p:txBody>
          <a:bodyPr anchor="ctr">
            <a:normAutofit/>
          </a:bodyPr>
          <a:lstStyle/>
          <a:p>
            <a:r>
              <a:rPr lang="en-US" sz="1700">
                <a:solidFill>
                  <a:schemeClr val="bg1"/>
                </a:solidFill>
              </a:rPr>
              <a:t>LYBSL Administrators see it too. We don’t like it either and have a zero tolerance policy for abuse of umpires, coaches, or kids.</a:t>
            </a:r>
          </a:p>
        </p:txBody>
      </p:sp>
    </p:spTree>
    <p:extLst>
      <p:ext uri="{BB962C8B-B14F-4D97-AF65-F5344CB8AC3E}">
        <p14:creationId xmlns:p14="http://schemas.microsoft.com/office/powerpoint/2010/main" val="21735351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12CF7-55E6-6C5D-6FFF-28D2813EBBE1}"/>
              </a:ext>
            </a:extLst>
          </p:cNvPr>
          <p:cNvSpPr>
            <a:spLocks noGrp="1"/>
          </p:cNvSpPr>
          <p:nvPr>
            <p:ph type="title"/>
          </p:nvPr>
        </p:nvSpPr>
        <p:spPr>
          <a:xfrm>
            <a:off x="657519" y="741391"/>
            <a:ext cx="3266449" cy="1616203"/>
          </a:xfrm>
        </p:spPr>
        <p:txBody>
          <a:bodyPr anchor="b">
            <a:normAutofit/>
          </a:bodyPr>
          <a:lstStyle/>
          <a:p>
            <a:r>
              <a:rPr lang="en-US" sz="2800"/>
              <a:t>UMPIRES</a:t>
            </a:r>
          </a:p>
        </p:txBody>
      </p:sp>
      <p:sp>
        <p:nvSpPr>
          <p:cNvPr id="3" name="Content Placeholder 2">
            <a:extLst>
              <a:ext uri="{FF2B5EF4-FFF2-40B4-BE49-F238E27FC236}">
                <a16:creationId xmlns:a16="http://schemas.microsoft.com/office/drawing/2014/main" id="{9D042A80-5D5C-3A79-DCCB-9D6A9F7795C4}"/>
              </a:ext>
            </a:extLst>
          </p:cNvPr>
          <p:cNvSpPr>
            <a:spLocks noGrp="1"/>
          </p:cNvSpPr>
          <p:nvPr>
            <p:ph idx="1"/>
          </p:nvPr>
        </p:nvSpPr>
        <p:spPr>
          <a:xfrm>
            <a:off x="657519" y="2533476"/>
            <a:ext cx="3266448" cy="3447832"/>
          </a:xfrm>
        </p:spPr>
        <p:txBody>
          <a:bodyPr anchor="t">
            <a:normAutofit/>
          </a:bodyPr>
          <a:lstStyle/>
          <a:p>
            <a:r>
              <a:rPr lang="en-US" sz="900" dirty="0"/>
              <a:t>11-12 and up will Patched umpires.  </a:t>
            </a:r>
          </a:p>
          <a:p>
            <a:pPr lvl="1"/>
            <a:r>
              <a:rPr lang="en-US" sz="900" dirty="0"/>
              <a:t>This means umpires will be trained on all rules and regulations of baseball.  They know the game better than most.</a:t>
            </a:r>
          </a:p>
          <a:p>
            <a:pPr lvl="1"/>
            <a:r>
              <a:rPr lang="en-US" sz="900" dirty="0"/>
              <a:t>If you choose to speak them about a call, be respectful.  They will not hesitate to remove a belligerent coach or fan from the game.  If that happens, it will be referred to the LYBSL Executive board for review and discipline.</a:t>
            </a:r>
          </a:p>
          <a:p>
            <a:r>
              <a:rPr lang="en-US" sz="900" dirty="0"/>
              <a:t>10 and under will have kids umpiring.  </a:t>
            </a:r>
          </a:p>
          <a:p>
            <a:r>
              <a:rPr lang="en-US" sz="900" dirty="0"/>
              <a:t>What does this mean?</a:t>
            </a:r>
          </a:p>
          <a:p>
            <a:pPr lvl="1"/>
            <a:r>
              <a:rPr lang="en-US" sz="900" dirty="0"/>
              <a:t>Kids 12-16 will be umpiring your games.</a:t>
            </a:r>
          </a:p>
          <a:p>
            <a:pPr lvl="1"/>
            <a:r>
              <a:rPr lang="en-US" sz="900" dirty="0"/>
              <a:t>They have played and know the game better than most adults.  They are bailing the league out of a HUGE umpiring shortage.</a:t>
            </a:r>
          </a:p>
          <a:p>
            <a:pPr lvl="1"/>
            <a:r>
              <a:rPr lang="en-US" sz="900" dirty="0"/>
              <a:t>They have been instructed on how to handle a game as well as unruly coaches.  They will eject you.  If you continue to disrupt, your team will forfeit.</a:t>
            </a:r>
          </a:p>
          <a:p>
            <a:pPr lvl="1"/>
            <a:r>
              <a:rPr lang="en-US" sz="900" dirty="0"/>
              <a:t>You will then be called before the LYBSL board where your coaching credentials will be evaluated and likely terminated.</a:t>
            </a:r>
          </a:p>
        </p:txBody>
      </p:sp>
      <p:pic>
        <p:nvPicPr>
          <p:cNvPr id="5" name="Picture 4" descr="Baseball gloves">
            <a:extLst>
              <a:ext uri="{FF2B5EF4-FFF2-40B4-BE49-F238E27FC236}">
                <a16:creationId xmlns:a16="http://schemas.microsoft.com/office/drawing/2014/main" id="{080DB23F-6898-78A4-3876-321B3C344633}"/>
              </a:ext>
            </a:extLst>
          </p:cNvPr>
          <p:cNvPicPr>
            <a:picLocks noChangeAspect="1"/>
          </p:cNvPicPr>
          <p:nvPr/>
        </p:nvPicPr>
        <p:blipFill rotWithShape="1">
          <a:blip r:embed="rId2"/>
          <a:srcRect l="25580" r="29919" b="-1"/>
          <a:stretch/>
        </p:blipFill>
        <p:spPr>
          <a:xfrm>
            <a:off x="4572000" y="10"/>
            <a:ext cx="4571999" cy="6857990"/>
          </a:xfrm>
          <a:prstGeom prst="rect">
            <a:avLst/>
          </a:prstGeom>
        </p:spPr>
      </p:pic>
      <p:sp>
        <p:nvSpPr>
          <p:cNvPr id="9" name="Rectangle 8">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82135" y="3792161"/>
            <a:ext cx="1559464" cy="4579735"/>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11580" y="-3760"/>
            <a:ext cx="1632418"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4572000" y="5502302"/>
            <a:ext cx="4579735"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770169" y="2939627"/>
            <a:ext cx="2372181"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Tree>
    <p:extLst>
      <p:ext uri="{BB962C8B-B14F-4D97-AF65-F5344CB8AC3E}">
        <p14:creationId xmlns:p14="http://schemas.microsoft.com/office/powerpoint/2010/main" val="920390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D6B4B4-7D12-7DB6-696F-37D42F6EA452}"/>
              </a:ext>
            </a:extLst>
          </p:cNvPr>
          <p:cNvSpPr>
            <a:spLocks noGrp="1"/>
          </p:cNvSpPr>
          <p:nvPr>
            <p:ph type="title"/>
          </p:nvPr>
        </p:nvSpPr>
        <p:spPr>
          <a:xfrm>
            <a:off x="5236367" y="1641752"/>
            <a:ext cx="3293269" cy="1323439"/>
          </a:xfrm>
        </p:spPr>
        <p:txBody>
          <a:bodyPr vert="horz" lIns="91440" tIns="45720" rIns="91440" bIns="45720" rtlCol="0" anchor="t">
            <a:normAutofit/>
          </a:bodyPr>
          <a:lstStyle/>
          <a:p>
            <a:pPr defTabSz="914400"/>
            <a:r>
              <a:rPr lang="en-US" sz="3500" kern="1200">
                <a:solidFill>
                  <a:schemeClr val="bg1"/>
                </a:solidFill>
                <a:latin typeface="+mj-lt"/>
                <a:ea typeface="+mj-ea"/>
                <a:cs typeface="+mj-cs"/>
              </a:rPr>
              <a:t>PERSPECTIVE</a:t>
            </a:r>
          </a:p>
        </p:txBody>
      </p:sp>
      <p:pic>
        <p:nvPicPr>
          <p:cNvPr id="5" name="Picture Placeholder 4">
            <a:extLst>
              <a:ext uri="{FF2B5EF4-FFF2-40B4-BE49-F238E27FC236}">
                <a16:creationId xmlns:a16="http://schemas.microsoft.com/office/drawing/2014/main" id="{0722F05B-A4EA-F953-0B96-DEA55F256DB1}"/>
              </a:ext>
            </a:extLst>
          </p:cNvPr>
          <p:cNvPicPr>
            <a:picLocks noGrp="1" noChangeAspect="1"/>
          </p:cNvPicPr>
          <p:nvPr>
            <p:ph type="pic" idx="1"/>
          </p:nvPr>
        </p:nvPicPr>
        <p:blipFill rotWithShape="1">
          <a:blip r:embed="rId2"/>
          <a:srcRect t="72" r="-2" b="560"/>
          <a:stretch/>
        </p:blipFill>
        <p:spPr>
          <a:xfrm>
            <a:off x="870978" y="1429488"/>
            <a:ext cx="3456312" cy="4579200"/>
          </a:xfrm>
          <a:prstGeom prst="rect">
            <a:avLst/>
          </a:prstGeom>
        </p:spPr>
      </p:pic>
      <p:sp>
        <p:nvSpPr>
          <p:cNvPr id="4" name="Text Placeholder 3">
            <a:extLst>
              <a:ext uri="{FF2B5EF4-FFF2-40B4-BE49-F238E27FC236}">
                <a16:creationId xmlns:a16="http://schemas.microsoft.com/office/drawing/2014/main" id="{116F5593-2238-6EB6-86E6-C5A42D9A0780}"/>
              </a:ext>
            </a:extLst>
          </p:cNvPr>
          <p:cNvSpPr>
            <a:spLocks noGrp="1"/>
          </p:cNvSpPr>
          <p:nvPr>
            <p:ph type="body" sz="half" idx="2"/>
          </p:nvPr>
        </p:nvSpPr>
        <p:spPr>
          <a:xfrm>
            <a:off x="5236368" y="3146400"/>
            <a:ext cx="3293268" cy="2454300"/>
          </a:xfrm>
        </p:spPr>
        <p:txBody>
          <a:bodyPr vert="horz" lIns="91440" tIns="45720" rIns="91440" bIns="45720" rtlCol="0">
            <a:normAutofit/>
          </a:bodyPr>
          <a:lstStyle/>
          <a:p>
            <a:pPr indent="-228600" defTabSz="914400">
              <a:buFont typeface="Arial" panose="020B0604020202020204" pitchFamily="34" charset="0"/>
              <a:buChar char="•"/>
            </a:pPr>
            <a:r>
              <a:rPr lang="en-US" sz="1300">
                <a:solidFill>
                  <a:schemeClr val="bg1">
                    <a:alpha val="80000"/>
                  </a:schemeClr>
                </a:solidFill>
              </a:rPr>
              <a:t>This applies to all kids.  Believe it or not, you can cheer for your own child without making another kid feel terrible about themselves or their ability.</a:t>
            </a:r>
          </a:p>
          <a:p>
            <a:pPr indent="-228600" defTabSz="914400">
              <a:buFont typeface="Arial" panose="020B0604020202020204" pitchFamily="34" charset="0"/>
              <a:buChar char="•"/>
            </a:pPr>
            <a:endParaRPr lang="en-US" sz="1300">
              <a:solidFill>
                <a:schemeClr val="bg1">
                  <a:alpha val="80000"/>
                </a:schemeClr>
              </a:solidFill>
            </a:endParaRPr>
          </a:p>
          <a:p>
            <a:pPr indent="-228600" defTabSz="914400">
              <a:buFont typeface="Arial" panose="020B0604020202020204" pitchFamily="34" charset="0"/>
              <a:buChar char="•"/>
            </a:pPr>
            <a:r>
              <a:rPr lang="en-US" sz="1300">
                <a:solidFill>
                  <a:schemeClr val="bg1">
                    <a:alpha val="80000"/>
                  </a:schemeClr>
                </a:solidFill>
              </a:rPr>
              <a:t>LYBSL Administrators can’t be everywhere and at all games.  BUT…common sense and decency can be.  If you hear about or witness conduct that negatively impacts the game, reach out so it can be addressed.</a:t>
            </a:r>
          </a:p>
        </p:txBody>
      </p:sp>
    </p:spTree>
    <p:extLst>
      <p:ext uri="{BB962C8B-B14F-4D97-AF65-F5344CB8AC3E}">
        <p14:creationId xmlns:p14="http://schemas.microsoft.com/office/powerpoint/2010/main" val="26187334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3315999"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74171"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a:xfrm>
            <a:off x="603504" y="1412489"/>
            <a:ext cx="2153321" cy="2156621"/>
          </a:xfrm>
        </p:spPr>
        <p:txBody>
          <a:bodyPr anchor="t">
            <a:normAutofit/>
          </a:bodyPr>
          <a:lstStyle/>
          <a:p>
            <a:r>
              <a:rPr lang="en-US" sz="3100">
                <a:solidFill>
                  <a:srgbClr val="FFFFFF"/>
                </a:solidFill>
              </a:rPr>
              <a:t>MINOR AND JUNIOR LEAGUE</a:t>
            </a:r>
          </a:p>
        </p:txBody>
      </p:sp>
      <p:sp>
        <p:nvSpPr>
          <p:cNvPr id="6" name="Content Placeholder 5"/>
          <p:cNvSpPr>
            <a:spLocks noGrp="1"/>
          </p:cNvSpPr>
          <p:nvPr>
            <p:ph sz="half" idx="1"/>
          </p:nvPr>
        </p:nvSpPr>
        <p:spPr>
          <a:xfrm>
            <a:off x="3899244" y="1412489"/>
            <a:ext cx="2194560" cy="4363844"/>
          </a:xfrm>
        </p:spPr>
        <p:txBody>
          <a:bodyPr>
            <a:normAutofit/>
          </a:bodyPr>
          <a:lstStyle/>
          <a:p>
            <a:r>
              <a:rPr lang="en-US" sz="1400"/>
              <a:t>Stress fundamentals and continue to hone basic skills.</a:t>
            </a:r>
          </a:p>
          <a:p>
            <a:pPr marL="0" indent="0">
              <a:buNone/>
            </a:pPr>
            <a:endParaRPr lang="en-US" sz="1400"/>
          </a:p>
          <a:p>
            <a:r>
              <a:rPr lang="en-US" sz="1400"/>
              <a:t>The game starts to flow easier and the competition intensifies.</a:t>
            </a:r>
          </a:p>
          <a:p>
            <a:pPr marL="0" indent="0">
              <a:buNone/>
            </a:pPr>
            <a:endParaRPr lang="en-US" sz="1400"/>
          </a:p>
          <a:p>
            <a:r>
              <a:rPr lang="en-US" sz="1400"/>
              <a:t>Practices start generic with throwing, fielding, and hitting.</a:t>
            </a:r>
          </a:p>
          <a:p>
            <a:pPr marL="0" indent="0">
              <a:buNone/>
            </a:pPr>
            <a:r>
              <a:rPr lang="en-US" sz="1400"/>
              <a:t>  </a:t>
            </a:r>
          </a:p>
          <a:p>
            <a:r>
              <a:rPr lang="en-US" sz="1400"/>
              <a:t>Eventually practices progress to game situations and specific skills.</a:t>
            </a:r>
          </a:p>
        </p:txBody>
      </p:sp>
      <p:sp>
        <p:nvSpPr>
          <p:cNvPr id="7" name="Content Placeholder 6"/>
          <p:cNvSpPr>
            <a:spLocks noGrp="1"/>
          </p:cNvSpPr>
          <p:nvPr>
            <p:ph sz="half" idx="2"/>
          </p:nvPr>
        </p:nvSpPr>
        <p:spPr>
          <a:xfrm>
            <a:off x="6338703" y="1412489"/>
            <a:ext cx="2194560" cy="4363844"/>
          </a:xfrm>
        </p:spPr>
        <p:txBody>
          <a:bodyPr>
            <a:normAutofit/>
          </a:bodyPr>
          <a:lstStyle/>
          <a:p>
            <a:r>
              <a:rPr lang="en-US" sz="1600"/>
              <a:t>You can use Youtube and Google to help supplement your drill arsenal.  Just remember, simple is better so if you struggle to understand the drill, don’t teach it.</a:t>
            </a:r>
          </a:p>
          <a:p>
            <a:pPr marL="0" indent="0">
              <a:buNone/>
            </a:pPr>
            <a:endParaRPr lang="en-US" sz="1600"/>
          </a:p>
          <a:p>
            <a:r>
              <a:rPr lang="en-US" sz="1600"/>
              <a:t>Pitch Counts are NOT suggestions, they are the rule.  Winning a park league game versus a lifelong injury is not worth it and won’t be tolerated.</a:t>
            </a:r>
          </a:p>
          <a:p>
            <a:endParaRPr lang="en-US" sz="1600"/>
          </a:p>
          <a:p>
            <a:endParaRPr lang="en-US" sz="1600"/>
          </a:p>
          <a:p>
            <a:endParaRPr lang="en-US" sz="1600"/>
          </a:p>
        </p:txBody>
      </p:sp>
    </p:spTree>
    <p:extLst>
      <p:ext uri="{BB962C8B-B14F-4D97-AF65-F5344CB8AC3E}">
        <p14:creationId xmlns:p14="http://schemas.microsoft.com/office/powerpoint/2010/main" val="3885568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727FE-0370-464F-4D9F-79E366DA15CE}"/>
              </a:ext>
            </a:extLst>
          </p:cNvPr>
          <p:cNvSpPr>
            <a:spLocks noGrp="1"/>
          </p:cNvSpPr>
          <p:nvPr>
            <p:ph type="title"/>
          </p:nvPr>
        </p:nvSpPr>
        <p:spPr>
          <a:xfrm>
            <a:off x="571380" y="1138265"/>
            <a:ext cx="3408571" cy="1401183"/>
          </a:xfrm>
        </p:spPr>
        <p:txBody>
          <a:bodyPr vert="horz" lIns="91440" tIns="45720" rIns="91440" bIns="45720" rtlCol="0" anchor="t">
            <a:normAutofit/>
          </a:bodyPr>
          <a:lstStyle/>
          <a:p>
            <a:pPr defTabSz="914400"/>
            <a:r>
              <a:rPr lang="en-US" sz="2800" kern="1200">
                <a:solidFill>
                  <a:schemeClr val="tx1"/>
                </a:solidFill>
                <a:latin typeface="+mj-lt"/>
                <a:ea typeface="+mj-ea"/>
                <a:cs typeface="+mj-cs"/>
              </a:rPr>
              <a:t>VOLUNTEERS</a:t>
            </a:r>
          </a:p>
        </p:txBody>
      </p:sp>
      <p:cxnSp>
        <p:nvCxnSpPr>
          <p:cNvPr id="10" name="Straight Connector 9">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6096"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E2896D6-AD50-97CB-2396-D4473CBC1FD7}"/>
              </a:ext>
            </a:extLst>
          </p:cNvPr>
          <p:cNvSpPr>
            <a:spLocks noGrp="1"/>
          </p:cNvSpPr>
          <p:nvPr>
            <p:ph sz="half" idx="1"/>
          </p:nvPr>
        </p:nvSpPr>
        <p:spPr>
          <a:xfrm>
            <a:off x="571380" y="2551176"/>
            <a:ext cx="3408571" cy="3602935"/>
          </a:xfrm>
        </p:spPr>
        <p:txBody>
          <a:bodyPr vert="horz" lIns="91440" tIns="45720" rIns="91440" bIns="45720" rtlCol="0">
            <a:normAutofit/>
          </a:bodyPr>
          <a:lstStyle/>
          <a:p>
            <a:pPr indent="-228600" defTabSz="914400"/>
            <a:r>
              <a:rPr lang="en-US" sz="1700"/>
              <a:t>Every parent should be asked if they can help in some way.  If not on the field, there is always something to do.  LIKE:</a:t>
            </a:r>
          </a:p>
          <a:p>
            <a:pPr lvl="1" indent="-228600" defTabSz="914400"/>
            <a:r>
              <a:rPr lang="en-US" sz="1700"/>
              <a:t>Raking the field before or after the game</a:t>
            </a:r>
          </a:p>
          <a:p>
            <a:pPr lvl="1" indent="-228600" defTabSz="914400"/>
            <a:r>
              <a:rPr lang="en-US" sz="1700"/>
              <a:t>Controlling the dugouts</a:t>
            </a:r>
          </a:p>
          <a:p>
            <a:pPr lvl="1" indent="-228600" defTabSz="914400"/>
            <a:r>
              <a:rPr lang="en-US" sz="1700"/>
              <a:t>Manning a station during skills and drills</a:t>
            </a:r>
          </a:p>
          <a:p>
            <a:pPr lvl="1" indent="-228600" defTabSz="914400"/>
            <a:r>
              <a:rPr lang="en-US" sz="1700"/>
              <a:t>Collecting balls in a bucket to speed up the game</a:t>
            </a:r>
          </a:p>
          <a:p>
            <a:pPr lvl="1" indent="-228600" defTabSz="914400"/>
            <a:r>
              <a:rPr lang="en-US" sz="1700"/>
              <a:t>Literally ANYTHING is helpful, people need to be asked.</a:t>
            </a:r>
          </a:p>
        </p:txBody>
      </p:sp>
      <p:pic>
        <p:nvPicPr>
          <p:cNvPr id="5" name="Content Placeholder 4">
            <a:extLst>
              <a:ext uri="{FF2B5EF4-FFF2-40B4-BE49-F238E27FC236}">
                <a16:creationId xmlns:a16="http://schemas.microsoft.com/office/drawing/2014/main" id="{08EC321C-9F12-9430-17DE-62DAA61EAF39}"/>
              </a:ext>
            </a:extLst>
          </p:cNvPr>
          <p:cNvPicPr>
            <a:picLocks noGrp="1" noChangeAspect="1"/>
          </p:cNvPicPr>
          <p:nvPr>
            <p:ph sz="half" idx="2"/>
          </p:nvPr>
        </p:nvPicPr>
        <p:blipFill>
          <a:blip r:embed="rId2"/>
          <a:stretch>
            <a:fillRect/>
          </a:stretch>
        </p:blipFill>
        <p:spPr>
          <a:xfrm>
            <a:off x="4562061" y="1964573"/>
            <a:ext cx="4000620" cy="2930454"/>
          </a:xfrm>
          <a:prstGeom prst="rect">
            <a:avLst/>
          </a:prstGeom>
        </p:spPr>
      </p:pic>
    </p:spTree>
    <p:extLst>
      <p:ext uri="{BB962C8B-B14F-4D97-AF65-F5344CB8AC3E}">
        <p14:creationId xmlns:p14="http://schemas.microsoft.com/office/powerpoint/2010/main" val="7757007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A8DB16-3FE1-BA49-FA14-64D8DA952722}"/>
              </a:ext>
            </a:extLst>
          </p:cNvPr>
          <p:cNvSpPr>
            <a:spLocks noGrp="1"/>
          </p:cNvSpPr>
          <p:nvPr>
            <p:ph type="title"/>
          </p:nvPr>
        </p:nvSpPr>
        <p:spPr>
          <a:xfrm>
            <a:off x="628650" y="4669978"/>
            <a:ext cx="3293268" cy="1173700"/>
          </a:xfrm>
        </p:spPr>
        <p:txBody>
          <a:bodyPr vert="horz" lIns="91440" tIns="45720" rIns="91440" bIns="45720" rtlCol="0" anchor="t">
            <a:normAutofit/>
          </a:bodyPr>
          <a:lstStyle/>
          <a:p>
            <a:pPr defTabSz="914400"/>
            <a:r>
              <a:rPr lang="en-US" sz="3500">
                <a:solidFill>
                  <a:schemeClr val="bg1"/>
                </a:solidFill>
              </a:rPr>
              <a:t>Health and Safety</a:t>
            </a:r>
          </a:p>
        </p:txBody>
      </p:sp>
      <p:pic>
        <p:nvPicPr>
          <p:cNvPr id="5" name="Content Placeholder 4">
            <a:extLst>
              <a:ext uri="{FF2B5EF4-FFF2-40B4-BE49-F238E27FC236}">
                <a16:creationId xmlns:a16="http://schemas.microsoft.com/office/drawing/2014/main" id="{4CE4E941-81FE-26FB-80B7-C9503BE42D33}"/>
              </a:ext>
            </a:extLst>
          </p:cNvPr>
          <p:cNvPicPr>
            <a:picLocks noGrp="1" noChangeAspect="1"/>
          </p:cNvPicPr>
          <p:nvPr>
            <p:ph sz="half" idx="1"/>
          </p:nvPr>
        </p:nvPicPr>
        <p:blipFill>
          <a:blip r:embed="rId2"/>
          <a:srcRect b="13275"/>
          <a:stretch/>
        </p:blipFill>
        <p:spPr>
          <a:xfrm>
            <a:off x="20" y="-1"/>
            <a:ext cx="9143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12" name="Group 11">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13" name="Freeform: Shape 12">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6" name="Content Placeholder 5">
            <a:extLst>
              <a:ext uri="{FF2B5EF4-FFF2-40B4-BE49-F238E27FC236}">
                <a16:creationId xmlns:a16="http://schemas.microsoft.com/office/drawing/2014/main" id="{FBF3E1A0-AF52-7B20-052C-F2D9D8298704}"/>
              </a:ext>
            </a:extLst>
          </p:cNvPr>
          <p:cNvPicPr>
            <a:picLocks noGrp="1" noChangeAspect="1"/>
          </p:cNvPicPr>
          <p:nvPr>
            <p:ph sz="half" idx="2"/>
          </p:nvPr>
        </p:nvPicPr>
        <p:blipFill>
          <a:blip r:embed="rId4"/>
          <a:stretch>
            <a:fillRect/>
          </a:stretch>
        </p:blipFill>
        <p:spPr>
          <a:xfrm>
            <a:off x="5501069" y="4382827"/>
            <a:ext cx="2195131" cy="1460761"/>
          </a:xfrm>
          <a:prstGeom prst="rect">
            <a:avLst/>
          </a:prstGeom>
        </p:spPr>
      </p:pic>
    </p:spTree>
    <p:extLst>
      <p:ext uri="{BB962C8B-B14F-4D97-AF65-F5344CB8AC3E}">
        <p14:creationId xmlns:p14="http://schemas.microsoft.com/office/powerpoint/2010/main" val="27215676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0AFE9F-B65F-73A8-C962-8724C9274732}"/>
              </a:ext>
            </a:extLst>
          </p:cNvPr>
          <p:cNvSpPr>
            <a:spLocks noGrp="1"/>
          </p:cNvSpPr>
          <p:nvPr>
            <p:ph type="title"/>
          </p:nvPr>
        </p:nvSpPr>
        <p:spPr>
          <a:xfrm>
            <a:off x="628650" y="1641752"/>
            <a:ext cx="3293268" cy="1323439"/>
          </a:xfrm>
        </p:spPr>
        <p:txBody>
          <a:bodyPr vert="horz" lIns="91440" tIns="45720" rIns="91440" bIns="45720" rtlCol="0" anchor="t">
            <a:normAutofit/>
          </a:bodyPr>
          <a:lstStyle/>
          <a:p>
            <a:pPr defTabSz="914400"/>
            <a:r>
              <a:rPr lang="en-US" sz="3500" kern="1200">
                <a:solidFill>
                  <a:schemeClr val="bg1"/>
                </a:solidFill>
                <a:latin typeface="+mj-lt"/>
                <a:ea typeface="+mj-ea"/>
                <a:cs typeface="+mj-cs"/>
              </a:rPr>
              <a:t>First Aid at the Park</a:t>
            </a:r>
          </a:p>
        </p:txBody>
      </p:sp>
      <p:sp>
        <p:nvSpPr>
          <p:cNvPr id="7" name="Content Placeholder 6">
            <a:extLst>
              <a:ext uri="{FF2B5EF4-FFF2-40B4-BE49-F238E27FC236}">
                <a16:creationId xmlns:a16="http://schemas.microsoft.com/office/drawing/2014/main" id="{BA555799-C086-C649-2C0B-FD2CF91F48F8}"/>
              </a:ext>
            </a:extLst>
          </p:cNvPr>
          <p:cNvSpPr>
            <a:spLocks noGrp="1"/>
          </p:cNvSpPr>
          <p:nvPr>
            <p:ph sz="half" idx="1"/>
          </p:nvPr>
        </p:nvSpPr>
        <p:spPr>
          <a:xfrm>
            <a:off x="628650" y="3146400"/>
            <a:ext cx="3293268" cy="2454300"/>
          </a:xfrm>
        </p:spPr>
        <p:txBody>
          <a:bodyPr vert="horz" lIns="91440" tIns="45720" rIns="91440" bIns="45720" rtlCol="0">
            <a:normAutofit/>
          </a:bodyPr>
          <a:lstStyle/>
          <a:p>
            <a:pPr indent="-228600" defTabSz="914400"/>
            <a:r>
              <a:rPr lang="en-US">
                <a:solidFill>
                  <a:schemeClr val="bg1">
                    <a:alpha val="80000"/>
                  </a:schemeClr>
                </a:solidFill>
              </a:rPr>
              <a:t>Identify the injury</a:t>
            </a:r>
          </a:p>
          <a:p>
            <a:pPr indent="-228600" defTabSz="914400"/>
            <a:r>
              <a:rPr lang="en-US">
                <a:solidFill>
                  <a:schemeClr val="bg1">
                    <a:alpha val="80000"/>
                  </a:schemeClr>
                </a:solidFill>
              </a:rPr>
              <a:t>Notify the parent</a:t>
            </a:r>
          </a:p>
          <a:p>
            <a:pPr indent="-228600" defTabSz="914400"/>
            <a:r>
              <a:rPr lang="en-US">
                <a:solidFill>
                  <a:schemeClr val="bg1">
                    <a:alpha val="80000"/>
                  </a:schemeClr>
                </a:solidFill>
              </a:rPr>
              <a:t>Involve other Adults</a:t>
            </a:r>
          </a:p>
          <a:p>
            <a:pPr indent="-228600" defTabSz="914400"/>
            <a:r>
              <a:rPr lang="en-US">
                <a:solidFill>
                  <a:schemeClr val="bg1">
                    <a:alpha val="80000"/>
                  </a:schemeClr>
                </a:solidFill>
              </a:rPr>
              <a:t>If you have any concerns about severity, call 911	</a:t>
            </a:r>
          </a:p>
          <a:p>
            <a:pPr indent="-228600" defTabSz="914400"/>
            <a:endParaRPr lang="en-US">
              <a:solidFill>
                <a:schemeClr val="bg1">
                  <a:alpha val="80000"/>
                </a:schemeClr>
              </a:solidFill>
            </a:endParaRPr>
          </a:p>
        </p:txBody>
      </p:sp>
      <p:grpSp>
        <p:nvGrpSpPr>
          <p:cNvPr id="15" name="Group 14">
            <a:extLst>
              <a:ext uri="{FF2B5EF4-FFF2-40B4-BE49-F238E27FC236}">
                <a16:creationId xmlns:a16="http://schemas.microsoft.com/office/drawing/2014/main" id="{D44E3F87-3D58-4B03-86B2-15A5C5B9C9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2000" y="841376"/>
            <a:ext cx="3945732" cy="4707593"/>
            <a:chOff x="6096000" y="841376"/>
            <a:chExt cx="5260976" cy="4707593"/>
          </a:xfrm>
          <a:effectLst>
            <a:outerShdw blurRad="381000" dist="152400" dir="5400000" algn="ctr" rotWithShape="0">
              <a:srgbClr val="000000">
                <a:alpha val="10000"/>
              </a:srgbClr>
            </a:outerShdw>
          </a:effectLst>
        </p:grpSpPr>
        <p:grpSp>
          <p:nvGrpSpPr>
            <p:cNvPr id="16" name="Group 15">
              <a:extLst>
                <a:ext uri="{FF2B5EF4-FFF2-40B4-BE49-F238E27FC236}">
                  <a16:creationId xmlns:a16="http://schemas.microsoft.com/office/drawing/2014/main" id="{B4D09509-F6FC-47A6-B196-CCCFD8E8305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1" y="841376"/>
              <a:ext cx="5260975" cy="4707593"/>
              <a:chOff x="6096001" y="841376"/>
              <a:chExt cx="5260975" cy="4707593"/>
            </a:xfrm>
          </p:grpSpPr>
          <p:sp>
            <p:nvSpPr>
              <p:cNvPr id="20" name="Freeform: Shape 19">
                <a:extLst>
                  <a:ext uri="{FF2B5EF4-FFF2-40B4-BE49-F238E27FC236}">
                    <a16:creationId xmlns:a16="http://schemas.microsoft.com/office/drawing/2014/main" id="{BA5B9D66-192D-4F12-964D-2B23A1D27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C9C14E68-C469-4A71-AF08-169DB545F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7" name="Group 16">
              <a:extLst>
                <a:ext uri="{FF2B5EF4-FFF2-40B4-BE49-F238E27FC236}">
                  <a16:creationId xmlns:a16="http://schemas.microsoft.com/office/drawing/2014/main" id="{B2C18990-7F62-45E8-B68F-47E95E4812F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18" name="Freeform: Shape 17">
                <a:extLst>
                  <a:ext uri="{FF2B5EF4-FFF2-40B4-BE49-F238E27FC236}">
                    <a16:creationId xmlns:a16="http://schemas.microsoft.com/office/drawing/2014/main" id="{AC206BB2-3759-4DF0-9932-7445B6367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381FA6FA-3CB6-4F57-8871-82DDE5BE8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8" name="Content Placeholder 7">
            <a:extLst>
              <a:ext uri="{FF2B5EF4-FFF2-40B4-BE49-F238E27FC236}">
                <a16:creationId xmlns:a16="http://schemas.microsoft.com/office/drawing/2014/main" id="{D40F1CCD-51BA-9EF2-985D-97BDD572D097}"/>
              </a:ext>
            </a:extLst>
          </p:cNvPr>
          <p:cNvPicPr>
            <a:picLocks noGrp="1" noChangeAspect="1"/>
          </p:cNvPicPr>
          <p:nvPr>
            <p:ph sz="half" idx="2"/>
          </p:nvPr>
        </p:nvPicPr>
        <p:blipFill>
          <a:blip r:embed="rId3"/>
          <a:stretch>
            <a:fillRect/>
          </a:stretch>
        </p:blipFill>
        <p:spPr>
          <a:xfrm>
            <a:off x="4906449" y="1899456"/>
            <a:ext cx="3276834" cy="2748744"/>
          </a:xfrm>
          <a:prstGeom prst="rect">
            <a:avLst/>
          </a:prstGeom>
        </p:spPr>
      </p:pic>
    </p:spTree>
    <p:extLst>
      <p:ext uri="{BB962C8B-B14F-4D97-AF65-F5344CB8AC3E}">
        <p14:creationId xmlns:p14="http://schemas.microsoft.com/office/powerpoint/2010/main" val="848699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84A7C39D-B5D4-8BD7-BBBD-75A0B5F9D880}"/>
              </a:ext>
            </a:extLst>
          </p:cNvPr>
          <p:cNvPicPr>
            <a:picLocks noChangeAspect="1"/>
          </p:cNvPicPr>
          <p:nvPr/>
        </p:nvPicPr>
        <p:blipFill>
          <a:blip r:embed="rId2"/>
          <a:srcRect t="13123" b="32403"/>
          <a:stretch/>
        </p:blipFill>
        <p:spPr>
          <a:xfrm>
            <a:off x="20" y="-1"/>
            <a:ext cx="9143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23" name="Group 22">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20" name="Freeform: Shape 19">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4" name="Content Placeholder 13">
            <a:extLst>
              <a:ext uri="{FF2B5EF4-FFF2-40B4-BE49-F238E27FC236}">
                <a16:creationId xmlns:a16="http://schemas.microsoft.com/office/drawing/2014/main" id="{53FB47D3-281A-9F22-B4C9-524227ABAAA6}"/>
              </a:ext>
            </a:extLst>
          </p:cNvPr>
          <p:cNvSpPr>
            <a:spLocks noGrp="1"/>
          </p:cNvSpPr>
          <p:nvPr>
            <p:ph sz="half" idx="2"/>
          </p:nvPr>
        </p:nvSpPr>
        <p:spPr>
          <a:xfrm>
            <a:off x="4248150" y="4669978"/>
            <a:ext cx="4269581" cy="1173700"/>
          </a:xfrm>
        </p:spPr>
        <p:txBody>
          <a:bodyPr vert="horz" lIns="91440" tIns="45720" rIns="91440" bIns="45720" rtlCol="0">
            <a:normAutofit/>
          </a:bodyPr>
          <a:lstStyle/>
          <a:p>
            <a:pPr indent="-228600" defTabSz="914400"/>
            <a:r>
              <a:rPr lang="en-US" dirty="0">
                <a:solidFill>
                  <a:schemeClr val="bg1">
                    <a:alpha val="80000"/>
                  </a:schemeClr>
                </a:solidFill>
              </a:rPr>
              <a:t>12U Representing Massachusetts at the New England Regionals in Acushnet, Massachusetts	</a:t>
            </a:r>
          </a:p>
        </p:txBody>
      </p:sp>
    </p:spTree>
    <p:extLst>
      <p:ext uri="{BB962C8B-B14F-4D97-AF65-F5344CB8AC3E}">
        <p14:creationId xmlns:p14="http://schemas.microsoft.com/office/powerpoint/2010/main" val="4352920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2805F2-C571-F75A-E682-1675F4D49A2F}"/>
              </a:ext>
            </a:extLst>
          </p:cNvPr>
          <p:cNvSpPr>
            <a:spLocks noGrp="1"/>
          </p:cNvSpPr>
          <p:nvPr>
            <p:ph type="title"/>
          </p:nvPr>
        </p:nvSpPr>
        <p:spPr>
          <a:xfrm>
            <a:off x="628650" y="1641752"/>
            <a:ext cx="3293268" cy="1323439"/>
          </a:xfrm>
        </p:spPr>
        <p:txBody>
          <a:bodyPr vert="horz" lIns="91440" tIns="45720" rIns="91440" bIns="45720" rtlCol="0" anchor="t">
            <a:normAutofit/>
          </a:bodyPr>
          <a:lstStyle/>
          <a:p>
            <a:pPr defTabSz="914400"/>
            <a:r>
              <a:rPr lang="en-US" sz="2700" kern="1200">
                <a:solidFill>
                  <a:schemeClr val="bg1"/>
                </a:solidFill>
                <a:latin typeface="+mj-lt"/>
                <a:ea typeface="+mj-ea"/>
                <a:cs typeface="+mj-cs"/>
              </a:rPr>
              <a:t>City of Lowell and </a:t>
            </a:r>
            <a:br>
              <a:rPr lang="en-US" sz="2700" kern="1200">
                <a:solidFill>
                  <a:schemeClr val="bg1"/>
                </a:solidFill>
                <a:latin typeface="+mj-lt"/>
                <a:ea typeface="+mj-ea"/>
                <a:cs typeface="+mj-cs"/>
              </a:rPr>
            </a:br>
            <a:r>
              <a:rPr lang="en-US" sz="2700" kern="1200">
                <a:solidFill>
                  <a:schemeClr val="bg1"/>
                </a:solidFill>
                <a:latin typeface="+mj-lt"/>
                <a:ea typeface="+mj-ea"/>
                <a:cs typeface="+mj-cs"/>
              </a:rPr>
              <a:t>PrideStar EMS First Aid Resources</a:t>
            </a:r>
          </a:p>
        </p:txBody>
      </p:sp>
      <p:sp>
        <p:nvSpPr>
          <p:cNvPr id="3" name="Content Placeholder 2">
            <a:extLst>
              <a:ext uri="{FF2B5EF4-FFF2-40B4-BE49-F238E27FC236}">
                <a16:creationId xmlns:a16="http://schemas.microsoft.com/office/drawing/2014/main" id="{CC09525C-E101-2D66-99AD-C79602FBBCA9}"/>
              </a:ext>
            </a:extLst>
          </p:cNvPr>
          <p:cNvSpPr>
            <a:spLocks noGrp="1"/>
          </p:cNvSpPr>
          <p:nvPr>
            <p:ph sz="half" idx="1"/>
          </p:nvPr>
        </p:nvSpPr>
        <p:spPr>
          <a:xfrm>
            <a:off x="628650" y="3146400"/>
            <a:ext cx="3293268" cy="2454300"/>
          </a:xfrm>
        </p:spPr>
        <p:txBody>
          <a:bodyPr vert="horz" lIns="91440" tIns="45720" rIns="91440" bIns="45720" rtlCol="0">
            <a:normAutofit/>
          </a:bodyPr>
          <a:lstStyle/>
          <a:p>
            <a:pPr indent="-228600" defTabSz="914400"/>
            <a:r>
              <a:rPr lang="en-US" sz="1500" dirty="0">
                <a:solidFill>
                  <a:schemeClr val="bg1">
                    <a:alpha val="80000"/>
                  </a:schemeClr>
                </a:solidFill>
              </a:rPr>
              <a:t>LYBSL has partnered with the City of Lowell and </a:t>
            </a:r>
            <a:r>
              <a:rPr lang="en-US" sz="1500" dirty="0" err="1">
                <a:solidFill>
                  <a:schemeClr val="bg1">
                    <a:alpha val="80000"/>
                  </a:schemeClr>
                </a:solidFill>
              </a:rPr>
              <a:t>PrideStar</a:t>
            </a:r>
            <a:r>
              <a:rPr lang="en-US" sz="1500" dirty="0">
                <a:solidFill>
                  <a:schemeClr val="bg1">
                    <a:alpha val="80000"/>
                  </a:schemeClr>
                </a:solidFill>
              </a:rPr>
              <a:t> EMS to provide training on appropriate first aid responses.</a:t>
            </a:r>
          </a:p>
          <a:p>
            <a:pPr indent="-228600" defTabSz="914400"/>
            <a:r>
              <a:rPr lang="en-US" sz="1500" dirty="0">
                <a:solidFill>
                  <a:schemeClr val="bg1">
                    <a:alpha val="80000"/>
                  </a:schemeClr>
                </a:solidFill>
              </a:rPr>
              <a:t>Please review any information provided by </a:t>
            </a:r>
            <a:r>
              <a:rPr lang="en-US" sz="1500" dirty="0" err="1">
                <a:solidFill>
                  <a:schemeClr val="bg1">
                    <a:alpha val="80000"/>
                  </a:schemeClr>
                </a:solidFill>
              </a:rPr>
              <a:t>PrideStar</a:t>
            </a:r>
            <a:r>
              <a:rPr lang="en-US" sz="1500" dirty="0">
                <a:solidFill>
                  <a:schemeClr val="bg1">
                    <a:alpha val="80000"/>
                  </a:schemeClr>
                </a:solidFill>
              </a:rPr>
              <a:t> and/or the City of Lowell prior to the start of the season.</a:t>
            </a:r>
          </a:p>
          <a:p>
            <a:pPr indent="-228600" defTabSz="914400"/>
            <a:r>
              <a:rPr lang="en-US" sz="1500" dirty="0">
                <a:solidFill>
                  <a:schemeClr val="bg1">
                    <a:alpha val="80000"/>
                  </a:schemeClr>
                </a:solidFill>
              </a:rPr>
              <a:t>Remember, if you aren’t sure, call 911 and let the experts decide.</a:t>
            </a:r>
          </a:p>
        </p:txBody>
      </p:sp>
      <p:pic>
        <p:nvPicPr>
          <p:cNvPr id="5" name="Content Placeholder 4">
            <a:extLst>
              <a:ext uri="{FF2B5EF4-FFF2-40B4-BE49-F238E27FC236}">
                <a16:creationId xmlns:a16="http://schemas.microsoft.com/office/drawing/2014/main" id="{3DB63F49-2E63-247E-5417-7F43D905E73C}"/>
              </a:ext>
            </a:extLst>
          </p:cNvPr>
          <p:cNvPicPr>
            <a:picLocks noGrp="1" noChangeAspect="1"/>
          </p:cNvPicPr>
          <p:nvPr>
            <p:ph sz="half" idx="2"/>
          </p:nvPr>
        </p:nvPicPr>
        <p:blipFill>
          <a:blip r:embed="rId2"/>
          <a:stretch>
            <a:fillRect/>
          </a:stretch>
        </p:blipFill>
        <p:spPr>
          <a:xfrm>
            <a:off x="4571999" y="2096635"/>
            <a:ext cx="3945732" cy="2625705"/>
          </a:xfrm>
          <a:prstGeom prst="rect">
            <a:avLst/>
          </a:prstGeom>
        </p:spPr>
      </p:pic>
    </p:spTree>
    <p:extLst>
      <p:ext uri="{BB962C8B-B14F-4D97-AF65-F5344CB8AC3E}">
        <p14:creationId xmlns:p14="http://schemas.microsoft.com/office/powerpoint/2010/main" val="27284216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6962D1-190B-CF9E-0B16-8A74B5589B03}"/>
              </a:ext>
            </a:extLst>
          </p:cNvPr>
          <p:cNvSpPr>
            <a:spLocks noGrp="1"/>
          </p:cNvSpPr>
          <p:nvPr>
            <p:ph type="title"/>
          </p:nvPr>
        </p:nvSpPr>
        <p:spPr>
          <a:xfrm>
            <a:off x="4676148" y="568517"/>
            <a:ext cx="3936166" cy="1067209"/>
          </a:xfrm>
        </p:spPr>
        <p:txBody>
          <a:bodyPr vert="horz" lIns="91440" tIns="45720" rIns="91440" bIns="45720" rtlCol="0" anchor="ctr">
            <a:normAutofit/>
          </a:bodyPr>
          <a:lstStyle/>
          <a:p>
            <a:pPr defTabSz="914400"/>
            <a:r>
              <a:rPr lang="en-US" sz="4400">
                <a:solidFill>
                  <a:schemeClr val="bg1"/>
                </a:solidFill>
              </a:rPr>
              <a:t>Lowell Police</a:t>
            </a:r>
          </a:p>
        </p:txBody>
      </p:sp>
      <p:pic>
        <p:nvPicPr>
          <p:cNvPr id="5" name="Content Placeholder 4">
            <a:extLst>
              <a:ext uri="{FF2B5EF4-FFF2-40B4-BE49-F238E27FC236}">
                <a16:creationId xmlns:a16="http://schemas.microsoft.com/office/drawing/2014/main" id="{640BE8BA-EC78-034F-939E-4054B143D6ED}"/>
              </a:ext>
            </a:extLst>
          </p:cNvPr>
          <p:cNvPicPr>
            <a:picLocks noGrp="1" noChangeAspect="1"/>
          </p:cNvPicPr>
          <p:nvPr>
            <p:ph sz="half" idx="2"/>
          </p:nvPr>
        </p:nvPicPr>
        <p:blipFill>
          <a:blip r:embed="rId2"/>
          <a:srcRect l="13049" r="11951"/>
          <a:stretch/>
        </p:blipFill>
        <p:spPr>
          <a:xfrm>
            <a:off x="554969" y="1095407"/>
            <a:ext cx="3566210"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12" name="Group 11">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396390" cy="717514"/>
            <a:chOff x="0" y="377893"/>
            <a:chExt cx="1861854" cy="717514"/>
          </a:xfrm>
          <a:solidFill>
            <a:schemeClr val="bg1"/>
          </a:solidFill>
        </p:grpSpPr>
        <p:sp>
          <p:nvSpPr>
            <p:cNvPr id="13" name="Freeform: Shape 12">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3" name="Content Placeholder 2">
            <a:extLst>
              <a:ext uri="{FF2B5EF4-FFF2-40B4-BE49-F238E27FC236}">
                <a16:creationId xmlns:a16="http://schemas.microsoft.com/office/drawing/2014/main" id="{D268C593-5735-236B-7363-D5C7932B5B2D}"/>
              </a:ext>
            </a:extLst>
          </p:cNvPr>
          <p:cNvSpPr>
            <a:spLocks noGrp="1"/>
          </p:cNvSpPr>
          <p:nvPr>
            <p:ph sz="half" idx="1"/>
          </p:nvPr>
        </p:nvSpPr>
        <p:spPr>
          <a:xfrm>
            <a:off x="4676151" y="1820369"/>
            <a:ext cx="3912879" cy="4351338"/>
          </a:xfrm>
        </p:spPr>
        <p:txBody>
          <a:bodyPr vert="horz" lIns="91440" tIns="45720" rIns="91440" bIns="45720" rtlCol="0">
            <a:normAutofit/>
          </a:bodyPr>
          <a:lstStyle/>
          <a:p>
            <a:pPr indent="-228600" defTabSz="914400"/>
            <a:r>
              <a:rPr lang="en-US">
                <a:solidFill>
                  <a:schemeClr val="bg1"/>
                </a:solidFill>
              </a:rPr>
              <a:t>If you see something, say something.  </a:t>
            </a:r>
          </a:p>
          <a:p>
            <a:pPr indent="-228600" defTabSz="914400"/>
            <a:r>
              <a:rPr lang="en-US">
                <a:solidFill>
                  <a:schemeClr val="bg1"/>
                </a:solidFill>
              </a:rPr>
              <a:t>If there is any concern over the health and/or safety of the parents, the kids, or the spectators at the park call the police. </a:t>
            </a:r>
          </a:p>
          <a:p>
            <a:pPr indent="-228600" defTabSz="914400"/>
            <a:r>
              <a:rPr lang="en-US">
                <a:solidFill>
                  <a:schemeClr val="bg1"/>
                </a:solidFill>
              </a:rPr>
              <a:t>For emergency, dial 911.</a:t>
            </a:r>
          </a:p>
          <a:p>
            <a:pPr indent="-228600" defTabSz="914400"/>
            <a:r>
              <a:rPr lang="en-US">
                <a:solidFill>
                  <a:schemeClr val="bg1"/>
                </a:solidFill>
              </a:rPr>
              <a:t>For non-emergency calls, you may call 978-937-3200.</a:t>
            </a:r>
          </a:p>
        </p:txBody>
      </p:sp>
      <p:grpSp>
        <p:nvGrpSpPr>
          <p:cNvPr id="16"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21453" y="5987064"/>
            <a:ext cx="790849" cy="469689"/>
            <a:chOff x="9841624" y="4115729"/>
            <a:chExt cx="602169" cy="268223"/>
          </a:xfrm>
          <a:solidFill>
            <a:schemeClr val="bg1"/>
          </a:solidFill>
        </p:grpSpPr>
        <p:sp>
          <p:nvSpPr>
            <p:cNvPr id="17" name="Freeform: Shape 16">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2479828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6" name="Rectangle 1035">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11449"/>
            <a:ext cx="3249230"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557212" y="742951"/>
            <a:ext cx="2607469" cy="4962524"/>
          </a:xfrm>
        </p:spPr>
        <p:txBody>
          <a:bodyPr vert="horz" lIns="91440" tIns="45720" rIns="91440" bIns="45720" rtlCol="0" anchor="ctr">
            <a:normAutofit/>
          </a:bodyPr>
          <a:lstStyle/>
          <a:p>
            <a:pPr algn="ctr" defTabSz="914400"/>
            <a:r>
              <a:rPr lang="en-US" sz="3900" kern="1200">
                <a:solidFill>
                  <a:srgbClr val="FFFFFF"/>
                </a:solidFill>
                <a:latin typeface="+mj-lt"/>
                <a:ea typeface="+mj-ea"/>
                <a:cs typeface="+mj-cs"/>
              </a:rPr>
              <a:t>REMEMBER WHY WE ARE HERE!</a:t>
            </a:r>
          </a:p>
        </p:txBody>
      </p:sp>
      <p:pic>
        <p:nvPicPr>
          <p:cNvPr id="1031" name="Picture 7"/>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bwMode="auto">
          <a:xfrm>
            <a:off x="3865366" y="845609"/>
            <a:ext cx="4915159" cy="517472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5010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05265DC-CF6B-4AE8-B3F3-2A7A16374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4D72B5B5-AF73-ADE1-F019-F003252C9559}"/>
              </a:ext>
            </a:extLst>
          </p:cNvPr>
          <p:cNvPicPr>
            <a:picLocks noChangeAspect="1"/>
          </p:cNvPicPr>
          <p:nvPr/>
        </p:nvPicPr>
        <p:blipFill>
          <a:blip r:embed="rId2"/>
          <a:srcRect t="23899" b="20087"/>
          <a:stretch/>
        </p:blipFill>
        <p:spPr>
          <a:xfrm>
            <a:off x="20" y="2"/>
            <a:ext cx="9143980" cy="3418853"/>
          </a:xfrm>
          <a:custGeom>
            <a:avLst/>
            <a:gdLst/>
            <a:ahLst/>
            <a:cxnLst/>
            <a:rect l="l" t="t" r="r" b="b"/>
            <a:pathLst>
              <a:path w="12192000" h="3418853">
                <a:moveTo>
                  <a:pt x="0" y="0"/>
                </a:moveTo>
                <a:lnTo>
                  <a:pt x="12192000" y="0"/>
                </a:lnTo>
                <a:lnTo>
                  <a:pt x="12192000" y="227978"/>
                </a:lnTo>
                <a:lnTo>
                  <a:pt x="12192000" y="2065168"/>
                </a:lnTo>
                <a:lnTo>
                  <a:pt x="12192000" y="3342653"/>
                </a:lnTo>
                <a:lnTo>
                  <a:pt x="9439275" y="3418853"/>
                </a:lnTo>
                <a:lnTo>
                  <a:pt x="5572127" y="3171203"/>
                </a:lnTo>
                <a:lnTo>
                  <a:pt x="0" y="3342653"/>
                </a:lnTo>
                <a:lnTo>
                  <a:pt x="0" y="2065168"/>
                </a:lnTo>
                <a:lnTo>
                  <a:pt x="0" y="227978"/>
                </a:lnTo>
                <a:close/>
              </a:path>
            </a:pathLst>
          </a:custGeom>
        </p:spPr>
      </p:pic>
      <p:grpSp>
        <p:nvGrpSpPr>
          <p:cNvPr id="19" name="Group 18">
            <a:extLst>
              <a:ext uri="{FF2B5EF4-FFF2-40B4-BE49-F238E27FC236}">
                <a16:creationId xmlns:a16="http://schemas.microsoft.com/office/drawing/2014/main" id="{37EA779C-87BF-454F-919D-A3DA98FD8A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59818"/>
            <a:ext cx="9144000" cy="757168"/>
            <a:chOff x="0" y="2959818"/>
            <a:chExt cx="12192000" cy="757168"/>
          </a:xfrm>
        </p:grpSpPr>
        <p:sp>
          <p:nvSpPr>
            <p:cNvPr id="20" name="Freeform: Shape 19">
              <a:extLst>
                <a:ext uri="{FF2B5EF4-FFF2-40B4-BE49-F238E27FC236}">
                  <a16:creationId xmlns:a16="http://schemas.microsoft.com/office/drawing/2014/main" id="{D8C2E702-9A3E-420B-81FC-693685CAF6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6AA40418-2F7D-4A2A-84C0-1A72B0307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4" name="Content Placeholder 13">
            <a:extLst>
              <a:ext uri="{FF2B5EF4-FFF2-40B4-BE49-F238E27FC236}">
                <a16:creationId xmlns:a16="http://schemas.microsoft.com/office/drawing/2014/main" id="{6F0D3168-3F3C-39B2-D0BE-336FCDCE2652}"/>
              </a:ext>
            </a:extLst>
          </p:cNvPr>
          <p:cNvSpPr>
            <a:spLocks noGrp="1"/>
          </p:cNvSpPr>
          <p:nvPr>
            <p:ph sz="half" idx="2"/>
          </p:nvPr>
        </p:nvSpPr>
        <p:spPr>
          <a:xfrm>
            <a:off x="4248150" y="4197093"/>
            <a:ext cx="4269581" cy="1648849"/>
          </a:xfrm>
        </p:spPr>
        <p:txBody>
          <a:bodyPr vert="horz" lIns="91440" tIns="45720" rIns="91440" bIns="45720" rtlCol="0">
            <a:normAutofit/>
          </a:bodyPr>
          <a:lstStyle/>
          <a:p>
            <a:pPr indent="-228600" defTabSz="914400"/>
            <a:r>
              <a:rPr lang="en-US" dirty="0">
                <a:solidFill>
                  <a:schemeClr val="bg1">
                    <a:alpha val="80000"/>
                  </a:schemeClr>
                </a:solidFill>
              </a:rPr>
              <a:t>LYBSL 12U—District Champions, State Champions, New England Regional Finalists	</a:t>
            </a:r>
          </a:p>
        </p:txBody>
      </p:sp>
    </p:spTree>
    <p:extLst>
      <p:ext uri="{BB962C8B-B14F-4D97-AF65-F5344CB8AC3E}">
        <p14:creationId xmlns:p14="http://schemas.microsoft.com/office/powerpoint/2010/main" val="1523499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20C073-7830-3C8C-CAD3-A7482EBA2D0D}"/>
              </a:ext>
            </a:extLst>
          </p:cNvPr>
          <p:cNvSpPr>
            <a:spLocks noGrp="1"/>
          </p:cNvSpPr>
          <p:nvPr>
            <p:ph type="title"/>
          </p:nvPr>
        </p:nvSpPr>
        <p:spPr>
          <a:xfrm>
            <a:off x="628650" y="4669978"/>
            <a:ext cx="3293268" cy="1173700"/>
          </a:xfrm>
        </p:spPr>
        <p:txBody>
          <a:bodyPr vert="horz" lIns="91440" tIns="45720" rIns="91440" bIns="45720" rtlCol="0" anchor="t">
            <a:normAutofit/>
          </a:bodyPr>
          <a:lstStyle/>
          <a:p>
            <a:pPr defTabSz="914400"/>
            <a:r>
              <a:rPr lang="en-US" sz="3500" kern="1200" dirty="0">
                <a:solidFill>
                  <a:schemeClr val="bg1"/>
                </a:solidFill>
                <a:latin typeface="+mj-lt"/>
                <a:ea typeface="+mj-ea"/>
                <a:cs typeface="+mj-cs"/>
              </a:rPr>
              <a:t>8U and 10U Baseball Squads</a:t>
            </a:r>
          </a:p>
        </p:txBody>
      </p:sp>
      <p:pic>
        <p:nvPicPr>
          <p:cNvPr id="5" name="Content Placeholder 4">
            <a:extLst>
              <a:ext uri="{FF2B5EF4-FFF2-40B4-BE49-F238E27FC236}">
                <a16:creationId xmlns:a16="http://schemas.microsoft.com/office/drawing/2014/main" id="{C9A68010-5A38-3C9C-E24E-AC171C988705}"/>
              </a:ext>
            </a:extLst>
          </p:cNvPr>
          <p:cNvPicPr>
            <a:picLocks noChangeAspect="1"/>
          </p:cNvPicPr>
          <p:nvPr/>
        </p:nvPicPr>
        <p:blipFill>
          <a:blip r:embed="rId2"/>
          <a:srcRect l="7165" r="6259" b="-1"/>
          <a:stretch/>
        </p:blipFill>
        <p:spPr>
          <a:xfrm>
            <a:off x="4" y="-1"/>
            <a:ext cx="4500562"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6" name="Content Placeholder 5">
            <a:extLst>
              <a:ext uri="{FF2B5EF4-FFF2-40B4-BE49-F238E27FC236}">
                <a16:creationId xmlns:a16="http://schemas.microsoft.com/office/drawing/2014/main" id="{CB0714B9-E55B-BA49-D813-57B7739415AF}"/>
              </a:ext>
            </a:extLst>
          </p:cNvPr>
          <p:cNvPicPr>
            <a:picLocks noGrp="1" noChangeAspect="1"/>
          </p:cNvPicPr>
          <p:nvPr>
            <p:ph sz="half" idx="2"/>
          </p:nvPr>
        </p:nvPicPr>
        <p:blipFill>
          <a:blip r:embed="rId3"/>
          <a:srcRect r="-4" b="9807"/>
          <a:stretch/>
        </p:blipFill>
        <p:spPr>
          <a:xfrm>
            <a:off x="4643433" y="-1"/>
            <a:ext cx="4500563"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20" name="Group 19">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16" name="Freeform: Shape 15">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2" name="Content Placeholder 9">
            <a:extLst>
              <a:ext uri="{FF2B5EF4-FFF2-40B4-BE49-F238E27FC236}">
                <a16:creationId xmlns:a16="http://schemas.microsoft.com/office/drawing/2014/main" id="{2A49B999-1B95-E94C-926F-195F8B52586B}"/>
              </a:ext>
            </a:extLst>
          </p:cNvPr>
          <p:cNvSpPr>
            <a:spLocks noGrp="1"/>
          </p:cNvSpPr>
          <p:nvPr>
            <p:ph sz="half" idx="1"/>
          </p:nvPr>
        </p:nvSpPr>
        <p:spPr>
          <a:xfrm>
            <a:off x="4248150" y="4766267"/>
            <a:ext cx="4269581" cy="1077411"/>
          </a:xfrm>
        </p:spPr>
        <p:txBody>
          <a:bodyPr vert="horz" lIns="91440" tIns="45720" rIns="91440" bIns="45720" rtlCol="0">
            <a:normAutofit/>
          </a:bodyPr>
          <a:lstStyle/>
          <a:p>
            <a:pPr indent="-228600" defTabSz="914400"/>
            <a:r>
              <a:rPr lang="en-US" dirty="0">
                <a:solidFill>
                  <a:schemeClr val="bg1">
                    <a:alpha val="80000"/>
                  </a:schemeClr>
                </a:solidFill>
              </a:rPr>
              <a:t>8u Conway Champions, District Champions, and State Semi-Finalist</a:t>
            </a:r>
          </a:p>
          <a:p>
            <a:pPr indent="-228600" defTabSz="914400"/>
            <a:r>
              <a:rPr lang="en-US" dirty="0">
                <a:solidFill>
                  <a:schemeClr val="bg1">
                    <a:alpha val="80000"/>
                  </a:schemeClr>
                </a:solidFill>
              </a:rPr>
              <a:t>10U Baystate TOC Champions	</a:t>
            </a:r>
          </a:p>
        </p:txBody>
      </p:sp>
    </p:spTree>
    <p:extLst>
      <p:ext uri="{BB962C8B-B14F-4D97-AF65-F5344CB8AC3E}">
        <p14:creationId xmlns:p14="http://schemas.microsoft.com/office/powerpoint/2010/main" val="4043653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A6BFE0-545B-D9E8-7A34-EDEAE56C33B6}"/>
              </a:ext>
            </a:extLst>
          </p:cNvPr>
          <p:cNvSpPr>
            <a:spLocks noGrp="1"/>
          </p:cNvSpPr>
          <p:nvPr>
            <p:ph type="title"/>
          </p:nvPr>
        </p:nvSpPr>
        <p:spPr>
          <a:xfrm>
            <a:off x="628649" y="3990205"/>
            <a:ext cx="7889082" cy="1200329"/>
          </a:xfrm>
        </p:spPr>
        <p:txBody>
          <a:bodyPr vert="horz" wrap="square" lIns="91440" tIns="45720" rIns="91440" bIns="45720" rtlCol="0" anchor="b">
            <a:normAutofit/>
          </a:bodyPr>
          <a:lstStyle/>
          <a:p>
            <a:pPr defTabSz="914400"/>
            <a:r>
              <a:rPr lang="en-US" sz="3500" dirty="0">
                <a:solidFill>
                  <a:schemeClr val="bg1"/>
                </a:solidFill>
              </a:rPr>
              <a:t>11U Baystate TOC Champions, District Champions, and State Semi Finalists	 	</a:t>
            </a:r>
          </a:p>
        </p:txBody>
      </p:sp>
      <p:sp>
        <p:nvSpPr>
          <p:cNvPr id="4" name="Text Placeholder 3">
            <a:extLst>
              <a:ext uri="{FF2B5EF4-FFF2-40B4-BE49-F238E27FC236}">
                <a16:creationId xmlns:a16="http://schemas.microsoft.com/office/drawing/2014/main" id="{1F7107EC-B9D7-D048-0B4F-9FEA45BA4A5E}"/>
              </a:ext>
            </a:extLst>
          </p:cNvPr>
          <p:cNvSpPr>
            <a:spLocks noGrp="1"/>
          </p:cNvSpPr>
          <p:nvPr>
            <p:ph type="body" sz="half" idx="2"/>
          </p:nvPr>
        </p:nvSpPr>
        <p:spPr>
          <a:xfrm>
            <a:off x="620316" y="5551200"/>
            <a:ext cx="4937522" cy="1075952"/>
          </a:xfrm>
        </p:spPr>
        <p:txBody>
          <a:bodyPr vert="horz" lIns="91440" tIns="45720" rIns="91440" bIns="45720" rtlCol="0" anchor="t">
            <a:normAutofit/>
          </a:bodyPr>
          <a:lstStyle/>
          <a:p>
            <a:pPr defTabSz="914400">
              <a:spcBef>
                <a:spcPts val="1000"/>
              </a:spcBef>
            </a:pPr>
            <a:r>
              <a:rPr lang="en-US" sz="2400" dirty="0">
                <a:solidFill>
                  <a:schemeClr val="bg1"/>
                </a:solidFill>
              </a:rPr>
              <a:t>	</a:t>
            </a:r>
          </a:p>
        </p:txBody>
      </p:sp>
      <p:pic>
        <p:nvPicPr>
          <p:cNvPr id="5" name="Picture Placeholder 4">
            <a:extLst>
              <a:ext uri="{FF2B5EF4-FFF2-40B4-BE49-F238E27FC236}">
                <a16:creationId xmlns:a16="http://schemas.microsoft.com/office/drawing/2014/main" id="{D18EF493-C1DE-04AC-BB32-B0427BC6C2BB}"/>
              </a:ext>
            </a:extLst>
          </p:cNvPr>
          <p:cNvPicPr>
            <a:picLocks noGrp="1" noChangeAspect="1"/>
          </p:cNvPicPr>
          <p:nvPr>
            <p:ph type="pic" idx="1"/>
          </p:nvPr>
        </p:nvPicPr>
        <p:blipFill>
          <a:blip r:embed="rId2"/>
          <a:srcRect t="28006" b="7994"/>
          <a:stretch/>
        </p:blipFill>
        <p:spPr>
          <a:xfrm>
            <a:off x="20" y="10"/>
            <a:ext cx="9143980" cy="3657590"/>
          </a:xfrm>
          <a:custGeom>
            <a:avLst/>
            <a:gdLst/>
            <a:ahLst/>
            <a:cxnLst/>
            <a:rect l="l" t="t" r="r" b="b"/>
            <a:pathLst>
              <a:path w="12192000" h="3657600">
                <a:moveTo>
                  <a:pt x="7230262" y="3468462"/>
                </a:moveTo>
                <a:lnTo>
                  <a:pt x="7197115" y="3474938"/>
                </a:lnTo>
                <a:lnTo>
                  <a:pt x="7214545" y="3473344"/>
                </a:lnTo>
                <a:cubicBezTo>
                  <a:pt x="7220308" y="3472558"/>
                  <a:pt x="7225785" y="3471224"/>
                  <a:pt x="7230262" y="3468462"/>
                </a:cubicBezTo>
                <a:close/>
                <a:moveTo>
                  <a:pt x="7009120" y="3411863"/>
                </a:moveTo>
                <a:lnTo>
                  <a:pt x="7021563" y="3422955"/>
                </a:lnTo>
                <a:lnTo>
                  <a:pt x="7021563" y="3422954"/>
                </a:lnTo>
                <a:close/>
                <a:moveTo>
                  <a:pt x="7768443" y="3303674"/>
                </a:moveTo>
                <a:lnTo>
                  <a:pt x="7768443" y="3303675"/>
                </a:lnTo>
                <a:lnTo>
                  <a:pt x="7792447" y="3326153"/>
                </a:lnTo>
                <a:cubicBezTo>
                  <a:pt x="7785969" y="3320057"/>
                  <a:pt x="7779301" y="3313961"/>
                  <a:pt x="7768443" y="3303674"/>
                </a:cubicBezTo>
                <a:close/>
                <a:moveTo>
                  <a:pt x="4038748" y="3301555"/>
                </a:moveTo>
                <a:lnTo>
                  <a:pt x="4030517" y="3313199"/>
                </a:lnTo>
                <a:cubicBezTo>
                  <a:pt x="4026230" y="3321105"/>
                  <a:pt x="4021242" y="3327345"/>
                  <a:pt x="4015609" y="3332050"/>
                </a:cubicBezTo>
                <a:lnTo>
                  <a:pt x="3996845" y="3341704"/>
                </a:lnTo>
                <a:cubicBezTo>
                  <a:pt x="4010562" y="3338155"/>
                  <a:pt x="4021944" y="3329011"/>
                  <a:pt x="4030518" y="3313199"/>
                </a:cubicBezTo>
                <a:close/>
                <a:moveTo>
                  <a:pt x="6245343" y="3298149"/>
                </a:moveTo>
                <a:lnTo>
                  <a:pt x="6274406" y="3304945"/>
                </a:lnTo>
                <a:lnTo>
                  <a:pt x="6291247" y="3311262"/>
                </a:lnTo>
                <a:lnTo>
                  <a:pt x="6291385" y="3311314"/>
                </a:lnTo>
                <a:lnTo>
                  <a:pt x="6306284" y="3317152"/>
                </a:lnTo>
                <a:lnTo>
                  <a:pt x="6308075" y="3317568"/>
                </a:lnTo>
                <a:lnTo>
                  <a:pt x="6313855" y="3319733"/>
                </a:lnTo>
                <a:cubicBezTo>
                  <a:pt x="6321454" y="3322121"/>
                  <a:pt x="6329151" y="3323858"/>
                  <a:pt x="6337048" y="3324296"/>
                </a:cubicBezTo>
                <a:lnTo>
                  <a:pt x="6308075" y="3317568"/>
                </a:lnTo>
                <a:lnTo>
                  <a:pt x="6291385" y="3311314"/>
                </a:lnTo>
                <a:lnTo>
                  <a:pt x="6276197" y="3305364"/>
                </a:lnTo>
                <a:lnTo>
                  <a:pt x="6274406" y="3304945"/>
                </a:lnTo>
                <a:lnTo>
                  <a:pt x="6268613" y="3302771"/>
                </a:lnTo>
                <a:cubicBezTo>
                  <a:pt x="6260996" y="3300370"/>
                  <a:pt x="6253273" y="3298613"/>
                  <a:pt x="6245343" y="3298149"/>
                </a:cubicBezTo>
                <a:close/>
                <a:moveTo>
                  <a:pt x="6558837" y="3268317"/>
                </a:moveTo>
                <a:cubicBezTo>
                  <a:pt x="6548970" y="3267668"/>
                  <a:pt x="6539355" y="3268073"/>
                  <a:pt x="6529984" y="3269763"/>
                </a:cubicBezTo>
                <a:lnTo>
                  <a:pt x="6589207" y="3273193"/>
                </a:lnTo>
                <a:cubicBezTo>
                  <a:pt x="6578825" y="3270668"/>
                  <a:pt x="6568705" y="3268966"/>
                  <a:pt x="6558837" y="3268317"/>
                </a:cubicBezTo>
                <a:close/>
                <a:moveTo>
                  <a:pt x="4834454" y="3207659"/>
                </a:moveTo>
                <a:cubicBezTo>
                  <a:pt x="4849504" y="3224138"/>
                  <a:pt x="4866316" y="3230376"/>
                  <a:pt x="4883986" y="3231901"/>
                </a:cubicBezTo>
                <a:lnTo>
                  <a:pt x="4858238" y="3225387"/>
                </a:lnTo>
                <a:cubicBezTo>
                  <a:pt x="4849945" y="3221578"/>
                  <a:pt x="4841981" y="3215898"/>
                  <a:pt x="4834454" y="3207659"/>
                </a:cubicBezTo>
                <a:close/>
                <a:moveTo>
                  <a:pt x="5056443" y="3205325"/>
                </a:moveTo>
                <a:lnTo>
                  <a:pt x="5072589" y="3206105"/>
                </a:lnTo>
                <a:cubicBezTo>
                  <a:pt x="5078053" y="3207563"/>
                  <a:pt x="5083590" y="3210326"/>
                  <a:pt x="5089162" y="3214707"/>
                </a:cubicBezTo>
                <a:cubicBezTo>
                  <a:pt x="5078020" y="3205944"/>
                  <a:pt x="5067015" y="3203658"/>
                  <a:pt x="5056443" y="3205325"/>
                </a:cubicBezTo>
                <a:close/>
                <a:moveTo>
                  <a:pt x="739852" y="2905443"/>
                </a:moveTo>
                <a:cubicBezTo>
                  <a:pt x="733899" y="2911992"/>
                  <a:pt x="728660" y="2919613"/>
                  <a:pt x="724278" y="2926662"/>
                </a:cubicBezTo>
                <a:cubicBezTo>
                  <a:pt x="719849" y="2933806"/>
                  <a:pt x="714527" y="2939152"/>
                  <a:pt x="708621" y="2942822"/>
                </a:cubicBezTo>
                <a:lnTo>
                  <a:pt x="691439" y="2948297"/>
                </a:lnTo>
                <a:lnTo>
                  <a:pt x="708622" y="2942822"/>
                </a:lnTo>
                <a:cubicBezTo>
                  <a:pt x="714527" y="2939152"/>
                  <a:pt x="719849" y="2933806"/>
                  <a:pt x="724279" y="2926662"/>
                </a:cubicBezTo>
                <a:cubicBezTo>
                  <a:pt x="728660" y="2919613"/>
                  <a:pt x="733899" y="2911992"/>
                  <a:pt x="739852" y="2905443"/>
                </a:cubicBezTo>
                <a:close/>
                <a:moveTo>
                  <a:pt x="8934151" y="2836933"/>
                </a:moveTo>
                <a:cubicBezTo>
                  <a:pt x="8940248" y="2842173"/>
                  <a:pt x="8947058" y="2847506"/>
                  <a:pt x="8954249" y="2851864"/>
                </a:cubicBezTo>
                <a:lnTo>
                  <a:pt x="8962389" y="2855163"/>
                </a:lnTo>
                <a:lnTo>
                  <a:pt x="8954250" y="2851864"/>
                </a:lnTo>
                <a:cubicBezTo>
                  <a:pt x="8947058" y="2847506"/>
                  <a:pt x="8940248" y="2842173"/>
                  <a:pt x="8934151" y="2836933"/>
                </a:cubicBezTo>
                <a:close/>
                <a:moveTo>
                  <a:pt x="2314816" y="2835337"/>
                </a:moveTo>
                <a:cubicBezTo>
                  <a:pt x="2309720" y="2836314"/>
                  <a:pt x="2304339" y="2838362"/>
                  <a:pt x="2300909" y="2840743"/>
                </a:cubicBezTo>
                <a:cubicBezTo>
                  <a:pt x="2267856" y="2863985"/>
                  <a:pt x="2242281" y="2875891"/>
                  <a:pt x="2216515" y="2876487"/>
                </a:cubicBezTo>
                <a:cubicBezTo>
                  <a:pt x="2242281" y="2875891"/>
                  <a:pt x="2267856" y="2863985"/>
                  <a:pt x="2300910" y="2840743"/>
                </a:cubicBezTo>
                <a:close/>
                <a:moveTo>
                  <a:pt x="1916629" y="2813600"/>
                </a:moveTo>
                <a:lnTo>
                  <a:pt x="1907132" y="2816930"/>
                </a:lnTo>
                <a:lnTo>
                  <a:pt x="1866619" y="2826615"/>
                </a:lnTo>
                <a:lnTo>
                  <a:pt x="1907133" y="2816930"/>
                </a:lnTo>
                <a:close/>
                <a:moveTo>
                  <a:pt x="2058204" y="2802832"/>
                </a:moveTo>
                <a:cubicBezTo>
                  <a:pt x="2076636" y="2804546"/>
                  <a:pt x="2095174" y="2805403"/>
                  <a:pt x="2108194" y="2817539"/>
                </a:cubicBezTo>
                <a:cubicBezTo>
                  <a:pt x="2095175" y="2805403"/>
                  <a:pt x="2076636" y="2804546"/>
                  <a:pt x="2058204" y="2802832"/>
                </a:cubicBezTo>
                <a:close/>
                <a:moveTo>
                  <a:pt x="0" y="0"/>
                </a:moveTo>
                <a:lnTo>
                  <a:pt x="12192000" y="0"/>
                </a:lnTo>
                <a:lnTo>
                  <a:pt x="12192000" y="810707"/>
                </a:lnTo>
                <a:cubicBezTo>
                  <a:pt x="12192000" y="826330"/>
                  <a:pt x="12192000" y="835855"/>
                  <a:pt x="12192000" y="845570"/>
                </a:cubicBezTo>
                <a:lnTo>
                  <a:pt x="12192000" y="1243302"/>
                </a:lnTo>
                <a:lnTo>
                  <a:pt x="12160947" y="1271923"/>
                </a:lnTo>
                <a:cubicBezTo>
                  <a:pt x="12118083" y="1293449"/>
                  <a:pt x="12072360" y="1312882"/>
                  <a:pt x="12026448" y="1332123"/>
                </a:cubicBezTo>
                <a:cubicBezTo>
                  <a:pt x="12013114" y="1337649"/>
                  <a:pt x="11998443" y="1340697"/>
                  <a:pt x="11986443" y="1348126"/>
                </a:cubicBezTo>
                <a:cubicBezTo>
                  <a:pt x="11931195" y="1382036"/>
                  <a:pt x="11877664" y="1418614"/>
                  <a:pt x="11821656" y="1451191"/>
                </a:cubicBezTo>
                <a:cubicBezTo>
                  <a:pt x="11763931" y="1484910"/>
                  <a:pt x="11712304" y="1524726"/>
                  <a:pt x="11672489" y="1578639"/>
                </a:cubicBezTo>
                <a:cubicBezTo>
                  <a:pt x="11635529" y="1628743"/>
                  <a:pt x="11599714" y="1679607"/>
                  <a:pt x="11562947" y="1729900"/>
                </a:cubicBezTo>
                <a:cubicBezTo>
                  <a:pt x="11553613" y="1742665"/>
                  <a:pt x="11545039" y="1757715"/>
                  <a:pt x="11532275" y="1765907"/>
                </a:cubicBezTo>
                <a:cubicBezTo>
                  <a:pt x="11505795" y="1783052"/>
                  <a:pt x="11476838" y="1796959"/>
                  <a:pt x="11448453" y="1811057"/>
                </a:cubicBezTo>
                <a:cubicBezTo>
                  <a:pt x="11424069" y="1823059"/>
                  <a:pt x="11398160" y="1832011"/>
                  <a:pt x="11374346" y="1844966"/>
                </a:cubicBezTo>
                <a:cubicBezTo>
                  <a:pt x="11355296" y="1855255"/>
                  <a:pt x="11338339" y="1869543"/>
                  <a:pt x="11320623" y="1882497"/>
                </a:cubicBezTo>
                <a:cubicBezTo>
                  <a:pt x="11305192" y="1893736"/>
                  <a:pt x="11288238" y="1903452"/>
                  <a:pt x="11275283" y="1916978"/>
                </a:cubicBezTo>
                <a:cubicBezTo>
                  <a:pt x="11243658" y="1949745"/>
                  <a:pt x="11211843" y="1981940"/>
                  <a:pt x="11172600" y="2006136"/>
                </a:cubicBezTo>
                <a:cubicBezTo>
                  <a:pt x="11133927" y="2030138"/>
                  <a:pt x="11097350" y="2057001"/>
                  <a:pt x="11058869" y="2081386"/>
                </a:cubicBezTo>
                <a:cubicBezTo>
                  <a:pt x="11021146" y="2105199"/>
                  <a:pt x="10987046" y="2131297"/>
                  <a:pt x="10967423" y="2173591"/>
                </a:cubicBezTo>
                <a:cubicBezTo>
                  <a:pt x="10958661" y="2192259"/>
                  <a:pt x="10946279" y="2212644"/>
                  <a:pt x="10929704" y="2223503"/>
                </a:cubicBezTo>
                <a:cubicBezTo>
                  <a:pt x="10906081" y="2238934"/>
                  <a:pt x="10876171" y="2244459"/>
                  <a:pt x="10850453" y="2257603"/>
                </a:cubicBezTo>
                <a:cubicBezTo>
                  <a:pt x="10820162" y="2273034"/>
                  <a:pt x="10785111" y="2286370"/>
                  <a:pt x="10764534" y="2310945"/>
                </a:cubicBezTo>
                <a:cubicBezTo>
                  <a:pt x="10746246" y="2332855"/>
                  <a:pt x="10727767" y="2349999"/>
                  <a:pt x="10703573" y="2363905"/>
                </a:cubicBezTo>
                <a:cubicBezTo>
                  <a:pt x="10686617" y="2373622"/>
                  <a:pt x="10674046" y="2391338"/>
                  <a:pt x="10656519" y="2399340"/>
                </a:cubicBezTo>
                <a:cubicBezTo>
                  <a:pt x="10633467" y="2410009"/>
                  <a:pt x="10610225" y="2418391"/>
                  <a:pt x="10590031" y="2434966"/>
                </a:cubicBezTo>
                <a:cubicBezTo>
                  <a:pt x="10569075" y="2452110"/>
                  <a:pt x="10545263" y="2465636"/>
                  <a:pt x="10523354" y="2481639"/>
                </a:cubicBezTo>
                <a:cubicBezTo>
                  <a:pt x="10511734" y="2490211"/>
                  <a:pt x="10502208" y="2501451"/>
                  <a:pt x="10490969" y="2510406"/>
                </a:cubicBezTo>
                <a:cubicBezTo>
                  <a:pt x="10470394" y="2526788"/>
                  <a:pt x="10449438" y="2542791"/>
                  <a:pt x="10428291" y="2558222"/>
                </a:cubicBezTo>
                <a:cubicBezTo>
                  <a:pt x="10407146" y="2573655"/>
                  <a:pt x="10386952" y="2591561"/>
                  <a:pt x="10363709" y="2602801"/>
                </a:cubicBezTo>
                <a:cubicBezTo>
                  <a:pt x="10324086" y="2621851"/>
                  <a:pt x="10280840" y="2633282"/>
                  <a:pt x="10242357" y="2653857"/>
                </a:cubicBezTo>
                <a:cubicBezTo>
                  <a:pt x="10203304" y="2674811"/>
                  <a:pt x="10166536" y="2701103"/>
                  <a:pt x="10131863" y="2728915"/>
                </a:cubicBezTo>
                <a:cubicBezTo>
                  <a:pt x="10104430" y="2750824"/>
                  <a:pt x="10078713" y="2772543"/>
                  <a:pt x="10044230" y="2783782"/>
                </a:cubicBezTo>
                <a:cubicBezTo>
                  <a:pt x="10024990" y="2790070"/>
                  <a:pt x="10004797" y="2803786"/>
                  <a:pt x="9993175" y="2819789"/>
                </a:cubicBezTo>
                <a:cubicBezTo>
                  <a:pt x="9968027" y="2854649"/>
                  <a:pt x="9935832" y="2879226"/>
                  <a:pt x="9899446" y="2900182"/>
                </a:cubicBezTo>
                <a:cubicBezTo>
                  <a:pt x="9850865" y="2928376"/>
                  <a:pt x="9802858" y="2957143"/>
                  <a:pt x="9754088" y="2984766"/>
                </a:cubicBezTo>
                <a:cubicBezTo>
                  <a:pt x="9725323" y="3001151"/>
                  <a:pt x="9696749" y="3018485"/>
                  <a:pt x="9666265" y="3030488"/>
                </a:cubicBezTo>
                <a:cubicBezTo>
                  <a:pt x="9603971" y="3055255"/>
                  <a:pt x="9540152" y="3076399"/>
                  <a:pt x="9477283" y="3099451"/>
                </a:cubicBezTo>
                <a:cubicBezTo>
                  <a:pt x="9456709" y="3106880"/>
                  <a:pt x="9437278" y="3117549"/>
                  <a:pt x="9416321" y="3124026"/>
                </a:cubicBezTo>
                <a:cubicBezTo>
                  <a:pt x="9393650" y="3131075"/>
                  <a:pt x="9369267" y="3133171"/>
                  <a:pt x="9346597" y="3140219"/>
                </a:cubicBezTo>
                <a:cubicBezTo>
                  <a:pt x="9308875" y="3151840"/>
                  <a:pt x="9272298" y="3166701"/>
                  <a:pt x="9234579" y="3178511"/>
                </a:cubicBezTo>
                <a:cubicBezTo>
                  <a:pt x="9161805" y="3201182"/>
                  <a:pt x="9088840" y="3222899"/>
                  <a:pt x="9015878" y="3244426"/>
                </a:cubicBezTo>
                <a:cubicBezTo>
                  <a:pt x="9000257" y="3248999"/>
                  <a:pt x="8983301" y="3249570"/>
                  <a:pt x="8967871" y="3254523"/>
                </a:cubicBezTo>
                <a:cubicBezTo>
                  <a:pt x="8926911" y="3267859"/>
                  <a:pt x="8886142" y="3282336"/>
                  <a:pt x="8845565" y="3297007"/>
                </a:cubicBezTo>
                <a:cubicBezTo>
                  <a:pt x="8820990" y="3305961"/>
                  <a:pt x="8796985" y="3317009"/>
                  <a:pt x="8772219" y="3325582"/>
                </a:cubicBezTo>
                <a:cubicBezTo>
                  <a:pt x="8752407" y="3332440"/>
                  <a:pt x="8732023" y="3337774"/>
                  <a:pt x="8711448" y="3341966"/>
                </a:cubicBezTo>
                <a:cubicBezTo>
                  <a:pt x="8693731" y="3345586"/>
                  <a:pt x="8675253" y="3345203"/>
                  <a:pt x="8657726" y="3349586"/>
                </a:cubicBezTo>
                <a:cubicBezTo>
                  <a:pt x="8610288" y="3361397"/>
                  <a:pt x="8563425" y="3374733"/>
                  <a:pt x="8516369" y="3387305"/>
                </a:cubicBezTo>
                <a:cubicBezTo>
                  <a:pt x="8497511" y="3392259"/>
                  <a:pt x="8478269" y="3395880"/>
                  <a:pt x="8459979" y="3402166"/>
                </a:cubicBezTo>
                <a:cubicBezTo>
                  <a:pt x="8411019" y="3418741"/>
                  <a:pt x="8362822" y="3437599"/>
                  <a:pt x="8313671" y="3453222"/>
                </a:cubicBezTo>
                <a:cubicBezTo>
                  <a:pt x="8272903" y="3466176"/>
                  <a:pt x="8230992" y="3475510"/>
                  <a:pt x="8189651" y="3486941"/>
                </a:cubicBezTo>
                <a:cubicBezTo>
                  <a:pt x="8172124" y="3491895"/>
                  <a:pt x="8155359" y="3498943"/>
                  <a:pt x="8137835" y="3503134"/>
                </a:cubicBezTo>
                <a:cubicBezTo>
                  <a:pt x="8098590" y="3512659"/>
                  <a:pt x="8058774" y="3520659"/>
                  <a:pt x="8019339" y="3530186"/>
                </a:cubicBezTo>
                <a:cubicBezTo>
                  <a:pt x="7996859" y="3535710"/>
                  <a:pt x="7975142" y="3545617"/>
                  <a:pt x="7952280" y="3549237"/>
                </a:cubicBezTo>
                <a:cubicBezTo>
                  <a:pt x="7897987" y="3557809"/>
                  <a:pt x="7843311" y="3563905"/>
                  <a:pt x="7788636" y="3570763"/>
                </a:cubicBezTo>
                <a:cubicBezTo>
                  <a:pt x="7732247" y="3577811"/>
                  <a:pt x="7676047" y="3585242"/>
                  <a:pt x="7619655" y="3591528"/>
                </a:cubicBezTo>
                <a:cubicBezTo>
                  <a:pt x="7588795" y="3594768"/>
                  <a:pt x="7557742" y="3595338"/>
                  <a:pt x="7526880" y="3598386"/>
                </a:cubicBezTo>
                <a:cubicBezTo>
                  <a:pt x="7499828" y="3601055"/>
                  <a:pt x="7472967" y="3606007"/>
                  <a:pt x="7445916" y="3609247"/>
                </a:cubicBezTo>
                <a:cubicBezTo>
                  <a:pt x="7422483" y="3611913"/>
                  <a:pt x="7398860" y="3613437"/>
                  <a:pt x="7375428" y="3616105"/>
                </a:cubicBezTo>
                <a:cubicBezTo>
                  <a:pt x="7337899" y="3620485"/>
                  <a:pt x="7300559" y="3625439"/>
                  <a:pt x="7263220" y="3630011"/>
                </a:cubicBezTo>
                <a:cubicBezTo>
                  <a:pt x="7247599" y="3631726"/>
                  <a:pt x="7231214" y="3636488"/>
                  <a:pt x="7216547" y="3633632"/>
                </a:cubicBezTo>
                <a:cubicBezTo>
                  <a:pt x="7179587" y="3626391"/>
                  <a:pt x="7143199" y="3628487"/>
                  <a:pt x="7106432" y="3633440"/>
                </a:cubicBezTo>
                <a:cubicBezTo>
                  <a:pt x="7093860" y="3635155"/>
                  <a:pt x="7080334" y="3634774"/>
                  <a:pt x="7068141" y="3631536"/>
                </a:cubicBezTo>
                <a:cubicBezTo>
                  <a:pt x="7043184" y="3625057"/>
                  <a:pt x="7018991" y="3615913"/>
                  <a:pt x="6994415" y="3607913"/>
                </a:cubicBezTo>
                <a:cubicBezTo>
                  <a:pt x="6991747" y="3606961"/>
                  <a:pt x="6988509" y="3606769"/>
                  <a:pt x="6985653" y="3606199"/>
                </a:cubicBezTo>
                <a:cubicBezTo>
                  <a:pt x="6969457" y="3602959"/>
                  <a:pt x="6953457" y="3599720"/>
                  <a:pt x="6937263" y="3596863"/>
                </a:cubicBezTo>
                <a:cubicBezTo>
                  <a:pt x="6928501" y="3595338"/>
                  <a:pt x="6919547" y="3595149"/>
                  <a:pt x="6910782" y="3593814"/>
                </a:cubicBezTo>
                <a:cubicBezTo>
                  <a:pt x="6876872" y="3588480"/>
                  <a:pt x="6839534" y="3597434"/>
                  <a:pt x="6810195" y="3574384"/>
                </a:cubicBezTo>
                <a:cubicBezTo>
                  <a:pt x="6791144" y="3559523"/>
                  <a:pt x="6772665" y="3562953"/>
                  <a:pt x="6752283" y="3565239"/>
                </a:cubicBezTo>
                <a:cubicBezTo>
                  <a:pt x="6736851" y="3566953"/>
                  <a:pt x="6721038" y="3566382"/>
                  <a:pt x="6705417" y="3566574"/>
                </a:cubicBezTo>
                <a:cubicBezTo>
                  <a:pt x="6677984" y="3567143"/>
                  <a:pt x="6650551" y="3567335"/>
                  <a:pt x="6623118" y="3568287"/>
                </a:cubicBezTo>
                <a:cubicBezTo>
                  <a:pt x="6614353" y="3568667"/>
                  <a:pt x="6605401" y="3573432"/>
                  <a:pt x="6596828" y="3572670"/>
                </a:cubicBezTo>
                <a:cubicBezTo>
                  <a:pt x="6557201" y="3569049"/>
                  <a:pt x="6517576" y="3563334"/>
                  <a:pt x="6477951" y="3560095"/>
                </a:cubicBezTo>
                <a:cubicBezTo>
                  <a:pt x="6455472" y="3558191"/>
                  <a:pt x="6432420" y="3561809"/>
                  <a:pt x="6410131" y="3559143"/>
                </a:cubicBezTo>
                <a:cubicBezTo>
                  <a:pt x="6384414" y="3556095"/>
                  <a:pt x="6359268" y="3548285"/>
                  <a:pt x="6333739" y="3543520"/>
                </a:cubicBezTo>
                <a:cubicBezTo>
                  <a:pt x="6326691" y="3542189"/>
                  <a:pt x="6318880" y="3543903"/>
                  <a:pt x="6311449" y="3544282"/>
                </a:cubicBezTo>
                <a:cubicBezTo>
                  <a:pt x="6303068" y="3544664"/>
                  <a:pt x="6294876" y="3545426"/>
                  <a:pt x="6286493" y="3545617"/>
                </a:cubicBezTo>
                <a:cubicBezTo>
                  <a:pt x="6260964" y="3545999"/>
                  <a:pt x="6235437" y="3545426"/>
                  <a:pt x="6209909" y="3546761"/>
                </a:cubicBezTo>
                <a:cubicBezTo>
                  <a:pt x="6194288" y="3547522"/>
                  <a:pt x="6177905" y="3555333"/>
                  <a:pt x="6163425" y="3552474"/>
                </a:cubicBezTo>
                <a:cubicBezTo>
                  <a:pt x="6133897" y="3546951"/>
                  <a:pt x="6104368" y="3559333"/>
                  <a:pt x="6074842" y="3549047"/>
                </a:cubicBezTo>
                <a:cubicBezTo>
                  <a:pt x="6065695" y="3545999"/>
                  <a:pt x="6053124" y="3553619"/>
                  <a:pt x="6042072" y="3553999"/>
                </a:cubicBezTo>
                <a:cubicBezTo>
                  <a:pt x="6014449" y="3554951"/>
                  <a:pt x="5986828" y="3554761"/>
                  <a:pt x="5959204" y="3554571"/>
                </a:cubicBezTo>
                <a:cubicBezTo>
                  <a:pt x="5934438" y="3554381"/>
                  <a:pt x="5908719" y="3557047"/>
                  <a:pt x="5884906" y="3551713"/>
                </a:cubicBezTo>
                <a:cubicBezTo>
                  <a:pt x="5859949" y="3545999"/>
                  <a:pt x="5837472" y="3546761"/>
                  <a:pt x="5813276" y="3553237"/>
                </a:cubicBezTo>
                <a:cubicBezTo>
                  <a:pt x="5796702" y="3557619"/>
                  <a:pt x="5779174" y="3558191"/>
                  <a:pt x="5762029" y="3559523"/>
                </a:cubicBezTo>
                <a:cubicBezTo>
                  <a:pt x="5743551" y="3561047"/>
                  <a:pt x="5723166" y="3557047"/>
                  <a:pt x="5706401" y="3563334"/>
                </a:cubicBezTo>
                <a:cubicBezTo>
                  <a:pt x="5656488" y="3582003"/>
                  <a:pt x="5605244" y="3586003"/>
                  <a:pt x="5553045" y="3586003"/>
                </a:cubicBezTo>
                <a:cubicBezTo>
                  <a:pt x="5543518" y="3586003"/>
                  <a:pt x="5533802" y="3583338"/>
                  <a:pt x="5524660" y="3580480"/>
                </a:cubicBezTo>
                <a:cubicBezTo>
                  <a:pt x="5471316" y="3563334"/>
                  <a:pt x="5417784" y="3564857"/>
                  <a:pt x="5363491" y="3575336"/>
                </a:cubicBezTo>
                <a:cubicBezTo>
                  <a:pt x="5352250" y="3577622"/>
                  <a:pt x="5339677" y="3578003"/>
                  <a:pt x="5328438" y="3575718"/>
                </a:cubicBezTo>
                <a:cubicBezTo>
                  <a:pt x="5296812" y="3569049"/>
                  <a:pt x="5266141" y="3557999"/>
                  <a:pt x="5234326" y="3553237"/>
                </a:cubicBezTo>
                <a:cubicBezTo>
                  <a:pt x="5181748" y="3545426"/>
                  <a:pt x="5136216" y="3571715"/>
                  <a:pt x="5089162" y="3588862"/>
                </a:cubicBezTo>
                <a:cubicBezTo>
                  <a:pt x="5044391" y="3605055"/>
                  <a:pt x="5006292" y="3641632"/>
                  <a:pt x="4953328" y="3633440"/>
                </a:cubicBezTo>
                <a:cubicBezTo>
                  <a:pt x="4947996" y="3632678"/>
                  <a:pt x="4942089" y="3637822"/>
                  <a:pt x="4936184" y="3639155"/>
                </a:cubicBezTo>
                <a:cubicBezTo>
                  <a:pt x="4919991" y="3642776"/>
                  <a:pt x="4903799" y="3647155"/>
                  <a:pt x="4887415" y="3648872"/>
                </a:cubicBezTo>
                <a:cubicBezTo>
                  <a:pt x="4867412" y="3651158"/>
                  <a:pt x="4847027" y="3650397"/>
                  <a:pt x="4827024" y="3652301"/>
                </a:cubicBezTo>
                <a:cubicBezTo>
                  <a:pt x="4814166" y="3653444"/>
                  <a:pt x="4801401" y="3655539"/>
                  <a:pt x="4788661" y="3657349"/>
                </a:cubicBezTo>
                <a:lnTo>
                  <a:pt x="4785776" y="3657600"/>
                </a:lnTo>
                <a:lnTo>
                  <a:pt x="4726469" y="3657600"/>
                </a:lnTo>
                <a:lnTo>
                  <a:pt x="4719697" y="3656730"/>
                </a:lnTo>
                <a:cubicBezTo>
                  <a:pt x="4709482" y="3654539"/>
                  <a:pt x="4699289" y="3651920"/>
                  <a:pt x="4689098" y="3650205"/>
                </a:cubicBezTo>
                <a:cubicBezTo>
                  <a:pt x="4660331" y="3645442"/>
                  <a:pt x="4628705" y="3646776"/>
                  <a:pt x="4603368" y="3634584"/>
                </a:cubicBezTo>
                <a:cubicBezTo>
                  <a:pt x="4576318" y="3621629"/>
                  <a:pt x="4550599" y="3615723"/>
                  <a:pt x="4522596" y="3619723"/>
                </a:cubicBezTo>
                <a:cubicBezTo>
                  <a:pt x="4513260" y="3621057"/>
                  <a:pt x="4501257" y="3629059"/>
                  <a:pt x="4497068" y="3637249"/>
                </a:cubicBezTo>
                <a:cubicBezTo>
                  <a:pt x="4487731" y="3655538"/>
                  <a:pt x="4474969" y="3658778"/>
                  <a:pt x="4457632" y="3652490"/>
                </a:cubicBezTo>
                <a:cubicBezTo>
                  <a:pt x="4442581" y="3647155"/>
                  <a:pt x="4424104" y="3644490"/>
                  <a:pt x="4413817" y="3634201"/>
                </a:cubicBezTo>
                <a:cubicBezTo>
                  <a:pt x="4384668" y="3605055"/>
                  <a:pt x="4347518" y="3604103"/>
                  <a:pt x="4311323" y="3596293"/>
                </a:cubicBezTo>
                <a:cubicBezTo>
                  <a:pt x="4289227" y="3591528"/>
                  <a:pt x="4268649" y="3591338"/>
                  <a:pt x="4246551" y="3594576"/>
                </a:cubicBezTo>
                <a:cubicBezTo>
                  <a:pt x="4198546" y="3601816"/>
                  <a:pt x="4151870" y="3591528"/>
                  <a:pt x="4105766" y="3578384"/>
                </a:cubicBezTo>
                <a:cubicBezTo>
                  <a:pt x="4075285" y="3569622"/>
                  <a:pt x="4044043" y="3564287"/>
                  <a:pt x="4013753" y="3555333"/>
                </a:cubicBezTo>
                <a:cubicBezTo>
                  <a:pt x="3991083" y="3548474"/>
                  <a:pt x="3968414" y="3540282"/>
                  <a:pt x="3947648" y="3529234"/>
                </a:cubicBezTo>
                <a:cubicBezTo>
                  <a:pt x="3917546" y="3513040"/>
                  <a:pt x="3891259" y="3488655"/>
                  <a:pt x="3852966" y="3495133"/>
                </a:cubicBezTo>
                <a:cubicBezTo>
                  <a:pt x="3819245" y="3500847"/>
                  <a:pt x="3788766" y="3488847"/>
                  <a:pt x="3757902" y="3477416"/>
                </a:cubicBezTo>
                <a:cubicBezTo>
                  <a:pt x="3735231" y="3469034"/>
                  <a:pt x="3712565" y="3460459"/>
                  <a:pt x="3689131" y="3455126"/>
                </a:cubicBezTo>
                <a:cubicBezTo>
                  <a:pt x="3661315" y="3448839"/>
                  <a:pt x="3629882" y="3451507"/>
                  <a:pt x="3605116" y="3439885"/>
                </a:cubicBezTo>
                <a:cubicBezTo>
                  <a:pt x="3579206" y="3427693"/>
                  <a:pt x="3557682" y="3435885"/>
                  <a:pt x="3534629" y="3439315"/>
                </a:cubicBezTo>
                <a:cubicBezTo>
                  <a:pt x="3497862" y="3444649"/>
                  <a:pt x="3461282" y="3454555"/>
                  <a:pt x="3424135" y="3441982"/>
                </a:cubicBezTo>
                <a:cubicBezTo>
                  <a:pt x="3378986" y="3426741"/>
                  <a:pt x="3334216" y="3410358"/>
                  <a:pt x="3288877" y="3395880"/>
                </a:cubicBezTo>
                <a:cubicBezTo>
                  <a:pt x="3271348" y="3390353"/>
                  <a:pt x="3252492" y="3388067"/>
                  <a:pt x="3234202" y="3385591"/>
                </a:cubicBezTo>
                <a:cubicBezTo>
                  <a:pt x="3216867" y="3383495"/>
                  <a:pt x="3196102" y="3388830"/>
                  <a:pt x="3182763" y="3380829"/>
                </a:cubicBezTo>
                <a:cubicBezTo>
                  <a:pt x="3148472" y="3360255"/>
                  <a:pt x="3113231" y="3350158"/>
                  <a:pt x="3073604" y="3350158"/>
                </a:cubicBezTo>
                <a:cubicBezTo>
                  <a:pt x="3058743" y="3350158"/>
                  <a:pt x="3044264" y="3341584"/>
                  <a:pt x="3029216" y="3340059"/>
                </a:cubicBezTo>
                <a:cubicBezTo>
                  <a:pt x="3008639" y="3338155"/>
                  <a:pt x="2985016" y="3333011"/>
                  <a:pt x="2967110" y="3340251"/>
                </a:cubicBezTo>
                <a:cubicBezTo>
                  <a:pt x="2925008" y="3357397"/>
                  <a:pt x="2890910" y="3343107"/>
                  <a:pt x="2854140" y="3326153"/>
                </a:cubicBezTo>
                <a:cubicBezTo>
                  <a:pt x="2817943" y="3309389"/>
                  <a:pt x="2779842" y="3296055"/>
                  <a:pt x="2741360" y="3285003"/>
                </a:cubicBezTo>
                <a:cubicBezTo>
                  <a:pt x="2726882" y="3281003"/>
                  <a:pt x="2709548" y="3287672"/>
                  <a:pt x="2693543" y="3289005"/>
                </a:cubicBezTo>
                <a:cubicBezTo>
                  <a:pt x="2687827" y="3289386"/>
                  <a:pt x="2681540" y="3289958"/>
                  <a:pt x="2676398" y="3288053"/>
                </a:cubicBezTo>
                <a:cubicBezTo>
                  <a:pt x="2626677" y="3269763"/>
                  <a:pt x="2576191" y="3255857"/>
                  <a:pt x="2522279" y="3265382"/>
                </a:cubicBezTo>
                <a:cubicBezTo>
                  <a:pt x="2517327" y="3266335"/>
                  <a:pt x="2511800" y="3264239"/>
                  <a:pt x="2506847" y="3262905"/>
                </a:cubicBezTo>
                <a:cubicBezTo>
                  <a:pt x="2482652" y="3256047"/>
                  <a:pt x="2459029" y="3245189"/>
                  <a:pt x="2434456" y="3242712"/>
                </a:cubicBezTo>
                <a:cubicBezTo>
                  <a:pt x="2373874" y="3236616"/>
                  <a:pt x="2312915" y="3234138"/>
                  <a:pt x="2251948" y="3230138"/>
                </a:cubicBezTo>
                <a:cubicBezTo>
                  <a:pt x="2248138" y="3229949"/>
                  <a:pt x="2244137" y="3229949"/>
                  <a:pt x="2240710" y="3228614"/>
                </a:cubicBezTo>
                <a:cubicBezTo>
                  <a:pt x="2218229" y="3220422"/>
                  <a:pt x="2198608" y="3223090"/>
                  <a:pt x="2179556" y="3238711"/>
                </a:cubicBezTo>
                <a:cubicBezTo>
                  <a:pt x="2171173" y="3245569"/>
                  <a:pt x="2159743" y="3249189"/>
                  <a:pt x="2149267" y="3252999"/>
                </a:cubicBezTo>
                <a:cubicBezTo>
                  <a:pt x="2133834" y="3258715"/>
                  <a:pt x="2118023" y="3264239"/>
                  <a:pt x="2102021" y="3267859"/>
                </a:cubicBezTo>
                <a:cubicBezTo>
                  <a:pt x="2086208" y="3271288"/>
                  <a:pt x="2069254" y="3276049"/>
                  <a:pt x="2054013" y="3273384"/>
                </a:cubicBezTo>
                <a:cubicBezTo>
                  <a:pt x="2026581" y="3268622"/>
                  <a:pt x="2000479" y="3257953"/>
                  <a:pt x="1973429" y="3250903"/>
                </a:cubicBezTo>
                <a:cubicBezTo>
                  <a:pt x="1964094" y="3248426"/>
                  <a:pt x="1953806" y="3248809"/>
                  <a:pt x="1944092" y="3248617"/>
                </a:cubicBezTo>
                <a:cubicBezTo>
                  <a:pt x="1921800" y="3248047"/>
                  <a:pt x="1898940" y="3253571"/>
                  <a:pt x="1878748" y="3237759"/>
                </a:cubicBezTo>
                <a:cubicBezTo>
                  <a:pt x="1860079" y="3222899"/>
                  <a:pt x="1841216" y="3227280"/>
                  <a:pt x="1821596" y="3238520"/>
                </a:cubicBezTo>
                <a:cubicBezTo>
                  <a:pt x="1807497" y="3246522"/>
                  <a:pt x="1791496" y="3252809"/>
                  <a:pt x="1775684" y="3255857"/>
                </a:cubicBezTo>
                <a:cubicBezTo>
                  <a:pt x="1753965" y="3260047"/>
                  <a:pt x="1732439" y="3261763"/>
                  <a:pt x="1709006" y="3259285"/>
                </a:cubicBezTo>
                <a:cubicBezTo>
                  <a:pt x="1692431" y="3257571"/>
                  <a:pt x="1678904" y="3256809"/>
                  <a:pt x="1665950" y="3246713"/>
                </a:cubicBezTo>
                <a:cubicBezTo>
                  <a:pt x="1663856" y="3245189"/>
                  <a:pt x="1660046" y="3244807"/>
                  <a:pt x="1657188" y="3244999"/>
                </a:cubicBezTo>
                <a:cubicBezTo>
                  <a:pt x="1619658" y="3248237"/>
                  <a:pt x="1582510" y="3246522"/>
                  <a:pt x="1544598" y="3244234"/>
                </a:cubicBezTo>
                <a:cubicBezTo>
                  <a:pt x="1496403" y="3241189"/>
                  <a:pt x="1445725" y="3250141"/>
                  <a:pt x="1404006" y="3282146"/>
                </a:cubicBezTo>
                <a:cubicBezTo>
                  <a:pt x="1397909" y="3286910"/>
                  <a:pt x="1388765" y="3289005"/>
                  <a:pt x="1380762" y="3290149"/>
                </a:cubicBezTo>
                <a:cubicBezTo>
                  <a:pt x="1343044" y="3295101"/>
                  <a:pt x="1305132" y="3298530"/>
                  <a:pt x="1267411" y="3304055"/>
                </a:cubicBezTo>
                <a:cubicBezTo>
                  <a:pt x="1246837" y="3307103"/>
                  <a:pt x="1225310" y="3309770"/>
                  <a:pt x="1206641" y="3318153"/>
                </a:cubicBezTo>
                <a:cubicBezTo>
                  <a:pt x="1188354" y="3326343"/>
                  <a:pt x="1173681" y="3336059"/>
                  <a:pt x="1162823" y="3318915"/>
                </a:cubicBezTo>
                <a:cubicBezTo>
                  <a:pt x="1143394" y="3328059"/>
                  <a:pt x="1126437" y="3335680"/>
                  <a:pt x="1109865" y="3343870"/>
                </a:cubicBezTo>
                <a:cubicBezTo>
                  <a:pt x="1103767" y="3346918"/>
                  <a:pt x="1098623" y="3351872"/>
                  <a:pt x="1092527" y="3354730"/>
                </a:cubicBezTo>
                <a:cubicBezTo>
                  <a:pt x="1086048" y="3357778"/>
                  <a:pt x="1078810" y="3359682"/>
                  <a:pt x="1071762" y="3361207"/>
                </a:cubicBezTo>
                <a:cubicBezTo>
                  <a:pt x="1040327" y="3368065"/>
                  <a:pt x="1008894" y="3374351"/>
                  <a:pt x="977653" y="3381782"/>
                </a:cubicBezTo>
                <a:cubicBezTo>
                  <a:pt x="971554" y="3383305"/>
                  <a:pt x="966411" y="3389401"/>
                  <a:pt x="960887" y="3393401"/>
                </a:cubicBezTo>
                <a:cubicBezTo>
                  <a:pt x="957266" y="3396070"/>
                  <a:pt x="953648" y="3400070"/>
                  <a:pt x="949646" y="3400642"/>
                </a:cubicBezTo>
                <a:cubicBezTo>
                  <a:pt x="919165" y="3405214"/>
                  <a:pt x="888877" y="3410549"/>
                  <a:pt x="858205" y="3412834"/>
                </a:cubicBezTo>
                <a:cubicBezTo>
                  <a:pt x="832486" y="3414738"/>
                  <a:pt x="807719" y="3414168"/>
                  <a:pt x="801053" y="3447315"/>
                </a:cubicBezTo>
                <a:cubicBezTo>
                  <a:pt x="799909" y="3453032"/>
                  <a:pt x="791717" y="3459128"/>
                  <a:pt x="785432" y="3461984"/>
                </a:cubicBezTo>
                <a:cubicBezTo>
                  <a:pt x="767524" y="3470176"/>
                  <a:pt x="748471" y="3475701"/>
                  <a:pt x="730754" y="3484082"/>
                </a:cubicBezTo>
                <a:cubicBezTo>
                  <a:pt x="672650" y="3512088"/>
                  <a:pt x="611880" y="3529805"/>
                  <a:pt x="546917" y="3526566"/>
                </a:cubicBezTo>
                <a:cubicBezTo>
                  <a:pt x="526724" y="3525614"/>
                  <a:pt x="507102" y="3515326"/>
                  <a:pt x="494337" y="3511515"/>
                </a:cubicBezTo>
                <a:cubicBezTo>
                  <a:pt x="457572" y="3526566"/>
                  <a:pt x="426709" y="3541045"/>
                  <a:pt x="394511" y="3551903"/>
                </a:cubicBezTo>
                <a:cubicBezTo>
                  <a:pt x="366127" y="3561619"/>
                  <a:pt x="336408" y="3567715"/>
                  <a:pt x="307259" y="3574763"/>
                </a:cubicBezTo>
                <a:cubicBezTo>
                  <a:pt x="296590" y="3577432"/>
                  <a:pt x="285732" y="3578955"/>
                  <a:pt x="274873" y="3580290"/>
                </a:cubicBezTo>
                <a:cubicBezTo>
                  <a:pt x="240965" y="3584480"/>
                  <a:pt x="205529" y="3574384"/>
                  <a:pt x="172384" y="3590386"/>
                </a:cubicBezTo>
                <a:cubicBezTo>
                  <a:pt x="155046" y="3598768"/>
                  <a:pt x="137898" y="3608865"/>
                  <a:pt x="119613" y="3613247"/>
                </a:cubicBezTo>
                <a:cubicBezTo>
                  <a:pt x="99990" y="3618009"/>
                  <a:pt x="80794" y="3625439"/>
                  <a:pt x="61197" y="3630750"/>
                </a:cubicBezTo>
                <a:lnTo>
                  <a:pt x="544" y="3635521"/>
                </a:lnTo>
                <a:lnTo>
                  <a:pt x="544" y="3508282"/>
                </a:lnTo>
                <a:lnTo>
                  <a:pt x="0" y="3508282"/>
                </a:lnTo>
                <a:close/>
              </a:path>
            </a:pathLst>
          </a:custGeom>
          <a:effectLst>
            <a:outerShdw blurRad="381000" dist="152400" dir="5400000" algn="t" rotWithShape="0">
              <a:prstClr val="black">
                <a:alpha val="20000"/>
              </a:prstClr>
            </a:outerShdw>
          </a:effectLst>
        </p:spPr>
      </p:pic>
      <p:grpSp>
        <p:nvGrpSpPr>
          <p:cNvPr id="34" name="Group 33">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8" y="857610"/>
            <a:ext cx="9143592" cy="2849976"/>
            <a:chOff x="476" y="-3923157"/>
            <a:chExt cx="10667524" cy="2493729"/>
          </a:xfrm>
        </p:grpSpPr>
        <p:sp>
          <p:nvSpPr>
            <p:cNvPr id="35" name="Freeform: Shape 34">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84718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3" name="Group 22">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9356" y="1"/>
            <a:ext cx="3196506"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20746" y="62352"/>
            <a:ext cx="4521523"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270F008-D32B-E61E-9F0D-F126E6E3E8F4}"/>
              </a:ext>
            </a:extLst>
          </p:cNvPr>
          <p:cNvSpPr>
            <a:spLocks noGrp="1"/>
          </p:cNvSpPr>
          <p:nvPr>
            <p:ph type="title"/>
          </p:nvPr>
        </p:nvSpPr>
        <p:spPr>
          <a:xfrm>
            <a:off x="603504" y="1055098"/>
            <a:ext cx="4320539" cy="4747805"/>
          </a:xfrm>
        </p:spPr>
        <p:txBody>
          <a:bodyPr vert="horz" lIns="91440" tIns="45720" rIns="91440" bIns="45720" rtlCol="0" anchor="ctr">
            <a:normAutofit/>
          </a:bodyPr>
          <a:lstStyle/>
          <a:p>
            <a:pPr defTabSz="914400"/>
            <a:r>
              <a:rPr lang="en-US" sz="3500" kern="1200">
                <a:solidFill>
                  <a:schemeClr val="tx2"/>
                </a:solidFill>
                <a:latin typeface="+mj-lt"/>
                <a:ea typeface="+mj-ea"/>
                <a:cs typeface="+mj-cs"/>
              </a:rPr>
              <a:t>DID YOU KNOW?</a:t>
            </a:r>
            <a:br>
              <a:rPr lang="en-US" sz="3500" kern="1200">
                <a:solidFill>
                  <a:schemeClr val="tx2"/>
                </a:solidFill>
                <a:latin typeface="+mj-lt"/>
                <a:ea typeface="+mj-ea"/>
                <a:cs typeface="+mj-cs"/>
              </a:rPr>
            </a:br>
            <a:r>
              <a:rPr lang="en-US" sz="3500" kern="1200">
                <a:solidFill>
                  <a:schemeClr val="tx2"/>
                </a:solidFill>
                <a:latin typeface="+mj-lt"/>
                <a:ea typeface="+mj-ea"/>
                <a:cs typeface="+mj-cs"/>
              </a:rPr>
              <a:t>Lowell has had a State Champion three years in a row at various levels</a:t>
            </a:r>
            <a:br>
              <a:rPr lang="en-US" sz="3500" kern="1200">
                <a:solidFill>
                  <a:schemeClr val="tx2"/>
                </a:solidFill>
                <a:latin typeface="+mj-lt"/>
                <a:ea typeface="+mj-ea"/>
                <a:cs typeface="+mj-cs"/>
              </a:rPr>
            </a:br>
            <a:br>
              <a:rPr lang="en-US" sz="3500" kern="1200">
                <a:solidFill>
                  <a:schemeClr val="tx2"/>
                </a:solidFill>
                <a:latin typeface="+mj-lt"/>
                <a:ea typeface="+mj-ea"/>
                <a:cs typeface="+mj-cs"/>
              </a:rPr>
            </a:br>
            <a:endParaRPr lang="en-US" sz="3500" kern="1200">
              <a:solidFill>
                <a:schemeClr val="tx2"/>
              </a:solidFill>
              <a:latin typeface="+mj-lt"/>
              <a:ea typeface="+mj-ea"/>
              <a:cs typeface="+mj-cs"/>
            </a:endParaRPr>
          </a:p>
        </p:txBody>
      </p:sp>
      <p:sp>
        <p:nvSpPr>
          <p:cNvPr id="3" name="Text Placeholder 2">
            <a:extLst>
              <a:ext uri="{FF2B5EF4-FFF2-40B4-BE49-F238E27FC236}">
                <a16:creationId xmlns:a16="http://schemas.microsoft.com/office/drawing/2014/main" id="{E04BE33F-CD1D-1F70-0D6B-4C810FA23045}"/>
              </a:ext>
            </a:extLst>
          </p:cNvPr>
          <p:cNvSpPr>
            <a:spLocks noGrp="1"/>
          </p:cNvSpPr>
          <p:nvPr>
            <p:ph type="body" idx="1"/>
          </p:nvPr>
        </p:nvSpPr>
        <p:spPr>
          <a:xfrm>
            <a:off x="6256767" y="1638300"/>
            <a:ext cx="2497899" cy="3581400"/>
          </a:xfrm>
        </p:spPr>
        <p:txBody>
          <a:bodyPr vert="horz" lIns="91440" tIns="45720" rIns="91440" bIns="45720" rtlCol="0" anchor="ctr">
            <a:normAutofit/>
          </a:bodyPr>
          <a:lstStyle/>
          <a:p>
            <a:pPr defTabSz="914400">
              <a:spcBef>
                <a:spcPts val="1000"/>
              </a:spcBef>
            </a:pPr>
            <a:r>
              <a:rPr lang="en-US" sz="2400" kern="1200">
                <a:solidFill>
                  <a:schemeClr val="tx2"/>
                </a:solidFill>
                <a:latin typeface="+mn-lt"/>
                <a:ea typeface="+mn-ea"/>
                <a:cs typeface="+mn-cs"/>
              </a:rPr>
              <a:t>2022:  11U State Champions</a:t>
            </a:r>
          </a:p>
          <a:p>
            <a:pPr defTabSz="914400">
              <a:spcBef>
                <a:spcPts val="1000"/>
              </a:spcBef>
            </a:pPr>
            <a:r>
              <a:rPr lang="en-US" sz="2400" kern="1200">
                <a:solidFill>
                  <a:schemeClr val="tx2"/>
                </a:solidFill>
                <a:latin typeface="+mn-lt"/>
                <a:ea typeface="+mn-ea"/>
                <a:cs typeface="+mn-cs"/>
              </a:rPr>
              <a:t>2023: 9U State Champions, NE Regional Semi-Finalists</a:t>
            </a:r>
          </a:p>
          <a:p>
            <a:pPr defTabSz="914400">
              <a:spcBef>
                <a:spcPts val="1000"/>
              </a:spcBef>
            </a:pPr>
            <a:r>
              <a:rPr lang="en-US" sz="2400" kern="1200">
                <a:solidFill>
                  <a:schemeClr val="tx2"/>
                </a:solidFill>
                <a:latin typeface="+mn-lt"/>
                <a:ea typeface="+mn-ea"/>
                <a:cs typeface="+mn-cs"/>
              </a:rPr>
              <a:t>2024:  12U State Champions, NE Regional Finalists</a:t>
            </a:r>
          </a:p>
          <a:p>
            <a:pPr defTabSz="914400">
              <a:spcBef>
                <a:spcPts val="1000"/>
              </a:spcBef>
            </a:pPr>
            <a:endParaRPr lang="en-US" sz="2400" kern="1200">
              <a:solidFill>
                <a:schemeClr val="tx2"/>
              </a:solidFill>
              <a:latin typeface="+mn-lt"/>
              <a:ea typeface="+mn-ea"/>
              <a:cs typeface="+mn-cs"/>
            </a:endParaRPr>
          </a:p>
        </p:txBody>
      </p:sp>
    </p:spTree>
    <p:extLst>
      <p:ext uri="{BB962C8B-B14F-4D97-AF65-F5344CB8AC3E}">
        <p14:creationId xmlns:p14="http://schemas.microsoft.com/office/powerpoint/2010/main" val="1608543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Coaching Perspective</a:t>
            </a:r>
          </a:p>
        </p:txBody>
      </p:sp>
      <p:pic>
        <p:nvPicPr>
          <p:cNvPr id="1029" name="Picture 5"/>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t="12562" b="12562"/>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type="body" sz="half" idx="2"/>
          </p:nvPr>
        </p:nvSpPr>
        <p:spPr/>
        <p:txBody>
          <a:bodyPr/>
          <a:lstStyle/>
          <a:p>
            <a:pPr marL="0" indent="0">
              <a:buNone/>
            </a:pPr>
            <a:r>
              <a:rPr lang="en-US" dirty="0"/>
              <a:t>	</a:t>
            </a:r>
          </a:p>
          <a:p>
            <a:pPr marL="0" indent="0">
              <a:buNone/>
            </a:pPr>
            <a:r>
              <a:rPr lang="en-US" dirty="0"/>
              <a:t>	</a:t>
            </a:r>
          </a:p>
        </p:txBody>
      </p:sp>
    </p:spTree>
    <p:extLst>
      <p:ext uri="{BB962C8B-B14F-4D97-AF65-F5344CB8AC3E}">
        <p14:creationId xmlns:p14="http://schemas.microsoft.com/office/powerpoint/2010/main" val="3854985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667</TotalTime>
  <Words>3222</Words>
  <Application>Microsoft Office PowerPoint</Application>
  <PresentationFormat>On-screen Show (4:3)</PresentationFormat>
  <Paragraphs>283</Paragraphs>
  <Slides>42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Meiryo</vt:lpstr>
      <vt:lpstr>Arial</vt:lpstr>
      <vt:lpstr>Calibri</vt:lpstr>
      <vt:lpstr>Calibri Light</vt:lpstr>
      <vt:lpstr>Office Theme</vt:lpstr>
      <vt:lpstr>Coaches’ Clinic and  Player Development</vt:lpstr>
      <vt:lpstr>2024  Spring and Summer League Update   </vt:lpstr>
      <vt:lpstr>Highlights</vt:lpstr>
      <vt:lpstr>PowerPoint Presentation</vt:lpstr>
      <vt:lpstr>PowerPoint Presentation</vt:lpstr>
      <vt:lpstr>8U and 10U Baseball Squads</vt:lpstr>
      <vt:lpstr>11U Baystate TOC Champions, District Champions, and State Semi Finalists   </vt:lpstr>
      <vt:lpstr>DID YOU KNOW? Lowell has had a State Champion three years in a row at various levels  </vt:lpstr>
      <vt:lpstr>Coaching Perspective</vt:lpstr>
      <vt:lpstr>Why is Number 4 hanging in all fields at Shedd Park and on our uniforms?</vt:lpstr>
      <vt:lpstr>PowerPoint Presentation</vt:lpstr>
      <vt:lpstr>COMMON MYTHS ABOUT COACHING</vt:lpstr>
      <vt:lpstr>PowerPoint Presentation</vt:lpstr>
      <vt:lpstr>Mandatory Background and CORI Checks for all volunteers</vt:lpstr>
      <vt:lpstr>T-Ball  Expectation v. Reality</vt:lpstr>
      <vt:lpstr>What to Teach—The Basics </vt:lpstr>
      <vt:lpstr>MAKE IT FUN</vt:lpstr>
      <vt:lpstr>WHAT TO DO IN GAME T-Ball Games Should be No More than an Hour for your Sanity and Theirs</vt:lpstr>
      <vt:lpstr>Make it a place they want to be…not have to be </vt:lpstr>
      <vt:lpstr>INSTRUCTIONAL LEAGUE</vt:lpstr>
      <vt:lpstr>Instructional League Rules</vt:lpstr>
      <vt:lpstr>Focus Points</vt:lpstr>
      <vt:lpstr>Fielding</vt:lpstr>
      <vt:lpstr>WHAT TO DO IN GAME</vt:lpstr>
      <vt:lpstr>Reminder for Instructional</vt:lpstr>
      <vt:lpstr>ROOKIE LEAGUE AGES 7-8</vt:lpstr>
      <vt:lpstr>Coaching Rookie Baseball</vt:lpstr>
      <vt:lpstr>Sample Practice</vt:lpstr>
      <vt:lpstr>PowerPoint Presentation</vt:lpstr>
      <vt:lpstr>Don’t be Afraid to  Ask for Help</vt:lpstr>
      <vt:lpstr>Baseballs cost money</vt:lpstr>
      <vt:lpstr>DON’T BE THAT PERSON</vt:lpstr>
      <vt:lpstr>Kids see it…they don’t like it</vt:lpstr>
      <vt:lpstr>UMPIRES</vt:lpstr>
      <vt:lpstr>PERSPECTIVE</vt:lpstr>
      <vt:lpstr>MINOR AND JUNIOR LEAGUE</vt:lpstr>
      <vt:lpstr>VOLUNTEERS</vt:lpstr>
      <vt:lpstr>Health and Safety</vt:lpstr>
      <vt:lpstr>First Aid at the Park</vt:lpstr>
      <vt:lpstr>City of Lowell and  PrideStar EMS First Aid Resources</vt:lpstr>
      <vt:lpstr>Lowell Police</vt:lpstr>
      <vt:lpstr>REMEMBER WHY WE ARE HERE!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Coaches’ Clinic and  Player Development</dc:title>
  <dc:creator>Brian</dc:creator>
  <cp:lastModifiedBy>Chris Snow</cp:lastModifiedBy>
  <cp:revision>49</cp:revision>
  <cp:lastPrinted>2021-03-02T17:34:46Z</cp:lastPrinted>
  <dcterms:created xsi:type="dcterms:W3CDTF">2006-08-16T00:00:00Z</dcterms:created>
  <dcterms:modified xsi:type="dcterms:W3CDTF">2025-03-31T14:06:52Z</dcterms:modified>
</cp:coreProperties>
</file>