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38F28D-B7F4-4D45-A080-3BDF6B28911F}" type="datetimeFigureOut">
              <a:rPr lang="en-US" smtClean="0"/>
              <a:t>3/13/2019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599A7-63EB-404F-B83A-1A530A9F2C11}" type="slidenum">
              <a:rPr lang="en-US" smtClean="0"/>
              <a:t>‹#›</a:t>
            </a:fld>
            <a:endParaRPr lang="en-US"/>
          </a:p>
        </p:txBody>
      </p:sp>
    </p:spTree>
    <p:extLst>
      <p:ext uri="{BB962C8B-B14F-4D97-AF65-F5344CB8AC3E}">
        <p14:creationId xmlns:p14="http://schemas.microsoft.com/office/powerpoint/2010/main" val="204995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599A7-63EB-404F-B83A-1A530A9F2C11}" type="slidenum">
              <a:rPr lang="en-US" smtClean="0"/>
              <a:t>8</a:t>
            </a:fld>
            <a:endParaRPr lang="en-US"/>
          </a:p>
        </p:txBody>
      </p:sp>
    </p:spTree>
    <p:extLst>
      <p:ext uri="{BB962C8B-B14F-4D97-AF65-F5344CB8AC3E}">
        <p14:creationId xmlns:p14="http://schemas.microsoft.com/office/powerpoint/2010/main" val="16940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C8EB53-9E79-48BB-97D2-4652E5F8D272}"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604F7-8A38-4F12-ABED-B9466B57739D}"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8EB53-9E79-48BB-97D2-4652E5F8D272}"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C8EB53-9E79-48BB-97D2-4652E5F8D272}"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C8EB53-9E79-48BB-97D2-4652E5F8D272}"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604F7-8A38-4F12-ABED-B9466B57739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C8EB53-9E79-48BB-97D2-4652E5F8D272}"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2C8EB53-9E79-48BB-97D2-4652E5F8D272}"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604F7-8A38-4F12-ABED-B9466B57739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C8EB53-9E79-48BB-97D2-4652E5F8D272}" type="datetimeFigureOut">
              <a:rPr lang="en-US" smtClean="0"/>
              <a:t>3/13/2019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604F7-8A38-4F12-ABED-B9466B57739D}"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2C8EB53-9E79-48BB-97D2-4652E5F8D272}" type="datetimeFigureOut">
              <a:rPr lang="en-US" smtClean="0"/>
              <a:t>3/13/2019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8EB53-9E79-48BB-97D2-4652E5F8D272}" type="datetimeFigureOut">
              <a:rPr lang="en-US" smtClean="0"/>
              <a:t>3/13/2019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8EB53-9E79-48BB-97D2-4652E5F8D272}"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604F7-8A38-4F12-ABED-B9466B57739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8EB53-9E79-48BB-97D2-4652E5F8D272}"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604F7-8A38-4F12-ABED-B9466B57739D}"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2C8EB53-9E79-48BB-97D2-4652E5F8D272}" type="datetimeFigureOut">
              <a:rPr lang="en-US" smtClean="0"/>
              <a:t>3/13/2019</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B8604F7-8A38-4F12-ABED-B9466B57739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7295" y="5029200"/>
            <a:ext cx="5637010" cy="882119"/>
          </a:xfrm>
        </p:spPr>
        <p:txBody>
          <a:bodyPr/>
          <a:lstStyle/>
          <a:p>
            <a:pPr algn="ctr"/>
            <a:r>
              <a:rPr lang="en-US" b="1" dirty="0" smtClean="0"/>
              <a:t>Skills &amp; Drills</a:t>
            </a:r>
          </a:p>
          <a:p>
            <a:pPr algn="ctr"/>
            <a:r>
              <a:rPr lang="en-US" b="1" dirty="0" smtClean="0"/>
              <a:t>The Do’s and The Don’ts</a:t>
            </a:r>
            <a:endParaRPr lang="en-US" b="1" dirty="0"/>
          </a:p>
        </p:txBody>
      </p:sp>
      <p:sp>
        <p:nvSpPr>
          <p:cNvPr id="2" name="Title 1"/>
          <p:cNvSpPr>
            <a:spLocks noGrp="1"/>
          </p:cNvSpPr>
          <p:nvPr>
            <p:ph type="ctrTitle"/>
          </p:nvPr>
        </p:nvSpPr>
        <p:spPr>
          <a:xfrm>
            <a:off x="685800" y="1143000"/>
            <a:ext cx="7772400" cy="3352799"/>
          </a:xfrm>
        </p:spPr>
        <p:txBody>
          <a:bodyPr/>
          <a:lstStyle/>
          <a:p>
            <a:pPr marL="182880" indent="0" algn="ctr">
              <a:buNone/>
            </a:pPr>
            <a:r>
              <a:rPr lang="en-US" dirty="0" smtClean="0"/>
              <a:t>       </a:t>
            </a:r>
            <a:br>
              <a:rPr lang="en-US" dirty="0" smtClean="0"/>
            </a:br>
            <a:r>
              <a:rPr lang="en-US" dirty="0" smtClean="0"/>
              <a:t>Melrose </a:t>
            </a:r>
            <a:br>
              <a:rPr lang="en-US" dirty="0" smtClean="0"/>
            </a:br>
            <a:r>
              <a:rPr lang="en-US" dirty="0" smtClean="0"/>
              <a:t>Youth Softball</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1400" y="457200"/>
            <a:ext cx="1828800" cy="1581150"/>
          </a:xfrm>
          <a:prstGeom prst="rect">
            <a:avLst/>
          </a:prstGeom>
        </p:spPr>
      </p:pic>
    </p:spTree>
    <p:extLst>
      <p:ext uri="{BB962C8B-B14F-4D97-AF65-F5344CB8AC3E}">
        <p14:creationId xmlns:p14="http://schemas.microsoft.com/office/powerpoint/2010/main" val="1032053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dirty="0" smtClean="0"/>
              <a:t>Fly Balls: Do’s &amp; Don’ts</a:t>
            </a:r>
            <a:endParaRPr lang="en-US" dirty="0"/>
          </a:p>
        </p:txBody>
      </p:sp>
      <p:sp>
        <p:nvSpPr>
          <p:cNvPr id="3" name="Content Placeholder 2"/>
          <p:cNvSpPr>
            <a:spLocks noGrp="1"/>
          </p:cNvSpPr>
          <p:nvPr>
            <p:ph sz="quarter" idx="13"/>
          </p:nvPr>
        </p:nvSpPr>
        <p:spPr/>
        <p:txBody>
          <a:bodyPr/>
          <a:lstStyle/>
          <a:p>
            <a:pPr marL="45720" indent="0">
              <a:buNone/>
            </a:pPr>
            <a:endParaRPr lang="en-US" sz="1600" dirty="0" smtClean="0"/>
          </a:p>
          <a:p>
            <a:pPr marL="45720" indent="0">
              <a:buNone/>
            </a:pPr>
            <a:r>
              <a:rPr lang="en-US" sz="1600" b="1" dirty="0" smtClean="0"/>
              <a:t>Don’t!</a:t>
            </a:r>
            <a:endParaRPr lang="en-US" sz="1600" b="1" dirty="0"/>
          </a:p>
          <a:p>
            <a:r>
              <a:rPr lang="en-US" sz="1600" dirty="0"/>
              <a:t>Back peddle on over head flies</a:t>
            </a:r>
          </a:p>
          <a:p>
            <a:r>
              <a:rPr lang="en-US" sz="1600" dirty="0"/>
              <a:t>Never be a spectator!</a:t>
            </a:r>
          </a:p>
          <a:p>
            <a:r>
              <a:rPr lang="en-US" sz="1600" dirty="0"/>
              <a:t>Never be caught off guard when the ball takes a bad hop</a:t>
            </a:r>
          </a:p>
          <a:p>
            <a:r>
              <a:rPr lang="en-US" sz="1600" dirty="0"/>
              <a:t>Basket catch </a:t>
            </a:r>
          </a:p>
          <a:p>
            <a:pPr marL="45720" indent="0">
              <a:buNone/>
            </a:pPr>
            <a:endParaRPr lang="en-US" dirty="0"/>
          </a:p>
        </p:txBody>
      </p:sp>
    </p:spTree>
    <p:extLst>
      <p:ext uri="{BB962C8B-B14F-4D97-AF65-F5344CB8AC3E}">
        <p14:creationId xmlns:p14="http://schemas.microsoft.com/office/powerpoint/2010/main" val="2218247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4953000"/>
            <a:ext cx="6512511" cy="1066800"/>
          </a:xfrm>
        </p:spPr>
        <p:txBody>
          <a:bodyPr/>
          <a:lstStyle/>
          <a:p>
            <a:pPr marL="0" indent="0" algn="ctr">
              <a:buNone/>
            </a:pPr>
            <a:r>
              <a:rPr lang="en-US" dirty="0" smtClean="0"/>
              <a:t>Throwing</a:t>
            </a:r>
            <a:endParaRPr lang="en-US" dirty="0"/>
          </a:p>
        </p:txBody>
      </p:sp>
      <p:sp>
        <p:nvSpPr>
          <p:cNvPr id="3" name="Content Placeholder 2"/>
          <p:cNvSpPr>
            <a:spLocks noGrp="1"/>
          </p:cNvSpPr>
          <p:nvPr>
            <p:ph sz="quarter" idx="13"/>
          </p:nvPr>
        </p:nvSpPr>
        <p:spPr>
          <a:xfrm>
            <a:off x="1143000" y="381000"/>
            <a:ext cx="6400800" cy="4495800"/>
          </a:xfrm>
        </p:spPr>
        <p:txBody>
          <a:bodyPr>
            <a:normAutofit fontScale="25000" lnSpcReduction="20000"/>
          </a:bodyPr>
          <a:lstStyle/>
          <a:p>
            <a:pPr marL="45720" indent="0">
              <a:buNone/>
            </a:pPr>
            <a:r>
              <a:rPr lang="en-US" sz="6400" b="1" dirty="0" smtClean="0"/>
              <a:t>Grip </a:t>
            </a:r>
          </a:p>
          <a:p>
            <a:r>
              <a:rPr lang="en-US" sz="6400" dirty="0" smtClean="0"/>
              <a:t>Place </a:t>
            </a:r>
            <a:r>
              <a:rPr lang="en-US" sz="6400" dirty="0"/>
              <a:t>your fingertips across the seams along the top of the “C.” Your thumb should be gripping the seams on the bottom of the ball directly below your index finger. Remember to hold the ball with your fingertips, not deep in your.</a:t>
            </a:r>
          </a:p>
          <a:p>
            <a:pPr marL="45720" indent="0">
              <a:buNone/>
            </a:pPr>
            <a:r>
              <a:rPr lang="en-US" sz="6400" b="1" dirty="0" smtClean="0"/>
              <a:t>Turn </a:t>
            </a:r>
            <a:r>
              <a:rPr lang="en-US" sz="6400" b="1" dirty="0"/>
              <a:t>Your </a:t>
            </a:r>
            <a:r>
              <a:rPr lang="en-US" sz="6400" b="1" dirty="0" smtClean="0"/>
              <a:t>Body</a:t>
            </a:r>
          </a:p>
          <a:p>
            <a:r>
              <a:rPr lang="en-US" sz="6400" dirty="0" smtClean="0"/>
              <a:t> Lower </a:t>
            </a:r>
            <a:r>
              <a:rPr lang="en-US" sz="6400" dirty="0"/>
              <a:t>body is positioned perpendicular to your target. To achieve this, the instep of your back foot should be facing your target, and your front foot should be lined up with your back foot. This motion will turn your upper body so that your glove hand points toward your target.</a:t>
            </a:r>
          </a:p>
          <a:p>
            <a:pPr marL="45720" indent="0">
              <a:buNone/>
            </a:pPr>
            <a:r>
              <a:rPr lang="en-US" sz="6400" b="1" dirty="0" smtClean="0"/>
              <a:t>Glove Side </a:t>
            </a:r>
          </a:p>
          <a:p>
            <a:r>
              <a:rPr lang="en-US" sz="6400" dirty="0" smtClean="0"/>
              <a:t>Your </a:t>
            </a:r>
            <a:r>
              <a:rPr lang="en-US" sz="6400" dirty="0"/>
              <a:t>glove side acts as a scope, pointing to the direction of your throw. </a:t>
            </a:r>
          </a:p>
          <a:p>
            <a:r>
              <a:rPr lang="en-US" sz="6400" dirty="0"/>
              <a:t>This is the most common way for softball players to learn how to throw, often referred to as the “bow and arrow” technique. Your glove hand extends straight out towards your target, acting as a pointer. As you throw, pull your glove into your body by bending your elbow and pulling it into your side, while tucking your glove into your chest. </a:t>
            </a:r>
          </a:p>
          <a:p>
            <a:endParaRPr lang="en-US" sz="6400" dirty="0"/>
          </a:p>
          <a:p>
            <a:pPr marL="45720" indent="0">
              <a:buNone/>
            </a:pPr>
            <a:endParaRPr lang="en-US" sz="1600" dirty="0"/>
          </a:p>
        </p:txBody>
      </p:sp>
    </p:spTree>
    <p:extLst>
      <p:ext uri="{BB962C8B-B14F-4D97-AF65-F5344CB8AC3E}">
        <p14:creationId xmlns:p14="http://schemas.microsoft.com/office/powerpoint/2010/main" val="3131847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800600"/>
            <a:ext cx="6512511" cy="1143000"/>
          </a:xfrm>
        </p:spPr>
        <p:txBody>
          <a:bodyPr/>
          <a:lstStyle/>
          <a:p>
            <a:pPr marL="0" indent="0" algn="ctr">
              <a:buNone/>
            </a:pPr>
            <a:r>
              <a:rPr lang="en-US" dirty="0" smtClean="0"/>
              <a:t>Throwing</a:t>
            </a:r>
            <a:endParaRPr lang="en-US" dirty="0"/>
          </a:p>
        </p:txBody>
      </p:sp>
      <p:sp>
        <p:nvSpPr>
          <p:cNvPr id="3" name="Content Placeholder 2"/>
          <p:cNvSpPr>
            <a:spLocks noGrp="1"/>
          </p:cNvSpPr>
          <p:nvPr>
            <p:ph sz="quarter" idx="13"/>
          </p:nvPr>
        </p:nvSpPr>
        <p:spPr/>
        <p:txBody>
          <a:bodyPr>
            <a:normAutofit fontScale="85000" lnSpcReduction="20000"/>
          </a:bodyPr>
          <a:lstStyle/>
          <a:p>
            <a:pPr marL="365760" lvl="1" indent="0">
              <a:buNone/>
            </a:pPr>
            <a:r>
              <a:rPr lang="en-US" b="1" dirty="0" smtClean="0"/>
              <a:t>Throwing </a:t>
            </a:r>
            <a:r>
              <a:rPr lang="en-US" b="1" dirty="0"/>
              <a:t>Arm </a:t>
            </a:r>
            <a:r>
              <a:rPr lang="en-US" b="1" dirty="0" smtClean="0"/>
              <a:t>Positioning</a:t>
            </a:r>
          </a:p>
          <a:p>
            <a:pPr lvl="1"/>
            <a:r>
              <a:rPr lang="en-US" dirty="0" smtClean="0"/>
              <a:t>Elbow Up The </a:t>
            </a:r>
            <a:r>
              <a:rPr lang="en-US" dirty="0"/>
              <a:t>proper technique is to raise your elbow to shoulder height, so that your forearm is perpendicular to the ground and behind you, forming an “L.” This will allow your throw to come over your head.</a:t>
            </a:r>
          </a:p>
          <a:p>
            <a:pPr lvl="1"/>
            <a:r>
              <a:rPr lang="en-US" dirty="0"/>
              <a:t>Face Your Palm Away from You</a:t>
            </a:r>
          </a:p>
          <a:p>
            <a:pPr lvl="1"/>
            <a:r>
              <a:rPr lang="en-US" dirty="0"/>
              <a:t>Remember to always keep your palm facing away from you. It reinforces proper over-the-top throwing and prevents you from merely pushing the ball </a:t>
            </a:r>
            <a:r>
              <a:rPr lang="en-US" dirty="0" smtClean="0"/>
              <a:t>forward.</a:t>
            </a:r>
          </a:p>
          <a:p>
            <a:pPr marL="365760" lvl="1" indent="0">
              <a:buNone/>
            </a:pPr>
            <a:r>
              <a:rPr lang="en-US" sz="1900" b="1" dirty="0" smtClean="0"/>
              <a:t>The </a:t>
            </a:r>
            <a:r>
              <a:rPr lang="en-US" sz="1900" b="1" dirty="0"/>
              <a:t>Throw -put everything </a:t>
            </a:r>
            <a:r>
              <a:rPr lang="en-US" sz="1900" b="1" dirty="0" smtClean="0"/>
              <a:t>together</a:t>
            </a:r>
          </a:p>
          <a:p>
            <a:pPr lvl="1"/>
            <a:r>
              <a:rPr lang="en-US" sz="1900" dirty="0" smtClean="0"/>
              <a:t>Step </a:t>
            </a:r>
            <a:r>
              <a:rPr lang="en-US" sz="1900" dirty="0"/>
              <a:t>towards your target, pull glove hand into body, pivoting upper body, propel throwing arm toward target. Making sure to snap wrist upon release. </a:t>
            </a:r>
          </a:p>
          <a:p>
            <a:pPr lvl="2"/>
            <a:endParaRPr lang="en-US" dirty="0"/>
          </a:p>
          <a:p>
            <a:pPr lvl="2"/>
            <a:endParaRPr lang="en-US" dirty="0"/>
          </a:p>
          <a:p>
            <a:pPr lvl="2"/>
            <a:endParaRPr lang="en-US" dirty="0"/>
          </a:p>
          <a:p>
            <a:pPr marL="45720" indent="0">
              <a:buNone/>
            </a:pPr>
            <a:endParaRPr lang="en-US" dirty="0"/>
          </a:p>
        </p:txBody>
      </p:sp>
    </p:spTree>
    <p:extLst>
      <p:ext uri="{BB962C8B-B14F-4D97-AF65-F5344CB8AC3E}">
        <p14:creationId xmlns:p14="http://schemas.microsoft.com/office/powerpoint/2010/main" val="1437571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sz="4400" dirty="0" smtClean="0"/>
              <a:t>Throwing: Do’s &amp; Don’ts</a:t>
            </a:r>
            <a:endParaRPr lang="en-US" sz="4400" dirty="0"/>
          </a:p>
        </p:txBody>
      </p:sp>
      <p:sp>
        <p:nvSpPr>
          <p:cNvPr id="3" name="Content Placeholder 2"/>
          <p:cNvSpPr>
            <a:spLocks noGrp="1"/>
          </p:cNvSpPr>
          <p:nvPr>
            <p:ph sz="quarter" idx="13"/>
          </p:nvPr>
        </p:nvSpPr>
        <p:spPr/>
        <p:txBody>
          <a:bodyPr>
            <a:normAutofit fontScale="92500" lnSpcReduction="20000"/>
          </a:bodyPr>
          <a:lstStyle/>
          <a:p>
            <a:pPr marL="45720" indent="0">
              <a:buNone/>
            </a:pPr>
            <a:r>
              <a:rPr lang="en-US" dirty="0" smtClean="0"/>
              <a:t>Do’s</a:t>
            </a:r>
          </a:p>
          <a:p>
            <a:r>
              <a:rPr lang="en-US" dirty="0" smtClean="0"/>
              <a:t>Have </a:t>
            </a:r>
            <a:r>
              <a:rPr lang="en-US" dirty="0"/>
              <a:t>proper grip, stance, arm position.</a:t>
            </a:r>
          </a:p>
          <a:p>
            <a:r>
              <a:rPr lang="en-US" dirty="0"/>
              <a:t>Follow through (swim) with your throw.</a:t>
            </a:r>
          </a:p>
          <a:p>
            <a:r>
              <a:rPr lang="en-US" dirty="0"/>
              <a:t>Snap wrist at end of throw</a:t>
            </a:r>
          </a:p>
          <a:p>
            <a:endParaRPr lang="en-US" dirty="0"/>
          </a:p>
          <a:p>
            <a:pPr marL="45720" indent="0">
              <a:buNone/>
            </a:pPr>
            <a:r>
              <a:rPr lang="en-US" dirty="0" smtClean="0"/>
              <a:t>Don'ts</a:t>
            </a:r>
          </a:p>
          <a:p>
            <a:r>
              <a:rPr lang="en-US" dirty="0" smtClean="0"/>
              <a:t>Palm </a:t>
            </a:r>
            <a:r>
              <a:rPr lang="en-US" dirty="0"/>
              <a:t>the ball</a:t>
            </a:r>
          </a:p>
          <a:p>
            <a:r>
              <a:rPr lang="en-US" dirty="0"/>
              <a:t>Face body to your target </a:t>
            </a:r>
          </a:p>
          <a:p>
            <a:r>
              <a:rPr lang="en-US" dirty="0"/>
              <a:t>Drop your elbow</a:t>
            </a:r>
          </a:p>
          <a:p>
            <a:r>
              <a:rPr lang="en-US" dirty="0"/>
              <a:t>Throw from ear or below </a:t>
            </a:r>
          </a:p>
          <a:p>
            <a:endParaRPr lang="en-US" dirty="0"/>
          </a:p>
          <a:p>
            <a:pPr marL="45720" indent="0">
              <a:buNone/>
            </a:pPr>
            <a:endParaRPr lang="en-US" dirty="0"/>
          </a:p>
        </p:txBody>
      </p:sp>
    </p:spTree>
    <p:extLst>
      <p:ext uri="{BB962C8B-B14F-4D97-AF65-F5344CB8AC3E}">
        <p14:creationId xmlns:p14="http://schemas.microsoft.com/office/powerpoint/2010/main" val="3118253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715000"/>
            <a:ext cx="6512511" cy="914400"/>
          </a:xfrm>
        </p:spPr>
        <p:txBody>
          <a:bodyPr/>
          <a:lstStyle/>
          <a:p>
            <a:pPr marL="0" indent="0" algn="ctr">
              <a:buNone/>
            </a:pPr>
            <a:r>
              <a:rPr lang="en-US" dirty="0" smtClean="0"/>
              <a:t>Hitting</a:t>
            </a:r>
            <a:endParaRPr lang="en-US" dirty="0"/>
          </a:p>
        </p:txBody>
      </p:sp>
      <p:sp>
        <p:nvSpPr>
          <p:cNvPr id="3" name="Content Placeholder 2"/>
          <p:cNvSpPr>
            <a:spLocks noGrp="1"/>
          </p:cNvSpPr>
          <p:nvPr>
            <p:ph sz="quarter" idx="13"/>
          </p:nvPr>
        </p:nvSpPr>
        <p:spPr>
          <a:xfrm>
            <a:off x="1143000" y="731520"/>
            <a:ext cx="6400800" cy="5135880"/>
          </a:xfrm>
        </p:spPr>
        <p:txBody>
          <a:bodyPr>
            <a:normAutofit fontScale="55000" lnSpcReduction="20000"/>
          </a:bodyPr>
          <a:lstStyle/>
          <a:p>
            <a:pPr marL="45720" indent="0">
              <a:buNone/>
            </a:pPr>
            <a:r>
              <a:rPr lang="en-US" sz="2900" b="1" dirty="0" smtClean="0"/>
              <a:t>The </a:t>
            </a:r>
            <a:r>
              <a:rPr lang="en-US" sz="2900" b="1" dirty="0"/>
              <a:t>Upper </a:t>
            </a:r>
            <a:r>
              <a:rPr lang="en-US" sz="2900" b="1" dirty="0" smtClean="0"/>
              <a:t>Body</a:t>
            </a:r>
          </a:p>
          <a:p>
            <a:r>
              <a:rPr lang="en-US" sz="2900" dirty="0" smtClean="0"/>
              <a:t>When </a:t>
            </a:r>
            <a:r>
              <a:rPr lang="en-US" sz="2900" dirty="0"/>
              <a:t>you step into the box, your shoulders will be squared towards the plate. Your head should be aligned with your belly button and both eyes should be on the pitcher.</a:t>
            </a:r>
          </a:p>
          <a:p>
            <a:pPr marL="45720" indent="0">
              <a:buNone/>
            </a:pPr>
            <a:r>
              <a:rPr lang="en-US" sz="2900" b="1" dirty="0" smtClean="0"/>
              <a:t>Holding </a:t>
            </a:r>
            <a:r>
              <a:rPr lang="en-US" sz="2900" b="1" dirty="0"/>
              <a:t>the </a:t>
            </a:r>
            <a:r>
              <a:rPr lang="en-US" sz="2900" b="1" dirty="0" smtClean="0"/>
              <a:t>Bat</a:t>
            </a:r>
          </a:p>
          <a:p>
            <a:r>
              <a:rPr lang="en-US" sz="2900" dirty="0" smtClean="0"/>
              <a:t>Hold </a:t>
            </a:r>
            <a:r>
              <a:rPr lang="en-US" sz="2900" dirty="0"/>
              <a:t>the bat up to 2 or 3 inches away from the knob of the bat. If your bat seems too heavy or too long, you can choke up an inch or two along the handle.</a:t>
            </a:r>
          </a:p>
          <a:p>
            <a:r>
              <a:rPr lang="en-US" sz="2900" dirty="0"/>
              <a:t>If you are right-handed, your right hand will be on top of your left hand; if you are left-handed, your hand placement will be the opposite. </a:t>
            </a:r>
            <a:endParaRPr lang="en-US" sz="2900" dirty="0" smtClean="0"/>
          </a:p>
          <a:p>
            <a:pPr marL="45720" indent="0">
              <a:buNone/>
            </a:pPr>
            <a:r>
              <a:rPr lang="en-US" sz="2900" b="1" dirty="0" smtClean="0"/>
              <a:t>Follow </a:t>
            </a:r>
            <a:r>
              <a:rPr lang="en-US" sz="2900" b="1" dirty="0"/>
              <a:t>these steps to ensure you bat is in the proper position to hit: </a:t>
            </a:r>
            <a:endParaRPr lang="en-US" sz="2900" b="1" dirty="0" smtClean="0"/>
          </a:p>
          <a:p>
            <a:r>
              <a:rPr lang="en-US" sz="2900" dirty="0" smtClean="0"/>
              <a:t>Look </a:t>
            </a:r>
            <a:r>
              <a:rPr lang="en-US" sz="2900" dirty="0"/>
              <a:t>at your knuckles. The knuckles you would use to knock on a door should be aligned on the bat. This ensures the strongest position for your wrists to roll over at the end of your swing. With your knuckles lined </a:t>
            </a:r>
            <a:r>
              <a:rPr lang="en-US" sz="2900" dirty="0" smtClean="0"/>
              <a:t>up.</a:t>
            </a:r>
          </a:p>
          <a:p>
            <a:r>
              <a:rPr lang="en-US" sz="2900" dirty="0" smtClean="0"/>
              <a:t>Place </a:t>
            </a:r>
            <a:r>
              <a:rPr lang="en-US" sz="2900" dirty="0"/>
              <a:t>the bat on your back shoulder. Look at your arms in this position, they should form an “A” (avoid lifting your elbow above your shoulder). Lift your bat off your shoulder so that your hands are at a comfortable height between your shoulder and ear. Angle the bat up to 45 degrees upwards behind your head. </a:t>
            </a:r>
          </a:p>
          <a:p>
            <a:pPr lvl="1"/>
            <a:endParaRPr lang="en-US" sz="2900" dirty="0"/>
          </a:p>
          <a:p>
            <a:pPr lvl="1"/>
            <a:endParaRPr lang="en-US" dirty="0"/>
          </a:p>
          <a:p>
            <a:pPr marL="45720" indent="0">
              <a:buNone/>
            </a:pPr>
            <a:endParaRPr lang="en-US" sz="1600" dirty="0"/>
          </a:p>
        </p:txBody>
      </p:sp>
    </p:spTree>
    <p:extLst>
      <p:ext uri="{BB962C8B-B14F-4D97-AF65-F5344CB8AC3E}">
        <p14:creationId xmlns:p14="http://schemas.microsoft.com/office/powerpoint/2010/main" val="3272367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334000"/>
            <a:ext cx="6512511" cy="1143000"/>
          </a:xfrm>
        </p:spPr>
        <p:txBody>
          <a:bodyPr/>
          <a:lstStyle/>
          <a:p>
            <a:pPr marL="0" indent="0" algn="ctr">
              <a:buNone/>
            </a:pPr>
            <a:r>
              <a:rPr lang="en-US" dirty="0" smtClean="0"/>
              <a:t>Hitting</a:t>
            </a:r>
            <a:endParaRPr lang="en-US" dirty="0"/>
          </a:p>
        </p:txBody>
      </p:sp>
      <p:sp>
        <p:nvSpPr>
          <p:cNvPr id="3" name="Content Placeholder 2"/>
          <p:cNvSpPr>
            <a:spLocks noGrp="1"/>
          </p:cNvSpPr>
          <p:nvPr>
            <p:ph sz="quarter" idx="13"/>
          </p:nvPr>
        </p:nvSpPr>
        <p:spPr>
          <a:xfrm>
            <a:off x="1143000" y="731520"/>
            <a:ext cx="6400800" cy="4221480"/>
          </a:xfrm>
        </p:spPr>
        <p:txBody>
          <a:bodyPr>
            <a:normAutofit fontScale="62500" lnSpcReduction="20000"/>
          </a:bodyPr>
          <a:lstStyle/>
          <a:p>
            <a:pPr marL="45720" indent="0">
              <a:buNone/>
            </a:pPr>
            <a:endParaRPr lang="en-US" sz="2400" dirty="0"/>
          </a:p>
          <a:p>
            <a:pPr marL="45720" indent="0">
              <a:buNone/>
            </a:pPr>
            <a:r>
              <a:rPr lang="en-US" sz="2400" dirty="0" smtClean="0"/>
              <a:t>The </a:t>
            </a:r>
            <a:r>
              <a:rPr lang="en-US" sz="2400" dirty="0"/>
              <a:t>Lower </a:t>
            </a:r>
            <a:r>
              <a:rPr lang="en-US" sz="2400" dirty="0" smtClean="0"/>
              <a:t>Body</a:t>
            </a:r>
          </a:p>
          <a:p>
            <a:r>
              <a:rPr lang="en-US" sz="2400" dirty="0" smtClean="0"/>
              <a:t>There </a:t>
            </a:r>
            <a:r>
              <a:rPr lang="en-US" sz="2400" dirty="0"/>
              <a:t>are three actions that make up the motion of the lower body: Step (or toe tap) Heel plant Pivot. Once you step into the box, both of your feet and your hips should be squared to the plate. You should be in a good athletic position with your knees bent and your legs set slightly wider than shoulder-width.</a:t>
            </a:r>
          </a:p>
          <a:p>
            <a:pPr marL="45720" indent="0">
              <a:buNone/>
            </a:pPr>
            <a:r>
              <a:rPr lang="en-US" sz="2400" dirty="0" smtClean="0"/>
              <a:t>The </a:t>
            </a:r>
            <a:r>
              <a:rPr lang="en-US" sz="2400" dirty="0"/>
              <a:t>Step (Toe Tap</a:t>
            </a:r>
            <a:r>
              <a:rPr lang="en-US" sz="2400" dirty="0" smtClean="0"/>
              <a:t>)</a:t>
            </a:r>
          </a:p>
          <a:p>
            <a:r>
              <a:rPr lang="en-US" sz="2400" dirty="0" smtClean="0"/>
              <a:t>The </a:t>
            </a:r>
            <a:r>
              <a:rPr lang="en-US" sz="2400" dirty="0"/>
              <a:t>toe tap is the first movement of your lower body. It is a small step that brings your front foot to a 45-degree angle towards the pitcher. During the toe tap, you should experience positive movement as your weight shifts forward to the inside of your front foot.</a:t>
            </a:r>
          </a:p>
          <a:p>
            <a:pPr marL="45720" indent="0">
              <a:buNone/>
            </a:pPr>
            <a:r>
              <a:rPr lang="en-US" sz="2400" dirty="0" smtClean="0"/>
              <a:t>The Pivot</a:t>
            </a:r>
          </a:p>
          <a:p>
            <a:r>
              <a:rPr lang="en-US" sz="2400" dirty="0" smtClean="0"/>
              <a:t>Rotate </a:t>
            </a:r>
            <a:r>
              <a:rPr lang="en-US" sz="2400" dirty="0"/>
              <a:t>your hips forward. Most of your hitting power comes from your hips, so turn them with purpose! As you rotate your hips, your back foot pivots. Think of squashing a bug beneath the ball of your foot </a:t>
            </a:r>
          </a:p>
          <a:p>
            <a:endParaRPr lang="en-US" sz="2400" dirty="0"/>
          </a:p>
          <a:p>
            <a:pPr marL="45720" indent="0">
              <a:buNone/>
            </a:pPr>
            <a:endParaRPr lang="en-US" sz="2400" dirty="0"/>
          </a:p>
        </p:txBody>
      </p:sp>
    </p:spTree>
    <p:extLst>
      <p:ext uri="{BB962C8B-B14F-4D97-AF65-F5344CB8AC3E}">
        <p14:creationId xmlns:p14="http://schemas.microsoft.com/office/powerpoint/2010/main" val="1076427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562600"/>
            <a:ext cx="6512511" cy="1143000"/>
          </a:xfrm>
        </p:spPr>
        <p:txBody>
          <a:bodyPr/>
          <a:lstStyle/>
          <a:p>
            <a:pPr marL="0" indent="0" algn="ctr">
              <a:buNone/>
            </a:pPr>
            <a:r>
              <a:rPr lang="en-US" dirty="0" smtClean="0"/>
              <a:t>Hitting</a:t>
            </a:r>
            <a:endParaRPr lang="en-US" dirty="0"/>
          </a:p>
        </p:txBody>
      </p:sp>
      <p:sp>
        <p:nvSpPr>
          <p:cNvPr id="3" name="Content Placeholder 2"/>
          <p:cNvSpPr>
            <a:spLocks noGrp="1"/>
          </p:cNvSpPr>
          <p:nvPr>
            <p:ph sz="quarter" idx="13"/>
          </p:nvPr>
        </p:nvSpPr>
        <p:spPr>
          <a:xfrm>
            <a:off x="1143000" y="731520"/>
            <a:ext cx="6400800" cy="4983480"/>
          </a:xfrm>
        </p:spPr>
        <p:txBody>
          <a:bodyPr>
            <a:normAutofit lnSpcReduction="10000"/>
          </a:bodyPr>
          <a:lstStyle/>
          <a:p>
            <a:pPr marL="45720" indent="0">
              <a:buNone/>
            </a:pPr>
            <a:r>
              <a:rPr lang="en-US" sz="1600" b="1" dirty="0" smtClean="0"/>
              <a:t>The Swing</a:t>
            </a:r>
          </a:p>
          <a:p>
            <a:r>
              <a:rPr lang="en-US" sz="1600" dirty="0" smtClean="0"/>
              <a:t>The </a:t>
            </a:r>
            <a:r>
              <a:rPr lang="en-US" sz="1600" dirty="0"/>
              <a:t>toe tap, which initiates hip rotation. As your hips rotate, your back foot pivots and your front leg locks to create resistance. </a:t>
            </a:r>
          </a:p>
          <a:p>
            <a:r>
              <a:rPr lang="en-US" sz="1600" dirty="0"/>
              <a:t>It is really important that your head stays aligned with your belly button while your hips are rotating. If your head floats forward, your body may lunge forward onto your front leg. If your head floats backwards, your back shoulder will surely drop. </a:t>
            </a:r>
          </a:p>
          <a:p>
            <a:r>
              <a:rPr lang="en-US" sz="1600" dirty="0"/>
              <a:t>As you throw your arms at the pitch, lead with your elbow, not your hands. The reason you lead with your elbow is because you do not want to push your bat forward, which is what happens if you were to lead with your hands. Also make sure your hands are in line with your elbow. </a:t>
            </a:r>
          </a:p>
          <a:p>
            <a:r>
              <a:rPr lang="en-US" sz="1600" dirty="0"/>
              <a:t>Once you fully extend your elbow, throw your hands at the pitcher. Your bottom hand does all the work here. Lead with this hand, using your top hand simply to guide the bat. Your hands should also be inside the path of the ball, and they should continue along the same path as your elbow so that the bat handle stays pointed at the pitcher and the barrel at the catcher. </a:t>
            </a:r>
          </a:p>
          <a:p>
            <a:endParaRPr lang="en-US" sz="1600" dirty="0"/>
          </a:p>
          <a:p>
            <a:pPr marL="45720" indent="0">
              <a:buNone/>
            </a:pPr>
            <a:endParaRPr lang="en-US" sz="1600" dirty="0"/>
          </a:p>
        </p:txBody>
      </p:sp>
    </p:spTree>
    <p:extLst>
      <p:ext uri="{BB962C8B-B14F-4D97-AF65-F5344CB8AC3E}">
        <p14:creationId xmlns:p14="http://schemas.microsoft.com/office/powerpoint/2010/main" val="2145356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410200"/>
            <a:ext cx="6512511" cy="1143000"/>
          </a:xfrm>
        </p:spPr>
        <p:txBody>
          <a:bodyPr/>
          <a:lstStyle/>
          <a:p>
            <a:pPr marL="0" indent="0" algn="ctr">
              <a:buNone/>
            </a:pPr>
            <a:r>
              <a:rPr lang="en-US" dirty="0" smtClean="0"/>
              <a:t>Hitting</a:t>
            </a:r>
            <a:endParaRPr lang="en-US" dirty="0"/>
          </a:p>
        </p:txBody>
      </p:sp>
      <p:sp>
        <p:nvSpPr>
          <p:cNvPr id="3" name="Content Placeholder 2"/>
          <p:cNvSpPr>
            <a:spLocks noGrp="1"/>
          </p:cNvSpPr>
          <p:nvPr>
            <p:ph sz="quarter" idx="13"/>
          </p:nvPr>
        </p:nvSpPr>
        <p:spPr>
          <a:xfrm>
            <a:off x="1143000" y="731520"/>
            <a:ext cx="6400800" cy="4678680"/>
          </a:xfrm>
        </p:spPr>
        <p:txBody>
          <a:bodyPr>
            <a:normAutofit fontScale="92500" lnSpcReduction="20000"/>
          </a:bodyPr>
          <a:lstStyle/>
          <a:p>
            <a:pPr marL="45720" indent="0">
              <a:buNone/>
            </a:pPr>
            <a:r>
              <a:rPr lang="en-US" sz="1600" b="1" dirty="0" smtClean="0"/>
              <a:t>Contact </a:t>
            </a:r>
            <a:r>
              <a:rPr lang="en-US" sz="1600" b="1" dirty="0"/>
              <a:t>With the </a:t>
            </a:r>
            <a:r>
              <a:rPr lang="en-US" sz="1600" b="1" dirty="0" smtClean="0"/>
              <a:t>Pitch</a:t>
            </a:r>
          </a:p>
          <a:p>
            <a:r>
              <a:rPr lang="en-US" sz="1600" dirty="0" smtClean="0"/>
              <a:t>Your </a:t>
            </a:r>
            <a:r>
              <a:rPr lang="en-US" sz="1600" dirty="0"/>
              <a:t>arms are thrown forward until your hands are in front of your belly button and on the same plane as your front leg. </a:t>
            </a:r>
          </a:p>
          <a:p>
            <a:r>
              <a:rPr lang="en-US" sz="1600" dirty="0"/>
              <a:t>Until this moment, your bottom hand was doing all the work leading your hands through the zone. At this moment the ball should be in front of home plate and you can make contact.</a:t>
            </a:r>
          </a:p>
          <a:p>
            <a:r>
              <a:rPr lang="en-US" sz="1600" dirty="0"/>
              <a:t>When you make contact, you want to imagine keeping your bat on the ball as long as possible through the zone. For immediate feedback on your contact point, look at your palms. Your bottom hand’s palm should be facing the ground, and the top hand’s palm should be facing up.</a:t>
            </a:r>
          </a:p>
          <a:p>
            <a:pPr marL="45720" indent="0">
              <a:buNone/>
            </a:pPr>
            <a:r>
              <a:rPr lang="en-US" sz="1600" b="1" dirty="0" smtClean="0"/>
              <a:t>The Follow-through</a:t>
            </a:r>
          </a:p>
          <a:p>
            <a:r>
              <a:rPr lang="en-US" sz="1600" dirty="0" smtClean="0"/>
              <a:t>Immediately </a:t>
            </a:r>
            <a:r>
              <a:rPr lang="en-US" sz="1600" dirty="0"/>
              <a:t>after contact, your top hand takes over as you roll your wrists and follow through. </a:t>
            </a:r>
          </a:p>
          <a:p>
            <a:r>
              <a:rPr lang="en-US" sz="1600" dirty="0"/>
              <a:t>Your chest should be angled upward. </a:t>
            </a:r>
          </a:p>
          <a:p>
            <a:r>
              <a:rPr lang="en-US" sz="1600" dirty="0"/>
              <a:t>Your front foot should be opened at a 45-degree angle towards the pitcher back leg should make an “L”</a:t>
            </a:r>
          </a:p>
          <a:p>
            <a:r>
              <a:rPr lang="en-US" sz="1600" dirty="0"/>
              <a:t>Your shoulders open towards the pitcher. </a:t>
            </a:r>
          </a:p>
          <a:p>
            <a:r>
              <a:rPr lang="en-US" sz="1600" dirty="0"/>
              <a:t>Your eyes should never follow the hit, but remain focused on where you made contact with the ball. </a:t>
            </a:r>
          </a:p>
          <a:p>
            <a:endParaRPr lang="en-US" sz="1600" dirty="0"/>
          </a:p>
          <a:p>
            <a:pPr marL="45720" indent="0">
              <a:buNone/>
            </a:pPr>
            <a:endParaRPr lang="en-US" sz="1600" dirty="0"/>
          </a:p>
        </p:txBody>
      </p:sp>
    </p:spTree>
    <p:extLst>
      <p:ext uri="{BB962C8B-B14F-4D97-AF65-F5344CB8AC3E}">
        <p14:creationId xmlns:p14="http://schemas.microsoft.com/office/powerpoint/2010/main" val="1913732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dirty="0" smtClean="0"/>
              <a:t>Hitting: Do’s &amp; Don’ts</a:t>
            </a:r>
            <a:endParaRPr lang="en-US" dirty="0"/>
          </a:p>
        </p:txBody>
      </p:sp>
      <p:sp>
        <p:nvSpPr>
          <p:cNvPr id="3" name="Content Placeholder 2"/>
          <p:cNvSpPr>
            <a:spLocks noGrp="1"/>
          </p:cNvSpPr>
          <p:nvPr>
            <p:ph sz="quarter" idx="13"/>
          </p:nvPr>
        </p:nvSpPr>
        <p:spPr/>
        <p:txBody>
          <a:bodyPr>
            <a:normAutofit/>
          </a:bodyPr>
          <a:lstStyle/>
          <a:p>
            <a:pPr marL="45720" indent="0">
              <a:buNone/>
            </a:pPr>
            <a:r>
              <a:rPr lang="en-US" sz="1600" b="1" dirty="0" smtClean="0"/>
              <a:t>DO!</a:t>
            </a:r>
          </a:p>
          <a:p>
            <a:r>
              <a:rPr lang="en-US" sz="1600" dirty="0" smtClean="0"/>
              <a:t>Have </a:t>
            </a:r>
            <a:r>
              <a:rPr lang="en-US" sz="1600" dirty="0"/>
              <a:t>proper balanced stance</a:t>
            </a:r>
          </a:p>
          <a:p>
            <a:r>
              <a:rPr lang="en-US" sz="1600" dirty="0"/>
              <a:t>Align knuckles</a:t>
            </a:r>
          </a:p>
          <a:p>
            <a:r>
              <a:rPr lang="en-US" sz="1600" dirty="0"/>
              <a:t>Toe-tap</a:t>
            </a:r>
          </a:p>
          <a:p>
            <a:r>
              <a:rPr lang="en-US" sz="1600" dirty="0"/>
              <a:t>Squish bug, throw hips</a:t>
            </a:r>
          </a:p>
          <a:p>
            <a:r>
              <a:rPr lang="en-US" sz="1600" dirty="0"/>
              <a:t>A frame arms</a:t>
            </a:r>
          </a:p>
          <a:p>
            <a:r>
              <a:rPr lang="en-US" sz="1600" dirty="0"/>
              <a:t>Level swing</a:t>
            </a:r>
          </a:p>
          <a:p>
            <a:r>
              <a:rPr lang="en-US" sz="1600" dirty="0"/>
              <a:t>Lead with elbow hands following behind</a:t>
            </a:r>
          </a:p>
          <a:p>
            <a:r>
              <a:rPr lang="en-US" sz="1600" dirty="0"/>
              <a:t>Follow through</a:t>
            </a:r>
          </a:p>
          <a:p>
            <a:r>
              <a:rPr lang="en-US" sz="1600" dirty="0"/>
              <a:t>STAY BALANCED!!</a:t>
            </a:r>
          </a:p>
          <a:p>
            <a:pPr marL="45720" indent="0">
              <a:buNone/>
            </a:pPr>
            <a:endParaRPr lang="en-US" sz="1600" dirty="0" smtClean="0"/>
          </a:p>
          <a:p>
            <a:pPr marL="45720" indent="0">
              <a:buNone/>
            </a:pPr>
            <a:endParaRPr lang="en-US" sz="1600" dirty="0"/>
          </a:p>
        </p:txBody>
      </p:sp>
    </p:spTree>
    <p:extLst>
      <p:ext uri="{BB962C8B-B14F-4D97-AF65-F5344CB8AC3E}">
        <p14:creationId xmlns:p14="http://schemas.microsoft.com/office/powerpoint/2010/main" val="2418644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dirty="0" smtClean="0"/>
              <a:t>Hitting: Do’s &amp; Don’ts</a:t>
            </a:r>
            <a:endParaRPr lang="en-US" dirty="0"/>
          </a:p>
        </p:txBody>
      </p:sp>
      <p:sp>
        <p:nvSpPr>
          <p:cNvPr id="3" name="Content Placeholder 2"/>
          <p:cNvSpPr>
            <a:spLocks noGrp="1"/>
          </p:cNvSpPr>
          <p:nvPr>
            <p:ph sz="quarter" idx="13"/>
          </p:nvPr>
        </p:nvSpPr>
        <p:spPr/>
        <p:txBody>
          <a:bodyPr>
            <a:normAutofit/>
          </a:bodyPr>
          <a:lstStyle/>
          <a:p>
            <a:pPr marL="45720" indent="0">
              <a:buNone/>
            </a:pPr>
            <a:r>
              <a:rPr lang="en-US" sz="1600" b="1" dirty="0" smtClean="0"/>
              <a:t>Don’t!</a:t>
            </a:r>
            <a:endParaRPr lang="en-US" sz="1600" b="1" dirty="0"/>
          </a:p>
          <a:p>
            <a:pPr marL="45720" indent="0">
              <a:buNone/>
            </a:pPr>
            <a:endParaRPr lang="en-US" sz="1600" dirty="0"/>
          </a:p>
          <a:p>
            <a:r>
              <a:rPr lang="en-US" sz="1600" dirty="0"/>
              <a:t>Over stride</a:t>
            </a:r>
          </a:p>
          <a:p>
            <a:r>
              <a:rPr lang="en-US" sz="1600" dirty="0"/>
              <a:t>Dip shoulder</a:t>
            </a:r>
          </a:p>
          <a:p>
            <a:r>
              <a:rPr lang="en-US" sz="1600" dirty="0"/>
              <a:t>Lead with hands</a:t>
            </a:r>
          </a:p>
          <a:p>
            <a:r>
              <a:rPr lang="en-US" sz="1600" dirty="0"/>
              <a:t>Extend arms during swing</a:t>
            </a:r>
          </a:p>
          <a:p>
            <a:r>
              <a:rPr lang="en-US" sz="1600" dirty="0"/>
              <a:t>Transfer weight</a:t>
            </a:r>
          </a:p>
          <a:p>
            <a:r>
              <a:rPr lang="en-US" sz="1600" dirty="0"/>
              <a:t>Come up on back toe</a:t>
            </a:r>
          </a:p>
          <a:p>
            <a:r>
              <a:rPr lang="en-US" sz="1600" dirty="0"/>
              <a:t>Pull head out </a:t>
            </a:r>
          </a:p>
          <a:p>
            <a:pPr marL="45720" indent="0">
              <a:buNone/>
            </a:pPr>
            <a:endParaRPr lang="en-US" sz="1600" dirty="0"/>
          </a:p>
        </p:txBody>
      </p:sp>
    </p:spTree>
    <p:extLst>
      <p:ext uri="{BB962C8B-B14F-4D97-AF65-F5344CB8AC3E}">
        <p14:creationId xmlns:p14="http://schemas.microsoft.com/office/powerpoint/2010/main" val="43494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731520"/>
            <a:ext cx="6400800" cy="5212080"/>
          </a:xfrm>
        </p:spPr>
        <p:txBody>
          <a:bodyPr>
            <a:normAutofit/>
          </a:bodyPr>
          <a:lstStyle/>
          <a:p>
            <a:pPr marL="45720" indent="0" algn="ctr">
              <a:buNone/>
            </a:pPr>
            <a:r>
              <a:rPr lang="en-US" dirty="0" smtClean="0"/>
              <a:t>Melrose Youth Softball is dedicated to teaching girls the sport of softball, as well as teamwork, cooperation, sportsmanship and respect.</a:t>
            </a:r>
          </a:p>
          <a:p>
            <a:pPr marL="45720" indent="0" algn="ctr">
              <a:buNone/>
            </a:pPr>
            <a:r>
              <a:rPr lang="en-US" dirty="0" smtClean="0"/>
              <a:t>MYS emphasizes sportsmanship for teammates, opponents, umpires and coaches.  Coaches should be the primary example for our players. Coaches should lead their team with positive behavior, and sportsmanship. While the spirit of competition may enter the games, and can be part of the fun, it is not the foundation of OUR league. We are all working together to advance the skills of the players and to encourage good sportsmanship from all involved.</a:t>
            </a:r>
            <a:endParaRPr lang="en-US" dirty="0"/>
          </a:p>
        </p:txBody>
      </p:sp>
    </p:spTree>
    <p:extLst>
      <p:ext uri="{BB962C8B-B14F-4D97-AF65-F5344CB8AC3E}">
        <p14:creationId xmlns:p14="http://schemas.microsoft.com/office/powerpoint/2010/main" val="2468043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Sliding</a:t>
            </a:r>
            <a:endParaRPr lang="en-US" dirty="0"/>
          </a:p>
        </p:txBody>
      </p:sp>
      <p:sp>
        <p:nvSpPr>
          <p:cNvPr id="3" name="Content Placeholder 2"/>
          <p:cNvSpPr>
            <a:spLocks noGrp="1"/>
          </p:cNvSpPr>
          <p:nvPr>
            <p:ph sz="quarter" idx="13"/>
          </p:nvPr>
        </p:nvSpPr>
        <p:spPr/>
        <p:txBody>
          <a:bodyPr>
            <a:normAutofit fontScale="92500"/>
          </a:bodyPr>
          <a:lstStyle/>
          <a:p>
            <a:pPr marL="45720" indent="0">
              <a:buNone/>
            </a:pPr>
            <a:r>
              <a:rPr lang="en-US" sz="1600" b="1" dirty="0" smtClean="0"/>
              <a:t>Sliding</a:t>
            </a:r>
          </a:p>
          <a:p>
            <a:r>
              <a:rPr lang="en-US" sz="1600" dirty="0" smtClean="0"/>
              <a:t>Start </a:t>
            </a:r>
            <a:r>
              <a:rPr lang="en-US" sz="1600" dirty="0"/>
              <a:t>sprinting to the base.</a:t>
            </a:r>
          </a:p>
          <a:p>
            <a:r>
              <a:rPr lang="en-US" sz="1600" dirty="0"/>
              <a:t>When you are about three or four strides away from the base, start getting low.</a:t>
            </a:r>
          </a:p>
          <a:p>
            <a:r>
              <a:rPr lang="en-US" sz="1600" dirty="0"/>
              <a:t>Start bending your knees deeper with each stride, leaning back, and shifting your weight to your left side.</a:t>
            </a:r>
          </a:p>
          <a:p>
            <a:r>
              <a:rPr lang="en-US" sz="1600" dirty="0"/>
              <a:t>With most of your weight shifted to the left side of your body, bend your left knee and tuck your left ankle beneath your right knee.</a:t>
            </a:r>
          </a:p>
          <a:p>
            <a:r>
              <a:rPr lang="en-US" sz="1600" dirty="0"/>
              <a:t>Once your legs are on the dirt, lean your torso even further back to avoid “sitting up.”</a:t>
            </a:r>
          </a:p>
          <a:p>
            <a:r>
              <a:rPr lang="en-US" sz="1600" dirty="0"/>
              <a:t>The momentum from your sprint should propel you right into the base where you will stop. Your right leg should touch the base first. </a:t>
            </a:r>
          </a:p>
          <a:p>
            <a:endParaRPr lang="en-US" sz="1600" dirty="0"/>
          </a:p>
          <a:p>
            <a:pPr marL="45720" indent="0">
              <a:buNone/>
            </a:pPr>
            <a:endParaRPr lang="en-US" sz="1600" dirty="0"/>
          </a:p>
        </p:txBody>
      </p:sp>
    </p:spTree>
    <p:extLst>
      <p:ext uri="{BB962C8B-B14F-4D97-AF65-F5344CB8AC3E}">
        <p14:creationId xmlns:p14="http://schemas.microsoft.com/office/powerpoint/2010/main" val="37575502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486400"/>
            <a:ext cx="6512511" cy="1143000"/>
          </a:xfrm>
        </p:spPr>
        <p:txBody>
          <a:bodyPr/>
          <a:lstStyle/>
          <a:p>
            <a:pPr marL="0" indent="0" algn="ctr">
              <a:buNone/>
            </a:pPr>
            <a:r>
              <a:rPr lang="en-US" dirty="0" smtClean="0"/>
              <a:t>Bunting</a:t>
            </a:r>
            <a:endParaRPr lang="en-US" dirty="0"/>
          </a:p>
        </p:txBody>
      </p:sp>
      <p:sp>
        <p:nvSpPr>
          <p:cNvPr id="3" name="Content Placeholder 2"/>
          <p:cNvSpPr>
            <a:spLocks noGrp="1"/>
          </p:cNvSpPr>
          <p:nvPr>
            <p:ph sz="quarter" idx="13"/>
          </p:nvPr>
        </p:nvSpPr>
        <p:spPr>
          <a:xfrm>
            <a:off x="1143000" y="685800"/>
            <a:ext cx="6400800" cy="4953000"/>
          </a:xfrm>
        </p:spPr>
        <p:txBody>
          <a:bodyPr>
            <a:normAutofit fontScale="85000" lnSpcReduction="20000"/>
          </a:bodyPr>
          <a:lstStyle/>
          <a:p>
            <a:pPr marL="45720" indent="0">
              <a:buNone/>
            </a:pPr>
            <a:r>
              <a:rPr lang="en-US" sz="1600" b="1" dirty="0" smtClean="0"/>
              <a:t>In </a:t>
            </a:r>
            <a:r>
              <a:rPr lang="en-US" sz="1600" b="1" dirty="0"/>
              <a:t>the Batter’s </a:t>
            </a:r>
            <a:r>
              <a:rPr lang="en-US" sz="1600" b="1" dirty="0" smtClean="0"/>
              <a:t>Box</a:t>
            </a:r>
          </a:p>
          <a:p>
            <a:r>
              <a:rPr lang="en-US" sz="1600" dirty="0" smtClean="0"/>
              <a:t>Starting </a:t>
            </a:r>
            <a:r>
              <a:rPr lang="en-US" sz="1600" dirty="0"/>
              <a:t>in your regular batting stance, pivot both feet so your toes, chest, and hips are now facing the pitcher. </a:t>
            </a:r>
          </a:p>
          <a:p>
            <a:r>
              <a:rPr lang="en-US" sz="1600" dirty="0"/>
              <a:t>Hot Tip: Do Not Stab at the Ball</a:t>
            </a:r>
          </a:p>
          <a:p>
            <a:r>
              <a:rPr lang="en-US" sz="1600" dirty="0" err="1"/>
              <a:t>Alot</a:t>
            </a:r>
            <a:r>
              <a:rPr lang="en-US" sz="1600" dirty="0"/>
              <a:t> of bunters have a bad habit of moving their hands out to meet the ball. This can be referred to as "stabbing" at the pitch. The pitch should come meet the bat, not the other way around!</a:t>
            </a:r>
          </a:p>
          <a:p>
            <a:r>
              <a:rPr lang="en-US" sz="1600" dirty="0"/>
              <a:t>A good way to check your stance is to think about how you would position your feet if you were going to sprint towards the pitcher. This is precisely how your feet should look in the box</a:t>
            </a:r>
          </a:p>
          <a:p>
            <a:r>
              <a:rPr lang="en-US" sz="1600" dirty="0"/>
              <a:t>Show the Bunt</a:t>
            </a:r>
          </a:p>
          <a:p>
            <a:r>
              <a:rPr lang="en-US" sz="1600" dirty="0"/>
              <a:t>Square around for the bunt immediately. </a:t>
            </a:r>
          </a:p>
          <a:p>
            <a:r>
              <a:rPr lang="en-US" sz="1600" dirty="0"/>
              <a:t>Hold the Bat Properly</a:t>
            </a:r>
          </a:p>
          <a:p>
            <a:r>
              <a:rPr lang="en-US" sz="1600" dirty="0"/>
              <a:t>Your bottom hand should be one to two inches away from the knob of the bat. Your top hand should be about two inches from the bottom of the barrel. </a:t>
            </a:r>
          </a:p>
          <a:p>
            <a:r>
              <a:rPr lang="en-US" sz="1600" dirty="0"/>
              <a:t>Your top hand controls the bat</a:t>
            </a:r>
          </a:p>
          <a:p>
            <a:r>
              <a:rPr lang="en-US" sz="1600" dirty="0"/>
              <a:t>Your bottom hand controls the angle of the bat. By making the slightest movement of your bottom hand, you will be able to angle your bat in order to place the bunt wherever you choose. </a:t>
            </a:r>
          </a:p>
          <a:p>
            <a:r>
              <a:rPr lang="en-US" sz="1600" dirty="0"/>
              <a:t>When you are learning to bunt, hold the bat by “pinching” it, rather than grabbing it with your entire hand. Pinching the bat will expose less of your hand to a potentially painful pitch. </a:t>
            </a:r>
          </a:p>
          <a:p>
            <a:endParaRPr lang="en-US" sz="1600" dirty="0"/>
          </a:p>
          <a:p>
            <a:pPr marL="45720" indent="0">
              <a:buNone/>
            </a:pPr>
            <a:endParaRPr lang="en-US" sz="1600" dirty="0"/>
          </a:p>
        </p:txBody>
      </p:sp>
    </p:spTree>
    <p:extLst>
      <p:ext uri="{BB962C8B-B14F-4D97-AF65-F5344CB8AC3E}">
        <p14:creationId xmlns:p14="http://schemas.microsoft.com/office/powerpoint/2010/main" val="31347351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Bunting</a:t>
            </a:r>
            <a:endParaRPr lang="en-US" dirty="0"/>
          </a:p>
        </p:txBody>
      </p:sp>
      <p:sp>
        <p:nvSpPr>
          <p:cNvPr id="3" name="Content Placeholder 2"/>
          <p:cNvSpPr>
            <a:spLocks noGrp="1"/>
          </p:cNvSpPr>
          <p:nvPr>
            <p:ph sz="quarter" idx="13"/>
          </p:nvPr>
        </p:nvSpPr>
        <p:spPr>
          <a:xfrm>
            <a:off x="1219200" y="762000"/>
            <a:ext cx="6400800" cy="3474720"/>
          </a:xfrm>
        </p:spPr>
        <p:txBody>
          <a:bodyPr>
            <a:normAutofit fontScale="92500" lnSpcReduction="20000"/>
          </a:bodyPr>
          <a:lstStyle/>
          <a:p>
            <a:pPr marL="45720" indent="0">
              <a:buNone/>
            </a:pPr>
            <a:r>
              <a:rPr lang="en-US" sz="1600" b="1" dirty="0" smtClean="0"/>
              <a:t>Bend </a:t>
            </a:r>
            <a:r>
              <a:rPr lang="en-US" sz="1600" b="1" dirty="0"/>
              <a:t>Your </a:t>
            </a:r>
            <a:r>
              <a:rPr lang="en-US" sz="1600" b="1" dirty="0" smtClean="0"/>
              <a:t>Elbows</a:t>
            </a:r>
          </a:p>
          <a:p>
            <a:r>
              <a:rPr lang="en-US" sz="1600" dirty="0" smtClean="0"/>
              <a:t>Bend </a:t>
            </a:r>
            <a:r>
              <a:rPr lang="en-US" sz="1600" dirty="0"/>
              <a:t>your elbows so that your arms form the letter “L” and keep them in close to your body. Never extend your arms out fully while bunting</a:t>
            </a:r>
          </a:p>
          <a:p>
            <a:pPr marL="45720" indent="0">
              <a:buNone/>
            </a:pPr>
            <a:r>
              <a:rPr lang="en-US" sz="1600" b="1" dirty="0" smtClean="0"/>
              <a:t>Angle </a:t>
            </a:r>
            <a:r>
              <a:rPr lang="en-US" sz="1600" b="1" dirty="0"/>
              <a:t>the </a:t>
            </a:r>
            <a:r>
              <a:rPr lang="en-US" sz="1600" b="1" dirty="0" smtClean="0"/>
              <a:t>Bat</a:t>
            </a:r>
          </a:p>
          <a:p>
            <a:r>
              <a:rPr lang="en-US" sz="1600" dirty="0" smtClean="0"/>
              <a:t>Your </a:t>
            </a:r>
            <a:r>
              <a:rPr lang="en-US" sz="1600" dirty="0"/>
              <a:t>bat should be at approximately a 45-degree angle, which means it should be positioned diagonally from the pitcher’s perspective.</a:t>
            </a:r>
          </a:p>
          <a:p>
            <a:r>
              <a:rPr lang="en-US" sz="1600" dirty="0"/>
              <a:t>Do Not Move Your Arms</a:t>
            </a:r>
          </a:p>
          <a:p>
            <a:r>
              <a:rPr lang="en-US" sz="1600" dirty="0" smtClean="0"/>
              <a:t>Never move </a:t>
            </a:r>
            <a:r>
              <a:rPr lang="en-US" sz="1600" dirty="0"/>
              <a:t>your arms up to reach a ball. Any pitch for which you need to reach upward is going to be out of the strike zone. Let it go! The pitch will be called a ball, and you can try to bunt the next one.</a:t>
            </a:r>
          </a:p>
          <a:p>
            <a:r>
              <a:rPr lang="en-US" sz="1600" dirty="0"/>
              <a:t>If you need to move the bat downward to reach a lower pitch, don’t just reach down with your arms. The only movement should come from your legs, as you bend your knees in order to bunt a pitch at the bottom of the strike zone. </a:t>
            </a:r>
          </a:p>
          <a:p>
            <a:endParaRPr lang="en-US" sz="1600" dirty="0"/>
          </a:p>
          <a:p>
            <a:pPr marL="45720" indent="0">
              <a:buNone/>
            </a:pPr>
            <a:endParaRPr lang="en-US" sz="1600" dirty="0"/>
          </a:p>
        </p:txBody>
      </p:sp>
    </p:spTree>
    <p:extLst>
      <p:ext uri="{BB962C8B-B14F-4D97-AF65-F5344CB8AC3E}">
        <p14:creationId xmlns:p14="http://schemas.microsoft.com/office/powerpoint/2010/main" val="2565571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Base Running</a:t>
            </a:r>
            <a:endParaRPr lang="en-US" dirty="0"/>
          </a:p>
        </p:txBody>
      </p:sp>
      <p:sp>
        <p:nvSpPr>
          <p:cNvPr id="3" name="Content Placeholder 2"/>
          <p:cNvSpPr>
            <a:spLocks noGrp="1"/>
          </p:cNvSpPr>
          <p:nvPr>
            <p:ph sz="quarter" idx="13"/>
          </p:nvPr>
        </p:nvSpPr>
        <p:spPr/>
        <p:txBody>
          <a:bodyPr>
            <a:normAutofit/>
          </a:bodyPr>
          <a:lstStyle/>
          <a:p>
            <a:endParaRPr lang="en-US" sz="1600" dirty="0"/>
          </a:p>
          <a:p>
            <a:endParaRPr lang="en-US" sz="1600" dirty="0"/>
          </a:p>
          <a:p>
            <a:pPr marL="45720" indent="0">
              <a:buNone/>
            </a:pPr>
            <a:r>
              <a:rPr lang="en-US" sz="1600" b="1" dirty="0"/>
              <a:t>Mental </a:t>
            </a:r>
            <a:r>
              <a:rPr lang="en-US" sz="1600" b="1" dirty="0" smtClean="0"/>
              <a:t>Preparation</a:t>
            </a:r>
          </a:p>
          <a:p>
            <a:r>
              <a:rPr lang="en-US" sz="1600" dirty="0" smtClean="0"/>
              <a:t>The </a:t>
            </a:r>
            <a:r>
              <a:rPr lang="en-US" sz="1600" dirty="0"/>
              <a:t>most crucial thing you need to know at all times is the number of outs in the inning because you become a different runner depending on the situation. With two outs, you go as hard as you can on every hit. If there are less than two outs, you’ll often want to be cautious (though still aggressive) while traveling to the next base. </a:t>
            </a:r>
          </a:p>
          <a:p>
            <a:endParaRPr lang="en-US" sz="1600" dirty="0"/>
          </a:p>
          <a:p>
            <a:endParaRPr lang="en-US" sz="1600" dirty="0"/>
          </a:p>
          <a:p>
            <a:pPr marL="45720" indent="0">
              <a:buNone/>
            </a:pPr>
            <a:endParaRPr lang="en-US" sz="1600" dirty="0"/>
          </a:p>
        </p:txBody>
      </p:sp>
    </p:spTree>
    <p:extLst>
      <p:ext uri="{BB962C8B-B14F-4D97-AF65-F5344CB8AC3E}">
        <p14:creationId xmlns:p14="http://schemas.microsoft.com/office/powerpoint/2010/main" val="3613559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410200"/>
            <a:ext cx="6512511" cy="1143000"/>
          </a:xfrm>
        </p:spPr>
        <p:txBody>
          <a:bodyPr/>
          <a:lstStyle/>
          <a:p>
            <a:pPr marL="0" indent="0" algn="ctr">
              <a:buNone/>
            </a:pPr>
            <a:r>
              <a:rPr lang="en-US" dirty="0" smtClean="0"/>
              <a:t>Base Running</a:t>
            </a:r>
            <a:endParaRPr lang="en-US" dirty="0"/>
          </a:p>
        </p:txBody>
      </p:sp>
      <p:sp>
        <p:nvSpPr>
          <p:cNvPr id="3" name="Content Placeholder 2"/>
          <p:cNvSpPr>
            <a:spLocks noGrp="1"/>
          </p:cNvSpPr>
          <p:nvPr>
            <p:ph sz="quarter" idx="13"/>
          </p:nvPr>
        </p:nvSpPr>
        <p:spPr>
          <a:xfrm>
            <a:off x="1143000" y="731520"/>
            <a:ext cx="6400800" cy="4602480"/>
          </a:xfrm>
        </p:spPr>
        <p:txBody>
          <a:bodyPr>
            <a:normAutofit fontScale="92500" lnSpcReduction="20000"/>
          </a:bodyPr>
          <a:lstStyle/>
          <a:p>
            <a:pPr marL="45720" indent="0">
              <a:buNone/>
            </a:pPr>
            <a:r>
              <a:rPr lang="en-US" sz="1600" b="1" dirty="0" smtClean="0"/>
              <a:t>Running </a:t>
            </a:r>
            <a:r>
              <a:rPr lang="en-US" sz="1600" b="1" dirty="0"/>
              <a:t>to First </a:t>
            </a:r>
            <a:r>
              <a:rPr lang="en-US" sz="1600" b="1" dirty="0" smtClean="0"/>
              <a:t>Base</a:t>
            </a:r>
          </a:p>
          <a:p>
            <a:r>
              <a:rPr lang="en-US" sz="1600" dirty="0" smtClean="0"/>
              <a:t>The </a:t>
            </a:r>
            <a:r>
              <a:rPr lang="en-US" sz="1600" dirty="0"/>
              <a:t>first few steps out of the batter’s box are crucial. They need to be explosive! </a:t>
            </a:r>
          </a:p>
          <a:p>
            <a:pPr marL="45720" indent="0">
              <a:buNone/>
            </a:pPr>
            <a:r>
              <a:rPr lang="en-US" sz="1600" b="1" dirty="0" smtClean="0"/>
              <a:t>Run </a:t>
            </a:r>
            <a:r>
              <a:rPr lang="en-US" sz="1600" b="1" dirty="0"/>
              <a:t>Through the </a:t>
            </a:r>
            <a:r>
              <a:rPr lang="en-US" sz="1600" b="1" dirty="0" smtClean="0"/>
              <a:t>Bag</a:t>
            </a:r>
          </a:p>
          <a:p>
            <a:r>
              <a:rPr lang="en-US" sz="1600" dirty="0" smtClean="0"/>
              <a:t>The </a:t>
            </a:r>
            <a:r>
              <a:rPr lang="en-US" sz="1600" dirty="0"/>
              <a:t>most fundamental thing that you should do every time is to run through first base. Never stop or slow down before you touch the base. </a:t>
            </a:r>
          </a:p>
          <a:p>
            <a:pPr marL="45720" indent="0">
              <a:buNone/>
            </a:pPr>
            <a:r>
              <a:rPr lang="en-US" sz="1600" b="1" dirty="0" smtClean="0"/>
              <a:t>No Leaping</a:t>
            </a:r>
          </a:p>
          <a:p>
            <a:r>
              <a:rPr lang="en-US" sz="1600" dirty="0" smtClean="0"/>
              <a:t>A </a:t>
            </a:r>
            <a:r>
              <a:rPr lang="en-US" sz="1600" dirty="0"/>
              <a:t>common and misguided technique runners often use is leaping to first base in hopes of beating out the throw. It takes more time to leap through the air than it does to continue running through the bag.</a:t>
            </a:r>
          </a:p>
          <a:p>
            <a:pPr marL="45720" indent="0">
              <a:buNone/>
            </a:pPr>
            <a:r>
              <a:rPr lang="en-US" sz="1600" b="1" dirty="0" smtClean="0"/>
              <a:t>The Break-down</a:t>
            </a:r>
          </a:p>
          <a:p>
            <a:r>
              <a:rPr lang="en-US" sz="1600" dirty="0" smtClean="0"/>
              <a:t>After </a:t>
            </a:r>
            <a:r>
              <a:rPr lang="en-US" sz="1600" dirty="0"/>
              <a:t>passing the bag, do rapid stutter-steps in order to stop your feet. You should typically be able to stop within three stutter-steps after first base.</a:t>
            </a:r>
          </a:p>
          <a:p>
            <a:r>
              <a:rPr lang="en-US" sz="1600" dirty="0"/>
              <a:t>Break down while turning your shoulders and body to the right so you are facing foul territory. By turning your back to the infield, you’ll be able to see overthrown balls and better judge whether you can aggressively take second base. </a:t>
            </a:r>
          </a:p>
          <a:p>
            <a:endParaRPr lang="en-US" sz="1600" dirty="0"/>
          </a:p>
          <a:p>
            <a:pPr marL="45720" indent="0">
              <a:buNone/>
            </a:pPr>
            <a:endParaRPr lang="en-US" sz="1600" dirty="0"/>
          </a:p>
        </p:txBody>
      </p:sp>
    </p:spTree>
    <p:extLst>
      <p:ext uri="{BB962C8B-B14F-4D97-AF65-F5344CB8AC3E}">
        <p14:creationId xmlns:p14="http://schemas.microsoft.com/office/powerpoint/2010/main" val="2250427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562600"/>
            <a:ext cx="6512511" cy="1143000"/>
          </a:xfrm>
        </p:spPr>
        <p:txBody>
          <a:bodyPr/>
          <a:lstStyle/>
          <a:p>
            <a:pPr marL="0" indent="0" algn="ctr">
              <a:buNone/>
            </a:pPr>
            <a:r>
              <a:rPr lang="en-US" dirty="0" smtClean="0"/>
              <a:t>Base Running</a:t>
            </a:r>
            <a:endParaRPr lang="en-US" dirty="0"/>
          </a:p>
        </p:txBody>
      </p:sp>
      <p:sp>
        <p:nvSpPr>
          <p:cNvPr id="3" name="Content Placeholder 2"/>
          <p:cNvSpPr>
            <a:spLocks noGrp="1"/>
          </p:cNvSpPr>
          <p:nvPr>
            <p:ph sz="quarter" idx="13"/>
          </p:nvPr>
        </p:nvSpPr>
        <p:spPr>
          <a:xfrm>
            <a:off x="1143000" y="731520"/>
            <a:ext cx="6400800" cy="4754880"/>
          </a:xfrm>
        </p:spPr>
        <p:txBody>
          <a:bodyPr>
            <a:normAutofit fontScale="85000" lnSpcReduction="20000"/>
          </a:bodyPr>
          <a:lstStyle/>
          <a:p>
            <a:pPr marL="45720" indent="0">
              <a:buNone/>
            </a:pPr>
            <a:r>
              <a:rPr lang="en-US" sz="1600" b="1" dirty="0" smtClean="0"/>
              <a:t>Leading Off</a:t>
            </a:r>
          </a:p>
          <a:p>
            <a:r>
              <a:rPr lang="en-US" sz="1600" dirty="0" smtClean="0"/>
              <a:t>The </a:t>
            </a:r>
            <a:r>
              <a:rPr lang="en-US" sz="1600" dirty="0"/>
              <a:t>first few steps of your lead-off should be hard and quick to give the illusion that you are going to steal. </a:t>
            </a:r>
          </a:p>
          <a:p>
            <a:pPr marL="45720" indent="0">
              <a:buNone/>
            </a:pPr>
            <a:r>
              <a:rPr lang="en-US" sz="1600" b="1" dirty="0" smtClean="0"/>
              <a:t>Foot </a:t>
            </a:r>
            <a:r>
              <a:rPr lang="en-US" sz="1600" b="1" dirty="0"/>
              <a:t>Placement for </a:t>
            </a:r>
            <a:r>
              <a:rPr lang="en-US" sz="1600" b="1" dirty="0" smtClean="0"/>
              <a:t>Leadoffs</a:t>
            </a:r>
          </a:p>
          <a:p>
            <a:r>
              <a:rPr lang="en-US" sz="1600" dirty="0" smtClean="0"/>
              <a:t>The </a:t>
            </a:r>
            <a:r>
              <a:rPr lang="en-US" sz="1600" dirty="0"/>
              <a:t>first option is to place your front foot on top of the bag. Your toe should be on the dirt while the ball of your foot is on the base, so you can push off the bag for momentum.</a:t>
            </a:r>
          </a:p>
          <a:p>
            <a:r>
              <a:rPr lang="en-US" sz="1600" dirty="0"/>
              <a:t>The second option is to place your lead foot on the outside of the bag, completely on the dirt. Line your toe up with the front of the bag.</a:t>
            </a:r>
          </a:p>
          <a:p>
            <a:pPr marL="45720" indent="0">
              <a:buNone/>
            </a:pPr>
            <a:r>
              <a:rPr lang="en-US" sz="1600" b="1" dirty="0" smtClean="0"/>
              <a:t>Timing </a:t>
            </a:r>
            <a:r>
              <a:rPr lang="en-US" sz="1600" b="1" dirty="0"/>
              <a:t>for </a:t>
            </a:r>
            <a:r>
              <a:rPr lang="en-US" sz="1600" b="1" dirty="0" smtClean="0"/>
              <a:t>Leadoffs</a:t>
            </a:r>
          </a:p>
          <a:p>
            <a:r>
              <a:rPr lang="en-US" sz="1600" dirty="0" smtClean="0"/>
              <a:t>Softball </a:t>
            </a:r>
            <a:r>
              <a:rPr lang="en-US" sz="1600" dirty="0"/>
              <a:t>rules dictate that you cannot leave a base until the pitcher releases the ball. You want to time your motion so you leave the base at the same time the pitcher releases the ball.</a:t>
            </a:r>
          </a:p>
          <a:p>
            <a:pPr marL="45720" indent="0">
              <a:buNone/>
            </a:pPr>
            <a:r>
              <a:rPr lang="en-US" sz="1600" b="1" dirty="0" smtClean="0"/>
              <a:t>The </a:t>
            </a:r>
            <a:r>
              <a:rPr lang="en-US" sz="1600" b="1" dirty="0"/>
              <a:t>Rocking </a:t>
            </a:r>
            <a:r>
              <a:rPr lang="en-US" sz="1600" b="1" dirty="0" smtClean="0"/>
              <a:t>Motion</a:t>
            </a:r>
          </a:p>
          <a:p>
            <a:r>
              <a:rPr lang="en-US" sz="1600" dirty="0" smtClean="0"/>
              <a:t>You </a:t>
            </a:r>
            <a:r>
              <a:rPr lang="en-US" sz="1600" dirty="0"/>
              <a:t>can ensure good timing by perfecting your rocking motion, which works as your timing mechanism and prepares you to lead-off or steal the next base. The rocking gives your body momentum off the bag.</a:t>
            </a:r>
          </a:p>
          <a:p>
            <a:r>
              <a:rPr lang="en-US" sz="1600" dirty="0"/>
              <a:t>When the pitcher throws her arm backward, rock your body backward. Then when the pitcher swings the arm forward to pitch the ball, you rock forward and start leaving the bag. You want to time it so that you rock forward and subsequently push off the bag at the exact moment the pitcher releases the ball. </a:t>
            </a:r>
          </a:p>
          <a:p>
            <a:endParaRPr lang="en-US" sz="1600" dirty="0"/>
          </a:p>
          <a:p>
            <a:pPr marL="45720" indent="0">
              <a:buNone/>
            </a:pPr>
            <a:endParaRPr lang="en-US" sz="1600" dirty="0"/>
          </a:p>
        </p:txBody>
      </p:sp>
    </p:spTree>
    <p:extLst>
      <p:ext uri="{BB962C8B-B14F-4D97-AF65-F5344CB8AC3E}">
        <p14:creationId xmlns:p14="http://schemas.microsoft.com/office/powerpoint/2010/main" val="3961080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486400"/>
            <a:ext cx="6512511" cy="1143000"/>
          </a:xfrm>
        </p:spPr>
        <p:txBody>
          <a:bodyPr/>
          <a:lstStyle/>
          <a:p>
            <a:pPr marL="0" indent="0" algn="ctr">
              <a:buNone/>
            </a:pPr>
            <a:r>
              <a:rPr lang="en-US" dirty="0" smtClean="0"/>
              <a:t>Base Running</a:t>
            </a:r>
            <a:endParaRPr lang="en-US" dirty="0"/>
          </a:p>
        </p:txBody>
      </p:sp>
      <p:sp>
        <p:nvSpPr>
          <p:cNvPr id="3" name="Content Placeholder 2"/>
          <p:cNvSpPr>
            <a:spLocks noGrp="1"/>
          </p:cNvSpPr>
          <p:nvPr>
            <p:ph sz="quarter" idx="13"/>
          </p:nvPr>
        </p:nvSpPr>
        <p:spPr>
          <a:xfrm>
            <a:off x="1143000" y="731520"/>
            <a:ext cx="6400800" cy="4678680"/>
          </a:xfrm>
        </p:spPr>
        <p:txBody>
          <a:bodyPr>
            <a:normAutofit fontScale="92500" lnSpcReduction="20000"/>
          </a:bodyPr>
          <a:lstStyle/>
          <a:p>
            <a:pPr marL="45720" indent="0">
              <a:buNone/>
            </a:pPr>
            <a:r>
              <a:rPr lang="en-US" sz="1600" b="1" dirty="0" smtClean="0"/>
              <a:t>Stealing Bases</a:t>
            </a:r>
          </a:p>
          <a:p>
            <a:r>
              <a:rPr lang="en-US" sz="1600" dirty="0" smtClean="0"/>
              <a:t>Time </a:t>
            </a:r>
            <a:r>
              <a:rPr lang="en-US" sz="1600" dirty="0"/>
              <a:t>the pitch as if your were taking a lead </a:t>
            </a:r>
          </a:p>
          <a:p>
            <a:r>
              <a:rPr lang="en-US" sz="1600" dirty="0"/>
              <a:t>Head down (do not watch ball once you have left the base ) run for next base</a:t>
            </a:r>
          </a:p>
          <a:p>
            <a:r>
              <a:rPr lang="en-US" sz="1600" dirty="0"/>
              <a:t>Slide into next base</a:t>
            </a:r>
          </a:p>
          <a:p>
            <a:pPr marL="45720" indent="0">
              <a:buNone/>
            </a:pPr>
            <a:r>
              <a:rPr lang="en-US" sz="1600" b="1" dirty="0" smtClean="0"/>
              <a:t>Rounding </a:t>
            </a:r>
            <a:r>
              <a:rPr lang="en-US" sz="1600" b="1" dirty="0"/>
              <a:t>the </a:t>
            </a:r>
            <a:r>
              <a:rPr lang="en-US" sz="1600" b="1" dirty="0" smtClean="0"/>
              <a:t>Bases</a:t>
            </a:r>
          </a:p>
          <a:p>
            <a:r>
              <a:rPr lang="en-US" sz="1600" dirty="0" smtClean="0"/>
              <a:t>You </a:t>
            </a:r>
            <a:r>
              <a:rPr lang="en-US" sz="1600" dirty="0"/>
              <a:t>want to approach first base as if you are following a question mark drawn in the dirt. </a:t>
            </a:r>
          </a:p>
          <a:p>
            <a:r>
              <a:rPr lang="en-US" sz="1600" dirty="0"/>
              <a:t>Sprint down the baseline until there are about three stride lengths between you and the base. </a:t>
            </a:r>
          </a:p>
          <a:p>
            <a:r>
              <a:rPr lang="en-US" sz="1600" dirty="0"/>
              <a:t>When you make your turn, it should be tight enough so you tag only the inner corner of the base with one foot (never run on top of the bag). Ideally, try to tag the base while in stride to avoid stutter-stepping or slowing down.</a:t>
            </a:r>
          </a:p>
          <a:p>
            <a:r>
              <a:rPr lang="en-US" sz="1600" dirty="0"/>
              <a:t>Your turn should generally consist of only three strides. After rounding the base, your body should be turned facing the next base. Do not make your turn so wide that you stray far outside the baseline. Making a tight turn will put you on the fastest track to the next base. </a:t>
            </a:r>
          </a:p>
          <a:p>
            <a:endParaRPr lang="en-US" sz="1600" dirty="0"/>
          </a:p>
          <a:p>
            <a:pPr marL="45720" indent="0">
              <a:buNone/>
            </a:pPr>
            <a:endParaRPr lang="en-US" sz="1600" dirty="0"/>
          </a:p>
        </p:txBody>
      </p:sp>
    </p:spTree>
    <p:extLst>
      <p:ext uri="{BB962C8B-B14F-4D97-AF65-F5344CB8AC3E}">
        <p14:creationId xmlns:p14="http://schemas.microsoft.com/office/powerpoint/2010/main" val="3124458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Base Running</a:t>
            </a:r>
            <a:endParaRPr lang="en-US" dirty="0"/>
          </a:p>
        </p:txBody>
      </p:sp>
      <p:sp>
        <p:nvSpPr>
          <p:cNvPr id="3" name="Content Placeholder 2"/>
          <p:cNvSpPr>
            <a:spLocks noGrp="1"/>
          </p:cNvSpPr>
          <p:nvPr>
            <p:ph sz="quarter" idx="13"/>
          </p:nvPr>
        </p:nvSpPr>
        <p:spPr/>
        <p:txBody>
          <a:bodyPr>
            <a:normAutofit/>
          </a:bodyPr>
          <a:lstStyle/>
          <a:p>
            <a:endParaRPr lang="en-US" sz="1600" dirty="0"/>
          </a:p>
          <a:p>
            <a:pPr marL="45720" indent="0">
              <a:buNone/>
            </a:pPr>
            <a:r>
              <a:rPr lang="en-US" sz="1600" b="1" dirty="0" smtClean="0"/>
              <a:t>Tagging Up</a:t>
            </a:r>
          </a:p>
          <a:p>
            <a:r>
              <a:rPr lang="en-US" sz="1600" dirty="0" smtClean="0"/>
              <a:t>If </a:t>
            </a:r>
            <a:r>
              <a:rPr lang="en-US" sz="1600" dirty="0"/>
              <a:t>there are less than two outs and the ball is hit into the air, turn your body to watch how the ball is played. Start to retreat back towards your base if it looks like the ball is going to be caught.</a:t>
            </a:r>
          </a:p>
          <a:p>
            <a:r>
              <a:rPr lang="en-US" sz="1600" dirty="0"/>
              <a:t>If the ball is hit deep enough for you to advance, you need to get back to the base and ready yourself to sprint to the next bag by the time the ball is caught. The second the ball hits the fielder’s glove, go! Just remember not to leave before the fielder catches the ball, or you’ll be called out. </a:t>
            </a:r>
          </a:p>
          <a:p>
            <a:pPr marL="45720" indent="0">
              <a:buNone/>
            </a:pPr>
            <a:endParaRPr lang="en-US" sz="1600" dirty="0"/>
          </a:p>
          <a:p>
            <a:pPr marL="45720" indent="0">
              <a:buNone/>
            </a:pPr>
            <a:endParaRPr lang="en-US" sz="1600" dirty="0"/>
          </a:p>
        </p:txBody>
      </p:sp>
    </p:spTree>
    <p:extLst>
      <p:ext uri="{BB962C8B-B14F-4D97-AF65-F5344CB8AC3E}">
        <p14:creationId xmlns:p14="http://schemas.microsoft.com/office/powerpoint/2010/main" val="3558035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334000"/>
            <a:ext cx="6512511" cy="1143000"/>
          </a:xfrm>
        </p:spPr>
        <p:txBody>
          <a:bodyPr/>
          <a:lstStyle/>
          <a:p>
            <a:pPr marL="0" indent="0" algn="ctr">
              <a:buNone/>
            </a:pPr>
            <a:r>
              <a:rPr lang="en-US" dirty="0" smtClean="0"/>
              <a:t>Game Rules &amp; Play</a:t>
            </a:r>
            <a:endParaRPr lang="en-US" dirty="0"/>
          </a:p>
        </p:txBody>
      </p:sp>
      <p:sp>
        <p:nvSpPr>
          <p:cNvPr id="3" name="Content Placeholder 2"/>
          <p:cNvSpPr>
            <a:spLocks noGrp="1"/>
          </p:cNvSpPr>
          <p:nvPr>
            <p:ph sz="quarter" idx="13"/>
          </p:nvPr>
        </p:nvSpPr>
        <p:spPr>
          <a:xfrm>
            <a:off x="1143000" y="731520"/>
            <a:ext cx="6400800" cy="4450080"/>
          </a:xfrm>
        </p:spPr>
        <p:txBody>
          <a:bodyPr>
            <a:normAutofit fontScale="92500" lnSpcReduction="20000"/>
          </a:bodyPr>
          <a:lstStyle/>
          <a:p>
            <a:pPr marL="45720" indent="0">
              <a:buNone/>
            </a:pPr>
            <a:r>
              <a:rPr lang="en-US" sz="1600" b="1" dirty="0" smtClean="0"/>
              <a:t>Out </a:t>
            </a:r>
            <a:r>
              <a:rPr lang="en-US" sz="1600" b="1" dirty="0"/>
              <a:t>on Defense:</a:t>
            </a:r>
          </a:p>
          <a:p>
            <a:r>
              <a:rPr lang="en-US" sz="1700" b="1" dirty="0" smtClean="0"/>
              <a:t>Strike out</a:t>
            </a:r>
            <a:r>
              <a:rPr lang="en-US" sz="1700" dirty="0" smtClean="0"/>
              <a:t>: After three strikes, the batter is out. However, a batter cannot strike out on a foul ball. If she hits a foul ball with two strikes, the count remains the same.</a:t>
            </a:r>
          </a:p>
          <a:p>
            <a:r>
              <a:rPr lang="en-US" sz="1700" b="1" dirty="0" smtClean="0"/>
              <a:t>Tag </a:t>
            </a:r>
            <a:r>
              <a:rPr lang="en-US" sz="1700" b="1" dirty="0"/>
              <a:t>out</a:t>
            </a:r>
            <a:r>
              <a:rPr lang="en-US" sz="1700" dirty="0"/>
              <a:t>: When the ball is in play, any defensive player may tag a base runner when she is off the base to record an out.</a:t>
            </a:r>
          </a:p>
          <a:p>
            <a:r>
              <a:rPr lang="en-US" sz="1700" b="1" dirty="0"/>
              <a:t>Catch</a:t>
            </a:r>
            <a:r>
              <a:rPr lang="en-US" sz="1700" dirty="0"/>
              <a:t>: If the batter hits a pitched ball in play, and any member of the defense catches it in the air, then the batter is out. A runner on base may attempt to advance to the next base once a catch has been made by “tagging up.” However, the runner does so at the risk of being tagged out.</a:t>
            </a:r>
          </a:p>
          <a:p>
            <a:r>
              <a:rPr lang="en-US" sz="1700" b="1" dirty="0"/>
              <a:t>Force out</a:t>
            </a:r>
            <a:r>
              <a:rPr lang="en-US" sz="1700" dirty="0"/>
              <a:t>: If the batter hits a pitched ball in play that is not caught in the air, the defense may field the ball and touch first base or throw it to the first baseman before the batter reaches the base to record the out. </a:t>
            </a:r>
          </a:p>
          <a:p>
            <a:r>
              <a:rPr lang="en-US" sz="1700" dirty="0"/>
              <a:t>If there are runners on first base, first and second base, or all three bases, the runners must advance if a batted ball touches the ground (they are “forced”). Therefore, the defense can tag a base in front of a runner for a force-out</a:t>
            </a:r>
            <a:r>
              <a:rPr lang="en-US" sz="1600" dirty="0"/>
              <a:t>. </a:t>
            </a:r>
          </a:p>
          <a:p>
            <a:pPr marL="45720" indent="0">
              <a:buNone/>
            </a:pPr>
            <a:endParaRPr lang="en-US" sz="1600" dirty="0"/>
          </a:p>
        </p:txBody>
      </p:sp>
    </p:spTree>
    <p:extLst>
      <p:ext uri="{BB962C8B-B14F-4D97-AF65-F5344CB8AC3E}">
        <p14:creationId xmlns:p14="http://schemas.microsoft.com/office/powerpoint/2010/main" val="3674465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791200"/>
            <a:ext cx="6512511" cy="914400"/>
          </a:xfrm>
        </p:spPr>
        <p:txBody>
          <a:bodyPr/>
          <a:lstStyle/>
          <a:p>
            <a:pPr marL="0" indent="0" algn="ctr">
              <a:buNone/>
            </a:pPr>
            <a:r>
              <a:rPr lang="en-US" dirty="0" smtClean="0"/>
              <a:t>Game Rules &amp; Play</a:t>
            </a:r>
            <a:endParaRPr lang="en-US" dirty="0"/>
          </a:p>
        </p:txBody>
      </p:sp>
      <p:sp>
        <p:nvSpPr>
          <p:cNvPr id="3" name="Content Placeholder 2"/>
          <p:cNvSpPr>
            <a:spLocks noGrp="1"/>
          </p:cNvSpPr>
          <p:nvPr>
            <p:ph sz="quarter" idx="13"/>
          </p:nvPr>
        </p:nvSpPr>
        <p:spPr>
          <a:xfrm>
            <a:off x="1143000" y="731520"/>
            <a:ext cx="6400800" cy="5212080"/>
          </a:xfrm>
        </p:spPr>
        <p:txBody>
          <a:bodyPr>
            <a:normAutofit fontScale="40000" lnSpcReduction="20000"/>
          </a:bodyPr>
          <a:lstStyle/>
          <a:p>
            <a:pPr marL="45720" indent="0">
              <a:buNone/>
            </a:pPr>
            <a:r>
              <a:rPr lang="en-US" sz="4000" b="1" dirty="0" smtClean="0"/>
              <a:t>Offensive</a:t>
            </a:r>
          </a:p>
          <a:p>
            <a:r>
              <a:rPr lang="en-US" sz="3500" b="1" dirty="0" smtClean="0"/>
              <a:t>Base </a:t>
            </a:r>
            <a:r>
              <a:rPr lang="en-US" sz="3500" b="1" dirty="0"/>
              <a:t>on balls</a:t>
            </a:r>
            <a:r>
              <a:rPr lang="en-US" sz="3500" dirty="0"/>
              <a:t>: If the pitcher throws four pitches out of the strike zone (as determined by the home plate umpire) before the batter hits the ball fair or strikes out, then the batter is awarded first base.</a:t>
            </a:r>
          </a:p>
          <a:p>
            <a:r>
              <a:rPr lang="en-US" sz="3500" b="1" dirty="0"/>
              <a:t>Hit by pitch</a:t>
            </a:r>
            <a:r>
              <a:rPr lang="en-US" sz="3500" dirty="0"/>
              <a:t>: If a pitched ball strikes the batter on any part of batter’s body, the batter is awarded first base (unless an umpire determines that the batter intentionally moved in order to get hit).</a:t>
            </a:r>
          </a:p>
          <a:p>
            <a:r>
              <a:rPr lang="en-US" sz="3500" b="1" dirty="0"/>
              <a:t>Catcher’s interference</a:t>
            </a:r>
            <a:r>
              <a:rPr lang="en-US" sz="3500" dirty="0"/>
              <a:t>: If the batter’s bat makes contact with the catcher while she attempts to swing at a pitch, the batter is awarded first base.</a:t>
            </a:r>
          </a:p>
          <a:p>
            <a:r>
              <a:rPr lang="en-US" sz="3500" b="1" dirty="0"/>
              <a:t>Defensive error</a:t>
            </a:r>
            <a:r>
              <a:rPr lang="en-US" sz="3500" dirty="0"/>
              <a:t>: If the batter is able to safely reach base as the result of a defensive player’s mistake, then the play is called an error. An error has effectively the same result as a hit, but officially it is a different type of play.</a:t>
            </a:r>
          </a:p>
          <a:p>
            <a:r>
              <a:rPr lang="en-US" sz="3500" b="1" dirty="0"/>
              <a:t>Dropped third strike</a:t>
            </a:r>
            <a:r>
              <a:rPr lang="en-US" sz="3500" dirty="0"/>
              <a:t>: If a batter swings and misses at a pitched ball for the third strike, but the catcher drops the ball or it bounces away, the batter may attempt to run to first base. If the batter reaches first base before the catcher can tag her or make a force-out, then the batter is safe.</a:t>
            </a:r>
          </a:p>
          <a:p>
            <a:r>
              <a:rPr lang="en-US" sz="3500" b="1" dirty="0"/>
              <a:t>Fielder’s choice</a:t>
            </a:r>
            <a:r>
              <a:rPr lang="en-US" sz="3500" dirty="0"/>
              <a:t>: If the batter hits a pitched ball into play, and the defense chooses to tag or force-out another base runner instead of the batter (thereby allowing the batter to reach base safely), then it is considered a fielder’s choice. This is a less desirable way to reach base, because an out is recorded in the process.</a:t>
            </a:r>
          </a:p>
          <a:p>
            <a:r>
              <a:rPr lang="en-US" sz="3500" b="1" dirty="0"/>
              <a:t>The strike zone: </a:t>
            </a:r>
            <a:r>
              <a:rPr lang="en-US" sz="3500" dirty="0"/>
              <a:t>Is an area that reaches from the batter’s knees to chest, and spans the width of home plate. </a:t>
            </a:r>
          </a:p>
          <a:p>
            <a:pPr marL="45720" indent="0">
              <a:buNone/>
            </a:pPr>
            <a:endParaRPr lang="en-US" dirty="0"/>
          </a:p>
        </p:txBody>
      </p:sp>
    </p:spTree>
    <p:extLst>
      <p:ext uri="{BB962C8B-B14F-4D97-AF65-F5344CB8AC3E}">
        <p14:creationId xmlns:p14="http://schemas.microsoft.com/office/powerpoint/2010/main" val="4155076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b="0" dirty="0" smtClean="0"/>
              <a:t/>
            </a:r>
            <a:br>
              <a:rPr lang="en-US" b="0" dirty="0" smtClean="0"/>
            </a:br>
            <a:r>
              <a:rPr lang="en-US" b="0" dirty="0" smtClean="0"/>
              <a:t>Fielding</a:t>
            </a:r>
            <a:endParaRPr lang="en-US" b="0" dirty="0"/>
          </a:p>
        </p:txBody>
      </p:sp>
      <p:sp>
        <p:nvSpPr>
          <p:cNvPr id="3" name="Content Placeholder 2"/>
          <p:cNvSpPr>
            <a:spLocks noGrp="1"/>
          </p:cNvSpPr>
          <p:nvPr>
            <p:ph sz="quarter" idx="13"/>
          </p:nvPr>
        </p:nvSpPr>
        <p:spPr>
          <a:xfrm>
            <a:off x="1143000" y="731520"/>
            <a:ext cx="6400800" cy="4450080"/>
          </a:xfrm>
        </p:spPr>
        <p:txBody>
          <a:bodyPr>
            <a:normAutofit fontScale="25000" lnSpcReduction="20000"/>
          </a:bodyPr>
          <a:lstStyle/>
          <a:p>
            <a:pPr marL="45720" indent="0">
              <a:buNone/>
            </a:pPr>
            <a:endParaRPr lang="en-US" sz="4000" dirty="0"/>
          </a:p>
          <a:p>
            <a:pPr marL="45720" indent="0">
              <a:buNone/>
            </a:pPr>
            <a:r>
              <a:rPr lang="en-US" sz="6400" b="1" dirty="0"/>
              <a:t>Good </a:t>
            </a:r>
            <a:r>
              <a:rPr lang="en-US" sz="6400" b="1" dirty="0" smtClean="0"/>
              <a:t>Base</a:t>
            </a:r>
            <a:endParaRPr lang="en-US" sz="6400" b="1" dirty="0"/>
          </a:p>
          <a:p>
            <a:r>
              <a:rPr lang="en-US" sz="6400" dirty="0"/>
              <a:t>That means feet should be shoulder width apart, and most of the weight should be on the balls of our feet. </a:t>
            </a:r>
          </a:p>
          <a:p>
            <a:r>
              <a:rPr lang="en-US" sz="6400" dirty="0"/>
              <a:t>Knees should be bent with a slight lean forward at the waste, and our bottoms [rear ends!] should be low to the ground. </a:t>
            </a:r>
          </a:p>
          <a:p>
            <a:r>
              <a:rPr lang="en-US" sz="6400" dirty="0"/>
              <a:t>Upper body should have arms extended out in front of our bodies, with our glove on the ground. We always want to field the ball out in front of our body, this helps us avoid letting the ball slip through the space between our legs. </a:t>
            </a:r>
          </a:p>
          <a:p>
            <a:r>
              <a:rPr lang="en-US" sz="6400" dirty="0"/>
              <a:t>When the ball is hit either to the left nor to the right of us, we need to move our feet and field the ball in front of our body. We only use our back hand when we have too. You always want to shuffle you feet and get to where you can field the ball in the center of your body. </a:t>
            </a:r>
          </a:p>
          <a:p>
            <a:r>
              <a:rPr lang="en-US" sz="6400" dirty="0"/>
              <a:t>When moving to the ball, be careful not to crossover with your feet. You should always shuffle your feet, and keep low to the ground. This will get you to the ball quicker than if you stand up out of the starting position and then run to the ball and then again have to stoop down to field the ball </a:t>
            </a:r>
          </a:p>
          <a:p>
            <a:pPr marL="45720" indent="0">
              <a:buNone/>
            </a:pPr>
            <a:endParaRPr lang="en-US" sz="6400" dirty="0"/>
          </a:p>
        </p:txBody>
      </p:sp>
    </p:spTree>
    <p:extLst>
      <p:ext uri="{BB962C8B-B14F-4D97-AF65-F5344CB8AC3E}">
        <p14:creationId xmlns:p14="http://schemas.microsoft.com/office/powerpoint/2010/main" val="1382440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410200"/>
            <a:ext cx="6512511" cy="1143000"/>
          </a:xfrm>
        </p:spPr>
        <p:txBody>
          <a:bodyPr/>
          <a:lstStyle/>
          <a:p>
            <a:pPr marL="0" indent="0" algn="ctr">
              <a:buNone/>
            </a:pPr>
            <a:r>
              <a:rPr lang="en-US" dirty="0" smtClean="0"/>
              <a:t>Game Rules &amp; Play</a:t>
            </a:r>
            <a:endParaRPr lang="en-US" dirty="0"/>
          </a:p>
        </p:txBody>
      </p:sp>
      <p:sp>
        <p:nvSpPr>
          <p:cNvPr id="3" name="Content Placeholder 2"/>
          <p:cNvSpPr>
            <a:spLocks noGrp="1"/>
          </p:cNvSpPr>
          <p:nvPr>
            <p:ph sz="quarter" idx="13"/>
          </p:nvPr>
        </p:nvSpPr>
        <p:spPr>
          <a:xfrm>
            <a:off x="1143000" y="731520"/>
            <a:ext cx="6400800" cy="4297680"/>
          </a:xfrm>
        </p:spPr>
        <p:txBody>
          <a:bodyPr>
            <a:normAutofit lnSpcReduction="10000"/>
          </a:bodyPr>
          <a:lstStyle/>
          <a:p>
            <a:pPr marL="45720" indent="0">
              <a:buNone/>
            </a:pPr>
            <a:r>
              <a:rPr lang="en-US" sz="1600" b="1" dirty="0" smtClean="0"/>
              <a:t>Infield </a:t>
            </a:r>
            <a:r>
              <a:rPr lang="en-US" sz="1600" b="1" dirty="0"/>
              <a:t>Fly</a:t>
            </a:r>
            <a:endParaRPr lang="en-US" sz="1600" dirty="0"/>
          </a:p>
          <a:p>
            <a:r>
              <a:rPr lang="en-US" sz="1600" dirty="0"/>
              <a:t>Is a </a:t>
            </a:r>
            <a:r>
              <a:rPr lang="en-US" sz="1600" dirty="0" err="1"/>
              <a:t>fairflyball</a:t>
            </a:r>
            <a:r>
              <a:rPr lang="en-US" sz="1600" dirty="0"/>
              <a:t> (not a line drive or bunt) that, in the judgment of the umpire, can be caught by an infielder, pitcher, or catcher with ordinary effort and when there are runners on first and second or first, second, and third and less than two outs.</a:t>
            </a:r>
          </a:p>
          <a:p>
            <a:pPr marL="45720" indent="0">
              <a:buNone/>
            </a:pPr>
            <a:r>
              <a:rPr lang="en-US" sz="1600" b="1" dirty="0" smtClean="0"/>
              <a:t>Here </a:t>
            </a:r>
            <a:r>
              <a:rPr lang="en-US" sz="1600" b="1" dirty="0"/>
              <a:t>are some things to remember about the infield fly rule:</a:t>
            </a:r>
            <a:endParaRPr lang="en-US" sz="1600" dirty="0"/>
          </a:p>
          <a:p>
            <a:r>
              <a:rPr lang="en-US" sz="1600" dirty="0"/>
              <a:t>It must be called by the umpire</a:t>
            </a:r>
          </a:p>
          <a:p>
            <a:r>
              <a:rPr lang="en-US" sz="1600" dirty="0"/>
              <a:t>It only applies when there are less than two outs</a:t>
            </a:r>
          </a:p>
          <a:p>
            <a:r>
              <a:rPr lang="en-US" sz="1600" dirty="0"/>
              <a:t>It only applies when there are runners on first and second bases, or runners on first, second and third bases</a:t>
            </a:r>
          </a:p>
          <a:p>
            <a:r>
              <a:rPr lang="en-US" sz="1600" dirty="0"/>
              <a:t>When the umpire calls it, the batter is automatically out</a:t>
            </a:r>
          </a:p>
          <a:p>
            <a:r>
              <a:rPr lang="en-US" sz="1600" dirty="0"/>
              <a:t>The ball is not dead</a:t>
            </a:r>
          </a:p>
          <a:p>
            <a:r>
              <a:rPr lang="en-US" sz="1600" dirty="0"/>
              <a:t>An infield fly is treated as a regular fly ball; base runners are not forced to run, but they must tag up, before advancing with the risk of being thrown out. </a:t>
            </a:r>
          </a:p>
          <a:p>
            <a:pPr marL="45720" indent="0">
              <a:buNone/>
            </a:pPr>
            <a:endParaRPr lang="en-US" sz="1600" dirty="0"/>
          </a:p>
        </p:txBody>
      </p:sp>
    </p:spTree>
    <p:extLst>
      <p:ext uri="{BB962C8B-B14F-4D97-AF65-F5344CB8AC3E}">
        <p14:creationId xmlns:p14="http://schemas.microsoft.com/office/powerpoint/2010/main" val="3528377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Fielding</a:t>
            </a:r>
            <a:endParaRPr lang="en-US" dirty="0"/>
          </a:p>
        </p:txBody>
      </p:sp>
      <p:sp>
        <p:nvSpPr>
          <p:cNvPr id="3" name="Content Placeholder 2"/>
          <p:cNvSpPr>
            <a:spLocks noGrp="1"/>
          </p:cNvSpPr>
          <p:nvPr>
            <p:ph sz="quarter" idx="13"/>
          </p:nvPr>
        </p:nvSpPr>
        <p:spPr/>
        <p:txBody>
          <a:bodyPr>
            <a:normAutofit/>
          </a:bodyPr>
          <a:lstStyle/>
          <a:p>
            <a:pPr marL="45720" indent="0">
              <a:buNone/>
            </a:pPr>
            <a:endParaRPr lang="en-US" sz="1700" dirty="0"/>
          </a:p>
          <a:p>
            <a:r>
              <a:rPr lang="en-US" sz="1600" dirty="0"/>
              <a:t>Once the ball is in your glove, you want to have your throwing arm hand covering the ball, keeping it from popping out of the glove. </a:t>
            </a:r>
          </a:p>
          <a:p>
            <a:r>
              <a:rPr lang="en-US" sz="1600" dirty="0" smtClean="0"/>
              <a:t>Then </a:t>
            </a:r>
            <a:r>
              <a:rPr lang="en-US" sz="1600" dirty="0"/>
              <a:t>you want to bring both arms up to your belly button, this gets you in the habit of having soft hands. Soft hands are very important when fielding, the softer the hands the better the fielder. </a:t>
            </a:r>
          </a:p>
          <a:p>
            <a:r>
              <a:rPr lang="en-US" sz="1600" dirty="0" smtClean="0"/>
              <a:t>Bringing </a:t>
            </a:r>
            <a:r>
              <a:rPr lang="en-US" sz="1600" dirty="0"/>
              <a:t>your hands into your body will help keep your hands soft. After you have your hands near your belly, you want to then pivot into a throwing position and make a good throw to the target. </a:t>
            </a:r>
          </a:p>
          <a:p>
            <a:endParaRPr lang="en-US" dirty="0"/>
          </a:p>
          <a:p>
            <a:pPr marL="45720" indent="0">
              <a:buNone/>
            </a:pPr>
            <a:endParaRPr lang="en-US" dirty="0"/>
          </a:p>
        </p:txBody>
      </p:sp>
    </p:spTree>
    <p:extLst>
      <p:ext uri="{BB962C8B-B14F-4D97-AF65-F5344CB8AC3E}">
        <p14:creationId xmlns:p14="http://schemas.microsoft.com/office/powerpoint/2010/main" val="806626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dirty="0" smtClean="0"/>
              <a:t>Fielding: Do’s &amp; Don’ts</a:t>
            </a:r>
            <a:endParaRPr lang="en-US" dirty="0"/>
          </a:p>
        </p:txBody>
      </p:sp>
      <p:sp>
        <p:nvSpPr>
          <p:cNvPr id="3" name="Content Placeholder 2"/>
          <p:cNvSpPr>
            <a:spLocks noGrp="1"/>
          </p:cNvSpPr>
          <p:nvPr>
            <p:ph sz="quarter" idx="13"/>
          </p:nvPr>
        </p:nvSpPr>
        <p:spPr/>
        <p:txBody>
          <a:bodyPr>
            <a:normAutofit fontScale="77500" lnSpcReduction="20000"/>
          </a:bodyPr>
          <a:lstStyle/>
          <a:p>
            <a:endParaRPr lang="en-US" dirty="0"/>
          </a:p>
          <a:p>
            <a:pPr marL="45720" indent="0">
              <a:buNone/>
            </a:pPr>
            <a:r>
              <a:rPr lang="en-US" b="1" dirty="0" smtClean="0"/>
              <a:t>Do!</a:t>
            </a:r>
          </a:p>
          <a:p>
            <a:r>
              <a:rPr lang="en-US" dirty="0" smtClean="0"/>
              <a:t>Stay </a:t>
            </a:r>
            <a:r>
              <a:rPr lang="en-US" dirty="0"/>
              <a:t>low</a:t>
            </a:r>
          </a:p>
          <a:p>
            <a:r>
              <a:rPr lang="en-US" dirty="0"/>
              <a:t>Move to the ball</a:t>
            </a:r>
          </a:p>
          <a:p>
            <a:r>
              <a:rPr lang="en-US" dirty="0"/>
              <a:t>Keep your head down, as well as your bottom</a:t>
            </a:r>
          </a:p>
          <a:p>
            <a:r>
              <a:rPr lang="en-US" dirty="0"/>
              <a:t>See the ball into the glove</a:t>
            </a:r>
          </a:p>
          <a:p>
            <a:r>
              <a:rPr lang="en-US" dirty="0"/>
              <a:t>Soft hands cover with second hand to your belly</a:t>
            </a:r>
          </a:p>
          <a:p>
            <a:pPr marL="45720" indent="0">
              <a:buNone/>
            </a:pPr>
            <a:endParaRPr lang="en-US" dirty="0"/>
          </a:p>
          <a:p>
            <a:pPr marL="45720" indent="0">
              <a:buNone/>
            </a:pPr>
            <a:r>
              <a:rPr lang="en-US" b="1" dirty="0" smtClean="0"/>
              <a:t>Don’t!</a:t>
            </a:r>
          </a:p>
          <a:p>
            <a:r>
              <a:rPr lang="en-US" dirty="0" smtClean="0"/>
              <a:t>Lift </a:t>
            </a:r>
            <a:r>
              <a:rPr lang="en-US" dirty="0"/>
              <a:t>your head up</a:t>
            </a:r>
          </a:p>
          <a:p>
            <a:r>
              <a:rPr lang="en-US" dirty="0"/>
              <a:t>Field between your legs </a:t>
            </a:r>
          </a:p>
          <a:p>
            <a:endParaRPr lang="en-US" dirty="0"/>
          </a:p>
        </p:txBody>
      </p:sp>
    </p:spTree>
    <p:extLst>
      <p:ext uri="{BB962C8B-B14F-4D97-AF65-F5344CB8AC3E}">
        <p14:creationId xmlns:p14="http://schemas.microsoft.com/office/powerpoint/2010/main" val="1840199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953000"/>
            <a:ext cx="6512511" cy="1143000"/>
          </a:xfrm>
        </p:spPr>
        <p:txBody>
          <a:bodyPr/>
          <a:lstStyle/>
          <a:p>
            <a:pPr marL="0" indent="0" algn="ctr">
              <a:buNone/>
            </a:pPr>
            <a:r>
              <a:rPr lang="en-US" dirty="0" smtClean="0"/>
              <a:t>Catching</a:t>
            </a:r>
            <a:endParaRPr lang="en-US" dirty="0"/>
          </a:p>
        </p:txBody>
      </p:sp>
      <p:sp>
        <p:nvSpPr>
          <p:cNvPr id="3" name="Content Placeholder 2"/>
          <p:cNvSpPr>
            <a:spLocks noGrp="1"/>
          </p:cNvSpPr>
          <p:nvPr>
            <p:ph sz="quarter" idx="13"/>
          </p:nvPr>
        </p:nvSpPr>
        <p:spPr>
          <a:xfrm>
            <a:off x="1143000" y="731520"/>
            <a:ext cx="6400800" cy="4297680"/>
          </a:xfrm>
        </p:spPr>
        <p:txBody>
          <a:bodyPr>
            <a:normAutofit fontScale="55000" lnSpcReduction="20000"/>
          </a:bodyPr>
          <a:lstStyle/>
          <a:p>
            <a:pPr marL="45720" indent="0">
              <a:buNone/>
            </a:pPr>
            <a:endParaRPr lang="en-US" dirty="0"/>
          </a:p>
          <a:p>
            <a:r>
              <a:rPr lang="en-US" sz="2900" dirty="0"/>
              <a:t>Hands Out &amp; Open</a:t>
            </a:r>
          </a:p>
          <a:p>
            <a:r>
              <a:rPr lang="en-US" sz="2900" dirty="0" smtClean="0"/>
              <a:t>You </a:t>
            </a:r>
            <a:r>
              <a:rPr lang="en-US" sz="2900" dirty="0"/>
              <a:t>have to remember </a:t>
            </a:r>
            <a:r>
              <a:rPr lang="en-US" sz="2900" dirty="0" smtClean="0"/>
              <a:t>that </a:t>
            </a:r>
            <a:r>
              <a:rPr lang="en-US" sz="2900" b="1" i="1" dirty="0" smtClean="0"/>
              <a:t>you </a:t>
            </a:r>
            <a:r>
              <a:rPr lang="en-US" sz="2900" dirty="0" smtClean="0"/>
              <a:t>are </a:t>
            </a:r>
            <a:r>
              <a:rPr lang="en-US" sz="2900" dirty="0"/>
              <a:t>the target, so you want your glove to look as big as possible:</a:t>
            </a:r>
          </a:p>
          <a:p>
            <a:r>
              <a:rPr lang="en-US" sz="2900" dirty="0" smtClean="0"/>
              <a:t>Start </a:t>
            </a:r>
            <a:r>
              <a:rPr lang="en-US" sz="2900" dirty="0"/>
              <a:t>with both arms extended forward.</a:t>
            </a:r>
          </a:p>
          <a:p>
            <a:r>
              <a:rPr lang="en-US" sz="2900" dirty="0" smtClean="0"/>
              <a:t>Then</a:t>
            </a:r>
            <a:r>
              <a:rPr lang="en-US" sz="2900" dirty="0"/>
              <a:t>, bend and bring your elbows into your sides, so that your arms form roughly 90-degree angles.</a:t>
            </a:r>
          </a:p>
          <a:p>
            <a:r>
              <a:rPr lang="en-US" sz="2900" dirty="0" smtClean="0"/>
              <a:t>To </a:t>
            </a:r>
            <a:r>
              <a:rPr lang="en-US" sz="2900" dirty="0"/>
              <a:t>get the right position of your hands, imagine that you are pushing your hands against a wall —this is the position they should assume when you’re preparing to catch a ball (fingers up). Your hands should be in the middle of your chest at about chest-height.</a:t>
            </a:r>
          </a:p>
          <a:p>
            <a:r>
              <a:rPr lang="en-US" sz="2900" dirty="0" smtClean="0"/>
              <a:t>The </a:t>
            </a:r>
            <a:r>
              <a:rPr lang="en-US" sz="2900" dirty="0"/>
              <a:t>fingers of your glove should </a:t>
            </a:r>
            <a:r>
              <a:rPr lang="en-US" sz="2900" dirty="0" smtClean="0"/>
              <a:t>be </a:t>
            </a:r>
            <a:r>
              <a:rPr lang="en-US" sz="2900" i="1" dirty="0" smtClean="0"/>
              <a:t>behind </a:t>
            </a:r>
            <a:r>
              <a:rPr lang="en-US" sz="2900" i="1" dirty="0"/>
              <a:t>the </a:t>
            </a:r>
            <a:r>
              <a:rPr lang="en-US" sz="2900" i="1" dirty="0" smtClean="0"/>
              <a:t>ball </a:t>
            </a:r>
            <a:r>
              <a:rPr lang="en-US" sz="2900" dirty="0" smtClean="0"/>
              <a:t>so </a:t>
            </a:r>
            <a:r>
              <a:rPr lang="en-US" sz="2900" dirty="0"/>
              <a:t>that your pocket is entirely open.</a:t>
            </a:r>
          </a:p>
          <a:p>
            <a:r>
              <a:rPr lang="en-US" sz="2900" dirty="0" smtClean="0"/>
              <a:t>Your </a:t>
            </a:r>
            <a:r>
              <a:rPr lang="en-US" sz="2900" dirty="0"/>
              <a:t>throwing hand needs to be poised next to your glove. The reason for this is that you want to catch every ball </a:t>
            </a:r>
            <a:r>
              <a:rPr lang="en-US" sz="2900" dirty="0" smtClean="0"/>
              <a:t>with </a:t>
            </a:r>
            <a:r>
              <a:rPr lang="en-US" sz="2900" b="1" dirty="0" smtClean="0"/>
              <a:t>two </a:t>
            </a:r>
            <a:r>
              <a:rPr lang="en-US" sz="2900" b="1" dirty="0"/>
              <a:t>hands</a:t>
            </a:r>
            <a:r>
              <a:rPr lang="en-US" sz="2900" dirty="0"/>
              <a:t>. </a:t>
            </a:r>
            <a:r>
              <a:rPr lang="en-US" sz="2900" i="1" dirty="0"/>
              <a:t>always catch the ball with two hands</a:t>
            </a:r>
            <a:r>
              <a:rPr lang="en-US" sz="2900" dirty="0"/>
              <a:t>. </a:t>
            </a:r>
          </a:p>
          <a:p>
            <a:endParaRPr lang="en-US" dirty="0"/>
          </a:p>
        </p:txBody>
      </p:sp>
    </p:spTree>
    <p:extLst>
      <p:ext uri="{BB962C8B-B14F-4D97-AF65-F5344CB8AC3E}">
        <p14:creationId xmlns:p14="http://schemas.microsoft.com/office/powerpoint/2010/main" val="606179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sz="4400" dirty="0" smtClean="0"/>
              <a:t>Catching: Do’s &amp; Don’ts</a:t>
            </a:r>
            <a:endParaRPr lang="en-US" sz="4400" dirty="0"/>
          </a:p>
        </p:txBody>
      </p:sp>
      <p:sp>
        <p:nvSpPr>
          <p:cNvPr id="3" name="Content Placeholder 2"/>
          <p:cNvSpPr>
            <a:spLocks noGrp="1"/>
          </p:cNvSpPr>
          <p:nvPr>
            <p:ph sz="quarter" idx="13"/>
          </p:nvPr>
        </p:nvSpPr>
        <p:spPr/>
        <p:txBody>
          <a:bodyPr>
            <a:normAutofit/>
          </a:bodyPr>
          <a:lstStyle/>
          <a:p>
            <a:pPr marL="45720" indent="0">
              <a:buNone/>
            </a:pPr>
            <a:r>
              <a:rPr lang="en-US" sz="1600" b="1" dirty="0" smtClean="0"/>
              <a:t>Do! </a:t>
            </a:r>
          </a:p>
          <a:p>
            <a:r>
              <a:rPr lang="en-US" sz="1600" dirty="0" smtClean="0"/>
              <a:t>Hands </a:t>
            </a:r>
            <a:r>
              <a:rPr lang="en-US" sz="1600" dirty="0"/>
              <a:t>Should Form a "W” </a:t>
            </a:r>
          </a:p>
          <a:p>
            <a:r>
              <a:rPr lang="en-US" sz="1600" dirty="0"/>
              <a:t>Get a good stance “be a target”</a:t>
            </a:r>
          </a:p>
          <a:p>
            <a:r>
              <a:rPr lang="en-US" sz="1600" dirty="0"/>
              <a:t>Use 2 hands</a:t>
            </a:r>
          </a:p>
          <a:p>
            <a:r>
              <a:rPr lang="en-US" sz="1600" dirty="0"/>
              <a:t>Use pocket of glove</a:t>
            </a:r>
          </a:p>
          <a:p>
            <a:endParaRPr lang="en-US" sz="1600" dirty="0"/>
          </a:p>
          <a:p>
            <a:pPr marL="45720" indent="0">
              <a:buNone/>
            </a:pPr>
            <a:r>
              <a:rPr lang="en-US" sz="1600" b="1" dirty="0" smtClean="0"/>
              <a:t>Don’t!</a:t>
            </a:r>
          </a:p>
          <a:p>
            <a:r>
              <a:rPr lang="en-US" sz="1600" dirty="0" smtClean="0"/>
              <a:t>Catch </a:t>
            </a:r>
            <a:r>
              <a:rPr lang="en-US" sz="1600" dirty="0"/>
              <a:t>the ball underhand unless it’s thigh or below</a:t>
            </a:r>
          </a:p>
          <a:p>
            <a:r>
              <a:rPr lang="en-US" sz="1600" dirty="0"/>
              <a:t>Catch away from body (unless absolutely have to) </a:t>
            </a:r>
          </a:p>
          <a:p>
            <a:endParaRPr lang="en-US" dirty="0"/>
          </a:p>
        </p:txBody>
      </p:sp>
    </p:spTree>
    <p:extLst>
      <p:ext uri="{BB962C8B-B14F-4D97-AF65-F5344CB8AC3E}">
        <p14:creationId xmlns:p14="http://schemas.microsoft.com/office/powerpoint/2010/main" val="2075208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smtClean="0"/>
              <a:t>Fly Balls</a:t>
            </a:r>
            <a:endParaRPr lang="en-US" dirty="0"/>
          </a:p>
        </p:txBody>
      </p:sp>
      <p:sp>
        <p:nvSpPr>
          <p:cNvPr id="3" name="Content Placeholder 2"/>
          <p:cNvSpPr>
            <a:spLocks noGrp="1"/>
          </p:cNvSpPr>
          <p:nvPr>
            <p:ph sz="quarter" idx="13"/>
          </p:nvPr>
        </p:nvSpPr>
        <p:spPr/>
        <p:txBody>
          <a:bodyPr>
            <a:normAutofit/>
          </a:bodyPr>
          <a:lstStyle/>
          <a:p>
            <a:endParaRPr lang="en-US" sz="1600" dirty="0"/>
          </a:p>
          <a:p>
            <a:r>
              <a:rPr lang="en-US" sz="1600" dirty="0" smtClean="0"/>
              <a:t>Get </a:t>
            </a:r>
            <a:r>
              <a:rPr lang="en-US" sz="1600" dirty="0"/>
              <a:t>your glove up in-line with the ball with your fingers pointing to the sky. </a:t>
            </a:r>
          </a:p>
          <a:p>
            <a:r>
              <a:rPr lang="en-US" sz="1600" dirty="0" smtClean="0"/>
              <a:t>Elbows </a:t>
            </a:r>
            <a:r>
              <a:rPr lang="en-US" sz="1600" dirty="0"/>
              <a:t>are bent and relaxed (do not extend arms straight to catch ball).</a:t>
            </a:r>
          </a:p>
          <a:p>
            <a:r>
              <a:rPr lang="en-US" sz="1600" dirty="0" smtClean="0"/>
              <a:t>Catch </a:t>
            </a:r>
            <a:r>
              <a:rPr lang="en-US" sz="1600" dirty="0"/>
              <a:t>the ball in front of your head off the throwing side of the body.</a:t>
            </a:r>
          </a:p>
          <a:p>
            <a:r>
              <a:rPr lang="en-US" sz="1600" dirty="0" smtClean="0"/>
              <a:t>Catch </a:t>
            </a:r>
            <a:r>
              <a:rPr lang="en-US" sz="1600" dirty="0"/>
              <a:t>the ball with one hand (glove), covering the ball in your glove with your bare hand.</a:t>
            </a:r>
          </a:p>
          <a:p>
            <a:r>
              <a:rPr lang="en-US" sz="1600" dirty="0" smtClean="0"/>
              <a:t>Position </a:t>
            </a:r>
            <a:r>
              <a:rPr lang="en-US" sz="1600" dirty="0"/>
              <a:t>glove close to top of head on throwing shoulder. </a:t>
            </a:r>
          </a:p>
          <a:p>
            <a:pPr marL="45720" indent="0">
              <a:buNone/>
            </a:pPr>
            <a:endParaRPr lang="en-US" sz="1600" dirty="0"/>
          </a:p>
        </p:txBody>
      </p:sp>
    </p:spTree>
    <p:extLst>
      <p:ext uri="{BB962C8B-B14F-4D97-AF65-F5344CB8AC3E}">
        <p14:creationId xmlns:p14="http://schemas.microsoft.com/office/powerpoint/2010/main" val="1729717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4800600"/>
            <a:ext cx="6512511" cy="714568"/>
          </a:xfrm>
        </p:spPr>
        <p:txBody>
          <a:bodyPr/>
          <a:lstStyle/>
          <a:p>
            <a:pPr marL="0" indent="0">
              <a:buNone/>
            </a:pPr>
            <a:r>
              <a:rPr lang="en-US" dirty="0" smtClean="0"/>
              <a:t>Fly Balls: Do’s &amp; Don’ts</a:t>
            </a:r>
            <a:endParaRPr lang="en-US" dirty="0"/>
          </a:p>
        </p:txBody>
      </p:sp>
      <p:sp>
        <p:nvSpPr>
          <p:cNvPr id="3" name="Content Placeholder 2"/>
          <p:cNvSpPr>
            <a:spLocks noGrp="1"/>
          </p:cNvSpPr>
          <p:nvPr>
            <p:ph sz="quarter" idx="13"/>
          </p:nvPr>
        </p:nvSpPr>
        <p:spPr>
          <a:xfrm>
            <a:off x="1143000" y="731520"/>
            <a:ext cx="6400800" cy="4145280"/>
          </a:xfrm>
        </p:spPr>
        <p:txBody>
          <a:bodyPr>
            <a:noAutofit/>
          </a:bodyPr>
          <a:lstStyle/>
          <a:p>
            <a:pPr marL="45720" indent="0">
              <a:buNone/>
            </a:pPr>
            <a:endParaRPr lang="en-US" sz="1600" dirty="0"/>
          </a:p>
          <a:p>
            <a:pPr marL="45720" indent="0">
              <a:buNone/>
            </a:pPr>
            <a:r>
              <a:rPr lang="en-US" sz="1600" b="1" dirty="0" smtClean="0"/>
              <a:t>Do</a:t>
            </a:r>
            <a:r>
              <a:rPr lang="en-US" sz="1600" dirty="0"/>
              <a:t>!</a:t>
            </a:r>
            <a:endParaRPr lang="en-US" sz="1600" dirty="0" smtClean="0"/>
          </a:p>
          <a:p>
            <a:r>
              <a:rPr lang="en-US" sz="1600" dirty="0" smtClean="0"/>
              <a:t>Always </a:t>
            </a:r>
            <a:r>
              <a:rPr lang="en-US" sz="1600" dirty="0"/>
              <a:t>catch with two hands.</a:t>
            </a:r>
          </a:p>
          <a:p>
            <a:r>
              <a:rPr lang="en-US" sz="1600" dirty="0"/>
              <a:t>The ideal position for catching a fly ball is above the head and slightly in front of the throwing shoulder.</a:t>
            </a:r>
          </a:p>
          <a:p>
            <a:r>
              <a:rPr lang="en-US" sz="1600" dirty="0"/>
              <a:t>The first movement of an outfielder should be a drop step back.</a:t>
            </a:r>
          </a:p>
          <a:p>
            <a:r>
              <a:rPr lang="en-US" sz="1600" dirty="0"/>
              <a:t>Always keep your eyes on the ball.</a:t>
            </a:r>
          </a:p>
          <a:p>
            <a:r>
              <a:rPr lang="en-US" sz="1600" dirty="0"/>
              <a:t>Run on the balls of your feet using good running technique. Don’t extend your glove until the last moment.</a:t>
            </a:r>
          </a:p>
          <a:p>
            <a:r>
              <a:rPr lang="en-US" sz="1600" dirty="0"/>
              <a:t>Always call the ball if you can make the catch.</a:t>
            </a:r>
          </a:p>
          <a:p>
            <a:r>
              <a:rPr lang="en-US" sz="1600" dirty="0"/>
              <a:t>Drop shoulder for over head flies</a:t>
            </a:r>
          </a:p>
          <a:p>
            <a:endParaRPr lang="en-US" sz="1600" dirty="0"/>
          </a:p>
          <a:p>
            <a:endParaRPr lang="en-US" sz="1600" dirty="0"/>
          </a:p>
          <a:p>
            <a:pPr marL="45720" indent="0">
              <a:buNone/>
            </a:pPr>
            <a:endParaRPr lang="en-US" sz="1600" dirty="0"/>
          </a:p>
        </p:txBody>
      </p:sp>
    </p:spTree>
    <p:extLst>
      <p:ext uri="{BB962C8B-B14F-4D97-AF65-F5344CB8AC3E}">
        <p14:creationId xmlns:p14="http://schemas.microsoft.com/office/powerpoint/2010/main" val="2123027800"/>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120</TotalTime>
  <Words>4225</Words>
  <Application>Microsoft Office PowerPoint</Application>
  <PresentationFormat>On-screen Show (4:3)</PresentationFormat>
  <Paragraphs>256</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Slipstream</vt:lpstr>
      <vt:lpstr>        Melrose  Youth Softball</vt:lpstr>
      <vt:lpstr>PowerPoint Presentation</vt:lpstr>
      <vt:lpstr> Fielding</vt:lpstr>
      <vt:lpstr>Fielding</vt:lpstr>
      <vt:lpstr>Fielding: Do’s &amp; Don’ts</vt:lpstr>
      <vt:lpstr>Catching</vt:lpstr>
      <vt:lpstr>Catching: Do’s &amp; Don’ts</vt:lpstr>
      <vt:lpstr>Fly Balls</vt:lpstr>
      <vt:lpstr>Fly Balls: Do’s &amp; Don’ts</vt:lpstr>
      <vt:lpstr>Fly Balls: Do’s &amp; Don’ts</vt:lpstr>
      <vt:lpstr>Throwing</vt:lpstr>
      <vt:lpstr>Throwing</vt:lpstr>
      <vt:lpstr>Throwing: Do’s &amp; Don’ts</vt:lpstr>
      <vt:lpstr>Hitting</vt:lpstr>
      <vt:lpstr>Hitting</vt:lpstr>
      <vt:lpstr>Hitting</vt:lpstr>
      <vt:lpstr>Hitting</vt:lpstr>
      <vt:lpstr>Hitting: Do’s &amp; Don’ts</vt:lpstr>
      <vt:lpstr>Hitting: Do’s &amp; Don’ts</vt:lpstr>
      <vt:lpstr>Sliding</vt:lpstr>
      <vt:lpstr>Bunting</vt:lpstr>
      <vt:lpstr>Bunting</vt:lpstr>
      <vt:lpstr>Base Running</vt:lpstr>
      <vt:lpstr>Base Running</vt:lpstr>
      <vt:lpstr>Base Running</vt:lpstr>
      <vt:lpstr>Base Running</vt:lpstr>
      <vt:lpstr>Base Running</vt:lpstr>
      <vt:lpstr>Game Rules &amp; Play</vt:lpstr>
      <vt:lpstr>Game Rules &amp; Play</vt:lpstr>
      <vt:lpstr>Game Rules &amp; Play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Melrose Youth Softball</dc:title>
  <dc:creator>Owner</dc:creator>
  <cp:lastModifiedBy>Owner</cp:lastModifiedBy>
  <cp:revision>11</cp:revision>
  <dcterms:created xsi:type="dcterms:W3CDTF">2019-03-13T15:49:26Z</dcterms:created>
  <dcterms:modified xsi:type="dcterms:W3CDTF">2019-03-13T17:49:55Z</dcterms:modified>
</cp:coreProperties>
</file>