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8288000" cy="10287000"/>
  <p:notesSz cx="6858000" cy="9144000"/>
  <p:embeddedFontLst>
    <p:embeddedFont>
      <p:font typeface="Nunito" pitchFamily="2" charset="0"/>
      <p:regular r:id="rId17"/>
      <p:bold r:id="rId18"/>
      <p:italic r:id="rId19"/>
      <p:boldItalic r:id="rId20"/>
    </p:embeddedFont>
    <p:embeddedFont>
      <p:font typeface="Sansita" panose="020B060402020202020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8" roundtripDataSignature="AMtx7mhAI4+lyUzBrB+im7E8ixV/e2iDX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7"/>
          <p:cNvSpPr txBox="1">
            <a:spLocks noGrp="1"/>
          </p:cNvSpPr>
          <p:nvPr>
            <p:ph type="title"/>
          </p:nvPr>
        </p:nvSpPr>
        <p:spPr>
          <a:xfrm>
            <a:off x="1638300" y="1691200"/>
            <a:ext cx="15011400" cy="19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3000"/>
              <a:buFont typeface="Twentieth Centur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6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6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6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6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6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6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6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6000"/>
            </a:lvl9pPr>
          </a:lstStyle>
          <a:p>
            <a:endParaRPr/>
          </a:p>
        </p:txBody>
      </p:sp>
      <p:sp>
        <p:nvSpPr>
          <p:cNvPr id="21" name="Google Shape;21;p17"/>
          <p:cNvSpPr txBox="1">
            <a:spLocks noGrp="1"/>
          </p:cNvSpPr>
          <p:nvPr>
            <p:ph type="body" idx="1"/>
          </p:nvPr>
        </p:nvSpPr>
        <p:spPr>
          <a:xfrm>
            <a:off x="1638300" y="3981450"/>
            <a:ext cx="15011400" cy="48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1"/>
              </a:buClr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1"/>
              </a:buClr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3200"/>
              </a:spcBef>
              <a:spcAft>
                <a:spcPts val="3200"/>
              </a:spcAft>
              <a:buClr>
                <a:schemeClr val="dk1"/>
              </a:buClr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17"/>
          <p:cNvSpPr txBox="1">
            <a:spLocks noGrp="1"/>
          </p:cNvSpPr>
          <p:nvPr>
            <p:ph type="sldNum" idx="12"/>
          </p:nvPr>
        </p:nvSpPr>
        <p:spPr>
          <a:xfrm>
            <a:off x="16781468" y="9087336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2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2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2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2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2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2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2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2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2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4" name="Google Shape;44;p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5" name="Google Shape;45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4" name="Google Shape;54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C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/>
          <p:nvPr/>
        </p:nvSpPr>
        <p:spPr>
          <a:xfrm flipH="1">
            <a:off x="0" y="0"/>
            <a:ext cx="4179094" cy="10287000"/>
          </a:xfrm>
          <a:custGeom>
            <a:avLst/>
            <a:gdLst/>
            <a:ahLst/>
            <a:cxnLst/>
            <a:rect l="l" t="t" r="r" b="b"/>
            <a:pathLst>
              <a:path w="4179094" h="10287000" extrusionOk="0">
                <a:moveTo>
                  <a:pt x="4179094" y="0"/>
                </a:moveTo>
                <a:lnTo>
                  <a:pt x="0" y="0"/>
                </a:lnTo>
                <a:lnTo>
                  <a:pt x="0" y="10287000"/>
                </a:lnTo>
                <a:lnTo>
                  <a:pt x="4179094" y="10287000"/>
                </a:lnTo>
                <a:lnTo>
                  <a:pt x="4179094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3" name="Google Shape;93;p1"/>
          <p:cNvGrpSpPr/>
          <p:nvPr/>
        </p:nvGrpSpPr>
        <p:grpSpPr>
          <a:xfrm>
            <a:off x="815373" y="1516660"/>
            <a:ext cx="7253681" cy="7253681"/>
            <a:chOff x="0" y="0"/>
            <a:chExt cx="812800" cy="812800"/>
          </a:xfrm>
        </p:grpSpPr>
        <p:sp>
          <p:nvSpPr>
            <p:cNvPr id="94" name="Google Shape;94;p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6E6C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1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207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6" name="Google Shape;96;p1"/>
          <p:cNvSpPr/>
          <p:nvPr/>
        </p:nvSpPr>
        <p:spPr>
          <a:xfrm>
            <a:off x="16233325" y="918723"/>
            <a:ext cx="1231319" cy="980672"/>
          </a:xfrm>
          <a:custGeom>
            <a:avLst/>
            <a:gdLst/>
            <a:ahLst/>
            <a:cxnLst/>
            <a:rect l="l" t="t" r="r" b="b"/>
            <a:pathLst>
              <a:path w="1231319" h="980672" extrusionOk="0">
                <a:moveTo>
                  <a:pt x="0" y="0"/>
                </a:moveTo>
                <a:lnTo>
                  <a:pt x="1231319" y="0"/>
                </a:lnTo>
                <a:lnTo>
                  <a:pt x="1231319" y="980672"/>
                </a:lnTo>
                <a:lnTo>
                  <a:pt x="0" y="98067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r="-241623" b="-30587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7" name="Google Shape;97;p1"/>
          <p:cNvGrpSpPr/>
          <p:nvPr/>
        </p:nvGrpSpPr>
        <p:grpSpPr>
          <a:xfrm>
            <a:off x="636245" y="1510848"/>
            <a:ext cx="7611937" cy="7265305"/>
            <a:chOff x="-366471" y="-11891"/>
            <a:chExt cx="15572971" cy="14863810"/>
          </a:xfrm>
        </p:grpSpPr>
        <p:sp>
          <p:nvSpPr>
            <p:cNvPr id="98" name="Google Shape;98;p1"/>
            <p:cNvSpPr/>
            <p:nvPr/>
          </p:nvSpPr>
          <p:spPr>
            <a:xfrm>
              <a:off x="-366471" y="-11891"/>
              <a:ext cx="15572971" cy="14863810"/>
            </a:xfrm>
            <a:custGeom>
              <a:avLst/>
              <a:gdLst/>
              <a:ahLst/>
              <a:cxnLst/>
              <a:rect l="l" t="t" r="r" b="b"/>
              <a:pathLst>
                <a:path w="15572971" h="14863810" extrusionOk="0">
                  <a:moveTo>
                    <a:pt x="7786486" y="11891"/>
                  </a:moveTo>
                  <a:cubicBezTo>
                    <a:pt x="5127664" y="0"/>
                    <a:pt x="2665709" y="1411641"/>
                    <a:pt x="1332855" y="3712286"/>
                  </a:cubicBezTo>
                  <a:cubicBezTo>
                    <a:pt x="0" y="6012931"/>
                    <a:pt x="0" y="8850880"/>
                    <a:pt x="1332855" y="11151525"/>
                  </a:cubicBezTo>
                  <a:cubicBezTo>
                    <a:pt x="2665709" y="13452170"/>
                    <a:pt x="5127664" y="14863811"/>
                    <a:pt x="7786486" y="14851920"/>
                  </a:cubicBezTo>
                  <a:cubicBezTo>
                    <a:pt x="10445306" y="14863811"/>
                    <a:pt x="12907262" y="13452170"/>
                    <a:pt x="14240117" y="11151525"/>
                  </a:cubicBezTo>
                  <a:cubicBezTo>
                    <a:pt x="15572971" y="8850880"/>
                    <a:pt x="15572971" y="6012931"/>
                    <a:pt x="14240117" y="3712286"/>
                  </a:cubicBezTo>
                  <a:cubicBezTo>
                    <a:pt x="12907262" y="1411641"/>
                    <a:pt x="10445306" y="0"/>
                    <a:pt x="7786486" y="11891"/>
                  </a:cubicBezTo>
                  <a:close/>
                </a:path>
              </a:pathLst>
            </a:custGeom>
            <a:solidFill>
              <a:srgbClr val="0B2247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1"/>
            <p:cNvSpPr/>
            <p:nvPr/>
          </p:nvSpPr>
          <p:spPr>
            <a:xfrm>
              <a:off x="-156193" y="188812"/>
              <a:ext cx="15152415" cy="14462405"/>
            </a:xfrm>
            <a:custGeom>
              <a:avLst/>
              <a:gdLst/>
              <a:ahLst/>
              <a:cxnLst/>
              <a:rect l="l" t="t" r="r" b="b"/>
              <a:pathLst>
                <a:path w="15152415" h="14462405" extrusionOk="0">
                  <a:moveTo>
                    <a:pt x="7576208" y="11570"/>
                  </a:moveTo>
                  <a:cubicBezTo>
                    <a:pt x="4989189" y="0"/>
                    <a:pt x="2593721" y="1373519"/>
                    <a:pt x="1296860" y="3612034"/>
                  </a:cubicBezTo>
                  <a:cubicBezTo>
                    <a:pt x="0" y="5850548"/>
                    <a:pt x="0" y="8611857"/>
                    <a:pt x="1296860" y="10850372"/>
                  </a:cubicBezTo>
                  <a:cubicBezTo>
                    <a:pt x="2593721" y="13088886"/>
                    <a:pt x="4989189" y="14462405"/>
                    <a:pt x="7576208" y="14450835"/>
                  </a:cubicBezTo>
                  <a:cubicBezTo>
                    <a:pt x="10163226" y="14462405"/>
                    <a:pt x="12558694" y="13088886"/>
                    <a:pt x="13855555" y="10850372"/>
                  </a:cubicBezTo>
                  <a:cubicBezTo>
                    <a:pt x="15152416" y="8611857"/>
                    <a:pt x="15152416" y="5850548"/>
                    <a:pt x="13855555" y="3612034"/>
                  </a:cubicBezTo>
                  <a:cubicBezTo>
                    <a:pt x="12558694" y="1373519"/>
                    <a:pt x="10163226" y="0"/>
                    <a:pt x="7576208" y="11570"/>
                  </a:cubicBezTo>
                  <a:close/>
                </a:path>
              </a:pathLst>
            </a:custGeom>
            <a:solidFill>
              <a:srgbClr val="0B2247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1"/>
            <p:cNvSpPr/>
            <p:nvPr/>
          </p:nvSpPr>
          <p:spPr>
            <a:xfrm>
              <a:off x="223301" y="551024"/>
              <a:ext cx="14393427" cy="13737979"/>
            </a:xfrm>
            <a:custGeom>
              <a:avLst/>
              <a:gdLst/>
              <a:ahLst/>
              <a:cxnLst/>
              <a:rect l="l" t="t" r="r" b="b"/>
              <a:pathLst>
                <a:path w="14393427" h="13737979" extrusionOk="0">
                  <a:moveTo>
                    <a:pt x="7196714" y="10990"/>
                  </a:moveTo>
                  <a:cubicBezTo>
                    <a:pt x="4739280" y="0"/>
                    <a:pt x="2463801" y="1304719"/>
                    <a:pt x="1231900" y="3431106"/>
                  </a:cubicBezTo>
                  <a:cubicBezTo>
                    <a:pt x="0" y="5557493"/>
                    <a:pt x="0" y="8180487"/>
                    <a:pt x="1231900" y="10306874"/>
                  </a:cubicBezTo>
                  <a:cubicBezTo>
                    <a:pt x="2463801" y="12433261"/>
                    <a:pt x="4739280" y="13737980"/>
                    <a:pt x="7196714" y="13726990"/>
                  </a:cubicBezTo>
                  <a:cubicBezTo>
                    <a:pt x="9654147" y="13737980"/>
                    <a:pt x="11929626" y="12433261"/>
                    <a:pt x="13161527" y="10306874"/>
                  </a:cubicBezTo>
                  <a:cubicBezTo>
                    <a:pt x="14393427" y="8180487"/>
                    <a:pt x="14393427" y="5557493"/>
                    <a:pt x="13161527" y="3431106"/>
                  </a:cubicBezTo>
                  <a:cubicBezTo>
                    <a:pt x="11929626" y="1304719"/>
                    <a:pt x="9654147" y="0"/>
                    <a:pt x="7196714" y="10990"/>
                  </a:cubicBezTo>
                  <a:close/>
                </a:path>
              </a:pathLst>
            </a:custGeom>
            <a:blipFill rotWithShape="1">
              <a:blip r:embed="rId5">
                <a:alphaModFix/>
              </a:blip>
              <a:stretch>
                <a:fillRect l="-18811" t="-19519" r="-19529" b="-19438"/>
              </a:stretch>
            </a:blip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1" name="Google Shape;101;p1"/>
          <p:cNvSpPr txBox="1"/>
          <p:nvPr/>
        </p:nvSpPr>
        <p:spPr>
          <a:xfrm>
            <a:off x="8436415" y="3232900"/>
            <a:ext cx="9851585" cy="2410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919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262" b="1" dirty="0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ANNUAL GENERAL MEETING </a:t>
            </a:r>
            <a:endParaRPr dirty="0"/>
          </a:p>
        </p:txBody>
      </p:sp>
      <p:sp>
        <p:nvSpPr>
          <p:cNvPr id="102" name="Google Shape;102;p1"/>
          <p:cNvSpPr txBox="1"/>
          <p:nvPr/>
        </p:nvSpPr>
        <p:spPr>
          <a:xfrm>
            <a:off x="13898333" y="5835915"/>
            <a:ext cx="2334992" cy="963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36" i="1" dirty="0">
                <a:solidFill>
                  <a:srgbClr val="000000"/>
                </a:solidFill>
                <a:latin typeface="Sansita"/>
                <a:ea typeface="Sansita"/>
                <a:cs typeface="Sansita"/>
                <a:sym typeface="Sansita"/>
              </a:rPr>
              <a:t>(AGM)</a:t>
            </a:r>
            <a:endParaRPr dirty="0"/>
          </a:p>
        </p:txBody>
      </p:sp>
      <p:sp>
        <p:nvSpPr>
          <p:cNvPr id="103" name="Google Shape;103;p1"/>
          <p:cNvSpPr txBox="1"/>
          <p:nvPr/>
        </p:nvSpPr>
        <p:spPr>
          <a:xfrm>
            <a:off x="8342298" y="1420561"/>
            <a:ext cx="3727822" cy="1702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72" b="1" dirty="0">
                <a:solidFill>
                  <a:srgbClr val="07A7CD"/>
                </a:solidFill>
                <a:latin typeface="Arial"/>
                <a:ea typeface="Arial"/>
                <a:cs typeface="Arial"/>
                <a:sym typeface="Arial"/>
              </a:rPr>
              <a:t>EKVC</a:t>
            </a:r>
            <a:endParaRPr dirty="0"/>
          </a:p>
        </p:txBody>
      </p:sp>
      <p:sp>
        <p:nvSpPr>
          <p:cNvPr id="104" name="Google Shape;104;p1"/>
          <p:cNvSpPr txBox="1"/>
          <p:nvPr/>
        </p:nvSpPr>
        <p:spPr>
          <a:xfrm>
            <a:off x="8254548" y="7483090"/>
            <a:ext cx="8937228" cy="1214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68" b="1" dirty="0">
                <a:solidFill>
                  <a:srgbClr val="07A7CD"/>
                </a:solidFill>
                <a:latin typeface="Arial"/>
                <a:ea typeface="Arial"/>
                <a:cs typeface="Arial"/>
                <a:sym typeface="Arial"/>
              </a:rPr>
              <a:t>Tuesday, November 25, 2025 @ 7:00pm</a:t>
            </a:r>
            <a:endParaRPr dirty="0"/>
          </a:p>
          <a:p>
            <a:pPr marL="0" marR="0" lvl="0" indent="0" algn="l" rtl="0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68" b="1" dirty="0">
                <a:solidFill>
                  <a:srgbClr val="07A7CD"/>
                </a:solidFill>
                <a:latin typeface="Arial"/>
                <a:ea typeface="Arial"/>
                <a:cs typeface="Arial"/>
                <a:sym typeface="Arial"/>
              </a:rPr>
              <a:t>College of the Rockies, Room 205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C"/>
        </a:solidFill>
        <a:effectLst/>
      </p:bgPr>
    </p:bg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0"/>
          <p:cNvSpPr/>
          <p:nvPr/>
        </p:nvSpPr>
        <p:spPr>
          <a:xfrm rot="10800000" flipH="1">
            <a:off x="14108906" y="0"/>
            <a:ext cx="4179094" cy="10287000"/>
          </a:xfrm>
          <a:custGeom>
            <a:avLst/>
            <a:gdLst/>
            <a:ahLst/>
            <a:cxnLst/>
            <a:rect l="l" t="t" r="r" b="b"/>
            <a:pathLst>
              <a:path w="4179094" h="10287000" extrusionOk="0">
                <a:moveTo>
                  <a:pt x="0" y="10287000"/>
                </a:moveTo>
                <a:lnTo>
                  <a:pt x="4179094" y="10287000"/>
                </a:lnTo>
                <a:lnTo>
                  <a:pt x="4179094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0"/>
          <p:cNvSpPr/>
          <p:nvPr/>
        </p:nvSpPr>
        <p:spPr>
          <a:xfrm>
            <a:off x="269112" y="7256115"/>
            <a:ext cx="5774222" cy="2874659"/>
          </a:xfrm>
          <a:custGeom>
            <a:avLst/>
            <a:gdLst/>
            <a:ahLst/>
            <a:cxnLst/>
            <a:rect l="l" t="t" r="r" b="b"/>
            <a:pathLst>
              <a:path w="5774222" h="2874659" extrusionOk="0">
                <a:moveTo>
                  <a:pt x="0" y="0"/>
                </a:moveTo>
                <a:lnTo>
                  <a:pt x="5774222" y="0"/>
                </a:lnTo>
                <a:lnTo>
                  <a:pt x="5774222" y="2874659"/>
                </a:lnTo>
                <a:lnTo>
                  <a:pt x="0" y="287465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l="-8783" t="-10585" r="-18074" b="-940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0"/>
          <p:cNvSpPr txBox="1"/>
          <p:nvPr/>
        </p:nvSpPr>
        <p:spPr>
          <a:xfrm>
            <a:off x="593502" y="2122450"/>
            <a:ext cx="6720301" cy="42165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3200"/>
              <a:buFont typeface="Calibri"/>
              <a:buNone/>
            </a:pPr>
            <a:r>
              <a:rPr lang="en-US" sz="3200" b="1" i="0" u="none" strike="noStrike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Executive (Elected)</a:t>
            </a:r>
            <a:endParaRPr sz="3200" b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Arial"/>
              <a:buChar char="•"/>
            </a:pPr>
            <a:r>
              <a:rPr lang="en-US" sz="2800" b="0" i="0" u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President </a:t>
            </a:r>
            <a:r>
              <a:rPr lang="en-US" sz="28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– </a:t>
            </a:r>
            <a:r>
              <a:rPr lang="en-US" sz="2800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Nominee: Tarra Hanson</a:t>
            </a:r>
            <a:r>
              <a:rPr lang="en-US" sz="28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(executive member; eligible per bylaws)</a:t>
            </a:r>
            <a:endParaRPr sz="2800" b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Arial"/>
              <a:buChar char="•"/>
            </a:pPr>
            <a:r>
              <a:rPr lang="en-US" sz="2800" b="0" i="0" u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Vice President/Regional </a:t>
            </a:r>
            <a:r>
              <a:rPr lang="en-US" sz="28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– Sue Bradley (incumbent standing)</a:t>
            </a:r>
            <a:endParaRPr sz="2800" b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Arial"/>
              <a:buChar char="•"/>
            </a:pPr>
            <a:r>
              <a:rPr lang="en-US" sz="2800" b="0" i="0" u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Treasurer </a:t>
            </a:r>
            <a:r>
              <a:rPr lang="en-US" sz="28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– Marifer Lam (incumbent standing)</a:t>
            </a:r>
            <a:endParaRPr sz="2800" b="0" i="0" u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Arial"/>
              <a:buChar char="•"/>
            </a:pPr>
            <a:r>
              <a:rPr lang="en-US" sz="2800" b="0" i="0" u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Secretary </a:t>
            </a:r>
            <a:r>
              <a:rPr lang="en-US" sz="28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– Vacant</a:t>
            </a:r>
            <a:endParaRPr sz="3200" b="0" i="0" u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10"/>
          <p:cNvSpPr txBox="1"/>
          <p:nvPr/>
        </p:nvSpPr>
        <p:spPr>
          <a:xfrm>
            <a:off x="1828800" y="447468"/>
            <a:ext cx="13653077" cy="132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944" b="1" dirty="0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ELECTION – POSITIONS</a:t>
            </a:r>
            <a:endParaRPr dirty="0"/>
          </a:p>
        </p:txBody>
      </p:sp>
      <p:sp>
        <p:nvSpPr>
          <p:cNvPr id="188" name="Google Shape;188;p10"/>
          <p:cNvSpPr txBox="1"/>
          <p:nvPr/>
        </p:nvSpPr>
        <p:spPr>
          <a:xfrm>
            <a:off x="6999479" y="2025769"/>
            <a:ext cx="9224374" cy="76944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Directors at Large (Elected) </a:t>
            </a:r>
            <a:endParaRPr sz="3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Governance/Policy Coordinator – Brett Reiben (incumbent standing)</a:t>
            </a:r>
            <a:endParaRPr sz="28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Fundraising Director</a:t>
            </a:r>
            <a:r>
              <a:rPr lang="en-US" sz="2800" b="0" i="0" u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– </a:t>
            </a:r>
            <a:r>
              <a:rPr lang="en-US" sz="28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Jennifer Johnson (incumbent standing)</a:t>
            </a:r>
            <a:endParaRPr sz="28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Arial"/>
              <a:buChar char="•"/>
            </a:pPr>
            <a:r>
              <a:rPr lang="en-US" sz="2800" b="0" i="0" u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Communica</a:t>
            </a:r>
            <a:r>
              <a:rPr lang="en-US" sz="28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tions Director</a:t>
            </a:r>
            <a:r>
              <a:rPr lang="en-US" sz="2800" b="0" i="0" u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– </a:t>
            </a:r>
            <a:r>
              <a:rPr lang="en-US" sz="28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Christia Molnar-Martens (incumbent standing)</a:t>
            </a:r>
            <a:endParaRPr sz="28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Equipment/Apparel Director</a:t>
            </a:r>
            <a:r>
              <a:rPr lang="en-US" sz="2800" b="0" i="0" u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– </a:t>
            </a:r>
            <a:r>
              <a:rPr lang="en-US" sz="28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Lisa Reed (incumbent standing)</a:t>
            </a:r>
            <a:endParaRPr sz="28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Arial"/>
              <a:buChar char="•"/>
            </a:pPr>
            <a:r>
              <a:rPr lang="en-US" sz="2800" b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Volunteer Director – Vacant</a:t>
            </a:r>
            <a:endParaRPr/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Awards &amp; Alumni Director – Vacant</a:t>
            </a:r>
            <a:endParaRPr/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Arial"/>
              <a:buChar char="•"/>
            </a:pPr>
            <a:r>
              <a:rPr lang="en-US" sz="2800" b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Athlete Program Development Director - Vacant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 b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Non-Elected Supporting Role</a:t>
            </a:r>
            <a:endParaRPr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Past President – Lanna van der Velden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C"/>
        </a:solidFill>
        <a:effectLst/>
      </p:bgPr>
    </p:bg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1"/>
          <p:cNvSpPr/>
          <p:nvPr/>
        </p:nvSpPr>
        <p:spPr>
          <a:xfrm rot="10800000" flipH="1">
            <a:off x="14108906" y="0"/>
            <a:ext cx="4179094" cy="10287000"/>
          </a:xfrm>
          <a:custGeom>
            <a:avLst/>
            <a:gdLst/>
            <a:ahLst/>
            <a:cxnLst/>
            <a:rect l="l" t="t" r="r" b="b"/>
            <a:pathLst>
              <a:path w="4179094" h="10287000" extrusionOk="0">
                <a:moveTo>
                  <a:pt x="0" y="10287000"/>
                </a:moveTo>
                <a:lnTo>
                  <a:pt x="4179094" y="10287000"/>
                </a:lnTo>
                <a:lnTo>
                  <a:pt x="4179094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1"/>
          <p:cNvSpPr/>
          <p:nvPr/>
        </p:nvSpPr>
        <p:spPr>
          <a:xfrm>
            <a:off x="269112" y="7256115"/>
            <a:ext cx="5774222" cy="2874659"/>
          </a:xfrm>
          <a:custGeom>
            <a:avLst/>
            <a:gdLst/>
            <a:ahLst/>
            <a:cxnLst/>
            <a:rect l="l" t="t" r="r" b="b"/>
            <a:pathLst>
              <a:path w="5774222" h="2874659" extrusionOk="0">
                <a:moveTo>
                  <a:pt x="0" y="0"/>
                </a:moveTo>
                <a:lnTo>
                  <a:pt x="5774222" y="0"/>
                </a:lnTo>
                <a:lnTo>
                  <a:pt x="5774222" y="2874659"/>
                </a:lnTo>
                <a:lnTo>
                  <a:pt x="0" y="287465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l="-8783" t="-10585" r="-18074" b="-940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11"/>
          <p:cNvSpPr txBox="1"/>
          <p:nvPr/>
        </p:nvSpPr>
        <p:spPr>
          <a:xfrm>
            <a:off x="1955843" y="1754084"/>
            <a:ext cx="13653077" cy="1522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944" b="1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NEW EKVC PRESIDENT</a:t>
            </a:r>
            <a:endParaRPr/>
          </a:p>
        </p:txBody>
      </p:sp>
      <p:sp>
        <p:nvSpPr>
          <p:cNvPr id="196" name="Google Shape;196;p11"/>
          <p:cNvSpPr txBox="1"/>
          <p:nvPr/>
        </p:nvSpPr>
        <p:spPr>
          <a:xfrm>
            <a:off x="1955843" y="3246499"/>
            <a:ext cx="11379157" cy="3397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741929" marR="0" lvl="1" indent="-370965" algn="l" rtl="0">
              <a:lnSpc>
                <a:spcPct val="169656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We’d like to acknowledge that Tarra Hanson has been nominated for the position of President and is the only eligible Executive member, as required by our bylaws. </a:t>
            </a:r>
            <a:endParaRPr/>
          </a:p>
          <a:p>
            <a:pPr marL="741929" marR="0" lvl="1" indent="-370965" algn="l" rtl="0">
              <a:lnSpc>
                <a:spcPct val="169656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Thank you to Lanna van der Velden for 11 years of dedicated service to EKVC, including the past five years as President.</a:t>
            </a:r>
            <a:endParaRPr sz="3200" b="0" i="0" u="none" strike="noStrike" cap="non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2"/>
          <p:cNvSpPr/>
          <p:nvPr/>
        </p:nvSpPr>
        <p:spPr>
          <a:xfrm rot="10800000" flipH="1">
            <a:off x="14108906" y="0"/>
            <a:ext cx="4179094" cy="10287000"/>
          </a:xfrm>
          <a:custGeom>
            <a:avLst/>
            <a:gdLst/>
            <a:ahLst/>
            <a:cxnLst/>
            <a:rect l="l" t="t" r="r" b="b"/>
            <a:pathLst>
              <a:path w="4179094" h="10287000" extrusionOk="0">
                <a:moveTo>
                  <a:pt x="0" y="10287000"/>
                </a:moveTo>
                <a:lnTo>
                  <a:pt x="4179094" y="10287000"/>
                </a:lnTo>
                <a:lnTo>
                  <a:pt x="4179094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2"/>
          <p:cNvSpPr txBox="1"/>
          <p:nvPr/>
        </p:nvSpPr>
        <p:spPr>
          <a:xfrm>
            <a:off x="2057400" y="2095500"/>
            <a:ext cx="13653077" cy="132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944" b="1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QUESTIONS??</a:t>
            </a:r>
            <a:endParaRPr/>
          </a:p>
        </p:txBody>
      </p:sp>
      <p:sp>
        <p:nvSpPr>
          <p:cNvPr id="203" name="Google Shape;203;p12"/>
          <p:cNvSpPr/>
          <p:nvPr/>
        </p:nvSpPr>
        <p:spPr>
          <a:xfrm>
            <a:off x="269112" y="7256115"/>
            <a:ext cx="5774222" cy="2874659"/>
          </a:xfrm>
          <a:custGeom>
            <a:avLst/>
            <a:gdLst/>
            <a:ahLst/>
            <a:cxnLst/>
            <a:rect l="l" t="t" r="r" b="b"/>
            <a:pathLst>
              <a:path w="5774222" h="2874659" extrusionOk="0">
                <a:moveTo>
                  <a:pt x="0" y="0"/>
                </a:moveTo>
                <a:lnTo>
                  <a:pt x="5774222" y="0"/>
                </a:lnTo>
                <a:lnTo>
                  <a:pt x="5774222" y="2874659"/>
                </a:lnTo>
                <a:lnTo>
                  <a:pt x="0" y="287465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l="-8783" t="-10585" r="-18074" b="-940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3"/>
          <p:cNvSpPr/>
          <p:nvPr/>
        </p:nvSpPr>
        <p:spPr>
          <a:xfrm rot="10800000" flipH="1">
            <a:off x="14108906" y="0"/>
            <a:ext cx="4179094" cy="10287000"/>
          </a:xfrm>
          <a:custGeom>
            <a:avLst/>
            <a:gdLst/>
            <a:ahLst/>
            <a:cxnLst/>
            <a:rect l="l" t="t" r="r" b="b"/>
            <a:pathLst>
              <a:path w="4179094" h="10287000" extrusionOk="0">
                <a:moveTo>
                  <a:pt x="0" y="10287000"/>
                </a:moveTo>
                <a:lnTo>
                  <a:pt x="4179094" y="10287000"/>
                </a:lnTo>
                <a:lnTo>
                  <a:pt x="4179094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13"/>
          <p:cNvSpPr txBox="1"/>
          <p:nvPr/>
        </p:nvSpPr>
        <p:spPr>
          <a:xfrm>
            <a:off x="2057400" y="2095500"/>
            <a:ext cx="13653077" cy="132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944" b="1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MOTION TO ADJOURN</a:t>
            </a:r>
            <a:endParaRPr/>
          </a:p>
        </p:txBody>
      </p:sp>
      <p:sp>
        <p:nvSpPr>
          <p:cNvPr id="210" name="Google Shape;210;p13"/>
          <p:cNvSpPr/>
          <p:nvPr/>
        </p:nvSpPr>
        <p:spPr>
          <a:xfrm>
            <a:off x="269112" y="7256115"/>
            <a:ext cx="5774222" cy="2874659"/>
          </a:xfrm>
          <a:custGeom>
            <a:avLst/>
            <a:gdLst/>
            <a:ahLst/>
            <a:cxnLst/>
            <a:rect l="l" t="t" r="r" b="b"/>
            <a:pathLst>
              <a:path w="5774222" h="2874659" extrusionOk="0">
                <a:moveTo>
                  <a:pt x="0" y="0"/>
                </a:moveTo>
                <a:lnTo>
                  <a:pt x="5774222" y="0"/>
                </a:lnTo>
                <a:lnTo>
                  <a:pt x="5774222" y="2874659"/>
                </a:lnTo>
                <a:lnTo>
                  <a:pt x="0" y="287465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l="-8783" t="-10585" r="-18074" b="-940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C"/>
        </a:solidFill>
        <a:effectLst/>
      </p:bgPr>
    </p:bg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4"/>
          <p:cNvSpPr/>
          <p:nvPr/>
        </p:nvSpPr>
        <p:spPr>
          <a:xfrm rot="10800000" flipH="1">
            <a:off x="14108906" y="0"/>
            <a:ext cx="4179094" cy="10287000"/>
          </a:xfrm>
          <a:custGeom>
            <a:avLst/>
            <a:gdLst/>
            <a:ahLst/>
            <a:cxnLst/>
            <a:rect l="l" t="t" r="r" b="b"/>
            <a:pathLst>
              <a:path w="4179094" h="10287000" extrusionOk="0">
                <a:moveTo>
                  <a:pt x="0" y="10287000"/>
                </a:moveTo>
                <a:lnTo>
                  <a:pt x="4179094" y="10287000"/>
                </a:lnTo>
                <a:lnTo>
                  <a:pt x="4179094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4"/>
          <p:cNvSpPr/>
          <p:nvPr/>
        </p:nvSpPr>
        <p:spPr>
          <a:xfrm>
            <a:off x="6057521" y="6713769"/>
            <a:ext cx="5774222" cy="2874659"/>
          </a:xfrm>
          <a:custGeom>
            <a:avLst/>
            <a:gdLst/>
            <a:ahLst/>
            <a:cxnLst/>
            <a:rect l="l" t="t" r="r" b="b"/>
            <a:pathLst>
              <a:path w="5774222" h="2874659" extrusionOk="0">
                <a:moveTo>
                  <a:pt x="0" y="0"/>
                </a:moveTo>
                <a:lnTo>
                  <a:pt x="5774222" y="0"/>
                </a:lnTo>
                <a:lnTo>
                  <a:pt x="5774222" y="2874659"/>
                </a:lnTo>
                <a:lnTo>
                  <a:pt x="0" y="287465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l="-8783" t="-10585" r="-18074" b="-940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14"/>
          <p:cNvSpPr txBox="1"/>
          <p:nvPr/>
        </p:nvSpPr>
        <p:spPr>
          <a:xfrm>
            <a:off x="2819400" y="2678460"/>
            <a:ext cx="11582401" cy="1586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8645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8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YOU!</a:t>
            </a:r>
            <a:endParaRPr/>
          </a:p>
        </p:txBody>
      </p:sp>
      <p:sp>
        <p:nvSpPr>
          <p:cNvPr id="218" name="Google Shape;218;p14"/>
          <p:cNvSpPr txBox="1"/>
          <p:nvPr/>
        </p:nvSpPr>
        <p:spPr>
          <a:xfrm>
            <a:off x="-752778" y="4265433"/>
            <a:ext cx="18726755" cy="1452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557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MEETING ADJOURNED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C"/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"/>
          <p:cNvSpPr/>
          <p:nvPr/>
        </p:nvSpPr>
        <p:spPr>
          <a:xfrm rot="10800000" flipH="1">
            <a:off x="14108906" y="0"/>
            <a:ext cx="4179094" cy="10287000"/>
          </a:xfrm>
          <a:custGeom>
            <a:avLst/>
            <a:gdLst/>
            <a:ahLst/>
            <a:cxnLst/>
            <a:rect l="l" t="t" r="r" b="b"/>
            <a:pathLst>
              <a:path w="4179094" h="10287000" extrusionOk="0">
                <a:moveTo>
                  <a:pt x="0" y="10287000"/>
                </a:moveTo>
                <a:lnTo>
                  <a:pt x="4179094" y="10287000"/>
                </a:lnTo>
                <a:lnTo>
                  <a:pt x="4179094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 txBox="1"/>
          <p:nvPr/>
        </p:nvSpPr>
        <p:spPr>
          <a:xfrm>
            <a:off x="1955842" y="1706459"/>
            <a:ext cx="17890793" cy="2934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944" b="1" dirty="0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MEETING CALLED </a:t>
            </a:r>
            <a:endParaRPr dirty="0"/>
          </a:p>
          <a:p>
            <a:pPr marL="0" marR="0" lvl="0" indent="0" algn="l" rtl="0">
              <a:lnSpc>
                <a:spcPct val="1000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944" b="1" dirty="0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TO ORDER</a:t>
            </a:r>
            <a:endParaRPr dirty="0"/>
          </a:p>
        </p:txBody>
      </p:sp>
      <p:sp>
        <p:nvSpPr>
          <p:cNvPr id="111" name="Google Shape;111;p2"/>
          <p:cNvSpPr txBox="1"/>
          <p:nvPr/>
        </p:nvSpPr>
        <p:spPr>
          <a:xfrm>
            <a:off x="1955842" y="4923716"/>
            <a:ext cx="10798254" cy="131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741929" marR="0" lvl="1" indent="-370965" algn="l" rtl="0">
              <a:lnSpc>
                <a:spcPct val="158003"/>
              </a:lnSpc>
              <a:spcBef>
                <a:spcPts val="0"/>
              </a:spcBef>
              <a:spcAft>
                <a:spcPts val="0"/>
              </a:spcAft>
              <a:buClr>
                <a:srgbClr val="0B2247"/>
              </a:buClr>
              <a:buSzPts val="3436"/>
              <a:buFont typeface="Arial"/>
              <a:buChar char="•"/>
            </a:pPr>
            <a:r>
              <a:rPr lang="en-US" sz="3436" b="0" i="0" u="none" strike="noStrike" cap="none" dirty="0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Motion to adopt agenda</a:t>
            </a:r>
            <a:endParaRPr dirty="0"/>
          </a:p>
          <a:p>
            <a:pPr marL="741929" marR="0" lvl="1" indent="-370965" algn="l" rtl="0">
              <a:lnSpc>
                <a:spcPct val="158003"/>
              </a:lnSpc>
              <a:spcBef>
                <a:spcPts val="0"/>
              </a:spcBef>
              <a:spcAft>
                <a:spcPts val="0"/>
              </a:spcAft>
              <a:buClr>
                <a:srgbClr val="0B2247"/>
              </a:buClr>
              <a:buSzPts val="3436"/>
              <a:buFont typeface="Arial"/>
              <a:buChar char="•"/>
            </a:pPr>
            <a:r>
              <a:rPr lang="en-US" sz="3436" b="0" i="0" u="none" strike="noStrike" cap="none" dirty="0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Motion to approve Minutes from previous year</a:t>
            </a:r>
            <a:endParaRPr dirty="0"/>
          </a:p>
        </p:txBody>
      </p:sp>
      <p:sp>
        <p:nvSpPr>
          <p:cNvPr id="112" name="Google Shape;112;p2"/>
          <p:cNvSpPr/>
          <p:nvPr/>
        </p:nvSpPr>
        <p:spPr>
          <a:xfrm>
            <a:off x="269112" y="7256115"/>
            <a:ext cx="5774222" cy="2874659"/>
          </a:xfrm>
          <a:custGeom>
            <a:avLst/>
            <a:gdLst/>
            <a:ahLst/>
            <a:cxnLst/>
            <a:rect l="l" t="t" r="r" b="b"/>
            <a:pathLst>
              <a:path w="5774222" h="2874659" extrusionOk="0">
                <a:moveTo>
                  <a:pt x="0" y="0"/>
                </a:moveTo>
                <a:lnTo>
                  <a:pt x="5774222" y="0"/>
                </a:lnTo>
                <a:lnTo>
                  <a:pt x="5774222" y="2874659"/>
                </a:lnTo>
                <a:lnTo>
                  <a:pt x="0" y="287465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l="-8783" t="-10585" r="-18074" b="-940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C"/>
        </a:solid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"/>
          <p:cNvSpPr/>
          <p:nvPr/>
        </p:nvSpPr>
        <p:spPr>
          <a:xfrm rot="10800000" flipH="1">
            <a:off x="14108906" y="0"/>
            <a:ext cx="4179094" cy="10287000"/>
          </a:xfrm>
          <a:custGeom>
            <a:avLst/>
            <a:gdLst/>
            <a:ahLst/>
            <a:cxnLst/>
            <a:rect l="l" t="t" r="r" b="b"/>
            <a:pathLst>
              <a:path w="4179094" h="10287000" extrusionOk="0">
                <a:moveTo>
                  <a:pt x="0" y="10287000"/>
                </a:moveTo>
                <a:lnTo>
                  <a:pt x="4179094" y="10287000"/>
                </a:lnTo>
                <a:lnTo>
                  <a:pt x="4179094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3"/>
          <p:cNvSpPr txBox="1"/>
          <p:nvPr/>
        </p:nvSpPr>
        <p:spPr>
          <a:xfrm>
            <a:off x="1955843" y="1706459"/>
            <a:ext cx="13653077" cy="132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944" b="1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INTRODUCTIONS</a:t>
            </a:r>
            <a:endParaRPr/>
          </a:p>
        </p:txBody>
      </p:sp>
      <p:sp>
        <p:nvSpPr>
          <p:cNvPr id="119" name="Google Shape;119;p3"/>
          <p:cNvSpPr txBox="1"/>
          <p:nvPr/>
        </p:nvSpPr>
        <p:spPr>
          <a:xfrm>
            <a:off x="1953385" y="3161302"/>
            <a:ext cx="10798254" cy="269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741929" marR="0" lvl="1" indent="-370965" algn="l" rtl="0">
              <a:lnSpc>
                <a:spcPct val="158003"/>
              </a:lnSpc>
              <a:spcBef>
                <a:spcPts val="0"/>
              </a:spcBef>
              <a:spcAft>
                <a:spcPts val="0"/>
              </a:spcAft>
              <a:buClr>
                <a:srgbClr val="0B2247"/>
              </a:buClr>
              <a:buSzPts val="3436"/>
              <a:buFont typeface="Arial"/>
              <a:buChar char="•"/>
            </a:pPr>
            <a:r>
              <a:rPr lang="en-US" sz="3436" b="0" i="0" u="none" strike="noStrike" cap="none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Board Members</a:t>
            </a:r>
            <a:endParaRPr/>
          </a:p>
          <a:p>
            <a:pPr marL="741929" marR="0" lvl="1" indent="-370965" algn="l" rtl="0">
              <a:lnSpc>
                <a:spcPct val="158003"/>
              </a:lnSpc>
              <a:spcBef>
                <a:spcPts val="0"/>
              </a:spcBef>
              <a:spcAft>
                <a:spcPts val="0"/>
              </a:spcAft>
              <a:buClr>
                <a:srgbClr val="0B2247"/>
              </a:buClr>
              <a:buSzPts val="3436"/>
              <a:buFont typeface="Arial"/>
              <a:buChar char="•"/>
            </a:pPr>
            <a:r>
              <a:rPr lang="en-US" sz="3436" b="0" i="0" u="none" strike="noStrike" cap="none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Directors at Large</a:t>
            </a:r>
            <a:endParaRPr/>
          </a:p>
          <a:p>
            <a:pPr marL="741929" marR="0" lvl="1" indent="-370965" algn="l" rtl="0">
              <a:lnSpc>
                <a:spcPct val="158003"/>
              </a:lnSpc>
              <a:spcBef>
                <a:spcPts val="0"/>
              </a:spcBef>
              <a:spcAft>
                <a:spcPts val="0"/>
              </a:spcAft>
              <a:buClr>
                <a:srgbClr val="0B2247"/>
              </a:buClr>
              <a:buSzPts val="3436"/>
              <a:buFont typeface="Arial"/>
              <a:buChar char="•"/>
            </a:pPr>
            <a:r>
              <a:rPr lang="en-US" sz="3436" b="0" i="0" u="none" strike="noStrike" cap="none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Technical Director</a:t>
            </a:r>
            <a:endParaRPr/>
          </a:p>
          <a:p>
            <a:pPr marL="741929" marR="0" lvl="1" indent="-370965" algn="l" rtl="0">
              <a:lnSpc>
                <a:spcPct val="158003"/>
              </a:lnSpc>
              <a:spcBef>
                <a:spcPts val="0"/>
              </a:spcBef>
              <a:spcAft>
                <a:spcPts val="0"/>
              </a:spcAft>
              <a:buClr>
                <a:srgbClr val="0B2247"/>
              </a:buClr>
              <a:buSzPts val="3436"/>
              <a:buFont typeface="Arial"/>
              <a:buChar char="•"/>
            </a:pPr>
            <a:r>
              <a:rPr lang="en-US" sz="3436" b="0" i="0" u="none" strike="noStrike" cap="none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Operations Manager</a:t>
            </a:r>
            <a:endParaRPr/>
          </a:p>
        </p:txBody>
      </p:sp>
      <p:sp>
        <p:nvSpPr>
          <p:cNvPr id="120" name="Google Shape;120;p3"/>
          <p:cNvSpPr/>
          <p:nvPr/>
        </p:nvSpPr>
        <p:spPr>
          <a:xfrm>
            <a:off x="269112" y="7256115"/>
            <a:ext cx="5774222" cy="2874659"/>
          </a:xfrm>
          <a:custGeom>
            <a:avLst/>
            <a:gdLst/>
            <a:ahLst/>
            <a:cxnLst/>
            <a:rect l="l" t="t" r="r" b="b"/>
            <a:pathLst>
              <a:path w="5774222" h="2874659" extrusionOk="0">
                <a:moveTo>
                  <a:pt x="0" y="0"/>
                </a:moveTo>
                <a:lnTo>
                  <a:pt x="5774222" y="0"/>
                </a:lnTo>
                <a:lnTo>
                  <a:pt x="5774222" y="2874659"/>
                </a:lnTo>
                <a:lnTo>
                  <a:pt x="0" y="287465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l="-8783" t="-10585" r="-18074" b="-940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C"/>
        </a:solidFill>
        <a:effectLst/>
      </p:bgPr>
    </p:bg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"/>
          <p:cNvSpPr/>
          <p:nvPr/>
        </p:nvSpPr>
        <p:spPr>
          <a:xfrm rot="10800000" flipH="1">
            <a:off x="14108906" y="0"/>
            <a:ext cx="4179094" cy="10287000"/>
          </a:xfrm>
          <a:custGeom>
            <a:avLst/>
            <a:gdLst/>
            <a:ahLst/>
            <a:cxnLst/>
            <a:rect l="l" t="t" r="r" b="b"/>
            <a:pathLst>
              <a:path w="4179094" h="10287000" extrusionOk="0">
                <a:moveTo>
                  <a:pt x="0" y="10287000"/>
                </a:moveTo>
                <a:lnTo>
                  <a:pt x="4179094" y="10287000"/>
                </a:lnTo>
                <a:lnTo>
                  <a:pt x="4179094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4"/>
          <p:cNvSpPr txBox="1"/>
          <p:nvPr/>
        </p:nvSpPr>
        <p:spPr>
          <a:xfrm>
            <a:off x="1955842" y="454218"/>
            <a:ext cx="13653077" cy="132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944" b="1" dirty="0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DIRECTOR REPORTS</a:t>
            </a:r>
            <a:endParaRPr dirty="0"/>
          </a:p>
        </p:txBody>
      </p:sp>
      <p:sp>
        <p:nvSpPr>
          <p:cNvPr id="127" name="Google Shape;127;p4"/>
          <p:cNvSpPr txBox="1"/>
          <p:nvPr/>
        </p:nvSpPr>
        <p:spPr>
          <a:xfrm>
            <a:off x="3310652" y="1936580"/>
            <a:ext cx="10798254" cy="4775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741929" marR="0" lvl="1" indent="-370965" algn="l" rtl="0">
              <a:lnSpc>
                <a:spcPct val="158003"/>
              </a:lnSpc>
              <a:spcBef>
                <a:spcPts val="0"/>
              </a:spcBef>
              <a:spcAft>
                <a:spcPts val="0"/>
              </a:spcAft>
              <a:buClr>
                <a:srgbClr val="0B2247"/>
              </a:buClr>
              <a:buSzPts val="3436"/>
              <a:buFont typeface="Arial"/>
              <a:buChar char="•"/>
            </a:pPr>
            <a:r>
              <a:rPr lang="en-US" sz="3436" b="0" i="0" u="none" strike="noStrike" cap="none" dirty="0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President</a:t>
            </a:r>
            <a:endParaRPr dirty="0"/>
          </a:p>
          <a:p>
            <a:pPr marL="741929" marR="0" lvl="1" indent="-370965" algn="l" rtl="0">
              <a:lnSpc>
                <a:spcPct val="158003"/>
              </a:lnSpc>
              <a:spcBef>
                <a:spcPts val="0"/>
              </a:spcBef>
              <a:spcAft>
                <a:spcPts val="0"/>
              </a:spcAft>
              <a:buClr>
                <a:srgbClr val="0B2247"/>
              </a:buClr>
              <a:buSzPts val="3436"/>
              <a:buFont typeface="Arial"/>
              <a:buChar char="•"/>
            </a:pPr>
            <a:r>
              <a:rPr lang="en-US" sz="3436" b="0" i="0" u="none" strike="noStrike" cap="none" dirty="0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Vice-President/Regional</a:t>
            </a:r>
            <a:endParaRPr dirty="0"/>
          </a:p>
          <a:p>
            <a:pPr marL="741929" marR="0" lvl="1" indent="-370965" algn="l" rtl="0">
              <a:lnSpc>
                <a:spcPct val="158003"/>
              </a:lnSpc>
              <a:spcBef>
                <a:spcPts val="0"/>
              </a:spcBef>
              <a:spcAft>
                <a:spcPts val="0"/>
              </a:spcAft>
              <a:buClr>
                <a:srgbClr val="0B2247"/>
              </a:buClr>
              <a:buSzPts val="3436"/>
              <a:buFont typeface="Arial"/>
              <a:buChar char="•"/>
            </a:pPr>
            <a:r>
              <a:rPr lang="en-US" sz="3436" b="0" i="0" u="none" strike="noStrike" cap="none" dirty="0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Treasurer</a:t>
            </a:r>
            <a:endParaRPr dirty="0"/>
          </a:p>
          <a:p>
            <a:pPr marL="741929" marR="0" lvl="1" indent="-370965" algn="l" rtl="0">
              <a:lnSpc>
                <a:spcPct val="158003"/>
              </a:lnSpc>
              <a:spcBef>
                <a:spcPts val="0"/>
              </a:spcBef>
              <a:spcAft>
                <a:spcPts val="0"/>
              </a:spcAft>
              <a:buClr>
                <a:srgbClr val="0B2247"/>
              </a:buClr>
              <a:buSzPts val="3436"/>
              <a:buFont typeface="Arial"/>
              <a:buChar char="•"/>
            </a:pPr>
            <a:r>
              <a:rPr lang="en-US" sz="3436" b="0" i="0" u="none" strike="noStrike" cap="none" dirty="0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Secretary</a:t>
            </a:r>
            <a:endParaRPr dirty="0"/>
          </a:p>
          <a:p>
            <a:pPr marL="741929" marR="0" lvl="1" indent="-370965" algn="l" rtl="0">
              <a:lnSpc>
                <a:spcPct val="158003"/>
              </a:lnSpc>
              <a:spcBef>
                <a:spcPts val="0"/>
              </a:spcBef>
              <a:spcAft>
                <a:spcPts val="0"/>
              </a:spcAft>
              <a:buClr>
                <a:srgbClr val="0B2247"/>
              </a:buClr>
              <a:buSzPts val="3436"/>
              <a:buFont typeface="Arial"/>
              <a:buChar char="•"/>
            </a:pPr>
            <a:r>
              <a:rPr lang="en-US" sz="3436" b="0" i="0" u="none" strike="noStrike" cap="none" dirty="0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Directors – Governance, Fundraising, Communications, Equipment/Uniform</a:t>
            </a:r>
            <a:endParaRPr dirty="0"/>
          </a:p>
          <a:p>
            <a:pPr marL="741929" marR="0" lvl="1" indent="-370965" algn="l" rtl="0">
              <a:lnSpc>
                <a:spcPct val="158003"/>
              </a:lnSpc>
              <a:spcBef>
                <a:spcPts val="0"/>
              </a:spcBef>
              <a:spcAft>
                <a:spcPts val="0"/>
              </a:spcAft>
              <a:buClr>
                <a:srgbClr val="0B2247"/>
              </a:buClr>
              <a:buSzPts val="3436"/>
              <a:buFont typeface="Arial"/>
              <a:buChar char="•"/>
            </a:pPr>
            <a:r>
              <a:rPr lang="en-US" sz="3436" b="0" i="0" u="none" strike="noStrike" cap="none" dirty="0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Technical Director</a:t>
            </a:r>
            <a:endParaRPr dirty="0"/>
          </a:p>
        </p:txBody>
      </p:sp>
      <p:sp>
        <p:nvSpPr>
          <p:cNvPr id="128" name="Google Shape;128;p4"/>
          <p:cNvSpPr/>
          <p:nvPr/>
        </p:nvSpPr>
        <p:spPr>
          <a:xfrm>
            <a:off x="269112" y="7256115"/>
            <a:ext cx="5774222" cy="2874659"/>
          </a:xfrm>
          <a:custGeom>
            <a:avLst/>
            <a:gdLst/>
            <a:ahLst/>
            <a:cxnLst/>
            <a:rect l="l" t="t" r="r" b="b"/>
            <a:pathLst>
              <a:path w="5774222" h="2874659" extrusionOk="0">
                <a:moveTo>
                  <a:pt x="0" y="0"/>
                </a:moveTo>
                <a:lnTo>
                  <a:pt x="5774222" y="0"/>
                </a:lnTo>
                <a:lnTo>
                  <a:pt x="5774222" y="2874659"/>
                </a:lnTo>
                <a:lnTo>
                  <a:pt x="0" y="287465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l="-8783" t="-10585" r="-18074" b="-940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C"/>
        </a:solidFill>
        <a:effectLst/>
      </p:bgPr>
    </p:bg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"/>
          <p:cNvSpPr/>
          <p:nvPr/>
        </p:nvSpPr>
        <p:spPr>
          <a:xfrm rot="10800000" flipH="1">
            <a:off x="14108906" y="0"/>
            <a:ext cx="4179094" cy="10287000"/>
          </a:xfrm>
          <a:custGeom>
            <a:avLst/>
            <a:gdLst/>
            <a:ahLst/>
            <a:cxnLst/>
            <a:rect l="l" t="t" r="r" b="b"/>
            <a:pathLst>
              <a:path w="4179094" h="10287000" extrusionOk="0">
                <a:moveTo>
                  <a:pt x="0" y="10287000"/>
                </a:moveTo>
                <a:lnTo>
                  <a:pt x="4179094" y="10287000"/>
                </a:lnTo>
                <a:lnTo>
                  <a:pt x="4179094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5"/>
          <p:cNvSpPr txBox="1"/>
          <p:nvPr/>
        </p:nvSpPr>
        <p:spPr>
          <a:xfrm>
            <a:off x="1950925" y="567985"/>
            <a:ext cx="13653077" cy="132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944" b="1" dirty="0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2025-26 Fees</a:t>
            </a:r>
            <a:endParaRPr dirty="0"/>
          </a:p>
        </p:txBody>
      </p:sp>
      <p:sp>
        <p:nvSpPr>
          <p:cNvPr id="135" name="Google Shape;135;p5"/>
          <p:cNvSpPr txBox="1"/>
          <p:nvPr/>
        </p:nvSpPr>
        <p:spPr>
          <a:xfrm>
            <a:off x="1956501" y="1969356"/>
            <a:ext cx="10798254" cy="269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741929" marR="0" lvl="1" indent="-370965" algn="l" rtl="0">
              <a:lnSpc>
                <a:spcPct val="158003"/>
              </a:lnSpc>
              <a:spcBef>
                <a:spcPts val="0"/>
              </a:spcBef>
              <a:spcAft>
                <a:spcPts val="0"/>
              </a:spcAft>
              <a:buClr>
                <a:srgbClr val="0B2247"/>
              </a:buClr>
              <a:buSzPts val="3436"/>
              <a:buFont typeface="Arial"/>
              <a:buChar char="•"/>
            </a:pPr>
            <a:r>
              <a:rPr lang="en-US" sz="3436" b="0" i="0" u="none" strike="noStrike" cap="none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Fees include:</a:t>
            </a:r>
            <a:endParaRPr/>
          </a:p>
          <a:p>
            <a:pPr marL="1199129" marR="0" lvl="2" indent="-370965" algn="l" rtl="0">
              <a:lnSpc>
                <a:spcPct val="158003"/>
              </a:lnSpc>
              <a:spcBef>
                <a:spcPts val="0"/>
              </a:spcBef>
              <a:spcAft>
                <a:spcPts val="0"/>
              </a:spcAft>
              <a:buClr>
                <a:srgbClr val="0B2247"/>
              </a:buClr>
              <a:buSzPts val="3436"/>
              <a:buFont typeface="Arial"/>
              <a:buChar char="•"/>
            </a:pPr>
            <a:r>
              <a:rPr lang="en-US" sz="3436" b="0" i="0" u="none" strike="noStrike" cap="none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EKVC Registration (Same as last year)</a:t>
            </a:r>
            <a:endParaRPr/>
          </a:p>
          <a:p>
            <a:pPr marL="1199129" marR="0" lvl="2" indent="-370965" algn="l" rtl="0">
              <a:lnSpc>
                <a:spcPct val="158003"/>
              </a:lnSpc>
              <a:spcBef>
                <a:spcPts val="0"/>
              </a:spcBef>
              <a:spcAft>
                <a:spcPts val="0"/>
              </a:spcAft>
              <a:buClr>
                <a:srgbClr val="0B2247"/>
              </a:buClr>
              <a:buSzPts val="3436"/>
              <a:buFont typeface="Arial"/>
              <a:buChar char="•"/>
            </a:pPr>
            <a:r>
              <a:rPr lang="en-US" sz="3436" b="0" i="0" u="none" strike="noStrike" cap="none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Jerseys (2/athlete) </a:t>
            </a:r>
            <a:endParaRPr/>
          </a:p>
          <a:p>
            <a:pPr marL="1199129" marR="0" lvl="2" indent="-370965" algn="l" rtl="0">
              <a:lnSpc>
                <a:spcPct val="158003"/>
              </a:lnSpc>
              <a:spcBef>
                <a:spcPts val="0"/>
              </a:spcBef>
              <a:spcAft>
                <a:spcPts val="0"/>
              </a:spcAft>
              <a:buClr>
                <a:srgbClr val="0B2247"/>
              </a:buClr>
              <a:buSzPts val="3436"/>
              <a:buFont typeface="Arial"/>
              <a:buChar char="•"/>
            </a:pPr>
            <a:r>
              <a:rPr lang="en-US" sz="3436" b="0" i="0" u="none" strike="noStrike" cap="none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Volleyball Alberta Tournament Fees</a:t>
            </a:r>
            <a:endParaRPr/>
          </a:p>
        </p:txBody>
      </p:sp>
      <p:sp>
        <p:nvSpPr>
          <p:cNvPr id="136" name="Google Shape;136;p5"/>
          <p:cNvSpPr txBox="1"/>
          <p:nvPr/>
        </p:nvSpPr>
        <p:spPr>
          <a:xfrm>
            <a:off x="1950925" y="5143500"/>
            <a:ext cx="13653077" cy="1421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New for 2026! – Payment Plan</a:t>
            </a:r>
            <a:endParaRPr sz="6600" dirty="0"/>
          </a:p>
        </p:txBody>
      </p:sp>
      <p:sp>
        <p:nvSpPr>
          <p:cNvPr id="137" name="Google Shape;137;p5"/>
          <p:cNvSpPr txBox="1"/>
          <p:nvPr/>
        </p:nvSpPr>
        <p:spPr>
          <a:xfrm>
            <a:off x="1950925" y="6359665"/>
            <a:ext cx="10798254" cy="269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828164" marR="0" lvl="1" indent="-457200" algn="l" rtl="0">
              <a:lnSpc>
                <a:spcPct val="158003"/>
              </a:lnSpc>
              <a:spcBef>
                <a:spcPts val="0"/>
              </a:spcBef>
              <a:spcAft>
                <a:spcPts val="0"/>
              </a:spcAft>
              <a:buClr>
                <a:srgbClr val="0B2247"/>
              </a:buClr>
              <a:buSzPts val="3436"/>
              <a:buFont typeface="Arial"/>
              <a:buChar char="•"/>
            </a:pPr>
            <a:r>
              <a:rPr lang="en-US" sz="3436" b="0" i="0" u="none" strike="noStrike" cap="none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5 Equal Payments</a:t>
            </a:r>
            <a:endParaRPr/>
          </a:p>
          <a:p>
            <a:pPr marL="828164" marR="0" lvl="1" indent="-457200" algn="l" rtl="0">
              <a:lnSpc>
                <a:spcPct val="158003"/>
              </a:lnSpc>
              <a:spcBef>
                <a:spcPts val="0"/>
              </a:spcBef>
              <a:spcAft>
                <a:spcPts val="0"/>
              </a:spcAft>
              <a:buClr>
                <a:srgbClr val="0B2247"/>
              </a:buClr>
              <a:buSzPts val="3436"/>
              <a:buFont typeface="Arial"/>
              <a:buChar char="•"/>
            </a:pPr>
            <a:r>
              <a:rPr lang="en-US" sz="3436" b="0" i="0" u="none" strike="noStrike" cap="none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-US" sz="3436" b="0" i="0" u="none" strike="noStrike" cap="none" baseline="30000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st</a:t>
            </a:r>
            <a:r>
              <a:rPr lang="en-US" sz="3436" b="0" i="0" u="none" strike="noStrike" cap="none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 payment due at registration (Dec)</a:t>
            </a:r>
            <a:endParaRPr/>
          </a:p>
          <a:p>
            <a:pPr marL="828164" marR="0" lvl="1" indent="-457200" algn="l" rtl="0">
              <a:lnSpc>
                <a:spcPct val="158003"/>
              </a:lnSpc>
              <a:spcBef>
                <a:spcPts val="0"/>
              </a:spcBef>
              <a:spcAft>
                <a:spcPts val="0"/>
              </a:spcAft>
              <a:buClr>
                <a:srgbClr val="0B2247"/>
              </a:buClr>
              <a:buSzPts val="3436"/>
              <a:buFont typeface="Arial"/>
              <a:buChar char="•"/>
            </a:pPr>
            <a:r>
              <a:rPr lang="en-US" sz="3436" b="0" i="0" u="none" strike="noStrike" cap="none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Automatic payments the 1</a:t>
            </a:r>
            <a:r>
              <a:rPr lang="en-US" sz="3436" b="0" i="0" u="none" strike="noStrike" cap="none" baseline="30000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st</a:t>
            </a:r>
            <a:r>
              <a:rPr lang="en-US" sz="3436" b="0" i="0" u="none" strike="noStrike" cap="none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 of each month (Jan-April)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C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6"/>
          <p:cNvGrpSpPr/>
          <p:nvPr/>
        </p:nvGrpSpPr>
        <p:grpSpPr>
          <a:xfrm>
            <a:off x="2209800" y="266700"/>
            <a:ext cx="13868400" cy="8458200"/>
            <a:chOff x="0" y="0"/>
            <a:chExt cx="13868400" cy="8458200"/>
          </a:xfrm>
        </p:grpSpPr>
        <p:sp>
          <p:nvSpPr>
            <p:cNvPr id="143" name="Google Shape;143;p6"/>
            <p:cNvSpPr/>
            <p:nvPr/>
          </p:nvSpPr>
          <p:spPr>
            <a:xfrm>
              <a:off x="0" y="0"/>
              <a:ext cx="13868400" cy="253746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6"/>
            <p:cNvSpPr txBox="1"/>
            <p:nvPr/>
          </p:nvSpPr>
          <p:spPr>
            <a:xfrm>
              <a:off x="0" y="0"/>
              <a:ext cx="13868400" cy="25374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47650" tIns="247650" rIns="247650" bIns="2476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6500"/>
                <a:buFont typeface="Calibri"/>
                <a:buNone/>
              </a:pPr>
              <a:r>
                <a:rPr lang="en-US" sz="65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2025 Monthly Payment Fees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145" name="Google Shape;145;p6"/>
            <p:cNvSpPr/>
            <p:nvPr/>
          </p:nvSpPr>
          <p:spPr>
            <a:xfrm>
              <a:off x="9472" y="2537460"/>
              <a:ext cx="3462363" cy="5328666"/>
            </a:xfrm>
            <a:prstGeom prst="rect">
              <a:avLst/>
            </a:prstGeom>
            <a:solidFill>
              <a:srgbClr val="00B0F0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6"/>
            <p:cNvSpPr txBox="1"/>
            <p:nvPr/>
          </p:nvSpPr>
          <p:spPr>
            <a:xfrm>
              <a:off x="9472" y="2537460"/>
              <a:ext cx="3462363" cy="5328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47650" tIns="247650" rIns="247650" bIns="2476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6500"/>
                <a:buFont typeface="Calibri"/>
                <a:buNone/>
              </a:pPr>
              <a:r>
                <a:rPr lang="en-US" sz="6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13U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2275"/>
                </a:spcBef>
                <a:spcAft>
                  <a:spcPts val="0"/>
                </a:spcAft>
                <a:buClr>
                  <a:schemeClr val="lt1"/>
                </a:buClr>
                <a:buSzPts val="6500"/>
                <a:buFont typeface="Calibri"/>
                <a:buNone/>
              </a:pPr>
              <a:r>
                <a:rPr lang="en-US" sz="6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$220/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2275"/>
                </a:spcBef>
                <a:spcAft>
                  <a:spcPts val="0"/>
                </a:spcAft>
                <a:buClr>
                  <a:schemeClr val="lt1"/>
                </a:buClr>
                <a:buSzPts val="6500"/>
                <a:buFont typeface="Calibri"/>
                <a:buNone/>
              </a:pPr>
              <a:r>
                <a:rPr lang="en-US" sz="6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month</a:t>
              </a:r>
              <a:endParaRPr/>
            </a:p>
          </p:txBody>
        </p:sp>
        <p:sp>
          <p:nvSpPr>
            <p:cNvPr id="147" name="Google Shape;147;p6"/>
            <p:cNvSpPr/>
            <p:nvPr/>
          </p:nvSpPr>
          <p:spPr>
            <a:xfrm>
              <a:off x="3471836" y="2537460"/>
              <a:ext cx="3462363" cy="5328666"/>
            </a:xfrm>
            <a:prstGeom prst="rect">
              <a:avLst/>
            </a:prstGeom>
            <a:solidFill>
              <a:srgbClr val="00B0F0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6"/>
            <p:cNvSpPr txBox="1"/>
            <p:nvPr/>
          </p:nvSpPr>
          <p:spPr>
            <a:xfrm>
              <a:off x="3471836" y="2537460"/>
              <a:ext cx="3462363" cy="5328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47650" tIns="247650" rIns="247650" bIns="2476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6500"/>
                <a:buFont typeface="Calibri"/>
                <a:buNone/>
              </a:pPr>
              <a:r>
                <a:rPr lang="en-US" sz="6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14U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2275"/>
                </a:spcBef>
                <a:spcAft>
                  <a:spcPts val="0"/>
                </a:spcAft>
                <a:buClr>
                  <a:schemeClr val="lt1"/>
                </a:buClr>
                <a:buSzPts val="6500"/>
                <a:buFont typeface="Calibri"/>
                <a:buNone/>
              </a:pPr>
              <a:r>
                <a:rPr lang="en-US" sz="6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$235/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2275"/>
                </a:spcBef>
                <a:spcAft>
                  <a:spcPts val="0"/>
                </a:spcAft>
                <a:buClr>
                  <a:schemeClr val="lt1"/>
                </a:buClr>
                <a:buSzPts val="6500"/>
                <a:buFont typeface="Calibri"/>
                <a:buNone/>
              </a:pPr>
              <a:r>
                <a:rPr lang="en-US" sz="6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month</a:t>
              </a:r>
              <a:endParaRPr/>
            </a:p>
          </p:txBody>
        </p:sp>
        <p:sp>
          <p:nvSpPr>
            <p:cNvPr id="149" name="Google Shape;149;p6"/>
            <p:cNvSpPr/>
            <p:nvPr/>
          </p:nvSpPr>
          <p:spPr>
            <a:xfrm>
              <a:off x="6934200" y="2537460"/>
              <a:ext cx="3462363" cy="5328666"/>
            </a:xfrm>
            <a:prstGeom prst="rect">
              <a:avLst/>
            </a:prstGeom>
            <a:solidFill>
              <a:srgbClr val="00B0F0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6"/>
            <p:cNvSpPr txBox="1"/>
            <p:nvPr/>
          </p:nvSpPr>
          <p:spPr>
            <a:xfrm>
              <a:off x="6934200" y="2537460"/>
              <a:ext cx="3462363" cy="5328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47650" tIns="247650" rIns="247650" bIns="2476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6500"/>
                <a:buFont typeface="Calibri"/>
                <a:buNone/>
              </a:pPr>
              <a:r>
                <a:rPr lang="en-US" sz="6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15/16U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2275"/>
                </a:spcBef>
                <a:spcAft>
                  <a:spcPts val="0"/>
                </a:spcAft>
                <a:buClr>
                  <a:schemeClr val="lt1"/>
                </a:buClr>
                <a:buSzPts val="6500"/>
                <a:buFont typeface="Calibri"/>
                <a:buNone/>
              </a:pPr>
              <a:r>
                <a:rPr lang="en-US" sz="6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$275/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2275"/>
                </a:spcBef>
                <a:spcAft>
                  <a:spcPts val="0"/>
                </a:spcAft>
                <a:buClr>
                  <a:schemeClr val="lt1"/>
                </a:buClr>
                <a:buSzPts val="6500"/>
                <a:buFont typeface="Calibri"/>
                <a:buNone/>
              </a:pPr>
              <a:r>
                <a:rPr lang="en-US" sz="6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month</a:t>
              </a:r>
              <a:endParaRPr/>
            </a:p>
          </p:txBody>
        </p:sp>
        <p:sp>
          <p:nvSpPr>
            <p:cNvPr id="151" name="Google Shape;151;p6"/>
            <p:cNvSpPr/>
            <p:nvPr/>
          </p:nvSpPr>
          <p:spPr>
            <a:xfrm>
              <a:off x="10396563" y="2537460"/>
              <a:ext cx="3462363" cy="5328666"/>
            </a:xfrm>
            <a:prstGeom prst="rect">
              <a:avLst/>
            </a:prstGeom>
            <a:solidFill>
              <a:srgbClr val="00B0F0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7647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6"/>
            <p:cNvSpPr txBox="1"/>
            <p:nvPr/>
          </p:nvSpPr>
          <p:spPr>
            <a:xfrm>
              <a:off x="10396563" y="2537460"/>
              <a:ext cx="3462363" cy="5328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47650" tIns="247650" rIns="247650" bIns="2476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6500"/>
                <a:buFont typeface="Calibri"/>
                <a:buNone/>
              </a:pPr>
              <a:r>
                <a:rPr lang="en-US" sz="6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17/18U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2275"/>
                </a:spcBef>
                <a:spcAft>
                  <a:spcPts val="0"/>
                </a:spcAft>
                <a:buClr>
                  <a:schemeClr val="lt1"/>
                </a:buClr>
                <a:buSzPts val="6500"/>
                <a:buFont typeface="Calibri"/>
                <a:buNone/>
              </a:pPr>
              <a:r>
                <a:rPr lang="en-US" sz="6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$280/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2275"/>
                </a:spcBef>
                <a:spcAft>
                  <a:spcPts val="0"/>
                </a:spcAft>
                <a:buClr>
                  <a:schemeClr val="lt1"/>
                </a:buClr>
                <a:buSzPts val="6500"/>
                <a:buFont typeface="Calibri"/>
                <a:buNone/>
              </a:pPr>
              <a:r>
                <a:rPr lang="en-US" sz="6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month</a:t>
              </a:r>
              <a:endParaRPr/>
            </a:p>
          </p:txBody>
        </p:sp>
        <p:sp>
          <p:nvSpPr>
            <p:cNvPr id="153" name="Google Shape;153;p6"/>
            <p:cNvSpPr/>
            <p:nvPr/>
          </p:nvSpPr>
          <p:spPr>
            <a:xfrm>
              <a:off x="0" y="7866126"/>
              <a:ext cx="13868400" cy="592074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4" name="Google Shape;154;p6"/>
          <p:cNvSpPr/>
          <p:nvPr/>
        </p:nvSpPr>
        <p:spPr>
          <a:xfrm>
            <a:off x="1533144" y="8933688"/>
            <a:ext cx="1353312" cy="1353312"/>
          </a:xfrm>
          <a:prstGeom prst="ellipse">
            <a:avLst/>
          </a:prstGeom>
          <a:blipFill rotWithShape="1">
            <a:blip r:embed="rId3">
              <a:alphaModFix/>
            </a:blip>
            <a:stretch>
              <a:fillRect t="-999" b="-999"/>
            </a:stretch>
          </a:blip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6"/>
          <p:cNvSpPr txBox="1"/>
          <p:nvPr/>
        </p:nvSpPr>
        <p:spPr>
          <a:xfrm>
            <a:off x="2886456" y="9317956"/>
            <a:ext cx="140970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 Youth Recreational Player Registration is Separate from EKVC Registration Fees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7"/>
          <p:cNvSpPr txBox="1"/>
          <p:nvPr/>
        </p:nvSpPr>
        <p:spPr>
          <a:xfrm>
            <a:off x="4170218" y="0"/>
            <a:ext cx="13653077" cy="132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944" b="1" dirty="0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3 YEAR COMPARISON</a:t>
            </a:r>
            <a:endParaRPr dirty="0"/>
          </a:p>
        </p:txBody>
      </p:sp>
      <p:pic>
        <p:nvPicPr>
          <p:cNvPr id="161" name="Google Shape;161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02391" y="1430566"/>
            <a:ext cx="14283218" cy="85897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8"/>
          <p:cNvSpPr/>
          <p:nvPr/>
        </p:nvSpPr>
        <p:spPr>
          <a:xfrm>
            <a:off x="1" y="0"/>
            <a:ext cx="18287998" cy="6858000"/>
          </a:xfrm>
          <a:custGeom>
            <a:avLst/>
            <a:gdLst/>
            <a:ahLst/>
            <a:cxnLst/>
            <a:rect l="l" t="t" r="r" b="b"/>
            <a:pathLst>
              <a:path w="12192000" h="4572001" extrusionOk="0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82850" tIns="91400" rIns="182850" bIns="914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cxnSp>
        <p:nvCxnSpPr>
          <p:cNvPr id="167" name="Google Shape;167;p8"/>
          <p:cNvCxnSpPr/>
          <p:nvPr/>
        </p:nvCxnSpPr>
        <p:spPr>
          <a:xfrm rot="10800000">
            <a:off x="12580264" y="7896158"/>
            <a:ext cx="0" cy="1371600"/>
          </a:xfrm>
          <a:prstGeom prst="straightConnector1">
            <a:avLst/>
          </a:prstGeom>
          <a:noFill/>
          <a:ln w="19050" cap="flat" cmpd="sng">
            <a:solidFill>
              <a:srgbClr val="1482AB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8" name="Google Shape;168;p8"/>
          <p:cNvSpPr/>
          <p:nvPr/>
        </p:nvSpPr>
        <p:spPr>
          <a:xfrm>
            <a:off x="-13855" y="-20782"/>
            <a:ext cx="5949200" cy="10287000"/>
          </a:xfrm>
          <a:prstGeom prst="rect">
            <a:avLst/>
          </a:prstGeom>
          <a:solidFill>
            <a:srgbClr val="0F243E"/>
          </a:solidFill>
          <a:ln>
            <a:noFill/>
          </a:ln>
        </p:spPr>
        <p:txBody>
          <a:bodyPr spcFirstLastPara="1" wrap="square" lIns="182850" tIns="91400" rIns="182850" bIns="914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cxnSp>
        <p:nvCxnSpPr>
          <p:cNvPr id="169" name="Google Shape;169;p8"/>
          <p:cNvCxnSpPr/>
          <p:nvPr/>
        </p:nvCxnSpPr>
        <p:spPr>
          <a:xfrm>
            <a:off x="12142694" y="2945668"/>
            <a:ext cx="0" cy="4389120"/>
          </a:xfrm>
          <a:prstGeom prst="straightConnector1">
            <a:avLst/>
          </a:prstGeom>
          <a:noFill/>
          <a:ln w="19050" cap="flat" cmpd="sng">
            <a:solidFill>
              <a:srgbClr val="1482AB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70" name="Google Shape;17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34200" y="49022"/>
            <a:ext cx="10134600" cy="10199878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8"/>
          <p:cNvSpPr txBox="1"/>
          <p:nvPr/>
        </p:nvSpPr>
        <p:spPr>
          <a:xfrm>
            <a:off x="166655" y="3776053"/>
            <a:ext cx="5807126" cy="3128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44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TREASURER’S </a:t>
            </a:r>
            <a:endParaRPr sz="1100" dirty="0"/>
          </a:p>
          <a:p>
            <a:pPr marL="0" marR="0" lvl="0" indent="0" algn="ctr" rtl="0">
              <a:lnSpc>
                <a:spcPct val="1544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REPORT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C"/>
        </a:soli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9"/>
          <p:cNvSpPr/>
          <p:nvPr/>
        </p:nvSpPr>
        <p:spPr>
          <a:xfrm rot="10800000" flipH="1">
            <a:off x="14108906" y="0"/>
            <a:ext cx="4179094" cy="10287000"/>
          </a:xfrm>
          <a:custGeom>
            <a:avLst/>
            <a:gdLst/>
            <a:ahLst/>
            <a:cxnLst/>
            <a:rect l="l" t="t" r="r" b="b"/>
            <a:pathLst>
              <a:path w="4179094" h="10287000" extrusionOk="0">
                <a:moveTo>
                  <a:pt x="0" y="10287000"/>
                </a:moveTo>
                <a:lnTo>
                  <a:pt x="4179094" y="10287000"/>
                </a:lnTo>
                <a:lnTo>
                  <a:pt x="4179094" y="0"/>
                </a:lnTo>
                <a:lnTo>
                  <a:pt x="0" y="0"/>
                </a:lnTo>
                <a:lnTo>
                  <a:pt x="0" y="1028700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9"/>
          <p:cNvSpPr/>
          <p:nvPr/>
        </p:nvSpPr>
        <p:spPr>
          <a:xfrm>
            <a:off x="269112" y="7256115"/>
            <a:ext cx="5774222" cy="2874659"/>
          </a:xfrm>
          <a:custGeom>
            <a:avLst/>
            <a:gdLst/>
            <a:ahLst/>
            <a:cxnLst/>
            <a:rect l="l" t="t" r="r" b="b"/>
            <a:pathLst>
              <a:path w="5774222" h="2874659" extrusionOk="0">
                <a:moveTo>
                  <a:pt x="0" y="0"/>
                </a:moveTo>
                <a:lnTo>
                  <a:pt x="5774222" y="0"/>
                </a:lnTo>
                <a:lnTo>
                  <a:pt x="5774222" y="2874659"/>
                </a:lnTo>
                <a:lnTo>
                  <a:pt x="0" y="287465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l="-8783" t="-10585" r="-18074" b="-940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9"/>
          <p:cNvSpPr txBox="1"/>
          <p:nvPr/>
        </p:nvSpPr>
        <p:spPr>
          <a:xfrm>
            <a:off x="1246909" y="624262"/>
            <a:ext cx="13653077" cy="132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944" b="1" dirty="0">
                <a:solidFill>
                  <a:srgbClr val="0B2247"/>
                </a:solidFill>
                <a:latin typeface="Arial"/>
                <a:ea typeface="Arial"/>
                <a:cs typeface="Arial"/>
                <a:sym typeface="Arial"/>
              </a:rPr>
              <a:t>ELECTION –AGM PROCESS</a:t>
            </a:r>
            <a:endParaRPr dirty="0"/>
          </a:p>
        </p:txBody>
      </p:sp>
      <p:sp>
        <p:nvSpPr>
          <p:cNvPr id="179" name="Google Shape;179;p9"/>
          <p:cNvSpPr txBox="1"/>
          <p:nvPr/>
        </p:nvSpPr>
        <p:spPr>
          <a:xfrm>
            <a:off x="4267200" y="2400300"/>
            <a:ext cx="9224374" cy="5940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All positions are one-year terms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rgbClr val="666666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Incumbents may let names stand</a:t>
            </a:r>
            <a:endParaRPr/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rgbClr val="666666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Chair calls for nominations 3 times per position</a:t>
            </a:r>
            <a:endParaRPr/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rgbClr val="666666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Nominations close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rgbClr val="666666"/>
              </a:buClr>
              <a:buSzPts val="3200"/>
              <a:buFont typeface="Arial"/>
              <a:buChar char="•"/>
            </a:pPr>
            <a:r>
              <a:rPr lang="en-US" sz="3200" b="0" i="0" u="none" strike="noStrike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If unopposed – elected by acclamation</a:t>
            </a:r>
            <a:endParaRPr sz="3200" b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rgbClr val="666666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If more than one nomination – board only vote (show of hands)</a:t>
            </a:r>
            <a:endParaRPr/>
          </a:p>
          <a:p>
            <a:pPr marL="457200" marR="0" lvl="0" indent="-457200" algn="l" rtl="0">
              <a:spcBef>
                <a:spcPts val="1200"/>
              </a:spcBef>
              <a:spcAft>
                <a:spcPts val="0"/>
              </a:spcAft>
              <a:buClr>
                <a:srgbClr val="666666"/>
              </a:buClr>
              <a:buSzPts val="3200"/>
              <a:buFont typeface="Arial"/>
              <a:buChar char="•"/>
            </a:pPr>
            <a:r>
              <a:rPr lang="en-US" sz="3200" b="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Motion to accept elected &amp; appointed board members</a:t>
            </a:r>
            <a:b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398</Words>
  <Application>Microsoft Office PowerPoint</Application>
  <PresentationFormat>Custom</PresentationFormat>
  <Paragraphs>78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Sansita</vt:lpstr>
      <vt:lpstr>Calibri</vt:lpstr>
      <vt:lpstr>Twentieth Century</vt:lpstr>
      <vt:lpstr>Nunito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Thompson, Dylan</dc:creator>
  <cp:lastModifiedBy>Thompson, Dylan</cp:lastModifiedBy>
  <cp:revision>1</cp:revision>
  <dcterms:created xsi:type="dcterms:W3CDTF">2006-08-16T00:00:00Z</dcterms:created>
  <dcterms:modified xsi:type="dcterms:W3CDTF">2025-11-26T01:46:00Z</dcterms:modified>
</cp:coreProperties>
</file>