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5"/>
  </p:notesMasterIdLst>
  <p:handoutMasterIdLst>
    <p:handoutMasterId r:id="rId26"/>
  </p:handoutMasterIdLst>
  <p:sldIdLst>
    <p:sldId id="256" r:id="rId5"/>
    <p:sldId id="257" r:id="rId6"/>
    <p:sldId id="286" r:id="rId7"/>
    <p:sldId id="287" r:id="rId8"/>
    <p:sldId id="271" r:id="rId9"/>
    <p:sldId id="279" r:id="rId10"/>
    <p:sldId id="284" r:id="rId11"/>
    <p:sldId id="280" r:id="rId12"/>
    <p:sldId id="261" r:id="rId13"/>
    <p:sldId id="262" r:id="rId14"/>
    <p:sldId id="290" r:id="rId15"/>
    <p:sldId id="278" r:id="rId16"/>
    <p:sldId id="281" r:id="rId17"/>
    <p:sldId id="289" r:id="rId18"/>
    <p:sldId id="263" r:id="rId19"/>
    <p:sldId id="274" r:id="rId20"/>
    <p:sldId id="288" r:id="rId21"/>
    <p:sldId id="275" r:id="rId22"/>
    <p:sldId id="283" r:id="rId23"/>
    <p:sldId id="276" r:id="rId24"/>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DD7C1B0-64B4-4A42-BDDA-860C1EA1F741}">
          <p14:sldIdLst>
            <p14:sldId id="256"/>
            <p14:sldId id="257"/>
            <p14:sldId id="286"/>
            <p14:sldId id="287"/>
            <p14:sldId id="271"/>
            <p14:sldId id="279"/>
            <p14:sldId id="284"/>
            <p14:sldId id="280"/>
            <p14:sldId id="261"/>
            <p14:sldId id="262"/>
            <p14:sldId id="290"/>
            <p14:sldId id="278"/>
            <p14:sldId id="281"/>
            <p14:sldId id="289"/>
            <p14:sldId id="263"/>
            <p14:sldId id="274"/>
            <p14:sldId id="288"/>
            <p14:sldId id="275"/>
            <p14:sldId id="283"/>
            <p14:sldId id="276"/>
          </p14:sldIdLst>
        </p14:section>
      </p14:sectionLst>
    </p:ex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8C03D4-174D-4F70-9976-0B807E6B9D6A}" v="1" dt="2026-03-25T15:10:44.247"/>
  </p1510:revLst>
</p1510:revInfo>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9" autoAdjust="0"/>
    <p:restoredTop sz="94660"/>
  </p:normalViewPr>
  <p:slideViewPr>
    <p:cSldViewPr snapToGrid="0">
      <p:cViewPr varScale="1">
        <p:scale>
          <a:sx n="69" d="100"/>
          <a:sy n="69" d="100"/>
        </p:scale>
        <p:origin x="1166" y="58"/>
      </p:cViewPr>
      <p:guideLst>
        <p:guide pos="3839"/>
        <p:guide orient="horz" pos="216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3/25/2026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3/25/2026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F2A70B-78F2-4DCF-B53B-C990D2FAFB8A}" type="slidenum">
              <a:rPr lang="en-US" smtClean="0"/>
              <a:t>3</a:t>
            </a:fld>
            <a:endParaRPr lang="en-US"/>
          </a:p>
        </p:txBody>
      </p:sp>
    </p:spTree>
    <p:extLst>
      <p:ext uri="{BB962C8B-B14F-4D97-AF65-F5344CB8AC3E}">
        <p14:creationId xmlns:p14="http://schemas.microsoft.com/office/powerpoint/2010/main" val="316198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F2A70B-78F2-4DCF-B53B-C990D2FAFB8A}" type="slidenum">
              <a:rPr lang="en-US" smtClean="0"/>
              <a:t>4</a:t>
            </a:fld>
            <a:endParaRPr lang="en-US"/>
          </a:p>
        </p:txBody>
      </p:sp>
    </p:spTree>
    <p:extLst>
      <p:ext uri="{BB962C8B-B14F-4D97-AF65-F5344CB8AC3E}">
        <p14:creationId xmlns:p14="http://schemas.microsoft.com/office/powerpoint/2010/main" val="3678637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8882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603347" y="770467"/>
            <a:ext cx="10779492" cy="3352800"/>
          </a:xfrm>
        </p:spPr>
        <p:txBody>
          <a:bodyPr anchor="b">
            <a:noAutofit/>
          </a:bodyPr>
          <a:lstStyle>
            <a:lvl1pPr algn="l">
              <a:lnSpc>
                <a:spcPct val="80000"/>
              </a:lnSpc>
              <a:defRPr sz="15640" spc="-213" baseline="0">
                <a:solidFill>
                  <a:srgbClr val="FFFFFF"/>
                </a:solidFill>
              </a:defRPr>
            </a:lvl1pPr>
          </a:lstStyle>
          <a:p>
            <a:r>
              <a:rPr lang="en-US" dirty="0"/>
              <a:t>Click to edit Master title style</a:t>
            </a:r>
          </a:p>
        </p:txBody>
      </p:sp>
      <p:sp>
        <p:nvSpPr>
          <p:cNvPr id="3" name="Subtitle 2"/>
          <p:cNvSpPr>
            <a:spLocks noGrp="1"/>
          </p:cNvSpPr>
          <p:nvPr>
            <p:ph type="subTitle" idx="1"/>
          </p:nvPr>
        </p:nvSpPr>
        <p:spPr>
          <a:xfrm>
            <a:off x="667339" y="4206876"/>
            <a:ext cx="9225798" cy="1645920"/>
          </a:xfrm>
        </p:spPr>
        <p:txBody>
          <a:bodyPr>
            <a:normAutofit/>
          </a:bodyPr>
          <a:lstStyle>
            <a:lvl1pPr marL="0" indent="0" algn="l">
              <a:buNone/>
              <a:defRPr sz="5687">
                <a:solidFill>
                  <a:schemeClr val="bg1"/>
                </a:solidFill>
                <a:latin typeface="+mj-lt"/>
              </a:defRPr>
            </a:lvl1pPr>
            <a:lvl2pPr marL="812582" indent="0" algn="ctr">
              <a:buNone/>
              <a:defRPr sz="4976"/>
            </a:lvl2pPr>
            <a:lvl3pPr marL="1625163" indent="0" algn="ctr">
              <a:buNone/>
              <a:defRPr sz="4266"/>
            </a:lvl3pPr>
            <a:lvl4pPr marL="2437745" indent="0" algn="ctr">
              <a:buNone/>
              <a:defRPr sz="3555"/>
            </a:lvl4pPr>
            <a:lvl5pPr marL="3250326" indent="0" algn="ctr">
              <a:buNone/>
              <a:defRPr sz="3555"/>
            </a:lvl5pPr>
            <a:lvl6pPr marL="4062908" indent="0" algn="ctr">
              <a:buNone/>
              <a:defRPr sz="3555"/>
            </a:lvl6pPr>
            <a:lvl7pPr marL="4875489" indent="0" algn="ctr">
              <a:buNone/>
              <a:defRPr sz="3555"/>
            </a:lvl7pPr>
            <a:lvl8pPr marL="5688071" indent="0" algn="ctr">
              <a:buNone/>
              <a:defRPr sz="3555"/>
            </a:lvl8pPr>
            <a:lvl9pPr marL="6500652" indent="0" algn="ctr">
              <a:buNone/>
              <a:defRPr sz="3555"/>
            </a:lvl9pPr>
          </a:lstStyle>
          <a:p>
            <a:r>
              <a:rPr lang="en-US" dirty="0"/>
              <a:t>Click to edit Master subtitle style</a:t>
            </a:r>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3/25/2026</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2286475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F4E5243-F52A-4D37-9694-EB26C6C31910}" type="datetimeFigureOut">
              <a:rPr lang="en-US" dirty="0"/>
              <a:t>3/25/2026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484933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1673" y="695325"/>
            <a:ext cx="2628215" cy="480060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771324" y="714376"/>
            <a:ext cx="7732286" cy="540067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A77B6E1-634A-48DC-9E8B-D894023267EF}" type="datetimeFigureOut">
              <a:rPr lang="en-US" dirty="0"/>
              <a:t>3/25/2026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4032853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B2D3E9E-A95C-48F2-B4BF-A71542E0BE9A}" type="datetimeFigureOut">
              <a:rPr lang="en-US" dirty="0"/>
              <a:t>3/25/2026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207307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347" y="767419"/>
            <a:ext cx="10777969" cy="3355848"/>
          </a:xfrm>
        </p:spPr>
        <p:txBody>
          <a:bodyPr anchor="b">
            <a:normAutofit/>
          </a:bodyPr>
          <a:lstStyle>
            <a:lvl1pPr>
              <a:lnSpc>
                <a:spcPct val="80000"/>
              </a:lnSpc>
              <a:defRPr sz="15640" b="0" baseline="0">
                <a:solidFill>
                  <a:schemeClr val="accent1"/>
                </a:solidFill>
              </a:defRPr>
            </a:lvl1pPr>
          </a:lstStyle>
          <a:p>
            <a:r>
              <a:rPr lang="en-US" dirty="0"/>
              <a:t>Click to edit Master title style</a:t>
            </a:r>
          </a:p>
        </p:txBody>
      </p:sp>
      <p:sp>
        <p:nvSpPr>
          <p:cNvPr id="3" name="Text Placeholder 2"/>
          <p:cNvSpPr>
            <a:spLocks noGrp="1"/>
          </p:cNvSpPr>
          <p:nvPr>
            <p:ph type="body" idx="1"/>
          </p:nvPr>
        </p:nvSpPr>
        <p:spPr>
          <a:xfrm>
            <a:off x="667338" y="4204209"/>
            <a:ext cx="9223893" cy="1645920"/>
          </a:xfrm>
        </p:spPr>
        <p:txBody>
          <a:bodyPr anchor="t">
            <a:normAutofit/>
          </a:bodyPr>
          <a:lstStyle>
            <a:lvl1pPr marL="0" indent="0">
              <a:buNone/>
              <a:defRPr sz="5687">
                <a:solidFill>
                  <a:schemeClr val="tx1"/>
                </a:solidFill>
                <a:latin typeface="+mj-lt"/>
              </a:defRPr>
            </a:lvl1pPr>
            <a:lvl2pPr marL="812582" indent="0">
              <a:buNone/>
              <a:defRPr sz="3199">
                <a:solidFill>
                  <a:schemeClr val="tx1">
                    <a:tint val="75000"/>
                  </a:schemeClr>
                </a:solidFill>
              </a:defRPr>
            </a:lvl2pPr>
            <a:lvl3pPr marL="1625163" indent="0">
              <a:buNone/>
              <a:defRPr sz="2844">
                <a:solidFill>
                  <a:schemeClr val="tx1">
                    <a:tint val="75000"/>
                  </a:schemeClr>
                </a:solidFill>
              </a:defRPr>
            </a:lvl3pPr>
            <a:lvl4pPr marL="2437745" indent="0">
              <a:buNone/>
              <a:defRPr sz="2488">
                <a:solidFill>
                  <a:schemeClr val="tx1">
                    <a:tint val="75000"/>
                  </a:schemeClr>
                </a:solidFill>
              </a:defRPr>
            </a:lvl4pPr>
            <a:lvl5pPr marL="3250326" indent="0">
              <a:buNone/>
              <a:defRPr sz="2488">
                <a:solidFill>
                  <a:schemeClr val="tx1">
                    <a:tint val="75000"/>
                  </a:schemeClr>
                </a:solidFill>
              </a:defRPr>
            </a:lvl5pPr>
            <a:lvl6pPr marL="4062908" indent="0">
              <a:buNone/>
              <a:defRPr sz="2488">
                <a:solidFill>
                  <a:schemeClr val="tx1">
                    <a:tint val="75000"/>
                  </a:schemeClr>
                </a:solidFill>
              </a:defRPr>
            </a:lvl6pPr>
            <a:lvl7pPr marL="4875489" indent="0">
              <a:buNone/>
              <a:defRPr sz="2488">
                <a:solidFill>
                  <a:schemeClr val="tx1">
                    <a:tint val="75000"/>
                  </a:schemeClr>
                </a:solidFill>
              </a:defRPr>
            </a:lvl7pPr>
            <a:lvl8pPr marL="5688071" indent="0">
              <a:buNone/>
              <a:defRPr sz="2488">
                <a:solidFill>
                  <a:schemeClr val="tx1">
                    <a:tint val="75000"/>
                  </a:schemeClr>
                </a:solidFill>
              </a:defRPr>
            </a:lvl8pPr>
            <a:lvl9pPr marL="6500652" indent="0">
              <a:buNone/>
              <a:defRPr sz="2488">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3/25/2026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056192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76480" y="1998134"/>
            <a:ext cx="4662226" cy="3767328"/>
          </a:xfrm>
        </p:spPr>
        <p:txBody>
          <a:bodyPr/>
          <a:lstStyle>
            <a:lvl1pPr>
              <a:defRPr sz="4266"/>
            </a:lvl1pPr>
            <a:lvl2pPr>
              <a:defRPr sz="3555"/>
            </a:lvl2pPr>
            <a:lvl3pPr>
              <a:defRPr sz="3199"/>
            </a:lvl3pPr>
            <a:lvl4pPr>
              <a:defRPr sz="2844"/>
            </a:lvl4pPr>
            <a:lvl5pPr>
              <a:defRPr sz="2844"/>
            </a:lvl5pPr>
            <a:lvl6pPr>
              <a:defRPr sz="2844"/>
            </a:lvl6pPr>
            <a:lvl7pPr>
              <a:defRPr sz="2844"/>
            </a:lvl7pPr>
            <a:lvl8pPr>
              <a:defRPr sz="2844"/>
            </a:lvl8pPr>
            <a:lvl9pPr>
              <a:defRPr sz="284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009764" y="1998134"/>
            <a:ext cx="4662226" cy="3767328"/>
          </a:xfrm>
        </p:spPr>
        <p:txBody>
          <a:bodyPr/>
          <a:lstStyle>
            <a:lvl1pPr>
              <a:defRPr sz="4266"/>
            </a:lvl1pPr>
            <a:lvl2pPr>
              <a:defRPr sz="3555"/>
            </a:lvl2pPr>
            <a:lvl3pPr>
              <a:defRPr sz="3199"/>
            </a:lvl3pPr>
            <a:lvl4pPr>
              <a:defRPr sz="2844"/>
            </a:lvl4pPr>
            <a:lvl5pPr>
              <a:defRPr sz="2844"/>
            </a:lvl5pPr>
            <a:lvl6pPr>
              <a:defRPr sz="2844"/>
            </a:lvl6pPr>
            <a:lvl7pPr>
              <a:defRPr sz="2844"/>
            </a:lvl7pPr>
            <a:lvl8pPr>
              <a:defRPr sz="2844"/>
            </a:lvl8pPr>
            <a:lvl9pPr>
              <a:defRPr sz="284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F12952B5-7A2F-4CC8-B7CE-9234E21C2837}" type="datetimeFigureOut">
              <a:rPr lang="en-US" dirty="0"/>
              <a:t>3/25/2026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2066903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Click to edit Master title style</a:t>
            </a:r>
          </a:p>
        </p:txBody>
      </p:sp>
      <p:sp>
        <p:nvSpPr>
          <p:cNvPr id="3" name="Text Placeholder 2"/>
          <p:cNvSpPr>
            <a:spLocks noGrp="1"/>
          </p:cNvSpPr>
          <p:nvPr>
            <p:ph type="body" idx="1"/>
          </p:nvPr>
        </p:nvSpPr>
        <p:spPr>
          <a:xfrm>
            <a:off x="676480" y="2040467"/>
            <a:ext cx="4662226" cy="723400"/>
          </a:xfrm>
        </p:spPr>
        <p:txBody>
          <a:bodyPr anchor="ctr">
            <a:normAutofit/>
          </a:bodyPr>
          <a:lstStyle>
            <a:lvl1pPr marL="0" indent="0">
              <a:buNone/>
              <a:defRPr sz="3910" b="0" cap="all" baseline="0">
                <a:solidFill>
                  <a:schemeClr val="tx1">
                    <a:lumMod val="85000"/>
                    <a:lumOff val="15000"/>
                  </a:schemeClr>
                </a:solidFill>
                <a:latin typeface="+mj-lt"/>
              </a:defRPr>
            </a:lvl1pPr>
            <a:lvl2pPr marL="812582" indent="0">
              <a:buNone/>
              <a:defRPr sz="3555" b="1"/>
            </a:lvl2pPr>
            <a:lvl3pPr marL="1625163" indent="0">
              <a:buNone/>
              <a:defRPr sz="3199" b="1"/>
            </a:lvl3pPr>
            <a:lvl4pPr marL="2437745" indent="0">
              <a:buNone/>
              <a:defRPr sz="2844" b="1"/>
            </a:lvl4pPr>
            <a:lvl5pPr marL="3250326" indent="0">
              <a:buNone/>
              <a:defRPr sz="2844" b="1"/>
            </a:lvl5pPr>
            <a:lvl6pPr marL="4062908" indent="0">
              <a:buNone/>
              <a:defRPr sz="2844" b="1"/>
            </a:lvl6pPr>
            <a:lvl7pPr marL="4875489" indent="0">
              <a:buNone/>
              <a:defRPr sz="2844" b="1"/>
            </a:lvl7pPr>
            <a:lvl8pPr marL="5688071" indent="0">
              <a:buNone/>
              <a:defRPr sz="2844" b="1"/>
            </a:lvl8pPr>
            <a:lvl9pPr marL="6500652" indent="0">
              <a:buNone/>
              <a:defRPr sz="2844" b="1"/>
            </a:lvl9pPr>
          </a:lstStyle>
          <a:p>
            <a:pPr lvl="0"/>
            <a:r>
              <a:rPr lang="en-US" dirty="0"/>
              <a:t>Click to edit Master text styles</a:t>
            </a:r>
          </a:p>
        </p:txBody>
      </p:sp>
      <p:sp>
        <p:nvSpPr>
          <p:cNvPr id="4" name="Content Placeholder 3"/>
          <p:cNvSpPr>
            <a:spLocks noGrp="1"/>
          </p:cNvSpPr>
          <p:nvPr>
            <p:ph sz="half" idx="2"/>
          </p:nvPr>
        </p:nvSpPr>
        <p:spPr>
          <a:xfrm>
            <a:off x="676480" y="2753084"/>
            <a:ext cx="4662226" cy="3200400"/>
          </a:xfrm>
        </p:spPr>
        <p:txBody>
          <a:bodyPr/>
          <a:lstStyle>
            <a:lvl1pPr>
              <a:defRPr sz="4266"/>
            </a:lvl1pPr>
            <a:lvl2pPr>
              <a:defRPr sz="3555"/>
            </a:lvl2pPr>
            <a:lvl3pPr>
              <a:defRPr sz="3199"/>
            </a:lvl3pPr>
            <a:lvl4pPr>
              <a:defRPr sz="2844"/>
            </a:lvl4pPr>
            <a:lvl5pPr>
              <a:defRPr sz="2844"/>
            </a:lvl5pPr>
            <a:lvl6pPr>
              <a:defRPr sz="2844"/>
            </a:lvl6pPr>
            <a:lvl7pPr>
              <a:defRPr sz="2844"/>
            </a:lvl7pPr>
            <a:lvl8pPr>
              <a:defRPr sz="2844"/>
            </a:lvl8pPr>
            <a:lvl9pPr>
              <a:defRPr sz="284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006043" y="2038435"/>
            <a:ext cx="4662226" cy="722376"/>
          </a:xfrm>
        </p:spPr>
        <p:txBody>
          <a:bodyPr anchor="ctr">
            <a:normAutofit/>
          </a:bodyPr>
          <a:lstStyle>
            <a:lvl1pPr marL="0" indent="0">
              <a:buNone/>
              <a:defRPr sz="3910" b="0" cap="all" baseline="0">
                <a:solidFill>
                  <a:schemeClr val="tx1">
                    <a:lumMod val="85000"/>
                    <a:lumOff val="15000"/>
                  </a:schemeClr>
                </a:solidFill>
                <a:latin typeface="+mj-lt"/>
              </a:defRPr>
            </a:lvl1pPr>
            <a:lvl2pPr marL="812582" indent="0">
              <a:buNone/>
              <a:defRPr sz="3555" b="1"/>
            </a:lvl2pPr>
            <a:lvl3pPr marL="1625163" indent="0">
              <a:buNone/>
              <a:defRPr sz="3199" b="1"/>
            </a:lvl3pPr>
            <a:lvl4pPr marL="2437745" indent="0">
              <a:buNone/>
              <a:defRPr sz="2844" b="1"/>
            </a:lvl4pPr>
            <a:lvl5pPr marL="3250326" indent="0">
              <a:buNone/>
              <a:defRPr sz="2844" b="1"/>
            </a:lvl5pPr>
            <a:lvl6pPr marL="4062908" indent="0">
              <a:buNone/>
              <a:defRPr sz="2844" b="1"/>
            </a:lvl6pPr>
            <a:lvl7pPr marL="4875489" indent="0">
              <a:buNone/>
              <a:defRPr sz="2844" b="1"/>
            </a:lvl7pPr>
            <a:lvl8pPr marL="5688071" indent="0">
              <a:buNone/>
              <a:defRPr sz="2844" b="1"/>
            </a:lvl8pPr>
            <a:lvl9pPr marL="6500652" indent="0">
              <a:buNone/>
              <a:defRPr sz="2844" b="1"/>
            </a:lvl9pPr>
          </a:lstStyle>
          <a:p>
            <a:pPr lvl="0"/>
            <a:r>
              <a:rPr lang="en-US" dirty="0"/>
              <a:t>Click to edit Master text styles</a:t>
            </a:r>
          </a:p>
        </p:txBody>
      </p:sp>
      <p:sp>
        <p:nvSpPr>
          <p:cNvPr id="6" name="Content Placeholder 5"/>
          <p:cNvSpPr>
            <a:spLocks noGrp="1"/>
          </p:cNvSpPr>
          <p:nvPr>
            <p:ph sz="quarter" idx="4"/>
          </p:nvPr>
        </p:nvSpPr>
        <p:spPr>
          <a:xfrm>
            <a:off x="6006043" y="2750990"/>
            <a:ext cx="4662226" cy="3200400"/>
          </a:xfrm>
        </p:spPr>
        <p:txBody>
          <a:bodyPr/>
          <a:lstStyle>
            <a:lvl1pPr>
              <a:defRPr sz="4266"/>
            </a:lvl1pPr>
            <a:lvl2pPr>
              <a:defRPr sz="3555"/>
            </a:lvl2pPr>
            <a:lvl3pPr>
              <a:defRPr sz="3199"/>
            </a:lvl3pPr>
            <a:lvl4pPr>
              <a:defRPr sz="2844"/>
            </a:lvl4pPr>
            <a:lvl5pPr>
              <a:defRPr sz="2844"/>
            </a:lvl5pPr>
            <a:lvl6pPr>
              <a:defRPr sz="2844"/>
            </a:lvl6pPr>
            <a:lvl7pPr>
              <a:defRPr sz="2844"/>
            </a:lvl7pPr>
            <a:lvl8pPr>
              <a:defRPr sz="2844"/>
            </a:lvl8pPr>
            <a:lvl9pPr>
              <a:defRPr sz="284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E1DA07A-9201-4B4B-BAF2-015AFA30F520}" type="datetimeFigureOut">
              <a:rPr lang="en-US" dirty="0"/>
              <a:t>3/25/2026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700779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73D7E00A-486F-4252-8B1D-E32645521F49}" type="datetimeFigureOut">
              <a:rPr lang="en-US" dirty="0"/>
              <a:t>3/25/2026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723344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dirty="0"/>
              <a:t>3/25/2026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782602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18016" y="0"/>
            <a:ext cx="457080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59253" y="542282"/>
            <a:ext cx="3382399" cy="1920240"/>
          </a:xfrm>
        </p:spPr>
        <p:txBody>
          <a:bodyPr anchor="b">
            <a:noAutofit/>
          </a:bodyPr>
          <a:lstStyle>
            <a:lvl1pPr>
              <a:lnSpc>
                <a:spcPct val="85000"/>
              </a:lnSpc>
              <a:defRPr sz="7109">
                <a:solidFill>
                  <a:srgbClr val="FFFFFF"/>
                </a:solidFill>
              </a:defRPr>
            </a:lvl1pPr>
          </a:lstStyle>
          <a:p>
            <a:r>
              <a:rPr lang="en-US" dirty="0"/>
              <a:t>Click to edit Master title style</a:t>
            </a:r>
          </a:p>
        </p:txBody>
      </p:sp>
      <p:sp>
        <p:nvSpPr>
          <p:cNvPr id="3" name="Content Placeholder 2"/>
          <p:cNvSpPr>
            <a:spLocks noGrp="1"/>
          </p:cNvSpPr>
          <p:nvPr>
            <p:ph idx="1"/>
          </p:nvPr>
        </p:nvSpPr>
        <p:spPr>
          <a:xfrm>
            <a:off x="761801" y="762000"/>
            <a:ext cx="6094413" cy="4572000"/>
          </a:xfrm>
        </p:spPr>
        <p:txBody>
          <a:bodyPr/>
          <a:lstStyle>
            <a:lvl1pPr>
              <a:defRPr sz="5687"/>
            </a:lvl1pPr>
            <a:lvl2pPr>
              <a:defRPr sz="4976"/>
            </a:lvl2pPr>
            <a:lvl3pPr>
              <a:defRPr sz="4266"/>
            </a:lvl3pPr>
            <a:lvl4pPr>
              <a:defRPr sz="3555"/>
            </a:lvl4pPr>
            <a:lvl5pPr>
              <a:defRPr sz="3555"/>
            </a:lvl5pPr>
            <a:lvl6pPr>
              <a:defRPr sz="3555"/>
            </a:lvl6pPr>
            <a:lvl7pPr>
              <a:defRPr sz="3555"/>
            </a:lvl7pPr>
            <a:lvl8pPr>
              <a:defRPr sz="3555"/>
            </a:lvl8pPr>
            <a:lvl9pPr>
              <a:defRPr sz="355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273827" y="2511813"/>
            <a:ext cx="3397635" cy="3126987"/>
          </a:xfrm>
        </p:spPr>
        <p:txBody>
          <a:bodyPr>
            <a:normAutofit/>
          </a:bodyPr>
          <a:lstStyle>
            <a:lvl1pPr marL="0" marR="0" indent="0" algn="l" defTabSz="1625163" rtl="0" eaLnBrk="1" fontAlgn="auto" latinLnBrk="0" hangingPunct="1">
              <a:lnSpc>
                <a:spcPct val="100000"/>
              </a:lnSpc>
              <a:spcBef>
                <a:spcPts val="2133"/>
              </a:spcBef>
              <a:spcAft>
                <a:spcPts val="0"/>
              </a:spcAft>
              <a:buClrTx/>
              <a:buSzTx/>
              <a:buFontTx/>
              <a:buNone/>
              <a:tabLst/>
              <a:defRPr sz="3199">
                <a:solidFill>
                  <a:srgbClr val="262626"/>
                </a:solidFill>
              </a:defRPr>
            </a:lvl1pPr>
            <a:lvl2pPr marL="812582" indent="0">
              <a:buNone/>
              <a:defRPr sz="2133"/>
            </a:lvl2pPr>
            <a:lvl3pPr marL="1625163" indent="0">
              <a:buNone/>
              <a:defRPr sz="1777"/>
            </a:lvl3pPr>
            <a:lvl4pPr marL="2437745" indent="0">
              <a:buNone/>
              <a:defRPr sz="1600"/>
            </a:lvl4pPr>
            <a:lvl5pPr marL="3250326" indent="0">
              <a:buNone/>
              <a:defRPr sz="1600"/>
            </a:lvl5pPr>
            <a:lvl6pPr marL="4062908" indent="0">
              <a:buNone/>
              <a:defRPr sz="1600"/>
            </a:lvl6pPr>
            <a:lvl7pPr marL="4875489" indent="0">
              <a:buNone/>
              <a:defRPr sz="1600"/>
            </a:lvl7pPr>
            <a:lvl8pPr marL="5688071" indent="0">
              <a:buNone/>
              <a:defRPr sz="1600"/>
            </a:lvl8pPr>
            <a:lvl9pPr marL="6500652" indent="0">
              <a:buNone/>
              <a:defRPr sz="1600"/>
            </a:lvl9pPr>
          </a:lstStyle>
          <a:p>
            <a:pPr marL="0" marR="0" lvl="0" indent="0" algn="l" defTabSz="1625163" rtl="0" eaLnBrk="1" fontAlgn="auto" latinLnBrk="0" hangingPunct="1">
              <a:lnSpc>
                <a:spcPct val="100000"/>
              </a:lnSpc>
              <a:spcBef>
                <a:spcPts val="2488"/>
              </a:spcBef>
              <a:spcAft>
                <a:spcPts val="0"/>
              </a:spcAft>
              <a:buClrTx/>
              <a:buSzTx/>
              <a:buFontTx/>
              <a:buNone/>
              <a:tabLst/>
              <a:defRPr/>
            </a:pPr>
            <a:r>
              <a:rPr lang="en-US" dirty="0"/>
              <a:t>Click to edit Master text styles</a:t>
            </a:r>
          </a:p>
        </p:txBody>
      </p:sp>
      <p:sp>
        <p:nvSpPr>
          <p:cNvPr id="5" name="Date Placeholder 4"/>
          <p:cNvSpPr>
            <a:spLocks noGrp="1"/>
          </p:cNvSpPr>
          <p:nvPr>
            <p:ph type="dt" sz="half" idx="10"/>
          </p:nvPr>
        </p:nvSpPr>
        <p:spPr/>
        <p:txBody>
          <a:bodyPr/>
          <a:lstStyle/>
          <a:p>
            <a:fld id="{AF6E2C9B-5FA2-460D-9BE7-B0812FC2A6FF}" type="datetimeFigureOut">
              <a:rPr lang="en-US" dirty="0"/>
              <a:t>3/25/2026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1490485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055" y="5418668"/>
            <a:ext cx="10777969" cy="613283"/>
          </a:xfrm>
        </p:spPr>
        <p:txBody>
          <a:bodyPr anchor="b">
            <a:normAutofit/>
          </a:bodyPr>
          <a:lstStyle>
            <a:lvl1pPr>
              <a:defRPr sz="5687" b="0">
                <a:solidFill>
                  <a:srgbClr val="FFFFFF"/>
                </a:solidFill>
              </a:defRPr>
            </a:lvl1pPr>
          </a:lstStyle>
          <a:p>
            <a:r>
              <a:rPr lang="en-US" dirty="0"/>
              <a:t>Click to edit Master title style</a:t>
            </a:r>
          </a:p>
        </p:txBody>
      </p:sp>
      <p:sp>
        <p:nvSpPr>
          <p:cNvPr id="3" name="Picture Placeholder 2"/>
          <p:cNvSpPr>
            <a:spLocks noGrp="1" noChangeAspect="1"/>
          </p:cNvSpPr>
          <p:nvPr>
            <p:ph type="pic" idx="1"/>
          </p:nvPr>
        </p:nvSpPr>
        <p:spPr>
          <a:xfrm>
            <a:off x="0" y="0"/>
            <a:ext cx="12188825" cy="5330952"/>
          </a:xfrm>
          <a:blipFill>
            <a:blip r:embed="rId2"/>
            <a:stretch>
              <a:fillRect/>
            </a:stretch>
          </a:blipFill>
        </p:spPr>
        <p:txBody>
          <a:bodyPr anchor="t"/>
          <a:lstStyle>
            <a:lvl1pPr marL="0" indent="0" algn="ctr">
              <a:spcBef>
                <a:spcPts val="1422"/>
              </a:spcBef>
              <a:buNone/>
              <a:defRPr sz="5687">
                <a:solidFill>
                  <a:schemeClr val="tx1">
                    <a:lumMod val="75000"/>
                    <a:lumOff val="25000"/>
                  </a:schemeClr>
                </a:solidFill>
              </a:defRPr>
            </a:lvl1pPr>
            <a:lvl2pPr marL="812582" indent="0">
              <a:buNone/>
              <a:defRPr sz="4976"/>
            </a:lvl2pPr>
            <a:lvl3pPr marL="1625163" indent="0">
              <a:buNone/>
              <a:defRPr sz="4266"/>
            </a:lvl3pPr>
            <a:lvl4pPr marL="2437745" indent="0">
              <a:buNone/>
              <a:defRPr sz="3555"/>
            </a:lvl4pPr>
            <a:lvl5pPr marL="3250326" indent="0">
              <a:buNone/>
              <a:defRPr sz="3555"/>
            </a:lvl5pPr>
            <a:lvl6pPr marL="4062908" indent="0">
              <a:buNone/>
              <a:defRPr sz="3555"/>
            </a:lvl6pPr>
            <a:lvl7pPr marL="4875489" indent="0">
              <a:buNone/>
              <a:defRPr sz="3555"/>
            </a:lvl7pPr>
            <a:lvl8pPr marL="5688071" indent="0">
              <a:buNone/>
              <a:defRPr sz="3555"/>
            </a:lvl8pPr>
            <a:lvl9pPr marL="6500652" indent="0">
              <a:buNone/>
              <a:defRPr sz="3555"/>
            </a:lvl9pPr>
          </a:lstStyle>
          <a:p>
            <a:endParaRPr lang="en-US" dirty="0"/>
          </a:p>
        </p:txBody>
      </p:sp>
      <p:sp>
        <p:nvSpPr>
          <p:cNvPr id="4" name="Text Placeholder 3"/>
          <p:cNvSpPr>
            <a:spLocks noGrp="1"/>
          </p:cNvSpPr>
          <p:nvPr>
            <p:ph type="body" sz="half" idx="2"/>
          </p:nvPr>
        </p:nvSpPr>
        <p:spPr>
          <a:xfrm>
            <a:off x="676480" y="5909735"/>
            <a:ext cx="9226941" cy="533400"/>
          </a:xfrm>
        </p:spPr>
        <p:txBody>
          <a:bodyPr>
            <a:normAutofit/>
          </a:bodyPr>
          <a:lstStyle>
            <a:lvl1pPr marL="0" indent="0">
              <a:lnSpc>
                <a:spcPct val="90000"/>
              </a:lnSpc>
              <a:buNone/>
              <a:defRPr sz="2488">
                <a:solidFill>
                  <a:srgbClr val="262626"/>
                </a:solidFill>
              </a:defRPr>
            </a:lvl1pPr>
            <a:lvl2pPr marL="812582" indent="0">
              <a:buNone/>
              <a:defRPr sz="2133"/>
            </a:lvl2pPr>
            <a:lvl3pPr marL="1625163" indent="0">
              <a:buNone/>
              <a:defRPr sz="1777"/>
            </a:lvl3pPr>
            <a:lvl4pPr marL="2437745" indent="0">
              <a:buNone/>
              <a:defRPr sz="1600"/>
            </a:lvl4pPr>
            <a:lvl5pPr marL="3250326" indent="0">
              <a:buNone/>
              <a:defRPr sz="1600"/>
            </a:lvl5pPr>
            <a:lvl6pPr marL="4062908" indent="0">
              <a:buNone/>
              <a:defRPr sz="1600"/>
            </a:lvl6pPr>
            <a:lvl7pPr marL="4875489" indent="0">
              <a:buNone/>
              <a:defRPr sz="1600"/>
            </a:lvl7pPr>
            <a:lvl8pPr marL="5688071" indent="0">
              <a:buNone/>
              <a:defRPr sz="1600"/>
            </a:lvl8pPr>
            <a:lvl9pPr marL="6500652" indent="0">
              <a:buNone/>
              <a:defRPr sz="1600"/>
            </a:lvl9pPr>
          </a:lstStyle>
          <a:p>
            <a:pPr lvl="0"/>
            <a:r>
              <a:rPr lang="en-US" dirty="0"/>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3/25/2026</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42167403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053" y="499533"/>
            <a:ext cx="10769970" cy="165819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76480" y="2011680"/>
            <a:ext cx="10750925" cy="376618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85622" y="6412447"/>
            <a:ext cx="4113728" cy="228600"/>
          </a:xfrm>
          <a:prstGeom prst="rect">
            <a:avLst/>
          </a:prstGeom>
        </p:spPr>
        <p:txBody>
          <a:bodyPr vert="horz" lIns="91440" tIns="45720" rIns="91440" bIns="45720" rtlCol="0" anchor="ctr"/>
          <a:lstStyle>
            <a:lvl1pPr algn="l">
              <a:defRPr sz="1688">
                <a:solidFill>
                  <a:schemeClr val="tx1">
                    <a:alpha val="80000"/>
                  </a:schemeClr>
                </a:solidFill>
              </a:defRPr>
            </a:lvl1pPr>
          </a:lstStyle>
          <a:p>
            <a:fld id="{5586B75A-687E-405C-8A0B-8D00578BA2C3}" type="datetimeFigureOut">
              <a:rPr lang="en-US" dirty="0"/>
              <a:pPr/>
              <a:t>3/25/2026</a:t>
            </a:fld>
            <a:endParaRPr lang="en-US" dirty="0"/>
          </a:p>
        </p:txBody>
      </p:sp>
      <p:sp>
        <p:nvSpPr>
          <p:cNvPr id="5" name="Footer Placeholder 4"/>
          <p:cNvSpPr>
            <a:spLocks noGrp="1"/>
          </p:cNvSpPr>
          <p:nvPr>
            <p:ph type="ftr" sz="quarter" idx="3"/>
          </p:nvPr>
        </p:nvSpPr>
        <p:spPr>
          <a:xfrm>
            <a:off x="685622" y="6554697"/>
            <a:ext cx="5027890" cy="228600"/>
          </a:xfrm>
          <a:prstGeom prst="rect">
            <a:avLst/>
          </a:prstGeom>
        </p:spPr>
        <p:txBody>
          <a:bodyPr vert="horz" lIns="91440" tIns="45720" rIns="91440" bIns="45720" rtlCol="0" anchor="ctr"/>
          <a:lstStyle>
            <a:lvl1pPr algn="l">
              <a:defRPr sz="1688"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1644" y="5876413"/>
            <a:ext cx="2925318" cy="1397039"/>
          </a:xfrm>
          <a:prstGeom prst="rect">
            <a:avLst/>
          </a:prstGeom>
        </p:spPr>
        <p:txBody>
          <a:bodyPr vert="horz" lIns="91440" tIns="45720" rIns="91440" bIns="45720" rtlCol="0" anchor="b"/>
          <a:lstStyle>
            <a:lvl1pPr algn="r">
              <a:defRPr sz="18306" b="0">
                <a:ln>
                  <a:noFill/>
                </a:ln>
                <a:solidFill>
                  <a:schemeClr val="accent1">
                    <a:alpha val="25000"/>
                  </a:schemeClr>
                </a:solidFill>
                <a:latin typeface="+mj-lt"/>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5709657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s://www.tcslsoccer.com/resources/team-managers/"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exdir@priorlakesoccer.org" TargetMode="External"/><Relationship Id="rId2" Type="http://schemas.openxmlformats.org/officeDocument/2006/relationships/hyperlink" Target="mailto:fields@priorlakesoccer.org" TargetMode="External"/><Relationship Id="rId1" Type="http://schemas.openxmlformats.org/officeDocument/2006/relationships/slideLayout" Target="../slideLayouts/slideLayout6.xml"/><Relationship Id="rId4" Type="http://schemas.openxmlformats.org/officeDocument/2006/relationships/hyperlink" Target="mailto:admin@priorlakesoccer.or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tyler@matassigning.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E24A02E-5FD2-428E-A1E4-FDF96B0B6C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808B93E-0C39-407B-943D-71F2BAFB4C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5" cy="6858000"/>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03345" y="770466"/>
            <a:ext cx="9289789" cy="4123267"/>
          </a:xfrm>
        </p:spPr>
        <p:txBody>
          <a:bodyPr>
            <a:normAutofit/>
          </a:bodyPr>
          <a:lstStyle/>
          <a:p>
            <a:pPr algn="ctr"/>
            <a:r>
              <a:rPr lang="en-US" sz="9500" dirty="0">
                <a:solidFill>
                  <a:schemeClr val="accent1">
                    <a:lumMod val="75000"/>
                  </a:schemeClr>
                </a:solidFill>
              </a:rPr>
              <a:t>2025-2026 PLSC Manager Meeting</a:t>
            </a:r>
          </a:p>
        </p:txBody>
      </p:sp>
      <p:sp>
        <p:nvSpPr>
          <p:cNvPr id="12" name="Rectangle 11">
            <a:extLst>
              <a:ext uri="{FF2B5EF4-FFF2-40B4-BE49-F238E27FC236}">
                <a16:creationId xmlns:a16="http://schemas.microsoft.com/office/drawing/2014/main" id="{7C7E1896-2992-48D4-85AC-95AB8AB147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215466"/>
            <a:ext cx="12188825" cy="164253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67338" y="5537199"/>
            <a:ext cx="9225797" cy="800545"/>
          </a:xfrm>
        </p:spPr>
        <p:txBody>
          <a:bodyPr vert="horz" lIns="91440" tIns="45720" rIns="91440" bIns="45720" rtlCol="0" anchor="t">
            <a:normAutofit/>
          </a:bodyPr>
          <a:lstStyle/>
          <a:p>
            <a:pPr algn="ctr"/>
            <a:r>
              <a:rPr lang="en-US" sz="3600" dirty="0">
                <a:solidFill>
                  <a:srgbClr val="FFFFFF"/>
                </a:solidFill>
              </a:rPr>
              <a:t>Melissa Becken – Director of Operations</a:t>
            </a: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92A3B868-403F-4BF6-BE98-BDD08AF12949}"/>
              </a:ext>
            </a:extLst>
          </p:cNvPr>
          <p:cNvSpPr txBox="1"/>
          <p:nvPr/>
        </p:nvSpPr>
        <p:spPr>
          <a:xfrm>
            <a:off x="657052" y="936711"/>
            <a:ext cx="2987487" cy="4984578"/>
          </a:xfrm>
          <a:prstGeom prst="rect">
            <a:avLst/>
          </a:prstGeom>
        </p:spPr>
        <p:txBody>
          <a:bodyPr vert="horz" lIns="91440" tIns="45720" rIns="91440" bIns="45720" rtlCol="0" anchor="ctr">
            <a:normAutofit/>
          </a:bodyPr>
          <a:lstStyle/>
          <a:p>
            <a:pPr>
              <a:lnSpc>
                <a:spcPct val="85000"/>
              </a:lnSpc>
              <a:spcBef>
                <a:spcPct val="0"/>
              </a:spcBef>
              <a:spcAft>
                <a:spcPts val="600"/>
              </a:spcAft>
            </a:pPr>
            <a:r>
              <a:rPr lang="en-US" sz="4400" spc="-120" dirty="0">
                <a:solidFill>
                  <a:srgbClr val="FFFFFF"/>
                </a:solidFill>
                <a:latin typeface="+mj-lt"/>
                <a:ea typeface="+mj-ea"/>
                <a:cs typeface="+mj-cs"/>
              </a:rPr>
              <a:t> SportsEngine</a:t>
            </a:r>
          </a:p>
        </p:txBody>
      </p:sp>
      <p:sp>
        <p:nvSpPr>
          <p:cNvPr id="4" name="TextBox 3">
            <a:extLst>
              <a:ext uri="{FF2B5EF4-FFF2-40B4-BE49-F238E27FC236}">
                <a16:creationId xmlns:a16="http://schemas.microsoft.com/office/drawing/2014/main" id="{55D7B219-3DF6-401F-8A72-6BC8DA04BFEF}"/>
              </a:ext>
            </a:extLst>
          </p:cNvPr>
          <p:cNvSpPr txBox="1"/>
          <p:nvPr/>
        </p:nvSpPr>
        <p:spPr>
          <a:xfrm>
            <a:off x="4613187" y="476636"/>
            <a:ext cx="6814217" cy="6019747"/>
          </a:xfrm>
          <a:prstGeom prst="rect">
            <a:avLst/>
          </a:prstGeom>
        </p:spPr>
        <p:txBody>
          <a:bodyPr vert="horz" lIns="91440" tIns="45720" rIns="91440" bIns="45720" rtlCol="0" anchor="ctr">
            <a:normAutofit/>
          </a:bodyPr>
          <a:lstStyle/>
          <a:p>
            <a:pPr marL="342900" indent="-342900">
              <a:lnSpc>
                <a:spcPct val="85000"/>
              </a:lnSpc>
              <a:spcAft>
                <a:spcPts val="600"/>
              </a:spcAft>
              <a:buFont typeface="Arial" pitchFamily="34" charset="0"/>
              <a:buChar char="•"/>
            </a:pPr>
            <a:r>
              <a:rPr lang="en-US" sz="2000" dirty="0">
                <a:solidFill>
                  <a:schemeClr val="tx1">
                    <a:lumMod val="85000"/>
                    <a:lumOff val="15000"/>
                  </a:schemeClr>
                </a:solidFill>
              </a:rPr>
              <a:t>Check your access to your team page. All players families should be able to see team page. </a:t>
            </a:r>
            <a:r>
              <a:rPr lang="en-US" sz="2000" b="1" dirty="0">
                <a:solidFill>
                  <a:schemeClr val="tx1">
                    <a:lumMod val="85000"/>
                    <a:lumOff val="15000"/>
                  </a:schemeClr>
                </a:solidFill>
              </a:rPr>
              <a:t>They need to be logged into the Sport Engine account that they signed their player up with for this season.  </a:t>
            </a:r>
            <a:endParaRPr lang="en-US" sz="2000" b="1" dirty="0">
              <a:solidFill>
                <a:schemeClr val="tx1">
                  <a:lumMod val="85000"/>
                  <a:lumOff val="15000"/>
                </a:schemeClr>
              </a:solidFill>
              <a:cs typeface="Calibri Light"/>
            </a:endParaRPr>
          </a:p>
          <a:p>
            <a:pPr marL="342900" indent="-342900">
              <a:lnSpc>
                <a:spcPct val="85000"/>
              </a:lnSpc>
              <a:spcAft>
                <a:spcPts val="600"/>
              </a:spcAft>
              <a:buFont typeface="Arial" pitchFamily="34" charset="0"/>
              <a:buChar char="•"/>
            </a:pPr>
            <a:r>
              <a:rPr lang="en-US" sz="2000" dirty="0">
                <a:solidFill>
                  <a:schemeClr val="tx1">
                    <a:lumMod val="85000"/>
                    <a:lumOff val="15000"/>
                  </a:schemeClr>
                </a:solidFill>
              </a:rPr>
              <a:t>Must use Sport Engine for team management. The calendar is used for all player RSVPs and field reservations.  Keep up to date as we look weekly for season field management.</a:t>
            </a:r>
            <a:endParaRPr lang="en-US" sz="2000" dirty="0">
              <a:solidFill>
                <a:schemeClr val="tx1">
                  <a:lumMod val="85000"/>
                  <a:lumOff val="15000"/>
                </a:schemeClr>
              </a:solidFill>
              <a:cs typeface="Calibri Light"/>
            </a:endParaRPr>
          </a:p>
          <a:p>
            <a:pPr marL="342900" indent="-342900">
              <a:lnSpc>
                <a:spcPct val="85000"/>
              </a:lnSpc>
              <a:spcAft>
                <a:spcPts val="600"/>
              </a:spcAft>
              <a:buFont typeface="Arial" pitchFamily="34" charset="0"/>
              <a:buChar char="•"/>
            </a:pPr>
            <a:r>
              <a:rPr lang="en-US" sz="2000" dirty="0">
                <a:solidFill>
                  <a:schemeClr val="tx1">
                    <a:lumMod val="85000"/>
                    <a:lumOff val="15000"/>
                  </a:schemeClr>
                </a:solidFill>
                <a:ea typeface="+mn-lt"/>
                <a:cs typeface="+mn-lt"/>
              </a:rPr>
              <a:t>Keep as much info on this site to reduce your workload</a:t>
            </a:r>
            <a:endParaRPr lang="en-US" sz="2000" dirty="0">
              <a:solidFill>
                <a:schemeClr val="tx1">
                  <a:lumMod val="85000"/>
                  <a:lumOff val="15000"/>
                </a:schemeClr>
              </a:solidFill>
              <a:cs typeface="Calibri Light" panose="020F0302020204030204"/>
            </a:endParaRPr>
          </a:p>
          <a:p>
            <a:pPr marL="342900" indent="-342900">
              <a:lnSpc>
                <a:spcPct val="85000"/>
              </a:lnSpc>
              <a:spcAft>
                <a:spcPts val="600"/>
              </a:spcAft>
              <a:buFont typeface="Arial" pitchFamily="34" charset="0"/>
              <a:buChar char="•"/>
            </a:pPr>
            <a:r>
              <a:rPr lang="en-US" sz="2000" dirty="0">
                <a:solidFill>
                  <a:schemeClr val="tx1">
                    <a:lumMod val="85000"/>
                    <a:lumOff val="15000"/>
                  </a:schemeClr>
                </a:solidFill>
              </a:rPr>
              <a:t>Show parents how to set up easily to use RSVP &amp; download to their phones- SportEngine App</a:t>
            </a:r>
            <a:endParaRPr lang="en-US" sz="2000" dirty="0">
              <a:solidFill>
                <a:schemeClr val="tx1">
                  <a:lumMod val="85000"/>
                  <a:lumOff val="15000"/>
                </a:schemeClr>
              </a:solidFill>
              <a:cs typeface="Calibri Light"/>
            </a:endParaRPr>
          </a:p>
          <a:p>
            <a:pPr marL="342900" indent="-342900">
              <a:lnSpc>
                <a:spcPct val="85000"/>
              </a:lnSpc>
              <a:spcAft>
                <a:spcPts val="600"/>
              </a:spcAft>
              <a:buFont typeface="Arial" pitchFamily="34" charset="0"/>
              <a:buChar char="•"/>
            </a:pPr>
            <a:r>
              <a:rPr lang="en-US" sz="2000" dirty="0">
                <a:solidFill>
                  <a:schemeClr val="tx1">
                    <a:lumMod val="85000"/>
                    <a:lumOff val="15000"/>
                  </a:schemeClr>
                </a:solidFill>
              </a:rPr>
              <a:t>Managers can grant guardianship on their accounts so that other adults can follow the team.  </a:t>
            </a:r>
            <a:endParaRPr lang="en-US" sz="2000" dirty="0">
              <a:solidFill>
                <a:schemeClr val="tx1">
                  <a:lumMod val="85000"/>
                  <a:lumOff val="15000"/>
                </a:schemeClr>
              </a:solidFill>
              <a:cs typeface="Calibri Light" panose="020F0302020204030204"/>
            </a:endParaRPr>
          </a:p>
          <a:p>
            <a:pPr marL="342900" indent="-342900">
              <a:lnSpc>
                <a:spcPct val="85000"/>
              </a:lnSpc>
              <a:spcAft>
                <a:spcPts val="600"/>
              </a:spcAft>
              <a:buFont typeface="Arial" pitchFamily="34" charset="0"/>
              <a:buChar char="•"/>
            </a:pPr>
            <a:r>
              <a:rPr lang="en-US" sz="2000" dirty="0">
                <a:solidFill>
                  <a:schemeClr val="tx1">
                    <a:lumMod val="85000"/>
                    <a:lumOff val="15000"/>
                  </a:schemeClr>
                </a:solidFill>
              </a:rPr>
              <a:t>Use the blue help button on SE to ask all help – live help and lots of articles. </a:t>
            </a:r>
            <a:endParaRPr lang="en-US" sz="2000" dirty="0">
              <a:solidFill>
                <a:schemeClr val="tx1">
                  <a:lumMod val="85000"/>
                  <a:lumOff val="15000"/>
                </a:schemeClr>
              </a:solidFill>
              <a:cs typeface="Calibri Light"/>
            </a:endParaRPr>
          </a:p>
          <a:p>
            <a:pPr>
              <a:lnSpc>
                <a:spcPct val="85000"/>
              </a:lnSpc>
              <a:spcAft>
                <a:spcPts val="600"/>
              </a:spcAft>
              <a:buFont typeface="Arial" pitchFamily="34" charset="0"/>
              <a:buChar char=" "/>
            </a:pPr>
            <a:endParaRPr lang="en-US" dirty="0">
              <a:solidFill>
                <a:schemeClr val="tx1">
                  <a:lumMod val="85000"/>
                  <a:lumOff val="15000"/>
                </a:schemeClr>
              </a:solidFill>
            </a:endParaRPr>
          </a:p>
          <a:p>
            <a:pPr marL="342900" indent="-342900">
              <a:lnSpc>
                <a:spcPct val="85000"/>
              </a:lnSpc>
              <a:spcAft>
                <a:spcPts val="600"/>
              </a:spcAft>
              <a:buFont typeface="Arial" pitchFamily="34" charset="0"/>
              <a:buChar char=" "/>
            </a:pPr>
            <a:endParaRPr lang="en-US" dirty="0">
              <a:solidFill>
                <a:schemeClr val="tx1">
                  <a:lumMod val="85000"/>
                  <a:lumOff val="15000"/>
                </a:schemeClr>
              </a:solidFill>
            </a:endParaRPr>
          </a:p>
        </p:txBody>
      </p:sp>
    </p:spTree>
    <p:extLst>
      <p:ext uri="{BB962C8B-B14F-4D97-AF65-F5344CB8AC3E}">
        <p14:creationId xmlns:p14="http://schemas.microsoft.com/office/powerpoint/2010/main" val="465021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A55E156-2C2D-955F-316B-F7CBBB430C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93"/>
            <a:ext cx="12188825" cy="6856214"/>
          </a:xfrm>
          <a:prstGeom prst="rect">
            <a:avLst/>
          </a:prstGeom>
        </p:spPr>
      </p:pic>
    </p:spTree>
    <p:extLst>
      <p:ext uri="{BB962C8B-B14F-4D97-AF65-F5344CB8AC3E}">
        <p14:creationId xmlns:p14="http://schemas.microsoft.com/office/powerpoint/2010/main" val="1417516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7C8AF652-F4E4-4BFC-AC51-059C68D9E269}"/>
              </a:ext>
            </a:extLst>
          </p:cNvPr>
          <p:cNvSpPr txBox="1"/>
          <p:nvPr/>
        </p:nvSpPr>
        <p:spPr>
          <a:xfrm>
            <a:off x="657052" y="936711"/>
            <a:ext cx="2987487" cy="4984578"/>
          </a:xfrm>
          <a:prstGeom prst="rect">
            <a:avLst/>
          </a:prstGeom>
        </p:spPr>
        <p:txBody>
          <a:bodyPr vert="horz" lIns="91440" tIns="45720" rIns="91440" bIns="45720" rtlCol="0" anchor="ctr">
            <a:normAutofit/>
          </a:bodyPr>
          <a:lstStyle/>
          <a:p>
            <a:pPr>
              <a:lnSpc>
                <a:spcPct val="85000"/>
              </a:lnSpc>
              <a:spcBef>
                <a:spcPct val="0"/>
              </a:spcBef>
              <a:spcAft>
                <a:spcPts val="600"/>
              </a:spcAft>
            </a:pPr>
            <a:r>
              <a:rPr lang="en-US" sz="4000" spc="-120" dirty="0">
                <a:solidFill>
                  <a:srgbClr val="FFFFFF"/>
                </a:solidFill>
                <a:latin typeface="+mj-lt"/>
                <a:ea typeface="+mj-ea"/>
                <a:cs typeface="+mj-cs"/>
              </a:rPr>
              <a:t>Volunteer </a:t>
            </a:r>
          </a:p>
          <a:p>
            <a:pPr>
              <a:lnSpc>
                <a:spcPct val="85000"/>
              </a:lnSpc>
              <a:spcBef>
                <a:spcPct val="0"/>
              </a:spcBef>
              <a:spcAft>
                <a:spcPts val="600"/>
              </a:spcAft>
            </a:pPr>
            <a:r>
              <a:rPr lang="en-US" sz="4000" spc="-120" dirty="0">
                <a:solidFill>
                  <a:srgbClr val="FFFFFF"/>
                </a:solidFill>
                <a:latin typeface="+mj-lt"/>
                <a:ea typeface="+mj-ea"/>
                <a:cs typeface="+mj-cs"/>
              </a:rPr>
              <a:t>Requirements</a:t>
            </a:r>
            <a:endParaRPr lang="en-US" sz="4000" spc="-120" dirty="0">
              <a:solidFill>
                <a:srgbClr val="FFFFFF"/>
              </a:solidFill>
              <a:latin typeface="+mj-lt"/>
              <a:ea typeface="+mj-ea"/>
              <a:cs typeface="Calibri Light"/>
            </a:endParaRPr>
          </a:p>
        </p:txBody>
      </p:sp>
      <p:sp>
        <p:nvSpPr>
          <p:cNvPr id="3" name="TextBox 2">
            <a:extLst>
              <a:ext uri="{FF2B5EF4-FFF2-40B4-BE49-F238E27FC236}">
                <a16:creationId xmlns:a16="http://schemas.microsoft.com/office/drawing/2014/main" id="{DABEC235-A147-4EE0-AC0B-FA930F271CB4}"/>
              </a:ext>
            </a:extLst>
          </p:cNvPr>
          <p:cNvSpPr txBox="1"/>
          <p:nvPr/>
        </p:nvSpPr>
        <p:spPr>
          <a:xfrm>
            <a:off x="4613187" y="936711"/>
            <a:ext cx="6814217" cy="4984578"/>
          </a:xfrm>
          <a:prstGeom prst="rect">
            <a:avLst/>
          </a:prstGeom>
        </p:spPr>
        <p:txBody>
          <a:bodyPr vert="horz" lIns="91440" tIns="45720" rIns="91440" bIns="45720" rtlCol="0" anchor="ctr">
            <a:normAutofit/>
          </a:bodyPr>
          <a:lstStyle/>
          <a:p>
            <a:pPr marL="342900" indent="-342900">
              <a:lnSpc>
                <a:spcPct val="85000"/>
              </a:lnSpc>
              <a:spcAft>
                <a:spcPts val="600"/>
              </a:spcAft>
              <a:buFont typeface="Arial" pitchFamily="34" charset="0"/>
              <a:buChar char="•"/>
            </a:pPr>
            <a:r>
              <a:rPr lang="en-US" sz="2000" dirty="0">
                <a:solidFill>
                  <a:schemeClr val="tx1">
                    <a:lumMod val="85000"/>
                    <a:lumOff val="15000"/>
                  </a:schemeClr>
                </a:solidFill>
              </a:rPr>
              <a:t>Volunteer deposit is $200.00 This will be charged on 6/15/26, unless you complete your volunteer hours. </a:t>
            </a:r>
            <a:endParaRPr lang="en-US" sz="2000" dirty="0">
              <a:solidFill>
                <a:schemeClr val="tx1">
                  <a:lumMod val="85000"/>
                  <a:lumOff val="15000"/>
                </a:schemeClr>
              </a:solidFill>
              <a:cs typeface="Calibri Light"/>
            </a:endParaRPr>
          </a:p>
          <a:p>
            <a:pPr marL="342900" indent="-342900">
              <a:lnSpc>
                <a:spcPct val="85000"/>
              </a:lnSpc>
              <a:spcAft>
                <a:spcPts val="600"/>
              </a:spcAft>
              <a:buFont typeface="Arial" pitchFamily="34" charset="0"/>
              <a:buChar char="•"/>
            </a:pPr>
            <a:endParaRPr lang="en-US" sz="2000" dirty="0">
              <a:solidFill>
                <a:schemeClr val="tx1">
                  <a:lumMod val="85000"/>
                  <a:lumOff val="15000"/>
                </a:schemeClr>
              </a:solidFill>
            </a:endParaRPr>
          </a:p>
          <a:p>
            <a:pPr marL="342900" indent="-342900">
              <a:lnSpc>
                <a:spcPct val="85000"/>
              </a:lnSpc>
              <a:spcAft>
                <a:spcPts val="600"/>
              </a:spcAft>
              <a:buFont typeface="Arial" pitchFamily="34" charset="0"/>
              <a:buChar char="•"/>
            </a:pPr>
            <a:r>
              <a:rPr lang="en-US" sz="2000" dirty="0">
                <a:solidFill>
                  <a:schemeClr val="tx1">
                    <a:lumMod val="85000"/>
                    <a:lumOff val="15000"/>
                  </a:schemeClr>
                </a:solidFill>
              </a:rPr>
              <a:t>We will credit those that fulfill their hours after 4/15/26  </a:t>
            </a:r>
            <a:endParaRPr lang="en-US" sz="2000" dirty="0">
              <a:solidFill>
                <a:schemeClr val="tx1">
                  <a:lumMod val="85000"/>
                  <a:lumOff val="15000"/>
                </a:schemeClr>
              </a:solidFill>
              <a:cs typeface="Calibri Light"/>
            </a:endParaRPr>
          </a:p>
          <a:p>
            <a:pPr marL="342900" indent="-342900">
              <a:lnSpc>
                <a:spcPct val="85000"/>
              </a:lnSpc>
              <a:spcAft>
                <a:spcPts val="600"/>
              </a:spcAft>
              <a:buFont typeface="Arial" pitchFamily="34" charset="0"/>
              <a:buChar char="•"/>
            </a:pPr>
            <a:endParaRPr lang="en-US" sz="2000" dirty="0">
              <a:solidFill>
                <a:schemeClr val="tx1">
                  <a:lumMod val="85000"/>
                  <a:lumOff val="15000"/>
                </a:schemeClr>
              </a:solidFill>
            </a:endParaRPr>
          </a:p>
          <a:p>
            <a:pPr marL="342900" indent="-342900">
              <a:lnSpc>
                <a:spcPct val="85000"/>
              </a:lnSpc>
              <a:spcAft>
                <a:spcPts val="600"/>
              </a:spcAft>
              <a:buFont typeface="Arial" pitchFamily="34" charset="0"/>
              <a:buChar char="•"/>
            </a:pPr>
            <a:r>
              <a:rPr lang="en-US" sz="2000" dirty="0">
                <a:solidFill>
                  <a:schemeClr val="tx1">
                    <a:lumMod val="85000"/>
                    <a:lumOff val="15000"/>
                  </a:schemeClr>
                </a:solidFill>
              </a:rPr>
              <a:t>We will have had opportunities with Fall Recreational Clean up, ADT, Futsal and F3 Tournament.  Most of these opportunities are less than 3 hours, but will cover the requirement. It is 3 hours per player, so some families with multiple players will have to volunteer more than once.</a:t>
            </a:r>
            <a:endParaRPr lang="en-US" sz="2000" dirty="0">
              <a:solidFill>
                <a:schemeClr val="tx1">
                  <a:lumMod val="85000"/>
                  <a:lumOff val="15000"/>
                </a:schemeClr>
              </a:solidFill>
              <a:cs typeface="Calibri Light"/>
            </a:endParaRPr>
          </a:p>
          <a:p>
            <a:pPr>
              <a:lnSpc>
                <a:spcPct val="85000"/>
              </a:lnSpc>
              <a:spcAft>
                <a:spcPts val="600"/>
              </a:spcAft>
            </a:pPr>
            <a:endParaRPr lang="en-US" dirty="0">
              <a:solidFill>
                <a:schemeClr val="tx1">
                  <a:lumMod val="85000"/>
                  <a:lumOff val="15000"/>
                </a:schemeClr>
              </a:solidFill>
              <a:cs typeface="Calibri Light"/>
            </a:endParaRPr>
          </a:p>
          <a:p>
            <a:pPr marL="342900" indent="-342900">
              <a:lnSpc>
                <a:spcPct val="85000"/>
              </a:lnSpc>
              <a:spcAft>
                <a:spcPts val="600"/>
              </a:spcAft>
              <a:buFont typeface="Arial" pitchFamily="34" charset="0"/>
              <a:buChar char=" "/>
            </a:pPr>
            <a:endParaRPr lang="en-US" dirty="0">
              <a:solidFill>
                <a:schemeClr val="tx1">
                  <a:lumMod val="85000"/>
                  <a:lumOff val="15000"/>
                </a:schemeClr>
              </a:solidFill>
            </a:endParaRPr>
          </a:p>
        </p:txBody>
      </p:sp>
    </p:spTree>
    <p:extLst>
      <p:ext uri="{BB962C8B-B14F-4D97-AF65-F5344CB8AC3E}">
        <p14:creationId xmlns:p14="http://schemas.microsoft.com/office/powerpoint/2010/main" val="3939203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7D78CA-8E9A-4D43-951E-41A4D5B00231}"/>
              </a:ext>
            </a:extLst>
          </p:cNvPr>
          <p:cNvSpPr>
            <a:spLocks noGrp="1"/>
          </p:cNvSpPr>
          <p:nvPr>
            <p:ph type="title"/>
          </p:nvPr>
        </p:nvSpPr>
        <p:spPr>
          <a:xfrm>
            <a:off x="657052" y="936711"/>
            <a:ext cx="2987487" cy="4984578"/>
          </a:xfrm>
          <a:prstGeom prst="rect">
            <a:avLst/>
          </a:prstGeom>
        </p:spPr>
        <p:txBody>
          <a:bodyPr vert="horz" lIns="91440" tIns="45720" rIns="91440" bIns="45720" rtlCol="0" anchor="ctr">
            <a:normAutofit/>
          </a:bodyPr>
          <a:lstStyle/>
          <a:p>
            <a:r>
              <a:rPr lang="en-US" sz="4400" dirty="0">
                <a:solidFill>
                  <a:srgbClr val="FFFFFF"/>
                </a:solidFill>
              </a:rPr>
              <a:t>Uniforms &amp; Optional Apparel</a:t>
            </a:r>
          </a:p>
        </p:txBody>
      </p:sp>
      <p:sp>
        <p:nvSpPr>
          <p:cNvPr id="5" name="TextBox 4">
            <a:extLst>
              <a:ext uri="{FF2B5EF4-FFF2-40B4-BE49-F238E27FC236}">
                <a16:creationId xmlns:a16="http://schemas.microsoft.com/office/drawing/2014/main" id="{19D1DAC1-DAFA-4455-AB86-1305763218BB}"/>
              </a:ext>
            </a:extLst>
          </p:cNvPr>
          <p:cNvSpPr txBox="1"/>
          <p:nvPr/>
        </p:nvSpPr>
        <p:spPr>
          <a:xfrm>
            <a:off x="4613187" y="936711"/>
            <a:ext cx="6814217" cy="4984578"/>
          </a:xfrm>
          <a:prstGeom prst="rect">
            <a:avLst/>
          </a:prstGeom>
        </p:spPr>
        <p:txBody>
          <a:bodyPr vert="horz" lIns="91440" tIns="45720" rIns="91440" bIns="45720" rtlCol="0" anchor="ctr">
            <a:normAutofit/>
          </a:bodyPr>
          <a:lstStyle/>
          <a:p>
            <a:pPr marL="342900" indent="-342900">
              <a:lnSpc>
                <a:spcPct val="85000"/>
              </a:lnSpc>
              <a:spcAft>
                <a:spcPts val="600"/>
              </a:spcAft>
              <a:buFont typeface="Arial" pitchFamily="34" charset="0"/>
              <a:buChar char="•"/>
            </a:pPr>
            <a:r>
              <a:rPr lang="en-US" sz="2000" dirty="0">
                <a:solidFill>
                  <a:schemeClr val="tx1">
                    <a:lumMod val="85000"/>
                    <a:lumOff val="15000"/>
                  </a:schemeClr>
                </a:solidFill>
              </a:rPr>
              <a:t> We have new full uniform kits for 2025-2026 (same style).</a:t>
            </a:r>
          </a:p>
          <a:p>
            <a:pPr marL="342900" indent="-342900">
              <a:lnSpc>
                <a:spcPct val="85000"/>
              </a:lnSpc>
              <a:spcAft>
                <a:spcPts val="600"/>
              </a:spcAft>
              <a:buFont typeface="Arial" pitchFamily="34" charset="0"/>
              <a:buChar char="•"/>
            </a:pPr>
            <a:r>
              <a:rPr lang="en-US" sz="2000" dirty="0">
                <a:solidFill>
                  <a:schemeClr val="tx1">
                    <a:lumMod val="85000"/>
                    <a:lumOff val="15000"/>
                  </a:schemeClr>
                </a:solidFill>
                <a:ea typeface="+mn-lt"/>
                <a:cs typeface="+mn-lt"/>
              </a:rPr>
              <a:t>Players for spring will receive one kit . Blue &amp; White Jerseys, Navy Shorts and 2 pairs of socks – white and navy. </a:t>
            </a:r>
          </a:p>
          <a:p>
            <a:pPr marL="342900" indent="-342900">
              <a:lnSpc>
                <a:spcPct val="85000"/>
              </a:lnSpc>
              <a:spcAft>
                <a:spcPts val="600"/>
              </a:spcAft>
              <a:buFont typeface="Arial" pitchFamily="34" charset="0"/>
              <a:buChar char="•"/>
            </a:pPr>
            <a:r>
              <a:rPr lang="en-US" sz="2000" dirty="0">
                <a:solidFill>
                  <a:schemeClr val="tx1">
                    <a:lumMod val="85000"/>
                    <a:lumOff val="15000"/>
                  </a:schemeClr>
                </a:solidFill>
                <a:ea typeface="+mn-lt"/>
                <a:cs typeface="+mn-lt"/>
              </a:rPr>
              <a:t>New players that have just joined us will get uniforms from our extra inventory.</a:t>
            </a:r>
          </a:p>
          <a:p>
            <a:pPr marL="342900" indent="-342900">
              <a:lnSpc>
                <a:spcPct val="85000"/>
              </a:lnSpc>
              <a:spcAft>
                <a:spcPts val="600"/>
              </a:spcAft>
              <a:buFont typeface="Arial" pitchFamily="34" charset="0"/>
              <a:buChar char="•"/>
            </a:pPr>
            <a:r>
              <a:rPr lang="en-US" sz="2000" dirty="0">
                <a:solidFill>
                  <a:schemeClr val="tx1">
                    <a:lumMod val="85000"/>
                    <a:lumOff val="15000"/>
                  </a:schemeClr>
                </a:solidFill>
                <a:ea typeface="+mn-lt"/>
                <a:cs typeface="+mn-lt"/>
              </a:rPr>
              <a:t>We will maintain extra inventory of jerseys, shorts and socks. These are available for an extra fee.</a:t>
            </a:r>
          </a:p>
          <a:p>
            <a:pPr marL="342900" indent="-342900">
              <a:lnSpc>
                <a:spcPct val="85000"/>
              </a:lnSpc>
              <a:spcAft>
                <a:spcPts val="600"/>
              </a:spcAft>
              <a:buFont typeface="Arial" pitchFamily="34" charset="0"/>
              <a:buChar char="•"/>
            </a:pPr>
            <a:r>
              <a:rPr lang="en-US" sz="2000" dirty="0">
                <a:solidFill>
                  <a:schemeClr val="tx1">
                    <a:lumMod val="85000"/>
                    <a:lumOff val="15000"/>
                  </a:schemeClr>
                </a:solidFill>
              </a:rPr>
              <a:t>Uniform Numbers – will need to be updated in Got Sport.</a:t>
            </a:r>
          </a:p>
          <a:p>
            <a:pPr marL="342900" indent="-342900">
              <a:lnSpc>
                <a:spcPct val="85000"/>
              </a:lnSpc>
              <a:spcAft>
                <a:spcPts val="600"/>
              </a:spcAft>
              <a:buFont typeface="Arial" pitchFamily="34" charset="0"/>
              <a:buChar char="•"/>
            </a:pPr>
            <a:r>
              <a:rPr lang="en-US" sz="2800" b="1" dirty="0">
                <a:solidFill>
                  <a:schemeClr val="tx1">
                    <a:lumMod val="85000"/>
                    <a:lumOff val="15000"/>
                  </a:schemeClr>
                </a:solidFill>
                <a:cs typeface="Calibri Light"/>
              </a:rPr>
              <a:t>HOME Kits are NAVY JERSEY/NAVY SHORTS/NAVY SOCKS</a:t>
            </a:r>
          </a:p>
          <a:p>
            <a:pPr marL="342900" indent="-342900">
              <a:lnSpc>
                <a:spcPct val="85000"/>
              </a:lnSpc>
              <a:spcAft>
                <a:spcPts val="600"/>
              </a:spcAft>
              <a:buFont typeface="Arial" pitchFamily="34" charset="0"/>
              <a:buChar char="•"/>
            </a:pPr>
            <a:r>
              <a:rPr lang="en-US" sz="2800" b="1" dirty="0">
                <a:solidFill>
                  <a:schemeClr val="tx1">
                    <a:lumMod val="85000"/>
                    <a:lumOff val="15000"/>
                  </a:schemeClr>
                </a:solidFill>
                <a:cs typeface="Calibri Light"/>
              </a:rPr>
              <a:t>AWAY Kits are WHITE JERSEY/NAVY SHORTS/WHITE SOCKS</a:t>
            </a:r>
            <a:br>
              <a:rPr lang="en-US" sz="1800" b="0" i="0" dirty="0">
                <a:solidFill>
                  <a:srgbClr val="000000"/>
                </a:solidFill>
                <a:effectLst/>
                <a:highlight>
                  <a:srgbClr val="FFFFFF"/>
                </a:highlight>
                <a:latin typeface="Aptos" panose="020B0004020202020204" pitchFamily="34" charset="0"/>
              </a:rPr>
            </a:br>
            <a:endParaRPr lang="en-US" sz="1800" b="0" i="0" dirty="0">
              <a:solidFill>
                <a:srgbClr val="000000"/>
              </a:solidFill>
              <a:effectLst/>
              <a:highlight>
                <a:srgbClr val="FFFFFF"/>
              </a:highlight>
              <a:latin typeface="Aptos" panose="020B0004020202020204" pitchFamily="34" charset="0"/>
            </a:endParaRPr>
          </a:p>
          <a:p>
            <a:pPr algn="l" rtl="0" fontAlgn="base"/>
            <a:endParaRPr lang="en-US" sz="1800" b="0" i="0" dirty="0">
              <a:solidFill>
                <a:srgbClr val="000000"/>
              </a:solidFill>
              <a:effectLst/>
              <a:highlight>
                <a:srgbClr val="FFFFFF"/>
              </a:highlight>
              <a:latin typeface="Aptos" panose="020B0004020202020204" pitchFamily="34" charset="0"/>
            </a:endParaRPr>
          </a:p>
          <a:p>
            <a:pPr marL="342900" indent="-342900">
              <a:lnSpc>
                <a:spcPct val="85000"/>
              </a:lnSpc>
              <a:spcAft>
                <a:spcPts val="600"/>
              </a:spcAft>
              <a:buFont typeface="Arial" pitchFamily="34" charset="0"/>
              <a:buChar char="•"/>
            </a:pPr>
            <a:endParaRPr lang="en-US" sz="2800" b="1" dirty="0">
              <a:solidFill>
                <a:schemeClr val="tx1">
                  <a:lumMod val="85000"/>
                  <a:lumOff val="15000"/>
                </a:schemeClr>
              </a:solidFill>
              <a:cs typeface="Calibri Light"/>
            </a:endParaRPr>
          </a:p>
        </p:txBody>
      </p:sp>
    </p:spTree>
    <p:extLst>
      <p:ext uri="{BB962C8B-B14F-4D97-AF65-F5344CB8AC3E}">
        <p14:creationId xmlns:p14="http://schemas.microsoft.com/office/powerpoint/2010/main" val="2847609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7C8AF652-F4E4-4BFC-AC51-059C68D9E269}"/>
              </a:ext>
            </a:extLst>
          </p:cNvPr>
          <p:cNvSpPr txBox="1"/>
          <p:nvPr/>
        </p:nvSpPr>
        <p:spPr>
          <a:xfrm>
            <a:off x="657052" y="936711"/>
            <a:ext cx="2987487" cy="4984578"/>
          </a:xfrm>
          <a:prstGeom prst="rect">
            <a:avLst/>
          </a:prstGeom>
        </p:spPr>
        <p:txBody>
          <a:bodyPr vert="horz" lIns="91440" tIns="45720" rIns="91440" bIns="45720" rtlCol="0" anchor="ctr">
            <a:normAutofit/>
          </a:bodyPr>
          <a:lstStyle/>
          <a:p>
            <a:pPr>
              <a:lnSpc>
                <a:spcPct val="85000"/>
              </a:lnSpc>
              <a:spcBef>
                <a:spcPct val="0"/>
              </a:spcBef>
              <a:spcAft>
                <a:spcPts val="600"/>
              </a:spcAft>
            </a:pPr>
            <a:r>
              <a:rPr lang="en-US" sz="4000" spc="-120" dirty="0">
                <a:solidFill>
                  <a:srgbClr val="FFFFFF"/>
                </a:solidFill>
                <a:latin typeface="+mj-lt"/>
                <a:ea typeface="+mj-ea"/>
                <a:cs typeface="+mj-cs"/>
              </a:rPr>
              <a:t>Tournaments</a:t>
            </a:r>
          </a:p>
          <a:p>
            <a:pPr>
              <a:lnSpc>
                <a:spcPct val="85000"/>
              </a:lnSpc>
              <a:spcBef>
                <a:spcPct val="0"/>
              </a:spcBef>
              <a:spcAft>
                <a:spcPts val="600"/>
              </a:spcAft>
            </a:pPr>
            <a:endParaRPr lang="en-US" sz="4000" spc="-120" dirty="0">
              <a:solidFill>
                <a:srgbClr val="FFFFFF"/>
              </a:solidFill>
              <a:latin typeface="+mj-lt"/>
              <a:ea typeface="+mj-ea"/>
              <a:cs typeface="+mj-cs"/>
            </a:endParaRPr>
          </a:p>
          <a:p>
            <a:pPr>
              <a:lnSpc>
                <a:spcPct val="85000"/>
              </a:lnSpc>
              <a:spcBef>
                <a:spcPct val="0"/>
              </a:spcBef>
              <a:spcAft>
                <a:spcPts val="600"/>
              </a:spcAft>
            </a:pPr>
            <a:r>
              <a:rPr lang="en-US" sz="4000" spc="-120" dirty="0">
                <a:solidFill>
                  <a:srgbClr val="FFFFFF"/>
                </a:solidFill>
                <a:latin typeface="+mj-lt"/>
                <a:ea typeface="+mj-ea"/>
                <a:cs typeface="+mj-cs"/>
              </a:rPr>
              <a:t>Travel Stipend</a:t>
            </a:r>
          </a:p>
        </p:txBody>
      </p:sp>
      <p:sp>
        <p:nvSpPr>
          <p:cNvPr id="3" name="TextBox 2">
            <a:extLst>
              <a:ext uri="{FF2B5EF4-FFF2-40B4-BE49-F238E27FC236}">
                <a16:creationId xmlns:a16="http://schemas.microsoft.com/office/drawing/2014/main" id="{DABEC235-A147-4EE0-AC0B-FA930F271CB4}"/>
              </a:ext>
            </a:extLst>
          </p:cNvPr>
          <p:cNvSpPr txBox="1"/>
          <p:nvPr/>
        </p:nvSpPr>
        <p:spPr>
          <a:xfrm>
            <a:off x="4301592" y="162560"/>
            <a:ext cx="7230182" cy="6339840"/>
          </a:xfrm>
          <a:prstGeom prst="rect">
            <a:avLst/>
          </a:prstGeom>
        </p:spPr>
        <p:txBody>
          <a:bodyPr vert="horz" lIns="91440" tIns="45720" rIns="91440" bIns="45720" rtlCol="0" anchor="ctr">
            <a:normAutofit fontScale="92500" lnSpcReduction="10000"/>
          </a:bodyPr>
          <a:lstStyle/>
          <a:p>
            <a:pPr marL="342900" indent="-342900">
              <a:lnSpc>
                <a:spcPct val="85000"/>
              </a:lnSpc>
              <a:spcAft>
                <a:spcPts val="600"/>
              </a:spcAft>
              <a:buFont typeface="Arial" panose="020B0604020202020204" pitchFamily="34" charset="0"/>
              <a:buChar char="•"/>
            </a:pPr>
            <a:r>
              <a:rPr lang="en-US" sz="2000" dirty="0">
                <a:solidFill>
                  <a:schemeClr val="tx1">
                    <a:lumMod val="85000"/>
                    <a:lumOff val="15000"/>
                  </a:schemeClr>
                </a:solidFill>
                <a:cs typeface="Calibri Light"/>
              </a:rPr>
              <a:t>There are links to Tournaments on the Manager Page of our Website.</a:t>
            </a:r>
          </a:p>
          <a:p>
            <a:pPr marL="342900" indent="-342900">
              <a:lnSpc>
                <a:spcPct val="85000"/>
              </a:lnSpc>
              <a:spcAft>
                <a:spcPts val="600"/>
              </a:spcAft>
              <a:buFont typeface="Arial" panose="020B0604020202020204" pitchFamily="34" charset="0"/>
              <a:buChar char="•"/>
            </a:pPr>
            <a:r>
              <a:rPr lang="en-US" sz="2000" dirty="0">
                <a:solidFill>
                  <a:schemeClr val="tx1">
                    <a:lumMod val="85000"/>
                    <a:lumOff val="15000"/>
                  </a:schemeClr>
                </a:solidFill>
                <a:cs typeface="Calibri Light"/>
              </a:rPr>
              <a:t>Manager Page is under “My Role” on main tabs</a:t>
            </a:r>
          </a:p>
          <a:p>
            <a:pPr marL="342900" indent="-342900">
              <a:lnSpc>
                <a:spcPct val="85000"/>
              </a:lnSpc>
              <a:spcAft>
                <a:spcPts val="600"/>
              </a:spcAft>
              <a:buFont typeface="Arial" panose="020B0604020202020204" pitchFamily="34" charset="0"/>
              <a:buChar char="•"/>
            </a:pPr>
            <a:r>
              <a:rPr lang="en-US" sz="2000" dirty="0">
                <a:solidFill>
                  <a:schemeClr val="tx1">
                    <a:lumMod val="85000"/>
                    <a:lumOff val="15000"/>
                  </a:schemeClr>
                </a:solidFill>
                <a:cs typeface="Calibri Light"/>
              </a:rPr>
              <a:t>Players/Families will split any tournament(s) fee. Will need to collect from families. Collecting upfront may help with these payments.</a:t>
            </a:r>
          </a:p>
          <a:p>
            <a:pPr marL="342900" marR="0" indent="-342900">
              <a:spcBef>
                <a:spcPts val="0"/>
              </a:spcBef>
              <a:spcAft>
                <a:spcPts val="0"/>
              </a:spcAft>
              <a:buFont typeface="Arial" panose="020B0604020202020204" pitchFamily="34" charset="0"/>
              <a:buChar char="•"/>
            </a:pPr>
            <a:r>
              <a:rPr lang="en-US" sz="2000" b="1" u="sng" dirty="0">
                <a:solidFill>
                  <a:schemeClr val="tx1">
                    <a:lumMod val="85000"/>
                    <a:lumOff val="15000"/>
                  </a:schemeClr>
                </a:solidFill>
                <a:cs typeface="Calibri Light"/>
              </a:rPr>
              <a:t>Out of Town Tournaments </a:t>
            </a:r>
            <a:r>
              <a:rPr lang="en-US" sz="2000" b="1" dirty="0">
                <a:solidFill>
                  <a:schemeClr val="tx1">
                    <a:lumMod val="85000"/>
                    <a:lumOff val="15000"/>
                  </a:schemeClr>
                </a:solidFill>
                <a:cs typeface="Calibri Light"/>
              </a:rPr>
              <a:t>-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Your Coach(es) do get a travel stipend for Out-of-Town tournaments.  Coach hotel accommodations and airline ticket should be covered by  the team.  If Coach is driving themselves by car, gas used to and from should be covered by the team. On top of accommodations, Coach also receives $</a:t>
            </a:r>
            <a:r>
              <a:rPr lang="en-US" b="1" dirty="0">
                <a:latin typeface="Calibri" panose="020F0502020204030204" pitchFamily="34" charset="0"/>
                <a:ea typeface="Calibri" panose="020F0502020204030204" pitchFamily="34" charset="0"/>
                <a:cs typeface="Times New Roman" panose="02020603050405020304" pitchFamily="18" charset="0"/>
              </a:rPr>
              <a:t>45</a:t>
            </a:r>
            <a:r>
              <a:rPr lang="en-US" sz="1800" b="1" dirty="0">
                <a:effectLst/>
                <a:latin typeface="Calibri" panose="020F0502020204030204" pitchFamily="34" charset="0"/>
                <a:ea typeface="Calibri" panose="020F0502020204030204" pitchFamily="34" charset="0"/>
                <a:cs typeface="Times New Roman" panose="02020603050405020304" pitchFamily="18" charset="0"/>
              </a:rPr>
              <a:t>/day, regardless of when they arrive. You should collect this from families as part of the out-of-town tourna</a:t>
            </a:r>
            <a:r>
              <a:rPr lang="en-US" b="1" dirty="0">
                <a:latin typeface="Calibri" panose="020F0502020204030204" pitchFamily="34" charset="0"/>
                <a:ea typeface="Calibri" panose="020F0502020204030204" pitchFamily="34" charset="0"/>
                <a:cs typeface="Times New Roman" panose="02020603050405020304" pitchFamily="18" charset="0"/>
              </a:rPr>
              <a:t>ment fee. This is for Out-of-Town tournaments only.</a:t>
            </a:r>
          </a:p>
          <a:p>
            <a:pPr marL="342900" marR="0" indent="-342900">
              <a:spcBef>
                <a:spcPts val="0"/>
              </a:spcBef>
              <a:spcAft>
                <a:spcPts val="0"/>
              </a:spcAft>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Please review all Check In requirement for all tournaments and what they need to see when you check the team in. We will not need laminated player cards for league games. Some tournaments will want laminated player cards. You are able to download your own PDF of player cards from Got Sport, if you need to upload them. If you need laminated cards, I can laminate them for you. Please look over requirements with plenty of time before the tournament, so we can get those items produced and picked up.</a:t>
            </a:r>
          </a:p>
          <a:p>
            <a:pPr marL="342900" marR="0" indent="-342900">
              <a:spcBef>
                <a:spcPts val="0"/>
              </a:spcBef>
              <a:spcAft>
                <a:spcPts val="0"/>
              </a:spcAft>
              <a:buFont typeface="Arial" panose="020B0604020202020204" pitchFamily="34" charset="0"/>
              <a:buChar char="•"/>
            </a:pPr>
            <a:r>
              <a:rPr lang="en-US" sz="2600" b="1" dirty="0">
                <a:effectLst/>
                <a:latin typeface="Calibri" panose="020F0502020204030204" pitchFamily="34" charset="0"/>
                <a:ea typeface="Calibri" panose="020F0502020204030204" pitchFamily="34" charset="0"/>
                <a:cs typeface="Times New Roman" panose="02020603050405020304" pitchFamily="18" charset="0"/>
              </a:rPr>
              <a:t>$250 Fall and $500(u9/u10) and $800(u11-u19)Tournament Stipen</a:t>
            </a:r>
            <a:r>
              <a:rPr lang="en-US" sz="2600" b="1" dirty="0">
                <a:latin typeface="Calibri" panose="020F0502020204030204" pitchFamily="34" charset="0"/>
                <a:ea typeface="Calibri" panose="020F0502020204030204" pitchFamily="34" charset="0"/>
                <a:cs typeface="Times New Roman" panose="02020603050405020304" pitchFamily="18" charset="0"/>
              </a:rPr>
              <a:t>d to </a:t>
            </a:r>
            <a:r>
              <a:rPr lang="en-US" sz="2600" b="1" dirty="0">
                <a:effectLst/>
                <a:latin typeface="Calibri" panose="020F0502020204030204" pitchFamily="34" charset="0"/>
                <a:ea typeface="Calibri" panose="020F0502020204030204" pitchFamily="34" charset="0"/>
                <a:cs typeface="Times New Roman" panose="02020603050405020304" pitchFamily="18" charset="0"/>
              </a:rPr>
              <a:t>use to cover Tournament fee. Please fill out Tournament Reimbursement form.</a:t>
            </a:r>
            <a:endParaRPr lang="en-US" sz="2600" b="1"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br>
              <a:rPr lang="en-US" sz="1800" dirty="0">
                <a:effectLst/>
                <a:latin typeface="Calibri" panose="020F0502020204030204" pitchFamily="34" charset="0"/>
                <a:ea typeface="Times New Roman" panose="02020603050405020304" pitchFamily="18" charset="0"/>
              </a:rPr>
            </a:br>
            <a:endParaRPr lang="en-US" sz="2000" dirty="0">
              <a:solidFill>
                <a:schemeClr val="tx1">
                  <a:lumMod val="85000"/>
                  <a:lumOff val="15000"/>
                </a:schemeClr>
              </a:solidFill>
              <a:cs typeface="Calibri Light"/>
            </a:endParaRPr>
          </a:p>
          <a:p>
            <a:pPr>
              <a:lnSpc>
                <a:spcPct val="85000"/>
              </a:lnSpc>
              <a:spcAft>
                <a:spcPts val="600"/>
              </a:spcAft>
            </a:pPr>
            <a:endParaRPr lang="en-US" dirty="0">
              <a:solidFill>
                <a:schemeClr val="tx1">
                  <a:lumMod val="85000"/>
                  <a:lumOff val="15000"/>
                </a:schemeClr>
              </a:solidFill>
              <a:cs typeface="Calibri Light"/>
            </a:endParaRPr>
          </a:p>
          <a:p>
            <a:pPr marL="342900" indent="-342900">
              <a:lnSpc>
                <a:spcPct val="85000"/>
              </a:lnSpc>
              <a:spcAft>
                <a:spcPts val="600"/>
              </a:spcAft>
              <a:buFont typeface="Arial" pitchFamily="34" charset="0"/>
              <a:buChar char=" "/>
            </a:pPr>
            <a:endParaRPr lang="en-US" dirty="0">
              <a:solidFill>
                <a:schemeClr val="tx1">
                  <a:lumMod val="85000"/>
                  <a:lumOff val="15000"/>
                </a:schemeClr>
              </a:solidFill>
            </a:endParaRPr>
          </a:p>
        </p:txBody>
      </p:sp>
    </p:spTree>
    <p:extLst>
      <p:ext uri="{BB962C8B-B14F-4D97-AF65-F5344CB8AC3E}">
        <p14:creationId xmlns:p14="http://schemas.microsoft.com/office/powerpoint/2010/main" val="602505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idx="4294967295"/>
          </p:nvPr>
        </p:nvSpPr>
        <p:spPr>
          <a:xfrm>
            <a:off x="657052" y="936711"/>
            <a:ext cx="2987487" cy="4984578"/>
          </a:xfrm>
        </p:spPr>
        <p:txBody>
          <a:bodyPr vert="horz" lIns="91440" tIns="45720" rIns="91440" bIns="45720" rtlCol="0" anchor="ctr">
            <a:normAutofit/>
          </a:bodyPr>
          <a:lstStyle/>
          <a:p>
            <a:r>
              <a:rPr lang="en-US" sz="4400">
                <a:solidFill>
                  <a:srgbClr val="FFFFFF"/>
                </a:solidFill>
              </a:rPr>
              <a:t> Finances</a:t>
            </a:r>
          </a:p>
        </p:txBody>
      </p:sp>
      <p:sp>
        <p:nvSpPr>
          <p:cNvPr id="3" name="TextBox 2">
            <a:extLst>
              <a:ext uri="{FF2B5EF4-FFF2-40B4-BE49-F238E27FC236}">
                <a16:creationId xmlns:a16="http://schemas.microsoft.com/office/drawing/2014/main" id="{49CA915E-1EFB-4EF5-8E5B-071C1C818647}"/>
              </a:ext>
            </a:extLst>
          </p:cNvPr>
          <p:cNvSpPr txBox="1"/>
          <p:nvPr/>
        </p:nvSpPr>
        <p:spPr>
          <a:xfrm>
            <a:off x="4715074" y="897377"/>
            <a:ext cx="6814217" cy="4984578"/>
          </a:xfrm>
          <a:prstGeom prst="rect">
            <a:avLst/>
          </a:prstGeom>
        </p:spPr>
        <p:txBody>
          <a:bodyPr vert="horz" lIns="91440" tIns="45720" rIns="91440" bIns="45720" rtlCol="0" anchor="ctr">
            <a:normAutofit/>
          </a:bodyPr>
          <a:lstStyle/>
          <a:p>
            <a:pPr>
              <a:lnSpc>
                <a:spcPct val="85000"/>
              </a:lnSpc>
              <a:spcAft>
                <a:spcPts val="800"/>
              </a:spcAft>
            </a:pPr>
            <a:endParaRPr lang="en-US" sz="2000" dirty="0">
              <a:solidFill>
                <a:schemeClr val="tx1">
                  <a:lumMod val="85000"/>
                  <a:lumOff val="15000"/>
                </a:schemeClr>
              </a:solidFill>
            </a:endParaRPr>
          </a:p>
          <a:p>
            <a:pPr marL="285750" indent="-285750">
              <a:lnSpc>
                <a:spcPct val="85000"/>
              </a:lnSpc>
              <a:spcAft>
                <a:spcPts val="800"/>
              </a:spcAft>
              <a:buFont typeface="Arial"/>
              <a:buChar char="•"/>
            </a:pPr>
            <a:r>
              <a:rPr lang="en-US" sz="2000" dirty="0">
                <a:solidFill>
                  <a:schemeClr val="tx1">
                    <a:lumMod val="85000"/>
                    <a:lumOff val="15000"/>
                  </a:schemeClr>
                </a:solidFill>
                <a:cs typeface="Calibri Light" panose="020F0302020204030204"/>
              </a:rPr>
              <a:t>There is a Tournament stipend. The Reimbursement form is on the Manager page under the “My Role” tab.</a:t>
            </a:r>
            <a:endParaRPr lang="en-US" sz="2000" b="1" dirty="0">
              <a:solidFill>
                <a:schemeClr val="tx1">
                  <a:lumMod val="85000"/>
                  <a:lumOff val="15000"/>
                </a:schemeClr>
              </a:solidFill>
              <a:cs typeface="Calibri Light" panose="020F0302020204030204"/>
            </a:endParaRPr>
          </a:p>
          <a:p>
            <a:pPr marL="285750" indent="-285750">
              <a:lnSpc>
                <a:spcPct val="85000"/>
              </a:lnSpc>
              <a:spcAft>
                <a:spcPts val="800"/>
              </a:spcAft>
              <a:buFont typeface="Arial"/>
              <a:buChar char="•"/>
            </a:pPr>
            <a:r>
              <a:rPr lang="en-US" sz="2000" dirty="0">
                <a:solidFill>
                  <a:schemeClr val="tx1">
                    <a:lumMod val="85000"/>
                    <a:lumOff val="15000"/>
                  </a:schemeClr>
                </a:solidFill>
                <a:cs typeface="Calibri Light" panose="020F0302020204030204"/>
              </a:rPr>
              <a:t>Plan ahead – collect from families at the beginning of the season.</a:t>
            </a:r>
          </a:p>
          <a:p>
            <a:pPr marL="285750" indent="-285750">
              <a:lnSpc>
                <a:spcPct val="85000"/>
              </a:lnSpc>
              <a:spcAft>
                <a:spcPts val="800"/>
              </a:spcAft>
              <a:buFont typeface="Arial"/>
              <a:buChar char="•"/>
            </a:pPr>
            <a:r>
              <a:rPr lang="en-US" sz="2000" dirty="0">
                <a:solidFill>
                  <a:schemeClr val="tx1">
                    <a:lumMod val="85000"/>
                    <a:lumOff val="15000"/>
                  </a:schemeClr>
                </a:solidFill>
              </a:rPr>
              <a:t> Use Venmo or PayPal.  </a:t>
            </a:r>
            <a:endParaRPr lang="en-US" sz="2000" dirty="0">
              <a:solidFill>
                <a:schemeClr val="tx1">
                  <a:lumMod val="85000"/>
                  <a:lumOff val="15000"/>
                </a:schemeClr>
              </a:solidFill>
              <a:cs typeface="Calibri Light"/>
            </a:endParaRPr>
          </a:p>
        </p:txBody>
      </p:sp>
    </p:spTree>
    <p:extLst>
      <p:ext uri="{BB962C8B-B14F-4D97-AF65-F5344CB8AC3E}">
        <p14:creationId xmlns:p14="http://schemas.microsoft.com/office/powerpoint/2010/main" val="1797304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94C9CCFF-55C7-4536-9C61-A2CA097AAD90}"/>
              </a:ext>
            </a:extLst>
          </p:cNvPr>
          <p:cNvSpPr txBox="1"/>
          <p:nvPr/>
        </p:nvSpPr>
        <p:spPr>
          <a:xfrm>
            <a:off x="657052" y="936711"/>
            <a:ext cx="2987487" cy="4984578"/>
          </a:xfrm>
          <a:prstGeom prst="rect">
            <a:avLst/>
          </a:prstGeom>
        </p:spPr>
        <p:txBody>
          <a:bodyPr vert="horz" lIns="91440" tIns="45720" rIns="91440" bIns="45720" rtlCol="0" anchor="ctr">
            <a:normAutofit/>
          </a:bodyPr>
          <a:lstStyle/>
          <a:p>
            <a:pPr>
              <a:lnSpc>
                <a:spcPct val="85000"/>
              </a:lnSpc>
              <a:spcBef>
                <a:spcPct val="0"/>
              </a:spcBef>
              <a:spcAft>
                <a:spcPts val="600"/>
              </a:spcAft>
            </a:pPr>
            <a:r>
              <a:rPr lang="en-US" sz="4400" spc="-120">
                <a:solidFill>
                  <a:srgbClr val="FFFFFF"/>
                </a:solidFill>
                <a:latin typeface="+mj-lt"/>
                <a:ea typeface="+mj-ea"/>
                <a:cs typeface="+mj-cs"/>
              </a:rPr>
              <a:t>League Schedule </a:t>
            </a:r>
          </a:p>
        </p:txBody>
      </p:sp>
      <p:sp>
        <p:nvSpPr>
          <p:cNvPr id="3" name="TextBox 2">
            <a:extLst>
              <a:ext uri="{FF2B5EF4-FFF2-40B4-BE49-F238E27FC236}">
                <a16:creationId xmlns:a16="http://schemas.microsoft.com/office/drawing/2014/main" id="{E7ED17A3-0B74-4B85-9314-3ACE634E8EA8}"/>
              </a:ext>
            </a:extLst>
          </p:cNvPr>
          <p:cNvSpPr txBox="1"/>
          <p:nvPr/>
        </p:nvSpPr>
        <p:spPr>
          <a:xfrm>
            <a:off x="4715074" y="835891"/>
            <a:ext cx="6870111" cy="5741890"/>
          </a:xfrm>
          <a:prstGeom prst="rect">
            <a:avLst/>
          </a:prstGeom>
        </p:spPr>
        <p:txBody>
          <a:bodyPr vert="horz" lIns="91440" tIns="45720" rIns="91440" bIns="45720" rtlCol="0" anchor="ctr">
            <a:noAutofit/>
          </a:bodyPr>
          <a:lstStyle/>
          <a:p>
            <a:pPr>
              <a:lnSpc>
                <a:spcPct val="85000"/>
              </a:lnSpc>
              <a:spcAft>
                <a:spcPts val="600"/>
              </a:spcAft>
              <a:buFont typeface="Arial" pitchFamily="34" charset="0"/>
              <a:buChar char=" "/>
            </a:pPr>
            <a:r>
              <a:rPr lang="en-US" b="1" dirty="0">
                <a:solidFill>
                  <a:schemeClr val="tx1">
                    <a:lumMod val="85000"/>
                    <a:lumOff val="15000"/>
                  </a:schemeClr>
                </a:solidFill>
              </a:rPr>
              <a:t>TCSL League Schedule -</a:t>
            </a:r>
            <a:endParaRPr lang="en-US" b="1" dirty="0">
              <a:solidFill>
                <a:schemeClr val="tx1">
                  <a:lumMod val="85000"/>
                  <a:lumOff val="15000"/>
                </a:schemeClr>
              </a:solidFill>
              <a:cs typeface="Calibri Light"/>
            </a:endParaRPr>
          </a:p>
          <a:p>
            <a:pPr marL="285750" indent="-285750">
              <a:lnSpc>
                <a:spcPct val="85000"/>
              </a:lnSpc>
              <a:spcAft>
                <a:spcPts val="600"/>
              </a:spcAft>
              <a:buFont typeface="Arial" pitchFamily="34" charset="0"/>
              <a:buChar char="•"/>
            </a:pPr>
            <a:r>
              <a:rPr lang="en-US" dirty="0">
                <a:solidFill>
                  <a:schemeClr val="tx1">
                    <a:lumMod val="85000"/>
                    <a:lumOff val="15000"/>
                  </a:schemeClr>
                </a:solidFill>
              </a:rPr>
              <a:t>Got Sport is league software for game management– schedules and rosters will be handled here. You will find your team under your individual account. No more team pages or team log in. </a:t>
            </a:r>
            <a:endParaRPr lang="en-US" dirty="0">
              <a:solidFill>
                <a:schemeClr val="tx1">
                  <a:lumMod val="85000"/>
                  <a:lumOff val="15000"/>
                </a:schemeClr>
              </a:solidFill>
              <a:cs typeface="Calibri Light"/>
            </a:endParaRPr>
          </a:p>
          <a:p>
            <a:pPr marL="285750" indent="-285750">
              <a:lnSpc>
                <a:spcPct val="85000"/>
              </a:lnSpc>
              <a:spcAft>
                <a:spcPts val="600"/>
              </a:spcAft>
              <a:buFont typeface="Arial" pitchFamily="34" charset="0"/>
              <a:buChar char="•"/>
            </a:pPr>
            <a:r>
              <a:rPr lang="en-US" b="1" dirty="0">
                <a:solidFill>
                  <a:schemeClr val="tx1">
                    <a:lumMod val="85000"/>
                    <a:lumOff val="15000"/>
                  </a:schemeClr>
                </a:solidFill>
                <a:cs typeface="Calibri Light"/>
              </a:rPr>
              <a:t>March 24th -   </a:t>
            </a:r>
            <a:r>
              <a:rPr lang="en-US" dirty="0">
                <a:solidFill>
                  <a:schemeClr val="tx1">
                    <a:lumMod val="85000"/>
                    <a:lumOff val="15000"/>
                  </a:schemeClr>
                </a:solidFill>
                <a:cs typeface="Calibri Light"/>
              </a:rPr>
              <a:t>teams will get their schedules via Got Sport</a:t>
            </a:r>
            <a:endParaRPr lang="en-US" b="1" dirty="0">
              <a:solidFill>
                <a:schemeClr val="tx1">
                  <a:lumMod val="85000"/>
                  <a:lumOff val="15000"/>
                </a:schemeClr>
              </a:solidFill>
              <a:cs typeface="Calibri Light"/>
            </a:endParaRPr>
          </a:p>
          <a:p>
            <a:pPr marL="285750" indent="-285750">
              <a:lnSpc>
                <a:spcPct val="85000"/>
              </a:lnSpc>
              <a:spcAft>
                <a:spcPts val="600"/>
              </a:spcAft>
              <a:buFont typeface="Arial" pitchFamily="34" charset="0"/>
              <a:buChar char="•"/>
            </a:pPr>
            <a:r>
              <a:rPr lang="en-US" dirty="0">
                <a:solidFill>
                  <a:schemeClr val="tx1">
                    <a:lumMod val="85000"/>
                    <a:lumOff val="15000"/>
                  </a:schemeClr>
                </a:solidFill>
              </a:rPr>
              <a:t>You will have until </a:t>
            </a:r>
            <a:r>
              <a:rPr lang="en-US" b="1" dirty="0">
                <a:solidFill>
                  <a:schemeClr val="tx1">
                    <a:lumMod val="85000"/>
                    <a:lumOff val="15000"/>
                  </a:schemeClr>
                </a:solidFill>
              </a:rPr>
              <a:t>April 8</a:t>
            </a:r>
            <a:r>
              <a:rPr lang="en-US" dirty="0">
                <a:solidFill>
                  <a:schemeClr val="tx1">
                    <a:lumMod val="85000"/>
                    <a:lumOff val="15000"/>
                  </a:schemeClr>
                </a:solidFill>
              </a:rPr>
              <a:t> to reschedule your regular league games . Wes will send an email regarding procedure. Try not to reschedule! If rescheduling, try and stay on playing night as set forth by TCSL.</a:t>
            </a:r>
            <a:endParaRPr lang="en-US" dirty="0">
              <a:solidFill>
                <a:schemeClr val="tx1">
                  <a:lumMod val="85000"/>
                  <a:lumOff val="15000"/>
                </a:schemeClr>
              </a:solidFill>
              <a:cs typeface="Calibri Light"/>
            </a:endParaRPr>
          </a:p>
          <a:p>
            <a:pPr marL="285750" indent="-285750">
              <a:lnSpc>
                <a:spcPct val="85000"/>
              </a:lnSpc>
              <a:spcAft>
                <a:spcPts val="600"/>
              </a:spcAft>
              <a:buFont typeface="Arial" pitchFamily="34" charset="0"/>
              <a:buChar char="•"/>
            </a:pPr>
            <a:r>
              <a:rPr lang="en-US" dirty="0">
                <a:solidFill>
                  <a:schemeClr val="tx1">
                    <a:lumMod val="85000"/>
                    <a:lumOff val="15000"/>
                  </a:schemeClr>
                </a:solidFill>
              </a:rPr>
              <a:t>Got Sport is where you score games and communicate with opposing team. Need up to update the pictures in here with new headshots of players. Most have been updated.</a:t>
            </a:r>
          </a:p>
          <a:p>
            <a:pPr marL="285750" indent="-285750">
              <a:lnSpc>
                <a:spcPct val="85000"/>
              </a:lnSpc>
              <a:spcAft>
                <a:spcPts val="600"/>
              </a:spcAft>
              <a:buFont typeface="Arial" pitchFamily="34" charset="0"/>
              <a:buChar char="•"/>
            </a:pPr>
            <a:endParaRPr lang="en-US" dirty="0">
              <a:solidFill>
                <a:schemeClr val="tx1">
                  <a:lumMod val="85000"/>
                  <a:lumOff val="15000"/>
                </a:schemeClr>
              </a:solidFill>
              <a:cs typeface="Calibri Light"/>
            </a:endParaRPr>
          </a:p>
          <a:p>
            <a:pPr algn="l" rtl="0" fontAlgn="base"/>
            <a:r>
              <a:rPr lang="en-US" sz="1800" b="1" i="0" dirty="0">
                <a:solidFill>
                  <a:srgbClr val="000000"/>
                </a:solidFill>
                <a:effectLst/>
                <a:highlight>
                  <a:srgbClr val="FFFFFF"/>
                </a:highlight>
                <a:latin typeface="Aptos" panose="020B0004020202020204" pitchFamily="34" charset="0"/>
              </a:rPr>
              <a:t>TEAM BLACKOUTS</a:t>
            </a:r>
            <a:r>
              <a:rPr lang="en-US" sz="1800" b="0" i="0" dirty="0">
                <a:solidFill>
                  <a:srgbClr val="000000"/>
                </a:solidFill>
                <a:effectLst/>
                <a:highlight>
                  <a:srgbClr val="FFFFFF"/>
                </a:highlight>
                <a:latin typeface="Aptos" panose="020B0004020202020204" pitchFamily="34" charset="0"/>
              </a:rPr>
              <a:t> - </a:t>
            </a:r>
            <a:r>
              <a:rPr lang="en-US" dirty="0">
                <a:solidFill>
                  <a:srgbClr val="000000"/>
                </a:solidFill>
                <a:highlight>
                  <a:srgbClr val="FFFFFF"/>
                </a:highlight>
                <a:latin typeface="Aptos" panose="020B0004020202020204" pitchFamily="34" charset="0"/>
              </a:rPr>
              <a:t>have already been entered for Spring 2026</a:t>
            </a:r>
          </a:p>
          <a:p>
            <a:pPr algn="l" rtl="0" fontAlgn="base"/>
            <a:endParaRPr lang="en-US" dirty="0">
              <a:solidFill>
                <a:srgbClr val="000000"/>
              </a:solidFill>
              <a:highlight>
                <a:srgbClr val="FFFFFF"/>
              </a:highlight>
              <a:latin typeface="Aptos" panose="020B0004020202020204" pitchFamily="34" charset="0"/>
            </a:endParaRPr>
          </a:p>
          <a:p>
            <a:pPr algn="l" rtl="0" fontAlgn="base"/>
            <a:r>
              <a:rPr lang="en-US" sz="1800" b="1" i="0" dirty="0">
                <a:solidFill>
                  <a:srgbClr val="000000"/>
                </a:solidFill>
                <a:effectLst/>
                <a:highlight>
                  <a:srgbClr val="FFFFFF"/>
                </a:highlight>
                <a:latin typeface="Aptos" panose="020B0004020202020204" pitchFamily="34" charset="0"/>
              </a:rPr>
              <a:t>League Webinars</a:t>
            </a:r>
            <a:r>
              <a:rPr lang="en-US" sz="1800" b="0" i="0" dirty="0">
                <a:solidFill>
                  <a:srgbClr val="000000"/>
                </a:solidFill>
                <a:effectLst/>
                <a:highlight>
                  <a:srgbClr val="FFFFFF"/>
                </a:highlight>
                <a:latin typeface="Aptos" panose="020B0004020202020204" pitchFamily="34" charset="0"/>
              </a:rPr>
              <a:t> – April 2 – see email to RSVP</a:t>
            </a:r>
          </a:p>
          <a:p>
            <a:pPr algn="l" rtl="0" fontAlgn="base"/>
            <a:endParaRPr lang="en-US" dirty="0">
              <a:solidFill>
                <a:srgbClr val="000000"/>
              </a:solidFill>
              <a:highlight>
                <a:srgbClr val="FFFFFF"/>
              </a:highlight>
              <a:latin typeface="Aptos" panose="020B0004020202020204" pitchFamily="34" charset="0"/>
            </a:endParaRPr>
          </a:p>
          <a:p>
            <a:pPr algn="l" rtl="0" fontAlgn="base"/>
            <a:r>
              <a:rPr lang="en-US" sz="1800" b="1" i="0" dirty="0">
                <a:solidFill>
                  <a:srgbClr val="000000"/>
                </a:solidFill>
                <a:effectLst/>
                <a:highlight>
                  <a:srgbClr val="FFFFFF"/>
                </a:highlight>
                <a:latin typeface="Aptos" panose="020B0004020202020204" pitchFamily="34" charset="0"/>
              </a:rPr>
              <a:t>WEATHER-</a:t>
            </a:r>
            <a:r>
              <a:rPr lang="en-US" sz="1800" b="0" i="0" dirty="0">
                <a:solidFill>
                  <a:srgbClr val="000000"/>
                </a:solidFill>
                <a:effectLst/>
                <a:highlight>
                  <a:srgbClr val="FFFFFF"/>
                </a:highlight>
                <a:latin typeface="Aptos" panose="020B0004020202020204" pitchFamily="34" charset="0"/>
              </a:rPr>
              <a:t> Announcements will be made by 3pm. Storms that pop up after that time will most likely mean a gametime decision on playing or not, which means team </a:t>
            </a:r>
            <a:r>
              <a:rPr lang="en-US" dirty="0">
                <a:solidFill>
                  <a:srgbClr val="000000"/>
                </a:solidFill>
                <a:highlight>
                  <a:srgbClr val="FFFFFF"/>
                </a:highlight>
                <a:latin typeface="Aptos" panose="020B0004020202020204" pitchFamily="34" charset="0"/>
              </a:rPr>
              <a:t>will still go to the field. </a:t>
            </a:r>
            <a:endParaRPr lang="en-US" sz="1800" b="0" i="0" dirty="0">
              <a:solidFill>
                <a:srgbClr val="000000"/>
              </a:solidFill>
              <a:effectLst/>
              <a:highlight>
                <a:srgbClr val="FFFFFF"/>
              </a:highlight>
              <a:latin typeface="Aptos" panose="020B0004020202020204" pitchFamily="34" charset="0"/>
            </a:endParaRPr>
          </a:p>
          <a:p>
            <a:pPr algn="l" rtl="0" fontAlgn="base"/>
            <a:br>
              <a:rPr lang="en-US" sz="1800" b="0" i="0" dirty="0">
                <a:solidFill>
                  <a:srgbClr val="000000"/>
                </a:solidFill>
                <a:effectLst/>
                <a:highlight>
                  <a:srgbClr val="FFFFFF"/>
                </a:highlight>
                <a:latin typeface="Aptos" panose="020B0004020202020204" pitchFamily="34" charset="0"/>
              </a:rPr>
            </a:br>
            <a:endParaRPr lang="en-US" dirty="0">
              <a:solidFill>
                <a:schemeClr val="tx1">
                  <a:lumMod val="85000"/>
                  <a:lumOff val="15000"/>
                </a:schemeClr>
              </a:solidFill>
              <a:cs typeface="Calibri Light"/>
            </a:endParaRPr>
          </a:p>
          <a:p>
            <a:pPr>
              <a:lnSpc>
                <a:spcPct val="85000"/>
              </a:lnSpc>
              <a:spcAft>
                <a:spcPts val="600"/>
              </a:spcAft>
            </a:pPr>
            <a:endParaRPr lang="en-US" dirty="0">
              <a:solidFill>
                <a:schemeClr val="tx1">
                  <a:lumMod val="85000"/>
                  <a:lumOff val="15000"/>
                </a:schemeClr>
              </a:solidFill>
              <a:cs typeface="Calibri Light"/>
            </a:endParaRPr>
          </a:p>
        </p:txBody>
      </p:sp>
    </p:spTree>
    <p:extLst>
      <p:ext uri="{BB962C8B-B14F-4D97-AF65-F5344CB8AC3E}">
        <p14:creationId xmlns:p14="http://schemas.microsoft.com/office/powerpoint/2010/main" val="3058159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C0DCC289-2D37-498B-BBFB-E34ACF9456B8}"/>
              </a:ext>
            </a:extLst>
          </p:cNvPr>
          <p:cNvSpPr>
            <a:spLocks noGrp="1"/>
          </p:cNvSpPr>
          <p:nvPr>
            <p:ph type="title"/>
          </p:nvPr>
        </p:nvSpPr>
        <p:spPr>
          <a:xfrm>
            <a:off x="657052" y="936711"/>
            <a:ext cx="2987487" cy="4984578"/>
          </a:xfrm>
        </p:spPr>
        <p:txBody>
          <a:bodyPr vert="horz" lIns="91440" tIns="45720" rIns="91440" bIns="45720" rtlCol="0" anchor="ctr">
            <a:normAutofit/>
          </a:bodyPr>
          <a:lstStyle/>
          <a:p>
            <a:pPr algn="ctr"/>
            <a:r>
              <a:rPr lang="en-US" sz="4400" dirty="0">
                <a:solidFill>
                  <a:srgbClr val="FFFFFF"/>
                </a:solidFill>
                <a:cs typeface="Calibri Light"/>
              </a:rPr>
              <a:t>Upcoming Events</a:t>
            </a:r>
            <a:endParaRPr lang="en-US" sz="4400" dirty="0">
              <a:solidFill>
                <a:srgbClr val="FFFFFF"/>
              </a:solidFill>
            </a:endParaRPr>
          </a:p>
        </p:txBody>
      </p:sp>
      <p:sp>
        <p:nvSpPr>
          <p:cNvPr id="2" name="TextBox 1">
            <a:extLst>
              <a:ext uri="{FF2B5EF4-FFF2-40B4-BE49-F238E27FC236}">
                <a16:creationId xmlns:a16="http://schemas.microsoft.com/office/drawing/2014/main" id="{E25E2473-2916-4EDE-BD84-559BC71E9748}"/>
              </a:ext>
            </a:extLst>
          </p:cNvPr>
          <p:cNvSpPr txBox="1"/>
          <p:nvPr/>
        </p:nvSpPr>
        <p:spPr>
          <a:xfrm>
            <a:off x="4613187" y="936711"/>
            <a:ext cx="6814217" cy="4984578"/>
          </a:xfrm>
          <a:prstGeom prst="rect">
            <a:avLst/>
          </a:prstGeom>
        </p:spPr>
        <p:txBody>
          <a:bodyPr vert="horz" lIns="91440" tIns="45720" rIns="91440" bIns="45720" rtlCol="0" anchor="ctr">
            <a:normAutofit/>
          </a:bodyPr>
          <a:lstStyle/>
          <a:p>
            <a:pPr algn="ctr">
              <a:lnSpc>
                <a:spcPct val="85000"/>
              </a:lnSpc>
              <a:spcAft>
                <a:spcPts val="600"/>
              </a:spcAft>
            </a:pPr>
            <a:endParaRPr lang="en-US" b="1" dirty="0">
              <a:solidFill>
                <a:schemeClr val="tx1">
                  <a:lumMod val="85000"/>
                  <a:lumOff val="15000"/>
                </a:schemeClr>
              </a:solidFill>
              <a:cs typeface="Calibri Light"/>
            </a:endParaRPr>
          </a:p>
          <a:p>
            <a:pPr>
              <a:lnSpc>
                <a:spcPct val="85000"/>
              </a:lnSpc>
              <a:spcAft>
                <a:spcPts val="600"/>
              </a:spcAft>
              <a:buFont typeface="Arial" pitchFamily="34" charset="0"/>
              <a:buChar char=" "/>
            </a:pPr>
            <a:endParaRPr lang="en-US" dirty="0">
              <a:solidFill>
                <a:schemeClr val="tx1">
                  <a:lumMod val="85000"/>
                  <a:lumOff val="15000"/>
                </a:schemeClr>
              </a:solidFill>
            </a:endParaRPr>
          </a:p>
        </p:txBody>
      </p:sp>
      <p:sp>
        <p:nvSpPr>
          <p:cNvPr id="3" name="TextBox 2">
            <a:extLst>
              <a:ext uri="{FF2B5EF4-FFF2-40B4-BE49-F238E27FC236}">
                <a16:creationId xmlns:a16="http://schemas.microsoft.com/office/drawing/2014/main" id="{8D51728D-B6DB-4495-8EED-B67431E14B88}"/>
              </a:ext>
            </a:extLst>
          </p:cNvPr>
          <p:cNvSpPr txBox="1"/>
          <p:nvPr/>
        </p:nvSpPr>
        <p:spPr>
          <a:xfrm>
            <a:off x="4227871" y="-255638"/>
            <a:ext cx="7771089" cy="9028113"/>
          </a:xfrm>
          <a:prstGeom prst="rect">
            <a:avLst/>
          </a:prstGeom>
          <a:noFill/>
        </p:spPr>
        <p:txBody>
          <a:bodyPr wrap="square" rtlCol="0">
            <a:spAutoFit/>
          </a:bodyPr>
          <a:lstStyle/>
          <a:p>
            <a:pPr algn="ctr"/>
            <a:r>
              <a:rPr lang="en-US" dirty="0"/>
              <a:t> </a:t>
            </a:r>
          </a:p>
          <a:p>
            <a:pPr algn="ctr"/>
            <a:r>
              <a:rPr lang="en-US" sz="2400" b="1" dirty="0"/>
              <a:t>Spring League – can begin April 27th</a:t>
            </a:r>
            <a:br>
              <a:rPr lang="en-US" sz="2400" b="1" dirty="0"/>
            </a:br>
            <a:r>
              <a:rPr lang="en-US" sz="2400" b="1" dirty="0"/>
              <a:t> TCSL U9-U19 Games to be done by July 2 (per initial schedule) ECNL- June 15, NPL – June 22</a:t>
            </a:r>
          </a:p>
          <a:p>
            <a:pPr algn="ctr"/>
            <a:endParaRPr lang="en-US" sz="2400" b="1" dirty="0"/>
          </a:p>
          <a:p>
            <a:pPr algn="ctr"/>
            <a:r>
              <a:rPr lang="en-US" sz="2400" b="1" dirty="0"/>
              <a:t>TCSL Summer Festival U8/U9/U10 </a:t>
            </a:r>
            <a:br>
              <a:rPr lang="en-US" sz="2400" b="1" dirty="0"/>
            </a:br>
            <a:r>
              <a:rPr lang="en-US" sz="2400" b="1" dirty="0"/>
              <a:t>June 27-28</a:t>
            </a:r>
            <a:br>
              <a:rPr lang="en-US" sz="2400" b="1" dirty="0"/>
            </a:br>
            <a:br>
              <a:rPr lang="en-US" sz="2400" b="1" dirty="0"/>
            </a:br>
            <a:r>
              <a:rPr lang="en-US" sz="2400" b="1" dirty="0"/>
              <a:t>Final Four – U11-U19 by invitation</a:t>
            </a:r>
            <a:br>
              <a:rPr lang="en-US" sz="2400" b="1" dirty="0"/>
            </a:br>
            <a:r>
              <a:rPr lang="en-US" sz="2400" b="1" dirty="0"/>
              <a:t>July 10-July 12</a:t>
            </a:r>
            <a:br>
              <a:rPr lang="en-US" sz="2400" b="1" dirty="0"/>
            </a:br>
            <a:r>
              <a:rPr lang="en-US" sz="2400" b="1" dirty="0"/>
              <a:t>may opt out</a:t>
            </a:r>
            <a:br>
              <a:rPr lang="en-US" sz="2400" b="1" dirty="0"/>
            </a:br>
            <a:endParaRPr lang="en-US" sz="4000" b="1" dirty="0"/>
          </a:p>
          <a:p>
            <a:pPr algn="ctr"/>
            <a:r>
              <a:rPr lang="en-US" sz="4000" b="1" baseline="30000" dirty="0"/>
              <a:t>Summer Camps </a:t>
            </a:r>
          </a:p>
          <a:p>
            <a:pPr algn="ctr"/>
            <a:endParaRPr lang="en-US" sz="4000" b="1" baseline="30000" dirty="0"/>
          </a:p>
          <a:p>
            <a:pPr algn="ctr"/>
            <a:r>
              <a:rPr lang="en-US" sz="4000" b="1" baseline="30000" dirty="0"/>
              <a:t>Tryouts </a:t>
            </a:r>
            <a:br>
              <a:rPr lang="en-US" sz="4000" b="1" baseline="30000" dirty="0"/>
            </a:br>
            <a:r>
              <a:rPr lang="en-US" sz="4000" b="1" baseline="30000" dirty="0"/>
              <a:t>U8-U12 July 13-15</a:t>
            </a:r>
            <a:br>
              <a:rPr lang="en-US" sz="4000" b="1" baseline="30000" dirty="0"/>
            </a:br>
            <a:r>
              <a:rPr lang="en-US" sz="4000" b="1" baseline="30000" dirty="0"/>
              <a:t>U13-U19 July 25-29</a:t>
            </a:r>
            <a:br>
              <a:rPr lang="en-US" sz="4000" b="1" baseline="30000" dirty="0"/>
            </a:br>
            <a:endParaRPr lang="en-US" sz="4000" b="1" baseline="30000" dirty="0"/>
          </a:p>
          <a:p>
            <a:pPr algn="ctr"/>
            <a:br>
              <a:rPr lang="en-US" sz="4000" b="1" baseline="30000" dirty="0"/>
            </a:br>
            <a:br>
              <a:rPr lang="en-US" sz="2400" b="1" dirty="0"/>
            </a:br>
            <a:endParaRPr lang="en-US" sz="2400" b="1" dirty="0"/>
          </a:p>
          <a:p>
            <a:pPr algn="ctr"/>
            <a:endParaRPr lang="en-US" sz="2400" b="1" dirty="0"/>
          </a:p>
          <a:p>
            <a:pPr algn="ctr"/>
            <a:endParaRPr lang="en-US" sz="2400" b="1" dirty="0"/>
          </a:p>
        </p:txBody>
      </p:sp>
    </p:spTree>
    <p:extLst>
      <p:ext uri="{BB962C8B-B14F-4D97-AF65-F5344CB8AC3E}">
        <p14:creationId xmlns:p14="http://schemas.microsoft.com/office/powerpoint/2010/main" val="1431091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2D3E4817-B0CB-40F0-942F-8AFBC8A78D53}"/>
              </a:ext>
            </a:extLst>
          </p:cNvPr>
          <p:cNvSpPr txBox="1"/>
          <p:nvPr/>
        </p:nvSpPr>
        <p:spPr>
          <a:xfrm>
            <a:off x="657052" y="936711"/>
            <a:ext cx="2987487" cy="4984578"/>
          </a:xfrm>
          <a:prstGeom prst="rect">
            <a:avLst/>
          </a:prstGeom>
        </p:spPr>
        <p:txBody>
          <a:bodyPr vert="horz" lIns="91440" tIns="45720" rIns="91440" bIns="45720" rtlCol="0" anchor="ctr">
            <a:normAutofit/>
          </a:bodyPr>
          <a:lstStyle/>
          <a:p>
            <a:pPr>
              <a:lnSpc>
                <a:spcPct val="85000"/>
              </a:lnSpc>
              <a:spcBef>
                <a:spcPct val="0"/>
              </a:spcBef>
              <a:spcAft>
                <a:spcPts val="600"/>
              </a:spcAft>
            </a:pPr>
            <a:r>
              <a:rPr lang="en-US" sz="4400" spc="-120" dirty="0">
                <a:solidFill>
                  <a:srgbClr val="FFFFFF"/>
                </a:solidFill>
                <a:latin typeface="+mj-lt"/>
                <a:ea typeface="+mj-ea"/>
                <a:cs typeface="+mj-cs"/>
              </a:rPr>
              <a:t> Things to do </a:t>
            </a:r>
            <a:endParaRPr lang="en-US" sz="4400" spc="-120">
              <a:solidFill>
                <a:srgbClr val="FFFFFF"/>
              </a:solidFill>
              <a:latin typeface="+mj-lt"/>
              <a:ea typeface="+mj-ea"/>
              <a:cs typeface="Calibri Light"/>
            </a:endParaRPr>
          </a:p>
        </p:txBody>
      </p:sp>
      <p:sp>
        <p:nvSpPr>
          <p:cNvPr id="3" name="TextBox 2">
            <a:extLst>
              <a:ext uri="{FF2B5EF4-FFF2-40B4-BE49-F238E27FC236}">
                <a16:creationId xmlns:a16="http://schemas.microsoft.com/office/drawing/2014/main" id="{AB9AC892-36F3-4674-9ABB-55C36A1F215D}"/>
              </a:ext>
            </a:extLst>
          </p:cNvPr>
          <p:cNvSpPr txBox="1"/>
          <p:nvPr/>
        </p:nvSpPr>
        <p:spPr>
          <a:xfrm>
            <a:off x="4613187" y="606032"/>
            <a:ext cx="6814217" cy="5473407"/>
          </a:xfrm>
          <a:prstGeom prst="rect">
            <a:avLst/>
          </a:prstGeom>
        </p:spPr>
        <p:txBody>
          <a:bodyPr vert="horz" lIns="91440" tIns="45720" rIns="91440" bIns="45720" rtlCol="0" anchor="ctr">
            <a:normAutofit/>
          </a:bodyPr>
          <a:lstStyle/>
          <a:p>
            <a:pPr marL="342900" indent="-342900">
              <a:lnSpc>
                <a:spcPct val="85000"/>
              </a:lnSpc>
              <a:spcAft>
                <a:spcPts val="600"/>
              </a:spcAft>
              <a:buFont typeface="Arial" pitchFamily="34" charset="0"/>
              <a:buChar char="•"/>
            </a:pPr>
            <a:r>
              <a:rPr lang="en-US" dirty="0">
                <a:solidFill>
                  <a:schemeClr val="tx1">
                    <a:lumMod val="85000"/>
                    <a:lumOff val="15000"/>
                  </a:schemeClr>
                </a:solidFill>
              </a:rPr>
              <a:t>Make sure parents are can see calendar and getting communications, remind them to RSVP to practices and games.</a:t>
            </a:r>
            <a:r>
              <a:rPr lang="en-US" dirty="0">
                <a:solidFill>
                  <a:schemeClr val="tx1">
                    <a:lumMod val="85000"/>
                    <a:lumOff val="15000"/>
                  </a:schemeClr>
                </a:solidFill>
                <a:cs typeface="Calibri Light"/>
              </a:rPr>
              <a:t> </a:t>
            </a:r>
            <a:r>
              <a:rPr lang="en-US" dirty="0">
                <a:solidFill>
                  <a:schemeClr val="tx1">
                    <a:lumMod val="85000"/>
                    <a:lumOff val="15000"/>
                  </a:schemeClr>
                </a:solidFill>
              </a:rPr>
              <a:t> </a:t>
            </a:r>
            <a:endParaRPr lang="en-US" dirty="0">
              <a:solidFill>
                <a:schemeClr val="tx1">
                  <a:lumMod val="85000"/>
                  <a:lumOff val="15000"/>
                </a:schemeClr>
              </a:solidFill>
              <a:cs typeface="Calibri Light"/>
            </a:endParaRPr>
          </a:p>
          <a:p>
            <a:pPr marL="342900" indent="-342900">
              <a:lnSpc>
                <a:spcPct val="85000"/>
              </a:lnSpc>
              <a:spcAft>
                <a:spcPts val="600"/>
              </a:spcAft>
              <a:buFont typeface="Arial" pitchFamily="34" charset="0"/>
              <a:buChar char="•"/>
            </a:pPr>
            <a:endParaRPr lang="en-US" dirty="0">
              <a:solidFill>
                <a:schemeClr val="tx1">
                  <a:lumMod val="85000"/>
                  <a:lumOff val="15000"/>
                </a:schemeClr>
              </a:solidFill>
              <a:cs typeface="Calibri Light"/>
            </a:endParaRPr>
          </a:p>
          <a:p>
            <a:pPr marL="342900" indent="-342900">
              <a:lnSpc>
                <a:spcPct val="85000"/>
              </a:lnSpc>
              <a:spcAft>
                <a:spcPts val="600"/>
              </a:spcAft>
              <a:buFont typeface="Arial" pitchFamily="34" charset="0"/>
              <a:buChar char="•"/>
            </a:pPr>
            <a:r>
              <a:rPr lang="en-US" dirty="0">
                <a:solidFill>
                  <a:schemeClr val="tx1">
                    <a:lumMod val="85000"/>
                    <a:lumOff val="15000"/>
                  </a:schemeClr>
                </a:solidFill>
                <a:ea typeface="+mn-lt"/>
                <a:cs typeface="+mn-lt"/>
              </a:rPr>
              <a:t>Set up calendar in Sports Engine.</a:t>
            </a:r>
            <a:br>
              <a:rPr lang="en-US" dirty="0">
                <a:solidFill>
                  <a:schemeClr val="tx1">
                    <a:lumMod val="85000"/>
                    <a:lumOff val="15000"/>
                  </a:schemeClr>
                </a:solidFill>
                <a:ea typeface="+mn-lt"/>
                <a:cs typeface="Calibri Light"/>
              </a:rPr>
            </a:br>
            <a:endParaRPr lang="en-US" dirty="0">
              <a:solidFill>
                <a:schemeClr val="tx1">
                  <a:lumMod val="85000"/>
                  <a:lumOff val="15000"/>
                </a:schemeClr>
              </a:solidFill>
              <a:ea typeface="+mn-lt"/>
              <a:cs typeface="Calibri Light"/>
            </a:endParaRPr>
          </a:p>
          <a:p>
            <a:pPr marL="342900" indent="-342900">
              <a:lnSpc>
                <a:spcPct val="85000"/>
              </a:lnSpc>
              <a:spcAft>
                <a:spcPts val="600"/>
              </a:spcAft>
              <a:buFont typeface="Arial" pitchFamily="34" charset="0"/>
              <a:buChar char="•"/>
            </a:pPr>
            <a:r>
              <a:rPr lang="en-US" dirty="0">
                <a:solidFill>
                  <a:schemeClr val="tx1">
                    <a:lumMod val="85000"/>
                    <a:lumOff val="15000"/>
                  </a:schemeClr>
                </a:solidFill>
                <a:cs typeface="Calibri Light"/>
              </a:rPr>
              <a:t>Get the practice parent schedule set up if you are a single coached team. </a:t>
            </a:r>
            <a:endParaRPr lang="en-US" dirty="0">
              <a:solidFill>
                <a:schemeClr val="tx1">
                  <a:lumMod val="85000"/>
                  <a:lumOff val="15000"/>
                </a:schemeClr>
              </a:solidFill>
            </a:endParaRPr>
          </a:p>
          <a:p>
            <a:pPr marL="342900" indent="-342900">
              <a:lnSpc>
                <a:spcPct val="85000"/>
              </a:lnSpc>
              <a:spcAft>
                <a:spcPts val="600"/>
              </a:spcAft>
              <a:buFont typeface="Arial" pitchFamily="34" charset="0"/>
              <a:buChar char="•"/>
            </a:pPr>
            <a:endParaRPr lang="en-US" dirty="0">
              <a:solidFill>
                <a:schemeClr val="tx1">
                  <a:lumMod val="85000"/>
                  <a:lumOff val="15000"/>
                </a:schemeClr>
              </a:solidFill>
              <a:cs typeface="Calibri Light"/>
            </a:endParaRPr>
          </a:p>
          <a:p>
            <a:pPr marL="342900" indent="-342900">
              <a:lnSpc>
                <a:spcPct val="85000"/>
              </a:lnSpc>
              <a:spcAft>
                <a:spcPts val="600"/>
              </a:spcAft>
              <a:buFont typeface="Arial" pitchFamily="34" charset="0"/>
              <a:buChar char="•"/>
            </a:pPr>
            <a:r>
              <a:rPr lang="en-US" dirty="0">
                <a:solidFill>
                  <a:schemeClr val="tx1">
                    <a:lumMod val="85000"/>
                    <a:lumOff val="15000"/>
                  </a:schemeClr>
                </a:solidFill>
                <a:cs typeface="Calibri Light"/>
              </a:rPr>
              <a:t>Coaches have been informed not to reschedule if at all possible and, if you need to, stay on your playing night. </a:t>
            </a:r>
          </a:p>
          <a:p>
            <a:pPr marL="342900" indent="-342900">
              <a:lnSpc>
                <a:spcPct val="85000"/>
              </a:lnSpc>
              <a:spcAft>
                <a:spcPts val="600"/>
              </a:spcAft>
              <a:buFont typeface="Arial" pitchFamily="34" charset="0"/>
              <a:buChar char="•"/>
            </a:pPr>
            <a:r>
              <a:rPr lang="en-US" dirty="0">
                <a:solidFill>
                  <a:schemeClr val="tx1">
                    <a:lumMod val="85000"/>
                    <a:lumOff val="15000"/>
                  </a:schemeClr>
                </a:solidFill>
                <a:cs typeface="Calibri Light"/>
              </a:rPr>
              <a:t>Print game sheet for each game and bring to game.</a:t>
            </a:r>
          </a:p>
          <a:p>
            <a:pPr marL="342900" indent="-342900">
              <a:lnSpc>
                <a:spcPct val="85000"/>
              </a:lnSpc>
              <a:spcAft>
                <a:spcPts val="600"/>
              </a:spcAft>
              <a:buFont typeface="Arial" pitchFamily="34" charset="0"/>
              <a:buChar char="•"/>
            </a:pPr>
            <a:endParaRPr lang="en-US" dirty="0">
              <a:solidFill>
                <a:schemeClr val="tx1">
                  <a:lumMod val="85000"/>
                  <a:lumOff val="15000"/>
                </a:schemeClr>
              </a:solidFill>
              <a:cs typeface="Calibri Light"/>
            </a:endParaRPr>
          </a:p>
          <a:p>
            <a:pPr marL="342900" indent="-342900">
              <a:lnSpc>
                <a:spcPct val="85000"/>
              </a:lnSpc>
              <a:spcAft>
                <a:spcPts val="600"/>
              </a:spcAft>
              <a:buFont typeface="Arial" pitchFamily="34" charset="0"/>
              <a:buChar char="•"/>
            </a:pPr>
            <a:r>
              <a:rPr lang="en-US" dirty="0">
                <a:solidFill>
                  <a:schemeClr val="tx1">
                    <a:lumMod val="85000"/>
                    <a:lumOff val="15000"/>
                  </a:schemeClr>
                </a:solidFill>
                <a:cs typeface="Calibri Light"/>
              </a:rPr>
              <a:t>Optional ideas – End of Season event, Team photos. </a:t>
            </a:r>
          </a:p>
          <a:p>
            <a:pPr lvl="1">
              <a:lnSpc>
                <a:spcPct val="85000"/>
              </a:lnSpc>
              <a:spcAft>
                <a:spcPts val="600"/>
              </a:spcAft>
            </a:pPr>
            <a:endParaRPr lang="en-US" sz="3600" b="1" dirty="0">
              <a:solidFill>
                <a:schemeClr val="tx1">
                  <a:lumMod val="85000"/>
                  <a:lumOff val="15000"/>
                </a:schemeClr>
              </a:solidFill>
              <a:cs typeface="Calibri Light"/>
            </a:endParaRPr>
          </a:p>
        </p:txBody>
      </p:sp>
    </p:spTree>
    <p:extLst>
      <p:ext uri="{BB962C8B-B14F-4D97-AF65-F5344CB8AC3E}">
        <p14:creationId xmlns:p14="http://schemas.microsoft.com/office/powerpoint/2010/main" val="3777812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2B7EF1-67A6-455F-8DCA-58B43F69A6A7}"/>
              </a:ext>
            </a:extLst>
          </p:cNvPr>
          <p:cNvSpPr>
            <a:spLocks noGrp="1"/>
          </p:cNvSpPr>
          <p:nvPr>
            <p:ph type="title"/>
          </p:nvPr>
        </p:nvSpPr>
        <p:spPr>
          <a:xfrm>
            <a:off x="657052" y="936711"/>
            <a:ext cx="2987487" cy="4984578"/>
          </a:xfrm>
        </p:spPr>
        <p:txBody>
          <a:bodyPr vert="horz" lIns="91440" tIns="45720" rIns="91440" bIns="45720" rtlCol="0" anchor="ctr">
            <a:normAutofit/>
          </a:bodyPr>
          <a:lstStyle/>
          <a:p>
            <a:r>
              <a:rPr lang="en-US" sz="4400">
                <a:solidFill>
                  <a:srgbClr val="FFFFFF"/>
                </a:solidFill>
              </a:rPr>
              <a:t>Helpful Links</a:t>
            </a:r>
          </a:p>
        </p:txBody>
      </p:sp>
      <p:sp>
        <p:nvSpPr>
          <p:cNvPr id="3" name="TextBox 2">
            <a:extLst>
              <a:ext uri="{FF2B5EF4-FFF2-40B4-BE49-F238E27FC236}">
                <a16:creationId xmlns:a16="http://schemas.microsoft.com/office/drawing/2014/main" id="{6B6D73E5-088A-4508-8683-BFD779D5C508}"/>
              </a:ext>
            </a:extLst>
          </p:cNvPr>
          <p:cNvSpPr txBox="1"/>
          <p:nvPr/>
        </p:nvSpPr>
        <p:spPr>
          <a:xfrm>
            <a:off x="4661809" y="936711"/>
            <a:ext cx="6864282" cy="5148932"/>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fontScale="92500" lnSpcReduction="10000"/>
          </a:bodyPr>
          <a:lstStyle/>
          <a:p>
            <a:pPr algn="ctr">
              <a:lnSpc>
                <a:spcPct val="85000"/>
              </a:lnSpc>
              <a:spcAft>
                <a:spcPts val="600"/>
              </a:spcAft>
              <a:buFont typeface="Arial" pitchFamily="34" charset="0"/>
              <a:buChar char=" "/>
            </a:pPr>
            <a:r>
              <a:rPr lang="en-US" sz="3000" b="1" dirty="0">
                <a:solidFill>
                  <a:schemeClr val="tx1">
                    <a:lumMod val="85000"/>
                    <a:lumOff val="15000"/>
                  </a:schemeClr>
                </a:solidFill>
              </a:rPr>
              <a:t>Twin Cities Soccer League Team Manager Page</a:t>
            </a:r>
          </a:p>
          <a:p>
            <a:pPr algn="ctr">
              <a:lnSpc>
                <a:spcPct val="85000"/>
              </a:lnSpc>
              <a:spcAft>
                <a:spcPts val="600"/>
              </a:spcAft>
              <a:buFont typeface="Arial" pitchFamily="34" charset="0"/>
              <a:buChar char=" "/>
            </a:pP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https://www.tcslsoccer.com/resources/team-managers/</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85000"/>
              </a:lnSpc>
              <a:spcAft>
                <a:spcPts val="600"/>
              </a:spcAft>
            </a:pPr>
            <a:endParaRPr lang="en-US" dirty="0">
              <a:solidFill>
                <a:schemeClr val="tx1">
                  <a:lumMod val="85000"/>
                  <a:lumOff val="15000"/>
                </a:schemeClr>
              </a:solidFill>
            </a:endParaRPr>
          </a:p>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link will bring you to the TCSL Team Manager Page</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effectLst/>
                <a:latin typeface="Calibri" panose="020F0502020204030204" pitchFamily="34" charset="0"/>
                <a:ea typeface="Calibri" panose="020F0502020204030204" pitchFamily="34" charset="0"/>
                <a:cs typeface="Times New Roman" panose="02020603050405020304" pitchFamily="18" charset="0"/>
              </a:rPr>
              <a:t>where you will find information on:</a:t>
            </a:r>
          </a:p>
          <a:p>
            <a:pPr marL="0" marR="0" algn="ctr">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Game Day Procedures</a:t>
            </a:r>
          </a:p>
          <a:p>
            <a:pPr marL="0" marR="0" algn="ctr">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Reschedule Procedure</a:t>
            </a:r>
          </a:p>
          <a:p>
            <a:pPr marL="0" marR="0" algn="ctr">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Club Pass Procedure (adding a guest player to your game sheet)</a:t>
            </a:r>
          </a:p>
          <a:p>
            <a:pPr marL="0" marR="0" algn="ctr">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How to print a Game Sheet/Match Card</a:t>
            </a:r>
          </a:p>
          <a:p>
            <a:pPr marL="0" marR="0" algn="ctr">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How to print official US Club passes/roster – not needed for TCSL League games</a:t>
            </a:r>
          </a:p>
          <a:p>
            <a:pPr marL="0" marR="0" algn="ctr">
              <a:spcBef>
                <a:spcPts val="0"/>
              </a:spcBef>
              <a:spcAft>
                <a:spcPts val="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85000"/>
              </a:lnSpc>
              <a:spcAft>
                <a:spcPts val="600"/>
              </a:spcAft>
              <a:buFont typeface="Arial" pitchFamily="34" charset="0"/>
              <a:buChar char=" "/>
            </a:pPr>
            <a:endParaRPr lang="en-US" dirty="0">
              <a:solidFill>
                <a:schemeClr val="tx1">
                  <a:lumMod val="85000"/>
                  <a:lumOff val="15000"/>
                </a:schemeClr>
              </a:solidFill>
            </a:endParaRPr>
          </a:p>
          <a:p>
            <a:pPr>
              <a:lnSpc>
                <a:spcPct val="85000"/>
              </a:lnSpc>
              <a:spcAft>
                <a:spcPts val="600"/>
              </a:spcAft>
              <a:buFont typeface="Arial" pitchFamily="34" charset="0"/>
              <a:buChar char=" "/>
            </a:pPr>
            <a:endParaRPr lang="en-US" dirty="0">
              <a:solidFill>
                <a:schemeClr val="tx1">
                  <a:lumMod val="85000"/>
                  <a:lumOff val="15000"/>
                </a:schemeClr>
              </a:solidFill>
            </a:endParaRPr>
          </a:p>
          <a:p>
            <a:pPr>
              <a:lnSpc>
                <a:spcPct val="85000"/>
              </a:lnSpc>
              <a:spcAft>
                <a:spcPts val="600"/>
              </a:spcAft>
              <a:buFont typeface="Arial" pitchFamily="34" charset="0"/>
              <a:buChar char=" "/>
            </a:pPr>
            <a:endParaRPr lang="en-US" dirty="0">
              <a:solidFill>
                <a:schemeClr val="tx1">
                  <a:lumMod val="85000"/>
                  <a:lumOff val="15000"/>
                </a:schemeClr>
              </a:solidFill>
              <a:cs typeface="Calibri Light"/>
            </a:endParaRPr>
          </a:p>
        </p:txBody>
      </p:sp>
    </p:spTree>
    <p:extLst>
      <p:ext uri="{BB962C8B-B14F-4D97-AF65-F5344CB8AC3E}">
        <p14:creationId xmlns:p14="http://schemas.microsoft.com/office/powerpoint/2010/main" val="4050219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2"/>
          <p:cNvSpPr>
            <a:spLocks noGrp="1"/>
          </p:cNvSpPr>
          <p:nvPr>
            <p:ph type="title"/>
          </p:nvPr>
        </p:nvSpPr>
        <p:spPr>
          <a:xfrm>
            <a:off x="657052" y="936711"/>
            <a:ext cx="2987487" cy="4984578"/>
          </a:xfrm>
        </p:spPr>
        <p:txBody>
          <a:bodyPr>
            <a:normAutofit/>
          </a:bodyPr>
          <a:lstStyle/>
          <a:p>
            <a:br>
              <a:rPr lang="en-US" sz="4100">
                <a:solidFill>
                  <a:srgbClr val="FFFFFF"/>
                </a:solidFill>
              </a:rPr>
            </a:br>
            <a:r>
              <a:rPr lang="en-US" sz="4100">
                <a:solidFill>
                  <a:srgbClr val="FFFFFF"/>
                </a:solidFill>
              </a:rPr>
              <a:t>Introductions</a:t>
            </a:r>
          </a:p>
        </p:txBody>
      </p:sp>
      <p:sp>
        <p:nvSpPr>
          <p:cNvPr id="14" name="Content Placeholder 13"/>
          <p:cNvSpPr>
            <a:spLocks noGrp="1"/>
          </p:cNvSpPr>
          <p:nvPr>
            <p:ph idx="1"/>
          </p:nvPr>
        </p:nvSpPr>
        <p:spPr>
          <a:xfrm>
            <a:off x="4058023" y="0"/>
            <a:ext cx="7788538" cy="6746240"/>
          </a:xfrm>
        </p:spPr>
        <p:txBody>
          <a:bodyPr vert="horz" lIns="91440" tIns="45720" rIns="91440" bIns="45720" rtlCol="0" anchor="ctr">
            <a:noAutofit/>
          </a:bodyPr>
          <a:lstStyle/>
          <a:p>
            <a:pPr marL="0" marR="0" indent="0">
              <a:spcBef>
                <a:spcPts val="0"/>
              </a:spcBef>
              <a:spcAft>
                <a:spcPts val="0"/>
              </a:spcAft>
              <a:buNone/>
            </a:pPr>
            <a:endParaRPr lang="en-US" sz="1800" dirty="0">
              <a:solidFill>
                <a:srgbClr val="666666"/>
              </a:solidFill>
              <a:effectLst/>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800" b="1" dirty="0">
                <a:latin typeface="Calibri" panose="020F0502020204030204" pitchFamily="34" charset="0"/>
                <a:cs typeface="Calibri" panose="020F0502020204030204" pitchFamily="34" charset="0"/>
              </a:rPr>
              <a:t> Melissa Becken,  Lead Administrator</a:t>
            </a:r>
          </a:p>
          <a:p>
            <a:r>
              <a:rPr lang="en-US" sz="1800" dirty="0">
                <a:latin typeface="Calibri" panose="020F0502020204030204" pitchFamily="34" charset="0"/>
                <a:cs typeface="Calibri" panose="020F0502020204030204" pitchFamily="34" charset="0"/>
              </a:rPr>
              <a:t>Started in 2021 with PLSC as Lead Admin.  I have been with the involved with the club since 2005. I was the Rec Administrator for 5 years and have managed competitive teams for 8 + years.  My two kids have been through with the Club from age 4 through U19 and well as Prior Lake High School graduates and Varsity soccer team players. </a:t>
            </a:r>
          </a:p>
          <a:p>
            <a:r>
              <a:rPr lang="en-US" sz="1800" dirty="0">
                <a:latin typeface="Calibri" panose="020F0502020204030204" pitchFamily="34" charset="0"/>
                <a:cs typeface="Calibri" panose="020F0502020204030204" pitchFamily="34" charset="0"/>
              </a:rPr>
              <a:t>Aidan is a 3rd year Medical Student at Creighton University School of Medicine. He graduated from St John’s University in 2023 and was a 4-year member of the Varsity Soccer Team earning 2 All-American Awards. Ellen graduated Gustavus Adolphus in 2025, was a 4-year member of the Varsity Women’s Soccer team and is a current coach here at PLSC as well as the Operations Coordinator at Twin Cities Soccer League.</a:t>
            </a:r>
          </a:p>
          <a:p>
            <a:endParaRPr lang="en-US" sz="28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C0DCC289-2D37-498B-BBFB-E34ACF9456B8}"/>
              </a:ext>
            </a:extLst>
          </p:cNvPr>
          <p:cNvSpPr>
            <a:spLocks noGrp="1"/>
          </p:cNvSpPr>
          <p:nvPr>
            <p:ph type="title"/>
          </p:nvPr>
        </p:nvSpPr>
        <p:spPr>
          <a:xfrm>
            <a:off x="657052" y="936711"/>
            <a:ext cx="2987487" cy="4984578"/>
          </a:xfrm>
        </p:spPr>
        <p:txBody>
          <a:bodyPr vert="horz" lIns="91440" tIns="45720" rIns="91440" bIns="45720" rtlCol="0" anchor="ctr">
            <a:normAutofit/>
          </a:bodyPr>
          <a:lstStyle/>
          <a:p>
            <a:r>
              <a:rPr lang="en-US" sz="4400" dirty="0">
                <a:solidFill>
                  <a:srgbClr val="FFFFFF"/>
                </a:solidFill>
                <a:cs typeface="Calibri Light"/>
              </a:rPr>
              <a:t>Questions?</a:t>
            </a:r>
            <a:endParaRPr lang="en-US" sz="4400" dirty="0">
              <a:solidFill>
                <a:srgbClr val="FFFFFF"/>
              </a:solidFill>
            </a:endParaRPr>
          </a:p>
        </p:txBody>
      </p:sp>
      <p:sp>
        <p:nvSpPr>
          <p:cNvPr id="2" name="TextBox 1">
            <a:extLst>
              <a:ext uri="{FF2B5EF4-FFF2-40B4-BE49-F238E27FC236}">
                <a16:creationId xmlns:a16="http://schemas.microsoft.com/office/drawing/2014/main" id="{E25E2473-2916-4EDE-BD84-559BC71E9748}"/>
              </a:ext>
            </a:extLst>
          </p:cNvPr>
          <p:cNvSpPr txBox="1"/>
          <p:nvPr/>
        </p:nvSpPr>
        <p:spPr>
          <a:xfrm>
            <a:off x="4613187" y="936711"/>
            <a:ext cx="6814217" cy="4984578"/>
          </a:xfrm>
          <a:prstGeom prst="rect">
            <a:avLst/>
          </a:prstGeom>
        </p:spPr>
        <p:txBody>
          <a:bodyPr vert="horz" lIns="91440" tIns="45720" rIns="91440" bIns="45720" rtlCol="0" anchor="ctr">
            <a:normAutofit/>
          </a:bodyPr>
          <a:lstStyle/>
          <a:p>
            <a:pPr algn="ctr">
              <a:lnSpc>
                <a:spcPct val="85000"/>
              </a:lnSpc>
              <a:spcAft>
                <a:spcPts val="600"/>
              </a:spcAft>
              <a:buFont typeface="Arial" pitchFamily="34" charset="0"/>
              <a:buChar char=" "/>
            </a:pPr>
            <a:r>
              <a:rPr lang="en-US" b="1" dirty="0">
                <a:solidFill>
                  <a:schemeClr val="tx1">
                    <a:lumMod val="85000"/>
                    <a:lumOff val="15000"/>
                  </a:schemeClr>
                </a:solidFill>
              </a:rPr>
              <a:t>Questions: </a:t>
            </a:r>
            <a:endParaRPr lang="en-US" b="1" dirty="0">
              <a:solidFill>
                <a:schemeClr val="tx1">
                  <a:lumMod val="85000"/>
                  <a:lumOff val="15000"/>
                </a:schemeClr>
              </a:solidFill>
              <a:cs typeface="Calibri Light"/>
            </a:endParaRPr>
          </a:p>
          <a:p>
            <a:pPr algn="ctr">
              <a:lnSpc>
                <a:spcPct val="85000"/>
              </a:lnSpc>
              <a:spcAft>
                <a:spcPts val="600"/>
              </a:spcAft>
              <a:buFont typeface="Arial" pitchFamily="34" charset="0"/>
              <a:buChar char=" "/>
            </a:pPr>
            <a:endParaRPr lang="en-US" b="1" dirty="0">
              <a:solidFill>
                <a:schemeClr val="tx1">
                  <a:lumMod val="85000"/>
                  <a:lumOff val="15000"/>
                </a:schemeClr>
              </a:solidFill>
            </a:endParaRPr>
          </a:p>
          <a:p>
            <a:pPr algn="ctr">
              <a:lnSpc>
                <a:spcPct val="85000"/>
              </a:lnSpc>
              <a:spcAft>
                <a:spcPts val="600"/>
              </a:spcAft>
              <a:buFont typeface="Arial" pitchFamily="34" charset="0"/>
              <a:buChar char=" "/>
            </a:pPr>
            <a:r>
              <a:rPr lang="en-US" b="1" dirty="0">
                <a:solidFill>
                  <a:schemeClr val="tx1">
                    <a:lumMod val="85000"/>
                    <a:lumOff val="15000"/>
                  </a:schemeClr>
                </a:solidFill>
              </a:rPr>
              <a:t>Wayne Metcalfe </a:t>
            </a:r>
            <a:r>
              <a:rPr lang="en-US" b="1" dirty="0">
                <a:solidFill>
                  <a:schemeClr val="tx1">
                    <a:lumMod val="85000"/>
                    <a:lumOff val="15000"/>
                  </a:schemeClr>
                </a:solidFill>
                <a:hlinkClick r:id="rId2"/>
              </a:rPr>
              <a:t>fields@priorlakesoccer.org </a:t>
            </a:r>
            <a:endParaRPr lang="en-US" b="1" dirty="0">
              <a:solidFill>
                <a:schemeClr val="tx1">
                  <a:lumMod val="85000"/>
                  <a:lumOff val="15000"/>
                </a:schemeClr>
              </a:solidFill>
            </a:endParaRPr>
          </a:p>
          <a:p>
            <a:pPr algn="ctr">
              <a:lnSpc>
                <a:spcPct val="85000"/>
              </a:lnSpc>
              <a:spcAft>
                <a:spcPts val="600"/>
              </a:spcAft>
              <a:buFont typeface="Arial" pitchFamily="34" charset="0"/>
              <a:buChar char=" "/>
            </a:pPr>
            <a:r>
              <a:rPr lang="en-US" b="1" dirty="0">
                <a:solidFill>
                  <a:schemeClr val="tx1">
                    <a:lumMod val="85000"/>
                    <a:lumOff val="15000"/>
                  </a:schemeClr>
                </a:solidFill>
              </a:rPr>
              <a:t> Fields</a:t>
            </a:r>
            <a:r>
              <a:rPr lang="en-US" b="1">
                <a:solidFill>
                  <a:schemeClr val="tx1">
                    <a:lumMod val="85000"/>
                    <a:lumOff val="15000"/>
                  </a:schemeClr>
                </a:solidFill>
              </a:rPr>
              <a:t>, Reschedules</a:t>
            </a:r>
            <a:endParaRPr lang="en-US" b="1" dirty="0">
              <a:solidFill>
                <a:schemeClr val="tx1">
                  <a:lumMod val="85000"/>
                  <a:lumOff val="15000"/>
                </a:schemeClr>
              </a:solidFill>
            </a:endParaRPr>
          </a:p>
          <a:p>
            <a:pPr algn="ctr">
              <a:lnSpc>
                <a:spcPct val="85000"/>
              </a:lnSpc>
              <a:spcAft>
                <a:spcPts val="600"/>
              </a:spcAft>
              <a:buFont typeface="Arial" pitchFamily="34" charset="0"/>
              <a:buChar char=" "/>
            </a:pPr>
            <a:endParaRPr lang="en-US" b="1" dirty="0">
              <a:solidFill>
                <a:schemeClr val="tx1">
                  <a:lumMod val="85000"/>
                  <a:lumOff val="15000"/>
                </a:schemeClr>
              </a:solidFill>
            </a:endParaRPr>
          </a:p>
          <a:p>
            <a:pPr algn="ctr">
              <a:lnSpc>
                <a:spcPct val="85000"/>
              </a:lnSpc>
              <a:spcAft>
                <a:spcPts val="600"/>
              </a:spcAft>
              <a:buFont typeface="Arial" pitchFamily="34" charset="0"/>
              <a:buChar char=" "/>
            </a:pPr>
            <a:r>
              <a:rPr lang="en-US" b="1" dirty="0">
                <a:solidFill>
                  <a:schemeClr val="tx1">
                    <a:lumMod val="85000"/>
                    <a:lumOff val="15000"/>
                  </a:schemeClr>
                </a:solidFill>
              </a:rPr>
              <a:t>Kari Ornes  </a:t>
            </a:r>
            <a:r>
              <a:rPr lang="en-US" b="1" dirty="0">
                <a:solidFill>
                  <a:schemeClr val="tx1">
                    <a:lumMod val="85000"/>
                    <a:lumOff val="15000"/>
                  </a:schemeClr>
                </a:solidFill>
                <a:hlinkClick r:id="rId3"/>
              </a:rPr>
              <a:t>ExDir@priorlakesoccer.org </a:t>
            </a:r>
            <a:endParaRPr lang="en-US" b="1" dirty="0">
              <a:solidFill>
                <a:schemeClr val="tx1">
                  <a:lumMod val="85000"/>
                  <a:lumOff val="15000"/>
                </a:schemeClr>
              </a:solidFill>
            </a:endParaRPr>
          </a:p>
          <a:p>
            <a:pPr algn="ctr">
              <a:lnSpc>
                <a:spcPct val="85000"/>
              </a:lnSpc>
              <a:spcAft>
                <a:spcPts val="600"/>
              </a:spcAft>
              <a:buFont typeface="Arial" pitchFamily="34" charset="0"/>
              <a:buChar char=" "/>
            </a:pPr>
            <a:r>
              <a:rPr lang="en-US" b="1" dirty="0">
                <a:solidFill>
                  <a:schemeClr val="tx1">
                    <a:lumMod val="85000"/>
                    <a:lumOff val="15000"/>
                  </a:schemeClr>
                </a:solidFill>
              </a:rPr>
              <a:t> Coaching/ Team related questions and concerns</a:t>
            </a:r>
            <a:br>
              <a:rPr lang="en-US" b="1" dirty="0">
                <a:solidFill>
                  <a:schemeClr val="tx1">
                    <a:lumMod val="85000"/>
                    <a:lumOff val="15000"/>
                  </a:schemeClr>
                </a:solidFill>
              </a:rPr>
            </a:br>
            <a:r>
              <a:rPr lang="en-US" b="1" dirty="0">
                <a:solidFill>
                  <a:schemeClr val="tx1">
                    <a:lumMod val="85000"/>
                    <a:lumOff val="15000"/>
                  </a:schemeClr>
                </a:solidFill>
              </a:rPr>
              <a:t>Sub players for games</a:t>
            </a:r>
            <a:endParaRPr lang="en-US" b="1" dirty="0">
              <a:solidFill>
                <a:schemeClr val="tx1">
                  <a:lumMod val="85000"/>
                  <a:lumOff val="15000"/>
                </a:schemeClr>
              </a:solidFill>
              <a:cs typeface="Calibri Light"/>
            </a:endParaRPr>
          </a:p>
          <a:p>
            <a:pPr algn="ctr">
              <a:lnSpc>
                <a:spcPct val="85000"/>
              </a:lnSpc>
              <a:spcAft>
                <a:spcPts val="600"/>
              </a:spcAft>
              <a:buFont typeface="Arial" pitchFamily="34" charset="0"/>
              <a:buChar char=" "/>
            </a:pPr>
            <a:endParaRPr lang="en-US" b="1" dirty="0">
              <a:solidFill>
                <a:schemeClr val="tx1">
                  <a:lumMod val="85000"/>
                  <a:lumOff val="15000"/>
                </a:schemeClr>
              </a:solidFill>
            </a:endParaRPr>
          </a:p>
          <a:p>
            <a:pPr algn="ctr">
              <a:lnSpc>
                <a:spcPct val="85000"/>
              </a:lnSpc>
              <a:spcAft>
                <a:spcPts val="600"/>
              </a:spcAft>
              <a:buFont typeface="Arial" pitchFamily="34" charset="0"/>
              <a:buChar char=" "/>
            </a:pPr>
            <a:r>
              <a:rPr lang="en-US" b="1" dirty="0">
                <a:solidFill>
                  <a:schemeClr val="tx1">
                    <a:lumMod val="85000"/>
                    <a:lumOff val="15000"/>
                  </a:schemeClr>
                </a:solidFill>
              </a:rPr>
              <a:t>Melissa Becken  </a:t>
            </a:r>
            <a:r>
              <a:rPr lang="en-US" b="1" dirty="0">
                <a:solidFill>
                  <a:schemeClr val="tx1">
                    <a:lumMod val="85000"/>
                    <a:lumOff val="15000"/>
                  </a:schemeClr>
                </a:solidFill>
                <a:hlinkClick r:id="rId4"/>
              </a:rPr>
              <a:t>admin@priorlakesoccer.org </a:t>
            </a:r>
            <a:endParaRPr lang="en-US" b="1" dirty="0">
              <a:solidFill>
                <a:schemeClr val="tx1">
                  <a:lumMod val="85000"/>
                  <a:lumOff val="15000"/>
                </a:schemeClr>
              </a:solidFill>
            </a:endParaRPr>
          </a:p>
          <a:p>
            <a:pPr algn="ctr">
              <a:lnSpc>
                <a:spcPct val="85000"/>
              </a:lnSpc>
              <a:spcAft>
                <a:spcPts val="600"/>
              </a:spcAft>
              <a:buFont typeface="Arial" pitchFamily="34" charset="0"/>
              <a:buChar char=" "/>
            </a:pPr>
            <a:r>
              <a:rPr lang="en-US" b="1" dirty="0">
                <a:solidFill>
                  <a:schemeClr val="tx1">
                    <a:lumMod val="85000"/>
                    <a:lumOff val="15000"/>
                  </a:schemeClr>
                </a:solidFill>
              </a:rPr>
              <a:t>Team &amp; Player Administration, Got Sport, SportsEngine, </a:t>
            </a:r>
            <a:br>
              <a:rPr lang="en-US" b="1" dirty="0">
                <a:solidFill>
                  <a:schemeClr val="tx1">
                    <a:lumMod val="85000"/>
                    <a:lumOff val="15000"/>
                  </a:schemeClr>
                </a:solidFill>
              </a:rPr>
            </a:br>
            <a:r>
              <a:rPr lang="en-US" b="1" dirty="0">
                <a:solidFill>
                  <a:schemeClr val="tx1">
                    <a:lumMod val="85000"/>
                    <a:lumOff val="15000"/>
                  </a:schemeClr>
                </a:solidFill>
              </a:rPr>
              <a:t>Registration, Volunteers, Uniforms</a:t>
            </a:r>
            <a:endParaRPr lang="en-US" b="1" dirty="0">
              <a:solidFill>
                <a:schemeClr val="tx1">
                  <a:lumMod val="85000"/>
                  <a:lumOff val="15000"/>
                </a:schemeClr>
              </a:solidFill>
              <a:cs typeface="Calibri Light"/>
            </a:endParaRPr>
          </a:p>
          <a:p>
            <a:pPr>
              <a:lnSpc>
                <a:spcPct val="85000"/>
              </a:lnSpc>
              <a:spcAft>
                <a:spcPts val="600"/>
              </a:spcAft>
              <a:buFont typeface="Arial" pitchFamily="34" charset="0"/>
              <a:buChar char=" "/>
            </a:pPr>
            <a:endParaRPr lang="en-US" dirty="0">
              <a:solidFill>
                <a:schemeClr val="tx1">
                  <a:lumMod val="85000"/>
                  <a:lumOff val="15000"/>
                </a:schemeClr>
              </a:solidFill>
            </a:endParaRPr>
          </a:p>
        </p:txBody>
      </p:sp>
    </p:spTree>
    <p:extLst>
      <p:ext uri="{BB962C8B-B14F-4D97-AF65-F5344CB8AC3E}">
        <p14:creationId xmlns:p14="http://schemas.microsoft.com/office/powerpoint/2010/main" val="3717224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96A474-BD17-4D09-AD16-E919C4310A29}"/>
              </a:ext>
            </a:extLst>
          </p:cNvPr>
          <p:cNvSpPr>
            <a:spLocks noGrp="1"/>
          </p:cNvSpPr>
          <p:nvPr>
            <p:ph type="title"/>
          </p:nvPr>
        </p:nvSpPr>
        <p:spPr>
          <a:xfrm>
            <a:off x="-169603" y="656948"/>
            <a:ext cx="4413129" cy="5264341"/>
          </a:xfrm>
        </p:spPr>
        <p:txBody>
          <a:bodyPr>
            <a:normAutofit/>
          </a:bodyPr>
          <a:lstStyle/>
          <a:p>
            <a:pPr algn="ctr"/>
            <a:r>
              <a:rPr lang="en-US" sz="4400" dirty="0">
                <a:solidFill>
                  <a:srgbClr val="FFFFFF"/>
                </a:solidFill>
              </a:rPr>
              <a:t>Team</a:t>
            </a:r>
            <a:br>
              <a:rPr lang="en-US" sz="4400" dirty="0">
                <a:solidFill>
                  <a:srgbClr val="FFFFFF"/>
                </a:solidFill>
              </a:rPr>
            </a:br>
            <a:r>
              <a:rPr lang="en-US" sz="4400" dirty="0">
                <a:solidFill>
                  <a:srgbClr val="FFFFFF"/>
                </a:solidFill>
              </a:rPr>
              <a:t>Manager </a:t>
            </a:r>
            <a:br>
              <a:rPr lang="en-US" sz="4400" dirty="0">
                <a:solidFill>
                  <a:srgbClr val="FFFFFF"/>
                </a:solidFill>
              </a:rPr>
            </a:br>
            <a:r>
              <a:rPr lang="en-US" sz="4400" dirty="0">
                <a:solidFill>
                  <a:srgbClr val="FFFFFF"/>
                </a:solidFill>
              </a:rPr>
              <a:t>Code of Conduct</a:t>
            </a:r>
            <a:endParaRPr lang="en-US" sz="4000" dirty="0">
              <a:solidFill>
                <a:srgbClr val="FFFFFF"/>
              </a:solidFill>
            </a:endParaRPr>
          </a:p>
        </p:txBody>
      </p:sp>
      <p:sp>
        <p:nvSpPr>
          <p:cNvPr id="3" name="Content Placeholder 2">
            <a:extLst>
              <a:ext uri="{FF2B5EF4-FFF2-40B4-BE49-F238E27FC236}">
                <a16:creationId xmlns:a16="http://schemas.microsoft.com/office/drawing/2014/main" id="{CDEC71B1-DE34-4AD0-8F75-D07415A9BB74}"/>
              </a:ext>
            </a:extLst>
          </p:cNvPr>
          <p:cNvSpPr>
            <a:spLocks noGrp="1"/>
          </p:cNvSpPr>
          <p:nvPr>
            <p:ph idx="1"/>
          </p:nvPr>
        </p:nvSpPr>
        <p:spPr>
          <a:xfrm>
            <a:off x="4613187" y="419127"/>
            <a:ext cx="6814217" cy="5502162"/>
          </a:xfrm>
        </p:spPr>
        <p:txBody>
          <a:bodyPr vert="horz" lIns="91440" tIns="45720" rIns="91440" bIns="45720" rtlCol="0" anchor="ctr">
            <a:normAutofit fontScale="92500" lnSpcReduction="10000"/>
          </a:bodyPr>
          <a:lstStyle/>
          <a:p>
            <a:pPr algn="l"/>
            <a:endParaRPr lang="en-US" sz="1800" b="0" i="0" u="none" strike="noStrike" baseline="0" dirty="0">
              <a:solidFill>
                <a:srgbClr val="000000"/>
              </a:solidFill>
              <a:latin typeface="Calibri" panose="020F0502020204030204" pitchFamily="34" charset="0"/>
            </a:endParaRPr>
          </a:p>
          <a:p>
            <a:pPr algn="ctr"/>
            <a:r>
              <a:rPr lang="en-US" sz="1800" b="0" i="0" u="none" strike="noStrike" baseline="0"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Prior Lake Soccer Club Managers Code of Conduct </a:t>
            </a:r>
            <a:endParaRPr lang="en-US" sz="1800" b="0" i="0" u="none" strike="noStrike" baseline="0" dirty="0">
              <a:solidFill>
                <a:srgbClr val="000000"/>
              </a:solidFill>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Always keep the best interest </a:t>
            </a:r>
            <a:r>
              <a:rPr lang="en-US" sz="1800" b="0" i="0" u="none" strike="noStrike" baseline="0" dirty="0">
                <a:solidFill>
                  <a:srgbClr val="000000"/>
                </a:solidFill>
                <a:latin typeface="Calibri" panose="020F0502020204030204" pitchFamily="34" charset="0"/>
              </a:rPr>
              <a:t>and wellbeing of the player/child as the highest priority. </a:t>
            </a:r>
            <a:r>
              <a:rPr lang="en-US" sz="1800" i="0" u="none" strike="noStrike" baseline="0" dirty="0">
                <a:solidFill>
                  <a:srgbClr val="000000"/>
                </a:solidFill>
                <a:latin typeface="Calibri" panose="020F0502020204030204" pitchFamily="34" charset="0"/>
              </a:rPr>
              <a:t> </a:t>
            </a:r>
          </a:p>
          <a:p>
            <a:pPr>
              <a:buSzPct val="125000"/>
              <a:buFont typeface="Arial" panose="020B0604020202020204" pitchFamily="34" charset="0"/>
              <a:buChar char="•"/>
            </a:pPr>
            <a:r>
              <a:rPr lang="en-US" sz="1800" b="1" dirty="0">
                <a:solidFill>
                  <a:srgbClr val="000000"/>
                </a:solidFill>
                <a:latin typeface="Calibri" panose="020F0502020204030204" pitchFamily="34" charset="0"/>
              </a:rPr>
              <a:t>   Extend a welcome to all parents </a:t>
            </a:r>
            <a:r>
              <a:rPr lang="en-US" sz="1800" dirty="0">
                <a:solidFill>
                  <a:srgbClr val="000000"/>
                </a:solidFill>
                <a:latin typeface="Calibri" panose="020F0502020204030204" pitchFamily="34" charset="0"/>
              </a:rPr>
              <a:t>and get them involved.</a:t>
            </a:r>
            <a:endParaRPr lang="en-US" sz="1800" b="1" i="0" u="none" strike="noStrike" baseline="0" dirty="0">
              <a:solidFill>
                <a:srgbClr val="000000"/>
              </a:solidFill>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In both victory and defeat</a:t>
            </a:r>
            <a:r>
              <a:rPr lang="en-US" sz="1800" b="0" i="0" u="none" strike="noStrike" baseline="0" dirty="0">
                <a:solidFill>
                  <a:srgbClr val="000000"/>
                </a:solidFill>
                <a:latin typeface="Calibri" panose="020F0502020204030204" pitchFamily="34" charset="0"/>
              </a:rPr>
              <a:t>, the behavior of the manager shall model grace, dignity and composure. </a:t>
            </a:r>
          </a:p>
          <a:p>
            <a:r>
              <a:rPr lang="en-US" sz="1800" b="0" i="0" u="none" strike="noStrike" baseline="0"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Treat referees with respect</a:t>
            </a:r>
            <a:r>
              <a:rPr lang="en-US" sz="1800" b="0" i="0" u="none" strike="noStrike" baseline="0" dirty="0">
                <a:solidFill>
                  <a:srgbClr val="000000"/>
                </a:solidFill>
                <a:latin typeface="Calibri" panose="020F0502020204030204" pitchFamily="34" charset="0"/>
              </a:rPr>
              <a:t>. Adhere to PLSC’s Zero Tolerance Policy regarding yelling/abusing referee.</a:t>
            </a:r>
          </a:p>
          <a:p>
            <a:r>
              <a:rPr lang="en-US" sz="1800" b="0" i="0" u="none" strike="noStrike" baseline="0"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During the game you are </a:t>
            </a:r>
            <a:r>
              <a:rPr lang="en-US" sz="1800" b="0" i="0" u="none" strike="noStrike" baseline="0" dirty="0">
                <a:solidFill>
                  <a:srgbClr val="000000"/>
                </a:solidFill>
                <a:latin typeface="Calibri" panose="020F0502020204030204" pitchFamily="34" charset="0"/>
              </a:rPr>
              <a:t>to sit on the parent sidelines (not on the team bench-unless directed by the coach). </a:t>
            </a:r>
          </a:p>
          <a:p>
            <a:r>
              <a:rPr lang="en-US" sz="1800" b="0" i="0" u="none" strike="noStrike" baseline="0"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Managers must develop </a:t>
            </a:r>
            <a:r>
              <a:rPr lang="en-US" sz="1800" b="0" i="0" u="none" strike="noStrike" baseline="0" dirty="0">
                <a:solidFill>
                  <a:srgbClr val="000000"/>
                </a:solidFill>
                <a:latin typeface="Calibri" panose="020F0502020204030204" pitchFamily="34" charset="0"/>
              </a:rPr>
              <a:t>an appropriate working relationship with the coach(es) based on mutual trust and respect. Meet with Coach to discuss your role and their expectations.</a:t>
            </a:r>
          </a:p>
          <a:p>
            <a:r>
              <a:rPr lang="en-US" sz="1800" b="0" i="0" u="none" strike="noStrike" baseline="0"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No coaching the players </a:t>
            </a:r>
            <a:r>
              <a:rPr lang="en-US" sz="1800" b="0" i="0" u="none" strike="noStrike" baseline="0" dirty="0">
                <a:solidFill>
                  <a:srgbClr val="000000"/>
                </a:solidFill>
                <a:latin typeface="Calibri" panose="020F0502020204030204" pitchFamily="34" charset="0"/>
              </a:rPr>
              <a:t>from the sidelines. Let the coach(es) do their job and not confuse the players by “sideline coaching”. </a:t>
            </a:r>
          </a:p>
          <a:p>
            <a:r>
              <a:rPr lang="en-US" sz="1800" b="0" i="0" u="none" strike="noStrike" baseline="0"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Adhere to all </a:t>
            </a:r>
            <a:r>
              <a:rPr lang="en-US" sz="1800" b="0" i="0" u="none" strike="noStrike" baseline="0" dirty="0">
                <a:solidFill>
                  <a:srgbClr val="000000"/>
                </a:solidFill>
                <a:latin typeface="Calibri" panose="020F0502020204030204" pitchFamily="34" charset="0"/>
              </a:rPr>
              <a:t>rules and policies set forth by the club. </a:t>
            </a:r>
          </a:p>
          <a:p>
            <a:pPr marL="0" indent="0" algn="ctr">
              <a:buNone/>
            </a:pPr>
            <a:r>
              <a:rPr lang="en-US" sz="2000" dirty="0">
                <a:cs typeface="Calibri Light" panose="020F0302020204030204"/>
              </a:rPr>
              <a:t> </a:t>
            </a:r>
            <a:endParaRPr lang="en-US" sz="1900" dirty="0">
              <a:cs typeface="Calibri Light" panose="020F0302020204030204"/>
            </a:endParaRPr>
          </a:p>
        </p:txBody>
      </p:sp>
    </p:spTree>
    <p:extLst>
      <p:ext uri="{BB962C8B-B14F-4D97-AF65-F5344CB8AC3E}">
        <p14:creationId xmlns:p14="http://schemas.microsoft.com/office/powerpoint/2010/main" val="3301981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96A474-BD17-4D09-AD16-E919C4310A29}"/>
              </a:ext>
            </a:extLst>
          </p:cNvPr>
          <p:cNvSpPr>
            <a:spLocks noGrp="1"/>
          </p:cNvSpPr>
          <p:nvPr>
            <p:ph type="title"/>
          </p:nvPr>
        </p:nvSpPr>
        <p:spPr>
          <a:xfrm>
            <a:off x="-169603" y="656948"/>
            <a:ext cx="4413129" cy="5264341"/>
          </a:xfrm>
        </p:spPr>
        <p:txBody>
          <a:bodyPr>
            <a:normAutofit/>
          </a:bodyPr>
          <a:lstStyle/>
          <a:p>
            <a:pPr algn="ctr"/>
            <a:r>
              <a:rPr lang="en-US" sz="4400" dirty="0">
                <a:solidFill>
                  <a:srgbClr val="FFFFFF"/>
                </a:solidFill>
              </a:rPr>
              <a:t>Zero Tolerance Policy</a:t>
            </a:r>
            <a:r>
              <a:rPr lang="en-US" sz="4000" dirty="0">
                <a:solidFill>
                  <a:srgbClr val="FFFFFF"/>
                </a:solidFill>
              </a:rPr>
              <a:t> </a:t>
            </a:r>
            <a:br>
              <a:rPr lang="en-US" sz="4000" dirty="0">
                <a:solidFill>
                  <a:srgbClr val="FFFFFF"/>
                </a:solidFill>
              </a:rPr>
            </a:br>
            <a:r>
              <a:rPr lang="en-US" sz="4000" dirty="0">
                <a:solidFill>
                  <a:srgbClr val="FFFFFF"/>
                </a:solidFill>
              </a:rPr>
              <a:t>Referee Abuse</a:t>
            </a:r>
            <a:br>
              <a:rPr lang="en-US" sz="4000" dirty="0">
                <a:solidFill>
                  <a:srgbClr val="FFFFFF"/>
                </a:solidFill>
              </a:rPr>
            </a:br>
            <a:r>
              <a:rPr lang="en-US" sz="4000" dirty="0">
                <a:solidFill>
                  <a:srgbClr val="FFFFFF"/>
                </a:solidFill>
              </a:rPr>
              <a:t>Referee Shortage</a:t>
            </a:r>
          </a:p>
        </p:txBody>
      </p:sp>
      <p:sp>
        <p:nvSpPr>
          <p:cNvPr id="3" name="Content Placeholder 2">
            <a:extLst>
              <a:ext uri="{FF2B5EF4-FFF2-40B4-BE49-F238E27FC236}">
                <a16:creationId xmlns:a16="http://schemas.microsoft.com/office/drawing/2014/main" id="{CDEC71B1-DE34-4AD0-8F75-D07415A9BB74}"/>
              </a:ext>
            </a:extLst>
          </p:cNvPr>
          <p:cNvSpPr>
            <a:spLocks noGrp="1"/>
          </p:cNvSpPr>
          <p:nvPr>
            <p:ph idx="1"/>
          </p:nvPr>
        </p:nvSpPr>
        <p:spPr>
          <a:xfrm>
            <a:off x="4613187" y="419127"/>
            <a:ext cx="6814217" cy="5502162"/>
          </a:xfrm>
        </p:spPr>
        <p:txBody>
          <a:bodyPr vert="horz" lIns="91440" tIns="45720" rIns="91440" bIns="45720" rtlCol="0" anchor="ctr">
            <a:normAutofit fontScale="92500" lnSpcReduction="20000"/>
          </a:bodyPr>
          <a:lstStyle/>
          <a:p>
            <a:pPr algn="l"/>
            <a:endParaRPr lang="en-US" sz="1800" b="0" i="0" u="none" strike="noStrike" baseline="0" dirty="0">
              <a:solidFill>
                <a:srgbClr val="000000"/>
              </a:solidFill>
              <a:latin typeface="Calibri" panose="020F0502020204030204" pitchFamily="34" charset="0"/>
            </a:endParaRPr>
          </a:p>
          <a:p>
            <a:pPr algn="l"/>
            <a:endParaRPr lang="en-US" sz="1800" b="0" i="0" u="none" strike="noStrike" baseline="0" dirty="0">
              <a:solidFill>
                <a:srgbClr val="000000"/>
              </a:solidFill>
              <a:latin typeface="Tahoma" panose="020B0604030504040204" pitchFamily="34" charset="0"/>
            </a:endParaRPr>
          </a:p>
          <a:p>
            <a:pPr lvl="2" algn="ctr"/>
            <a:r>
              <a:rPr lang="en-US" sz="2600" b="1" i="0" u="none" strike="noStrike" baseline="0" dirty="0">
                <a:solidFill>
                  <a:srgbClr val="252525"/>
                </a:solidFill>
                <a:latin typeface="Tahoma" panose="020B0604030504040204" pitchFamily="34" charset="0"/>
              </a:rPr>
              <a:t>Zero Tolerance Policy </a:t>
            </a:r>
            <a:endParaRPr lang="en-US" sz="2600" b="0" i="0" u="none" strike="noStrike" baseline="0" dirty="0">
              <a:solidFill>
                <a:srgbClr val="000000"/>
              </a:solidFill>
              <a:latin typeface="Tahoma" panose="020B0604030504040204" pitchFamily="34" charset="0"/>
            </a:endParaRPr>
          </a:p>
          <a:p>
            <a:r>
              <a:rPr lang="en-US" sz="1900" i="0" u="none" strike="noStrike" baseline="0" dirty="0">
                <a:solidFill>
                  <a:srgbClr val="252525"/>
                </a:solidFill>
                <a:latin typeface="Calibri Light" panose="020F0302020204030204" pitchFamily="34" charset="0"/>
                <a:cs typeface="Calibri Light" panose="020F0302020204030204" pitchFamily="34" charset="0"/>
              </a:rPr>
              <a:t>All individuals responsible for a team and all spectators shall support </a:t>
            </a:r>
            <a:br>
              <a:rPr lang="en-US" sz="1900" i="0" u="none" strike="noStrike" baseline="0" dirty="0">
                <a:solidFill>
                  <a:srgbClr val="252525"/>
                </a:solidFill>
                <a:latin typeface="Calibri Light" panose="020F0302020204030204" pitchFamily="34" charset="0"/>
                <a:cs typeface="Calibri Light" panose="020F0302020204030204" pitchFamily="34" charset="0"/>
              </a:rPr>
            </a:br>
            <a:r>
              <a:rPr lang="en-US" sz="1900" i="0" u="none" strike="noStrike" baseline="0" dirty="0">
                <a:solidFill>
                  <a:srgbClr val="252525"/>
                </a:solidFill>
                <a:latin typeface="Calibri Light" panose="020F0302020204030204" pitchFamily="34" charset="0"/>
                <a:cs typeface="Calibri Light" panose="020F0302020204030204" pitchFamily="34" charset="0"/>
              </a:rPr>
              <a:t>the referee. Failure </a:t>
            </a:r>
            <a:r>
              <a:rPr lang="en-US" sz="1900" i="0" u="none" strike="noStrike" baseline="0" dirty="0">
                <a:solidFill>
                  <a:srgbClr val="000000"/>
                </a:solidFill>
                <a:latin typeface="Calibri Light" panose="020F0302020204030204" pitchFamily="34" charset="0"/>
                <a:cs typeface="Calibri Light" panose="020F0302020204030204" pitchFamily="34" charset="0"/>
              </a:rPr>
              <a:t> </a:t>
            </a:r>
            <a:r>
              <a:rPr lang="en-US" sz="1900" i="0" u="none" strike="noStrike" baseline="0" dirty="0">
                <a:solidFill>
                  <a:srgbClr val="252525"/>
                </a:solidFill>
                <a:latin typeface="Calibri Light" panose="020F0302020204030204" pitchFamily="34" charset="0"/>
                <a:cs typeface="Calibri Light" panose="020F0302020204030204" pitchFamily="34" charset="0"/>
              </a:rPr>
              <a:t>to do so will undermine the referee's authority and has the potential of creating a hostile environment for the players, the referee, and all the other participants and spectators. Consequently, PLSC has adopted the following rule: </a:t>
            </a:r>
            <a:endParaRPr lang="en-US" sz="1900" i="0" u="none" strike="noStrike" baseline="0" dirty="0">
              <a:solidFill>
                <a:srgbClr val="000000"/>
              </a:solidFill>
              <a:latin typeface="Calibri Light" panose="020F0302020204030204" pitchFamily="34" charset="0"/>
              <a:cs typeface="Calibri Light" panose="020F0302020204030204" pitchFamily="34" charset="0"/>
            </a:endParaRPr>
          </a:p>
          <a:p>
            <a:r>
              <a:rPr lang="en-US" sz="1900" i="0" u="none" strike="noStrike" baseline="0" dirty="0">
                <a:solidFill>
                  <a:srgbClr val="252525"/>
                </a:solidFill>
                <a:latin typeface="Calibri Light" panose="020F0302020204030204" pitchFamily="34" charset="0"/>
                <a:cs typeface="Calibri Light" panose="020F0302020204030204" pitchFamily="34" charset="0"/>
              </a:rPr>
              <a:t>1. No one</a:t>
            </a:r>
            <a:r>
              <a:rPr lang="en-US" sz="1900" dirty="0">
                <a:solidFill>
                  <a:srgbClr val="252525"/>
                </a:solidFill>
                <a:latin typeface="Calibri Light" panose="020F0302020204030204" pitchFamily="34" charset="0"/>
                <a:cs typeface="Calibri Light" panose="020F0302020204030204" pitchFamily="34" charset="0"/>
              </a:rPr>
              <a:t> </a:t>
            </a:r>
            <a:r>
              <a:rPr lang="en-US" sz="1900" i="0" u="none" strike="noStrike" baseline="0" dirty="0">
                <a:solidFill>
                  <a:srgbClr val="252525"/>
                </a:solidFill>
                <a:latin typeface="Calibri Light" panose="020F0302020204030204" pitchFamily="34" charset="0"/>
                <a:cs typeface="Calibri Light" panose="020F0302020204030204" pitchFamily="34" charset="0"/>
              </a:rPr>
              <a:t>is to speak to the referee during or after the game. Exceptions: Coaches may ask questions before the game, call for substitutions and point out emergencies during the game, or respond to the referee if addressed. </a:t>
            </a:r>
            <a:endParaRPr lang="en-US" sz="1900" i="0" u="none" strike="noStrike" baseline="0" dirty="0">
              <a:solidFill>
                <a:srgbClr val="000000"/>
              </a:solidFill>
              <a:latin typeface="Calibri Light" panose="020F0302020204030204" pitchFamily="34" charset="0"/>
              <a:cs typeface="Calibri Light" panose="020F0302020204030204" pitchFamily="34" charset="0"/>
            </a:endParaRPr>
          </a:p>
          <a:p>
            <a:r>
              <a:rPr lang="en-US" sz="1900" i="0" u="none" strike="noStrike" baseline="0" dirty="0">
                <a:solidFill>
                  <a:srgbClr val="252525"/>
                </a:solidFill>
                <a:latin typeface="Calibri Light" panose="020F0302020204030204" pitchFamily="34" charset="0"/>
                <a:cs typeface="Calibri Light" panose="020F0302020204030204" pitchFamily="34" charset="0"/>
              </a:rPr>
              <a:t>2. Absolutely no disputing calls, during or after the game, no remarks to the referee to watch certain players or attend to rough play. NO YELLING at the referee, EVER, and no criticism, sarcasm, harassment, intimidation, or feedback of any kind during or after the game. </a:t>
            </a:r>
            <a:endParaRPr lang="en-US" sz="1900" i="0" u="none" strike="noStrike" baseline="0" dirty="0">
              <a:solidFill>
                <a:srgbClr val="000000"/>
              </a:solidFill>
              <a:latin typeface="Calibri Light" panose="020F0302020204030204" pitchFamily="34" charset="0"/>
              <a:cs typeface="Calibri Light" panose="020F0302020204030204" pitchFamily="34" charset="0"/>
            </a:endParaRPr>
          </a:p>
          <a:p>
            <a:r>
              <a:rPr lang="en-US" sz="1900" i="0" u="none" strike="noStrike" baseline="0" dirty="0">
                <a:solidFill>
                  <a:srgbClr val="252525"/>
                </a:solidFill>
                <a:latin typeface="Calibri Light" panose="020F0302020204030204" pitchFamily="34" charset="0"/>
                <a:cs typeface="Calibri Light" panose="020F0302020204030204" pitchFamily="34" charset="0"/>
              </a:rPr>
              <a:t>3. Violators at PLSC games may be ejected and are subject to disciplinary action by the PLSC Executive Board. </a:t>
            </a:r>
            <a:endParaRPr lang="en-US" sz="1900" i="0" u="none" strike="noStrike" baseline="0" dirty="0">
              <a:solidFill>
                <a:srgbClr val="000000"/>
              </a:solidFill>
              <a:latin typeface="Calibri Light" panose="020F0302020204030204" pitchFamily="34" charset="0"/>
              <a:cs typeface="Calibri Light" panose="020F0302020204030204" pitchFamily="34" charset="0"/>
            </a:endParaRPr>
          </a:p>
          <a:p>
            <a:r>
              <a:rPr lang="en-US" sz="1900" i="0" u="none" strike="noStrike" baseline="0" dirty="0">
                <a:solidFill>
                  <a:srgbClr val="252525"/>
                </a:solidFill>
                <a:latin typeface="Calibri Light" panose="020F0302020204030204" pitchFamily="34" charset="0"/>
                <a:cs typeface="Calibri Light" panose="020F0302020204030204" pitchFamily="34" charset="0"/>
              </a:rPr>
              <a:t>4. If coaches have questions regarding particular calls, rules, or a referee, or wish to give feedback regarding a referee, please contact Tyler Dalsin at MAT assigning – </a:t>
            </a:r>
            <a:r>
              <a:rPr lang="en-US" sz="1900" i="0" u="none" strike="noStrike" baseline="0" dirty="0">
                <a:solidFill>
                  <a:srgbClr val="252525"/>
                </a:solidFill>
                <a:latin typeface="Calibri Light" panose="020F0302020204030204" pitchFamily="34" charset="0"/>
                <a:cs typeface="Calibri Light" panose="020F0302020204030204" pitchFamily="34" charset="0"/>
                <a:hlinkClick r:id="rId3"/>
              </a:rPr>
              <a:t>tyler@matassigning.com</a:t>
            </a:r>
            <a:r>
              <a:rPr lang="en-US" sz="1900" i="0" u="none" strike="noStrike" baseline="0" dirty="0">
                <a:solidFill>
                  <a:srgbClr val="252525"/>
                </a:solidFill>
                <a:latin typeface="Calibri Light" panose="020F0302020204030204" pitchFamily="34" charset="0"/>
                <a:cs typeface="Calibri Light" panose="020F0302020204030204" pitchFamily="34" charset="0"/>
              </a:rPr>
              <a:t> </a:t>
            </a:r>
            <a:endParaRPr lang="en-US" sz="1900" dirty="0">
              <a:latin typeface="Calibri Light" panose="020F0302020204030204" pitchFamily="34" charset="0"/>
              <a:cs typeface="Calibri Light" panose="020F0302020204030204" pitchFamily="34" charset="0"/>
            </a:endParaRPr>
          </a:p>
          <a:p>
            <a:pPr marL="347345" lvl="1"/>
            <a:endParaRPr lang="en-US" sz="1900" dirty="0">
              <a:cs typeface="Calibri Light" panose="020F0302020204030204"/>
            </a:endParaRPr>
          </a:p>
        </p:txBody>
      </p:sp>
    </p:spTree>
    <p:extLst>
      <p:ext uri="{BB962C8B-B14F-4D97-AF65-F5344CB8AC3E}">
        <p14:creationId xmlns:p14="http://schemas.microsoft.com/office/powerpoint/2010/main" val="2042945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936711"/>
            <a:ext cx="4058022" cy="4984578"/>
          </a:xfrm>
        </p:spPr>
        <p:txBody>
          <a:bodyPr vert="horz" lIns="91440" tIns="45720" rIns="91440" bIns="45720" rtlCol="0" anchor="ctr">
            <a:normAutofit/>
          </a:bodyPr>
          <a:lstStyle/>
          <a:p>
            <a:pPr algn="ctr"/>
            <a:r>
              <a:rPr lang="en-US" sz="4400" dirty="0">
                <a:solidFill>
                  <a:srgbClr val="FFFFFF"/>
                </a:solidFill>
              </a:rPr>
              <a:t>Safe Sport and Background Check</a:t>
            </a:r>
            <a:br>
              <a:rPr lang="en-US" sz="4400" dirty="0">
                <a:solidFill>
                  <a:srgbClr val="FFFFFF"/>
                </a:solidFill>
              </a:rPr>
            </a:br>
            <a:r>
              <a:rPr lang="en-US" sz="4400" dirty="0">
                <a:solidFill>
                  <a:srgbClr val="FFFFFF"/>
                </a:solidFill>
              </a:rPr>
              <a:t>Requirements</a:t>
            </a:r>
          </a:p>
        </p:txBody>
      </p:sp>
      <p:sp>
        <p:nvSpPr>
          <p:cNvPr id="3" name="Rectangle 2"/>
          <p:cNvSpPr/>
          <p:nvPr/>
        </p:nvSpPr>
        <p:spPr>
          <a:xfrm>
            <a:off x="4713593" y="698643"/>
            <a:ext cx="6814217" cy="5222646"/>
          </a:xfrm>
          <a:prstGeom prst="rect">
            <a:avLst/>
          </a:prstGeom>
        </p:spPr>
        <p:txBody>
          <a:bodyPr vert="horz" lIns="91440" tIns="45720" rIns="91440" bIns="45720" rtlCol="0" anchor="ctr">
            <a:normAutofit/>
          </a:bodyPr>
          <a:lstStyle/>
          <a:p>
            <a:pPr>
              <a:lnSpc>
                <a:spcPct val="85000"/>
              </a:lnSpc>
              <a:spcAft>
                <a:spcPts val="600"/>
              </a:spcAft>
            </a:pPr>
            <a:br>
              <a:rPr lang="en-US" sz="2000" dirty="0">
                <a:latin typeface="Calibri"/>
              </a:rPr>
            </a:br>
            <a:endParaRPr lang="en-US" sz="2000" dirty="0">
              <a:solidFill>
                <a:schemeClr val="tx1">
                  <a:lumMod val="85000"/>
                  <a:lumOff val="15000"/>
                </a:schemeClr>
              </a:solidFill>
              <a:latin typeface="Calibri"/>
              <a:cs typeface="Calibri"/>
            </a:endParaRPr>
          </a:p>
          <a:p>
            <a:pPr marL="342900" indent="-342900" algn="ctr">
              <a:lnSpc>
                <a:spcPct val="85000"/>
              </a:lnSpc>
              <a:spcAft>
                <a:spcPts val="600"/>
              </a:spcAft>
              <a:buFont typeface="Arial"/>
              <a:buChar char="•"/>
            </a:pPr>
            <a:r>
              <a:rPr lang="en-US" sz="2000" dirty="0">
                <a:solidFill>
                  <a:schemeClr val="tx1">
                    <a:lumMod val="85000"/>
                    <a:lumOff val="15000"/>
                  </a:schemeClr>
                </a:solidFill>
                <a:latin typeface="Calibri"/>
                <a:cs typeface="Calibri Light"/>
              </a:rPr>
              <a:t> </a:t>
            </a:r>
            <a:r>
              <a:rPr lang="en-US" sz="2000" u="sng" dirty="0">
                <a:solidFill>
                  <a:schemeClr val="tx1">
                    <a:lumMod val="85000"/>
                    <a:lumOff val="15000"/>
                  </a:schemeClr>
                </a:solidFill>
                <a:latin typeface="Calibri"/>
                <a:cs typeface="Calibri Light"/>
              </a:rPr>
              <a:t>What is the Safe Sport Act?</a:t>
            </a:r>
            <a:br>
              <a:rPr lang="en-US" sz="2000" u="sng" dirty="0">
                <a:solidFill>
                  <a:schemeClr val="tx1">
                    <a:lumMod val="85000"/>
                    <a:lumOff val="15000"/>
                  </a:schemeClr>
                </a:solidFill>
                <a:latin typeface="Calibri"/>
                <a:cs typeface="Calibri Light"/>
              </a:rPr>
            </a:br>
            <a:r>
              <a:rPr lang="en-US" sz="2000" dirty="0">
                <a:solidFill>
                  <a:schemeClr val="tx1">
                    <a:lumMod val="85000"/>
                    <a:lumOff val="15000"/>
                  </a:schemeClr>
                </a:solidFill>
                <a:latin typeface="Calibri"/>
                <a:cs typeface="Calibri Light"/>
              </a:rPr>
              <a:t>Created in 2017 in reaction to the abuse found in various youth sports, including USA Gymnastics, the SafeSport Authorization Act creates a new standard of care that expands existing mandated reporter laws to all youth sport organizations across the nation.</a:t>
            </a:r>
            <a:br>
              <a:rPr lang="en-US" sz="2000" dirty="0">
                <a:solidFill>
                  <a:schemeClr val="tx1">
                    <a:lumMod val="85000"/>
                    <a:lumOff val="15000"/>
                  </a:schemeClr>
                </a:solidFill>
                <a:latin typeface="Calibri"/>
                <a:cs typeface="Calibri Light"/>
              </a:rPr>
            </a:br>
            <a:br>
              <a:rPr lang="en-US" sz="2000" dirty="0">
                <a:solidFill>
                  <a:schemeClr val="tx1">
                    <a:lumMod val="85000"/>
                    <a:lumOff val="15000"/>
                  </a:schemeClr>
                </a:solidFill>
                <a:latin typeface="Calibri"/>
                <a:cs typeface="Calibri Light"/>
              </a:rPr>
            </a:br>
            <a:r>
              <a:rPr lang="en-US" sz="2000" b="1" u="sng" dirty="0">
                <a:solidFill>
                  <a:schemeClr val="tx1">
                    <a:lumMod val="85000"/>
                    <a:lumOff val="15000"/>
                  </a:schemeClr>
                </a:solidFill>
                <a:latin typeface="Calibri"/>
                <a:cs typeface="Calibri Light"/>
              </a:rPr>
              <a:t>4 annual requirements</a:t>
            </a:r>
            <a:endParaRPr lang="en-US" sz="2000" dirty="0">
              <a:solidFill>
                <a:schemeClr val="tx1">
                  <a:lumMod val="85000"/>
                  <a:lumOff val="15000"/>
                </a:schemeClr>
              </a:solidFill>
              <a:latin typeface="Calibri"/>
              <a:cs typeface="Calibri"/>
            </a:endParaRPr>
          </a:p>
          <a:p>
            <a:pPr marL="342900" indent="-342900">
              <a:lnSpc>
                <a:spcPct val="85000"/>
              </a:lnSpc>
              <a:spcAft>
                <a:spcPts val="600"/>
              </a:spcAft>
              <a:buFont typeface="Arial"/>
              <a:buChar char="•"/>
            </a:pPr>
            <a:r>
              <a:rPr lang="en-US" sz="2000" dirty="0">
                <a:solidFill>
                  <a:schemeClr val="tx1">
                    <a:lumMod val="85000"/>
                    <a:lumOff val="15000"/>
                  </a:schemeClr>
                </a:solidFill>
                <a:latin typeface="Calibri"/>
                <a:cs typeface="Calibri"/>
              </a:rPr>
              <a:t>Background Check- We purchase these for you. Use code given when submitting your background check</a:t>
            </a:r>
            <a:endParaRPr lang="en-US" sz="2000" dirty="0">
              <a:solidFill>
                <a:schemeClr val="tx1">
                  <a:lumMod val="85000"/>
                  <a:lumOff val="15000"/>
                </a:schemeClr>
              </a:solidFill>
              <a:latin typeface="Calibri"/>
              <a:cs typeface="Calibri Light"/>
            </a:endParaRPr>
          </a:p>
          <a:p>
            <a:pPr marL="342900" indent="-342900">
              <a:lnSpc>
                <a:spcPct val="85000"/>
              </a:lnSpc>
              <a:spcAft>
                <a:spcPts val="600"/>
              </a:spcAft>
              <a:buFont typeface="Arial"/>
              <a:buChar char="•"/>
            </a:pPr>
            <a:r>
              <a:rPr lang="en-US" sz="2000" dirty="0">
                <a:solidFill>
                  <a:schemeClr val="tx1">
                    <a:lumMod val="85000"/>
                    <a:lumOff val="15000"/>
                  </a:schemeClr>
                </a:solidFill>
                <a:latin typeface="Calibri"/>
                <a:cs typeface="Calibri Light"/>
              </a:rPr>
              <a:t>Safe</a:t>
            </a:r>
            <a:r>
              <a:rPr lang="en-US" sz="2000" dirty="0">
                <a:solidFill>
                  <a:schemeClr val="tx1">
                    <a:lumMod val="85000"/>
                    <a:lumOff val="15000"/>
                  </a:schemeClr>
                </a:solidFill>
                <a:latin typeface="Calibri"/>
                <a:cs typeface="Calibri"/>
              </a:rPr>
              <a:t> Sport training has a refresher yearly in both MYSA and US Club. This is done under the Safe Sport Organization. It is a video presentation with a short quiz after each section</a:t>
            </a:r>
          </a:p>
          <a:p>
            <a:pPr marL="342900" indent="-342900">
              <a:lnSpc>
                <a:spcPct val="85000"/>
              </a:lnSpc>
              <a:spcAft>
                <a:spcPts val="600"/>
              </a:spcAft>
              <a:buFont typeface="Arial"/>
              <a:buChar char="•"/>
            </a:pPr>
            <a:r>
              <a:rPr lang="en-US" sz="2000" dirty="0">
                <a:solidFill>
                  <a:schemeClr val="tx1">
                    <a:lumMod val="85000"/>
                    <a:lumOff val="15000"/>
                  </a:schemeClr>
                </a:solidFill>
                <a:latin typeface="Calibri"/>
                <a:cs typeface="Calibri"/>
              </a:rPr>
              <a:t>Adverse Eligibility List Review</a:t>
            </a:r>
          </a:p>
          <a:p>
            <a:pPr marL="342900" indent="-342900">
              <a:lnSpc>
                <a:spcPct val="85000"/>
              </a:lnSpc>
              <a:spcAft>
                <a:spcPts val="600"/>
              </a:spcAft>
              <a:buFont typeface="Arial"/>
              <a:buChar char="•"/>
            </a:pPr>
            <a:r>
              <a:rPr lang="en-US" sz="2000" dirty="0">
                <a:solidFill>
                  <a:schemeClr val="tx1">
                    <a:lumMod val="85000"/>
                    <a:lumOff val="15000"/>
                  </a:schemeClr>
                </a:solidFill>
                <a:latin typeface="Calibri"/>
                <a:cs typeface="Calibri"/>
              </a:rPr>
              <a:t>Staff Registrant Annual Certification</a:t>
            </a:r>
          </a:p>
          <a:p>
            <a:pPr marL="342900" indent="-342900">
              <a:lnSpc>
                <a:spcPct val="85000"/>
              </a:lnSpc>
              <a:spcAft>
                <a:spcPts val="600"/>
              </a:spcAft>
              <a:buFont typeface="Arial"/>
              <a:buChar char="•"/>
            </a:pPr>
            <a:endParaRPr lang="en-US" sz="2000" dirty="0">
              <a:solidFill>
                <a:schemeClr val="tx1">
                  <a:lumMod val="85000"/>
                  <a:lumOff val="15000"/>
                </a:schemeClr>
              </a:solidFill>
              <a:latin typeface="Calibri"/>
              <a:cs typeface="Calibri"/>
            </a:endParaRPr>
          </a:p>
          <a:p>
            <a:pPr lvl="2">
              <a:lnSpc>
                <a:spcPct val="85000"/>
              </a:lnSpc>
              <a:spcAft>
                <a:spcPts val="600"/>
              </a:spcAft>
              <a:buFont typeface="Arial" pitchFamily="34" charset="0"/>
              <a:buChar char=" "/>
            </a:pPr>
            <a:endParaRPr lang="en-US" sz="2000" dirty="0">
              <a:solidFill>
                <a:schemeClr val="tx1">
                  <a:lumMod val="85000"/>
                  <a:lumOff val="15000"/>
                </a:schemeClr>
              </a:solidFill>
            </a:endParaRPr>
          </a:p>
        </p:txBody>
      </p:sp>
    </p:spTree>
    <p:extLst>
      <p:ext uri="{BB962C8B-B14F-4D97-AF65-F5344CB8AC3E}">
        <p14:creationId xmlns:p14="http://schemas.microsoft.com/office/powerpoint/2010/main" val="1831291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57052" y="936711"/>
            <a:ext cx="2987487" cy="4984578"/>
          </a:xfrm>
        </p:spPr>
        <p:txBody>
          <a:bodyPr>
            <a:normAutofit/>
          </a:bodyPr>
          <a:lstStyle/>
          <a:p>
            <a:r>
              <a:rPr lang="en-US" sz="4400" dirty="0">
                <a:solidFill>
                  <a:srgbClr val="FFFFFF"/>
                </a:solidFill>
              </a:rPr>
              <a:t>Two Adult Policy</a:t>
            </a:r>
            <a:br>
              <a:rPr lang="en-US" sz="4400" dirty="0">
                <a:solidFill>
                  <a:srgbClr val="FFFFFF"/>
                </a:solidFill>
              </a:rPr>
            </a:br>
            <a:r>
              <a:rPr lang="en-US" sz="4400" dirty="0">
                <a:solidFill>
                  <a:srgbClr val="FFFFFF"/>
                </a:solidFill>
              </a:rPr>
              <a:t>Practice </a:t>
            </a:r>
            <a:br>
              <a:rPr lang="en-US" sz="4400" dirty="0">
                <a:solidFill>
                  <a:srgbClr val="FFFFFF"/>
                </a:solidFill>
              </a:rPr>
            </a:br>
            <a:r>
              <a:rPr lang="en-US" sz="4400" dirty="0">
                <a:solidFill>
                  <a:srgbClr val="FFFFFF"/>
                </a:solidFill>
              </a:rPr>
              <a:t>Parent</a:t>
            </a:r>
          </a:p>
        </p:txBody>
      </p:sp>
      <p:sp>
        <p:nvSpPr>
          <p:cNvPr id="4" name="Content Placeholder 3"/>
          <p:cNvSpPr>
            <a:spLocks noGrp="1"/>
          </p:cNvSpPr>
          <p:nvPr>
            <p:ph idx="1"/>
          </p:nvPr>
        </p:nvSpPr>
        <p:spPr>
          <a:xfrm>
            <a:off x="4613187" y="936711"/>
            <a:ext cx="6814217" cy="4984578"/>
          </a:xfrm>
        </p:spPr>
        <p:txBody>
          <a:bodyPr vert="horz" lIns="91440" tIns="45720" rIns="91440" bIns="45720" rtlCol="0" anchor="ctr">
            <a:normAutofit/>
          </a:bodyPr>
          <a:lstStyle/>
          <a:p>
            <a:pPr>
              <a:buFont typeface="Arial" panose="020B0604020202020204" pitchFamily="34" charset="0"/>
              <a:buChar char="•"/>
            </a:pPr>
            <a:r>
              <a:rPr lang="en-US" dirty="0">
                <a:latin typeface="Calibri Light"/>
                <a:cs typeface="Calibri"/>
              </a:rPr>
              <a:t>In keeping up with the Safe Sport Act of 2017 all outside practices need to have at least two adults present including the coach</a:t>
            </a:r>
          </a:p>
          <a:p>
            <a:pPr>
              <a:buFont typeface="Arial" panose="020B0604020202020204" pitchFamily="34" charset="0"/>
              <a:buChar char="•"/>
            </a:pPr>
            <a:r>
              <a:rPr lang="en-US" dirty="0">
                <a:latin typeface="Calibri Light"/>
                <a:cs typeface="Calibri"/>
              </a:rPr>
              <a:t>Set up a sign-up genius or RSVP through Sport Engine to send out to parents to sign up if a team only has one coach</a:t>
            </a:r>
          </a:p>
          <a:p>
            <a:pPr>
              <a:buFont typeface="Arial" panose="020B0604020202020204" pitchFamily="34" charset="0"/>
              <a:buChar char="•"/>
            </a:pPr>
            <a:r>
              <a:rPr lang="en-US" dirty="0">
                <a:latin typeface="Calibri Light"/>
                <a:cs typeface="Calibri"/>
              </a:rPr>
              <a:t>If you are not able to get a 2</a:t>
            </a:r>
            <a:r>
              <a:rPr lang="en-US" baseline="30000" dirty="0">
                <a:latin typeface="Calibri Light"/>
                <a:cs typeface="Calibri"/>
              </a:rPr>
              <a:t>nd</a:t>
            </a:r>
            <a:r>
              <a:rPr lang="en-US" dirty="0">
                <a:latin typeface="Calibri Light"/>
                <a:cs typeface="Calibri"/>
              </a:rPr>
              <a:t> adult to attend the practice, the practice must be canceled</a:t>
            </a:r>
          </a:p>
          <a:p>
            <a:pPr>
              <a:buFont typeface="Arial" panose="020B0604020202020204" pitchFamily="34" charset="0"/>
              <a:buChar char="•"/>
            </a:pPr>
            <a:r>
              <a:rPr lang="en-US" b="1" dirty="0">
                <a:latin typeface="Calibri Light"/>
                <a:cs typeface="Calibri"/>
              </a:rPr>
              <a:t>Does NOT count towards the Club volunteer requirement.</a:t>
            </a:r>
          </a:p>
        </p:txBody>
      </p:sp>
    </p:spTree>
    <p:extLst>
      <p:ext uri="{BB962C8B-B14F-4D97-AF65-F5344CB8AC3E}">
        <p14:creationId xmlns:p14="http://schemas.microsoft.com/office/powerpoint/2010/main" val="1837892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CC179E-3679-4FE3-8828-15427CB352C4}"/>
              </a:ext>
            </a:extLst>
          </p:cNvPr>
          <p:cNvSpPr>
            <a:spLocks noGrp="1"/>
          </p:cNvSpPr>
          <p:nvPr>
            <p:ph type="title"/>
          </p:nvPr>
        </p:nvSpPr>
        <p:spPr>
          <a:xfrm>
            <a:off x="657052" y="936711"/>
            <a:ext cx="2987487" cy="4984578"/>
          </a:xfrm>
        </p:spPr>
        <p:txBody>
          <a:bodyPr>
            <a:normAutofit/>
          </a:bodyPr>
          <a:lstStyle/>
          <a:p>
            <a:r>
              <a:rPr lang="en-US" sz="4400" dirty="0">
                <a:solidFill>
                  <a:srgbClr val="FFFFFF"/>
                </a:solidFill>
                <a:cs typeface="Calibri Light"/>
              </a:rPr>
              <a:t>Soccer League</a:t>
            </a:r>
            <a:endParaRPr lang="en-US" sz="4400" dirty="0">
              <a:solidFill>
                <a:srgbClr val="FFFFFF"/>
              </a:solidFill>
            </a:endParaRPr>
          </a:p>
        </p:txBody>
      </p:sp>
      <p:sp>
        <p:nvSpPr>
          <p:cNvPr id="3" name="Content Placeholder 2">
            <a:extLst>
              <a:ext uri="{FF2B5EF4-FFF2-40B4-BE49-F238E27FC236}">
                <a16:creationId xmlns:a16="http://schemas.microsoft.com/office/drawing/2014/main" id="{46EBF996-7DB4-448C-A47B-7BB687FAFDC2}"/>
              </a:ext>
            </a:extLst>
          </p:cNvPr>
          <p:cNvSpPr>
            <a:spLocks noGrp="1"/>
          </p:cNvSpPr>
          <p:nvPr>
            <p:ph idx="1"/>
          </p:nvPr>
        </p:nvSpPr>
        <p:spPr>
          <a:xfrm>
            <a:off x="4613187" y="936711"/>
            <a:ext cx="6814217" cy="4984578"/>
          </a:xfrm>
        </p:spPr>
        <p:txBody>
          <a:bodyPr anchor="ctr">
            <a:normAutofit/>
          </a:bodyPr>
          <a:lstStyle/>
          <a:p>
            <a:r>
              <a:rPr lang="en-US" dirty="0">
                <a:cs typeface="Calibri Light"/>
              </a:rPr>
              <a:t>All of our teams play in the</a:t>
            </a:r>
            <a:r>
              <a:rPr lang="en-US" b="1" dirty="0">
                <a:cs typeface="Calibri Light"/>
              </a:rPr>
              <a:t> Twin Cities Soccer League ( TCSL)</a:t>
            </a:r>
            <a:r>
              <a:rPr lang="en-US" dirty="0">
                <a:cs typeface="Calibri Light"/>
              </a:rPr>
              <a:t>.  45 teams are playing in 2025-2026 TCSL league U8 through U19. </a:t>
            </a:r>
          </a:p>
          <a:p>
            <a:r>
              <a:rPr lang="en-US" b="1" dirty="0">
                <a:cs typeface="Calibri Light"/>
              </a:rPr>
              <a:t>TCSL</a:t>
            </a:r>
            <a:r>
              <a:rPr lang="en-US" dirty="0">
                <a:cs typeface="Calibri Light"/>
              </a:rPr>
              <a:t> was formed in 2017 from a desire to have more options for metro teams to play each other.  This league was formed with the requirement that all team games will reside within a 35-mile radius of the  MN United FC stadium in St. Paul. </a:t>
            </a:r>
          </a:p>
        </p:txBody>
      </p:sp>
    </p:spTree>
    <p:extLst>
      <p:ext uri="{BB962C8B-B14F-4D97-AF65-F5344CB8AC3E}">
        <p14:creationId xmlns:p14="http://schemas.microsoft.com/office/powerpoint/2010/main" val="3392433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96A474-BD17-4D09-AD16-E919C4310A29}"/>
              </a:ext>
            </a:extLst>
          </p:cNvPr>
          <p:cNvSpPr>
            <a:spLocks noGrp="1"/>
          </p:cNvSpPr>
          <p:nvPr>
            <p:ph type="title"/>
          </p:nvPr>
        </p:nvSpPr>
        <p:spPr>
          <a:xfrm>
            <a:off x="657052" y="936711"/>
            <a:ext cx="2987487" cy="4984578"/>
          </a:xfrm>
        </p:spPr>
        <p:txBody>
          <a:bodyPr>
            <a:normAutofit/>
          </a:bodyPr>
          <a:lstStyle/>
          <a:p>
            <a:r>
              <a:rPr lang="en-US" sz="4400">
                <a:solidFill>
                  <a:srgbClr val="FFFFFF"/>
                </a:solidFill>
              </a:rPr>
              <a:t>Soccer Technology </a:t>
            </a:r>
          </a:p>
        </p:txBody>
      </p:sp>
      <p:sp>
        <p:nvSpPr>
          <p:cNvPr id="3" name="Content Placeholder 2">
            <a:extLst>
              <a:ext uri="{FF2B5EF4-FFF2-40B4-BE49-F238E27FC236}">
                <a16:creationId xmlns:a16="http://schemas.microsoft.com/office/drawing/2014/main" id="{CDEC71B1-DE34-4AD0-8F75-D07415A9BB74}"/>
              </a:ext>
            </a:extLst>
          </p:cNvPr>
          <p:cNvSpPr>
            <a:spLocks noGrp="1"/>
          </p:cNvSpPr>
          <p:nvPr>
            <p:ph idx="1"/>
          </p:nvPr>
        </p:nvSpPr>
        <p:spPr>
          <a:xfrm>
            <a:off x="4613187" y="419127"/>
            <a:ext cx="6814217" cy="5502162"/>
          </a:xfrm>
        </p:spPr>
        <p:txBody>
          <a:bodyPr vert="horz" lIns="91440" tIns="45720" rIns="91440" bIns="45720" rtlCol="0" anchor="ctr">
            <a:normAutofit/>
          </a:bodyPr>
          <a:lstStyle/>
          <a:p>
            <a:pPr marL="342900" indent="-342900">
              <a:buChar char="•"/>
            </a:pPr>
            <a:r>
              <a:rPr lang="en-US" sz="2000" b="1" dirty="0"/>
              <a:t>US Club Soccer</a:t>
            </a:r>
            <a:r>
              <a:rPr lang="en-US" sz="2000" dirty="0"/>
              <a:t> – uses Got Sport as the National Database for all US club soccer players.  Staff ( adults) &amp; Players will all need approval through this system before playing in league. </a:t>
            </a:r>
            <a:endParaRPr lang="en-US" sz="2000" dirty="0">
              <a:cs typeface="Calibri Light" panose="020F0302020204030204"/>
            </a:endParaRPr>
          </a:p>
          <a:p>
            <a:pPr marL="347345" lvl="1" algn="ctr">
              <a:buChar char="•"/>
            </a:pPr>
            <a:r>
              <a:rPr lang="en-US" sz="2000" b="1" dirty="0"/>
              <a:t>Got Sport</a:t>
            </a:r>
            <a:r>
              <a:rPr lang="en-US" sz="2000" dirty="0"/>
              <a:t> – this is the administrative and scheduling platform for all TCSL leagues and events. You will have an individual account. This is where you manage schedule, access schedules and club pass players.  You will use your own Got Sport personal log in to access team – not team log in.</a:t>
            </a:r>
            <a:br>
              <a:rPr lang="en-US" sz="2000" dirty="0"/>
            </a:br>
            <a:br>
              <a:rPr lang="en-US" sz="2000" dirty="0"/>
            </a:br>
            <a:r>
              <a:rPr lang="en-US" b="1" dirty="0"/>
              <a:t>DO NOT CHANGE TEAM NAME IN GOT SPORT!</a:t>
            </a:r>
            <a:br>
              <a:rPr lang="en-US" b="1" dirty="0"/>
            </a:br>
            <a:endParaRPr lang="en-US" b="1" dirty="0"/>
          </a:p>
          <a:p>
            <a:pPr marL="347345" lvl="1">
              <a:buChar char="•"/>
            </a:pPr>
            <a:r>
              <a:rPr lang="en-US" sz="2000" b="1" dirty="0">
                <a:cs typeface="Calibri Light" panose="020F0302020204030204"/>
              </a:rPr>
              <a:t>SportsEngine</a:t>
            </a:r>
            <a:r>
              <a:rPr lang="en-US" sz="2000" dirty="0">
                <a:cs typeface="Calibri Light" panose="020F0302020204030204"/>
              </a:rPr>
              <a:t>- Team Calendar and Communication</a:t>
            </a:r>
            <a:br>
              <a:rPr lang="en-US" sz="2000" dirty="0">
                <a:cs typeface="Calibri Light" panose="020F0302020204030204"/>
              </a:rPr>
            </a:br>
            <a:r>
              <a:rPr lang="en-US" sz="2000" dirty="0">
                <a:cs typeface="Calibri Light" panose="020F0302020204030204"/>
              </a:rPr>
              <a:t>Sports Engine App</a:t>
            </a:r>
          </a:p>
          <a:p>
            <a:pPr marL="347345" lvl="1">
              <a:buChar char="•"/>
            </a:pPr>
            <a:r>
              <a:rPr lang="en-US" sz="2000" b="1" dirty="0">
                <a:cs typeface="Calibri Light" panose="020F0302020204030204"/>
              </a:rPr>
              <a:t>Athlete One </a:t>
            </a:r>
            <a:r>
              <a:rPr lang="en-US" sz="2000" dirty="0">
                <a:cs typeface="Calibri Light" panose="020F0302020204030204"/>
              </a:rPr>
              <a:t>– Team Management for ECNL-RL (inaugural leaue2025)</a:t>
            </a:r>
          </a:p>
          <a:p>
            <a:pPr marL="4445" lvl="1" indent="0">
              <a:buNone/>
            </a:pPr>
            <a:r>
              <a:rPr lang="en-US" sz="2000" dirty="0">
                <a:cs typeface="Calibri Light" panose="020F0302020204030204"/>
              </a:rPr>
              <a:t>     </a:t>
            </a:r>
          </a:p>
          <a:p>
            <a:pPr marL="347345" lvl="1">
              <a:buChar char="•"/>
            </a:pPr>
            <a:endParaRPr lang="en-US" sz="1800" dirty="0">
              <a:cs typeface="Calibri Light" panose="020F0302020204030204"/>
            </a:endParaRPr>
          </a:p>
          <a:p>
            <a:pPr marL="347345" lvl="1"/>
            <a:endParaRPr lang="en-US" sz="1900" dirty="0">
              <a:cs typeface="Calibri Light" panose="020F0302020204030204"/>
            </a:endParaRPr>
          </a:p>
        </p:txBody>
      </p:sp>
    </p:spTree>
    <p:extLst>
      <p:ext uri="{BB962C8B-B14F-4D97-AF65-F5344CB8AC3E}">
        <p14:creationId xmlns:p14="http://schemas.microsoft.com/office/powerpoint/2010/main" val="2552925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802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AC44E9A2-CA6C-4717-81A5-3F7BFC0D0ECE}"/>
              </a:ext>
            </a:extLst>
          </p:cNvPr>
          <p:cNvSpPr>
            <a:spLocks noGrp="1"/>
          </p:cNvSpPr>
          <p:nvPr>
            <p:ph type="title"/>
          </p:nvPr>
        </p:nvSpPr>
        <p:spPr>
          <a:xfrm>
            <a:off x="657052" y="936711"/>
            <a:ext cx="2987487" cy="4984578"/>
          </a:xfrm>
        </p:spPr>
        <p:txBody>
          <a:bodyPr vert="horz" lIns="91440" tIns="45720" rIns="91440" bIns="45720" rtlCol="0" anchor="ctr">
            <a:normAutofit/>
          </a:bodyPr>
          <a:lstStyle/>
          <a:p>
            <a:r>
              <a:rPr lang="en-US" sz="3700" dirty="0">
                <a:solidFill>
                  <a:srgbClr val="FFFFFF"/>
                </a:solidFill>
              </a:rPr>
              <a:t>Player Documentation &amp; Info Needed	</a:t>
            </a:r>
          </a:p>
        </p:txBody>
      </p:sp>
      <p:sp>
        <p:nvSpPr>
          <p:cNvPr id="5" name="TextBox 4">
            <a:extLst>
              <a:ext uri="{FF2B5EF4-FFF2-40B4-BE49-F238E27FC236}">
                <a16:creationId xmlns:a16="http://schemas.microsoft.com/office/drawing/2014/main" id="{716EBACC-EC53-4C80-9018-D5F9FB5D8D1F}"/>
              </a:ext>
            </a:extLst>
          </p:cNvPr>
          <p:cNvSpPr txBox="1"/>
          <p:nvPr/>
        </p:nvSpPr>
        <p:spPr>
          <a:xfrm>
            <a:off x="4613187" y="936711"/>
            <a:ext cx="6814217" cy="4984578"/>
          </a:xfrm>
          <a:prstGeom prst="rect">
            <a:avLst/>
          </a:prstGeom>
        </p:spPr>
        <p:txBody>
          <a:bodyPr vert="horz" lIns="91440" tIns="45720" rIns="91440" bIns="45720" rtlCol="0" anchor="ctr">
            <a:normAutofit/>
          </a:bodyPr>
          <a:lstStyle/>
          <a:p>
            <a:pPr marL="342900" indent="-342900">
              <a:lnSpc>
                <a:spcPct val="85000"/>
              </a:lnSpc>
              <a:spcAft>
                <a:spcPts val="600"/>
              </a:spcAft>
              <a:buFont typeface="Arial" pitchFamily="34" charset="0"/>
              <a:buChar char="•"/>
            </a:pPr>
            <a:r>
              <a:rPr lang="en-US" sz="2000" b="1" dirty="0">
                <a:solidFill>
                  <a:schemeClr val="tx1">
                    <a:lumMod val="85000"/>
                    <a:lumOff val="15000"/>
                  </a:schemeClr>
                </a:solidFill>
              </a:rPr>
              <a:t>Birth Certificates </a:t>
            </a:r>
            <a:r>
              <a:rPr lang="en-US" sz="2000" dirty="0">
                <a:solidFill>
                  <a:schemeClr val="tx1">
                    <a:lumMod val="85000"/>
                    <a:lumOff val="15000"/>
                  </a:schemeClr>
                </a:solidFill>
              </a:rPr>
              <a:t>– we have contacted all players families at this point. Players need this on file to play with the club.  </a:t>
            </a:r>
            <a:endParaRPr lang="en-US" sz="2000" dirty="0">
              <a:solidFill>
                <a:schemeClr val="tx1">
                  <a:lumMod val="85000"/>
                  <a:lumOff val="15000"/>
                </a:schemeClr>
              </a:solidFill>
              <a:cs typeface="Calibri Light"/>
            </a:endParaRPr>
          </a:p>
          <a:p>
            <a:pPr marL="342900" indent="-342900">
              <a:lnSpc>
                <a:spcPct val="85000"/>
              </a:lnSpc>
              <a:spcAft>
                <a:spcPts val="600"/>
              </a:spcAft>
              <a:buFont typeface="Arial" pitchFamily="34" charset="0"/>
              <a:buChar char="•"/>
            </a:pPr>
            <a:r>
              <a:rPr lang="en-US" sz="2000" b="1" dirty="0">
                <a:solidFill>
                  <a:schemeClr val="tx1">
                    <a:lumMod val="85000"/>
                    <a:lumOff val="15000"/>
                  </a:schemeClr>
                </a:solidFill>
              </a:rPr>
              <a:t>Pictures for player and coach/managers</a:t>
            </a:r>
            <a:r>
              <a:rPr lang="en-US" sz="2000" dirty="0">
                <a:solidFill>
                  <a:schemeClr val="tx1">
                    <a:lumMod val="85000"/>
                    <a:lumOff val="15000"/>
                  </a:schemeClr>
                </a:solidFill>
              </a:rPr>
              <a:t> – Please load in got soccer. Most should be up to date. Please upload your own photo, if you have not submitted one. </a:t>
            </a:r>
            <a:endParaRPr lang="en-US" sz="2000" dirty="0">
              <a:solidFill>
                <a:schemeClr val="tx1">
                  <a:lumMod val="85000"/>
                  <a:lumOff val="15000"/>
                </a:schemeClr>
              </a:solidFill>
              <a:cs typeface="Calibri Light"/>
            </a:endParaRPr>
          </a:p>
          <a:p>
            <a:pPr marL="342900" indent="-342900">
              <a:lnSpc>
                <a:spcPct val="85000"/>
              </a:lnSpc>
              <a:spcAft>
                <a:spcPts val="600"/>
              </a:spcAft>
              <a:buFont typeface="Arial" pitchFamily="34" charset="0"/>
              <a:buChar char="•"/>
            </a:pPr>
            <a:r>
              <a:rPr lang="en-US" sz="2000" b="1" dirty="0">
                <a:solidFill>
                  <a:schemeClr val="tx1">
                    <a:lumMod val="85000"/>
                    <a:lumOff val="15000"/>
                  </a:schemeClr>
                </a:solidFill>
              </a:rPr>
              <a:t>US Club Medical Release forms </a:t>
            </a:r>
            <a:r>
              <a:rPr lang="en-US" sz="2000" dirty="0">
                <a:solidFill>
                  <a:schemeClr val="tx1">
                    <a:lumMod val="85000"/>
                    <a:lumOff val="15000"/>
                  </a:schemeClr>
                </a:solidFill>
              </a:rPr>
              <a:t>- a copy for you and a copy for coach.  A full set should be with coach and manager in case of an emergency. This is private data - please do not share info. I will email these to you soon.</a:t>
            </a:r>
            <a:endParaRPr lang="en-US" sz="2000" dirty="0">
              <a:solidFill>
                <a:schemeClr val="tx1">
                  <a:lumMod val="85000"/>
                  <a:lumOff val="15000"/>
                </a:schemeClr>
              </a:solidFill>
              <a:cs typeface="Calibri Light" panose="020F0302020204030204"/>
            </a:endParaRPr>
          </a:p>
          <a:p>
            <a:pPr marL="342900" indent="-342900">
              <a:lnSpc>
                <a:spcPct val="85000"/>
              </a:lnSpc>
              <a:spcAft>
                <a:spcPts val="600"/>
              </a:spcAft>
              <a:buFont typeface="Arial" pitchFamily="34" charset="0"/>
              <a:buChar char=" "/>
            </a:pPr>
            <a:endParaRPr lang="en-US" dirty="0">
              <a:solidFill>
                <a:schemeClr val="tx1">
                  <a:lumMod val="85000"/>
                  <a:lumOff val="15000"/>
                </a:schemeClr>
              </a:solidFill>
            </a:endParaRPr>
          </a:p>
        </p:txBody>
      </p:sp>
    </p:spTree>
    <p:extLst>
      <p:ext uri="{BB962C8B-B14F-4D97-AF65-F5344CB8AC3E}">
        <p14:creationId xmlns:p14="http://schemas.microsoft.com/office/powerpoint/2010/main" val="2215894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4114010A9881C4AB389BA7603AFCB80" ma:contentTypeVersion="12" ma:contentTypeDescription="Create a new document." ma:contentTypeScope="" ma:versionID="db2512cf5402bfa3a163ecaa6d0d8905">
  <xsd:schema xmlns:xsd="http://www.w3.org/2001/XMLSchema" xmlns:xs="http://www.w3.org/2001/XMLSchema" xmlns:p="http://schemas.microsoft.com/office/2006/metadata/properties" xmlns:ns2="5fa3643e-98a9-4228-87a7-d2bafce1b90a" xmlns:ns3="ffdb59d7-aa1a-4bfc-a516-b3612d7b7d1c" targetNamespace="http://schemas.microsoft.com/office/2006/metadata/properties" ma:root="true" ma:fieldsID="1b9b35049ba8002b90eb00d4b1436b4b" ns2:_="" ns3:_="">
    <xsd:import namespace="5fa3643e-98a9-4228-87a7-d2bafce1b90a"/>
    <xsd:import namespace="ffdb59d7-aa1a-4bfc-a516-b3612d7b7d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a3643e-98a9-4228-87a7-d2bafce1b9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fdb59d7-aa1a-4bfc-a516-b3612d7b7d1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C873B95-A933-4D7D-9C80-7C2BBD576D86}">
  <ds:schemaRefs>
    <ds:schemaRef ds:uri="5fa3643e-98a9-4228-87a7-d2bafce1b90a"/>
    <ds:schemaRef ds:uri="ffdb59d7-aa1a-4bfc-a516-b3612d7b7d1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D6581C6-B2F5-4EBF-8112-D17A4E391C8D}">
  <ds:schemaRefs>
    <ds:schemaRef ds:uri="http://schemas.microsoft.com/sharepoint/v3/contenttype/forms"/>
  </ds:schemaRefs>
</ds:datastoreItem>
</file>

<file path=customXml/itemProps3.xml><?xml version="1.0" encoding="utf-8"?>
<ds:datastoreItem xmlns:ds="http://schemas.openxmlformats.org/officeDocument/2006/customXml" ds:itemID="{2DEA8592-6C93-4C86-AE24-E39983AA636A}">
  <ds:schemaRefs>
    <ds:schemaRef ds:uri="5fa3643e-98a9-4228-87a7-d2bafce1b90a"/>
    <ds:schemaRef ds:uri="ffdb59d7-aa1a-4bfc-a516-b3612d7b7d1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4663</TotalTime>
  <Words>2253</Words>
  <Application>Microsoft Office PowerPoint</Application>
  <PresentationFormat>Custom</PresentationFormat>
  <Paragraphs>154</Paragraphs>
  <Slides>20</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Aptos</vt:lpstr>
      <vt:lpstr>Arial</vt:lpstr>
      <vt:lpstr>Calibri</vt:lpstr>
      <vt:lpstr>Calibri Light</vt:lpstr>
      <vt:lpstr>Corbel</vt:lpstr>
      <vt:lpstr>Tahoma</vt:lpstr>
      <vt:lpstr>Metropolitan</vt:lpstr>
      <vt:lpstr>2025-2026 PLSC Manager Meeting</vt:lpstr>
      <vt:lpstr> Introductions</vt:lpstr>
      <vt:lpstr>Team Manager  Code of Conduct</vt:lpstr>
      <vt:lpstr>Zero Tolerance Policy  Referee Abuse Referee Shortage</vt:lpstr>
      <vt:lpstr>Safe Sport and Background Check Requirements</vt:lpstr>
      <vt:lpstr>Two Adult Policy Practice  Parent</vt:lpstr>
      <vt:lpstr>Soccer League</vt:lpstr>
      <vt:lpstr>Soccer Technology </vt:lpstr>
      <vt:lpstr>Player Documentation &amp; Info Needed </vt:lpstr>
      <vt:lpstr>PowerPoint Presentation</vt:lpstr>
      <vt:lpstr>PowerPoint Presentation</vt:lpstr>
      <vt:lpstr>PowerPoint Presentation</vt:lpstr>
      <vt:lpstr>Uniforms &amp; Optional Apparel</vt:lpstr>
      <vt:lpstr>PowerPoint Presentation</vt:lpstr>
      <vt:lpstr> Finances</vt:lpstr>
      <vt:lpstr>PowerPoint Presentation</vt:lpstr>
      <vt:lpstr>Upcoming Events</vt:lpstr>
      <vt:lpstr>PowerPoint Presentation</vt:lpstr>
      <vt:lpstr>Helpful Links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 PLSC Manager Training</dc:title>
  <dc:creator>Recadmin</dc:creator>
  <cp:lastModifiedBy>Administrator</cp:lastModifiedBy>
  <cp:revision>529</cp:revision>
  <dcterms:created xsi:type="dcterms:W3CDTF">2020-01-24T16:41:24Z</dcterms:created>
  <dcterms:modified xsi:type="dcterms:W3CDTF">2026-03-25T21:56:02Z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0x01010064114010A9881C4AB389BA7603AFCB80</vt:lpwstr>
  </property>
</Properties>
</file>