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0_1B7A1728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83" r:id="rId6"/>
    <p:sldId id="261" r:id="rId7"/>
    <p:sldId id="284" r:id="rId8"/>
    <p:sldId id="264" r:id="rId9"/>
    <p:sldId id="262" r:id="rId10"/>
    <p:sldId id="263" r:id="rId11"/>
    <p:sldId id="289" r:id="rId12"/>
    <p:sldId id="266" r:id="rId13"/>
    <p:sldId id="267" r:id="rId14"/>
    <p:sldId id="281" r:id="rId15"/>
    <p:sldId id="282" r:id="rId16"/>
    <p:sldId id="285" r:id="rId17"/>
    <p:sldId id="272" r:id="rId18"/>
    <p:sldId id="288" r:id="rId19"/>
    <p:sldId id="287" r:id="rId20"/>
    <p:sldId id="286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FD522D-033F-5EDB-D3E0-C66E8A0EE0D0}" name="Albert, Amanda" initials="AA" userId="S::Amanda.Albert@lumen.com::67c80ae2-390a-4487-8790-126f5c4c193e" providerId="AD"/>
  <p188:author id="{E3ED6F34-EF07-4EE1-EADE-82B0715D0598}" name="Softball In-House" initials="SI" userId="S::softballinhouse@waawoodbury.org::84422aef-c2c8-4aba-9e6a-575e86229bb9" providerId="AD"/>
  <p188:author id="{AB115669-736E-356F-7585-980BFFD1DEEA}" name="softballequipment@waawoodbury.org" initials="so" userId="S::softballequipment@waawoodbury.org::5643843b-ad58-4c4c-98b2-0eae87c4bd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742"/>
    <a:srgbClr val="786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, Amanda" userId="67c80ae2-390a-4487-8790-126f5c4c193e" providerId="ADAL" clId="{56CC6376-79DC-497A-92B4-28091B064418}"/>
    <pc:docChg chg="custSel modSld">
      <pc:chgData name="Albert, Amanda" userId="67c80ae2-390a-4487-8790-126f5c4c193e" providerId="ADAL" clId="{56CC6376-79DC-497A-92B4-28091B064418}" dt="2026-04-15T15:01:11.307" v="283" actId="1036"/>
      <pc:docMkLst>
        <pc:docMk/>
      </pc:docMkLst>
      <pc:sldChg chg="modSp mod">
        <pc:chgData name="Albert, Amanda" userId="67c80ae2-390a-4487-8790-126f5c4c193e" providerId="ADAL" clId="{56CC6376-79DC-497A-92B4-28091B064418}" dt="2026-04-15T15:01:11.307" v="283" actId="1036"/>
        <pc:sldMkLst>
          <pc:docMk/>
          <pc:sldMk cId="2034096502" sldId="256"/>
        </pc:sldMkLst>
        <pc:picChg chg="mod">
          <ac:chgData name="Albert, Amanda" userId="67c80ae2-390a-4487-8790-126f5c4c193e" providerId="ADAL" clId="{56CC6376-79DC-497A-92B4-28091B064418}" dt="2026-04-15T15:01:11.307" v="283" actId="1036"/>
          <ac:picMkLst>
            <pc:docMk/>
            <pc:sldMk cId="2034096502" sldId="256"/>
            <ac:picMk id="3" creationId="{5DF255ED-1498-6437-0077-F01E8CB22665}"/>
          </ac:picMkLst>
        </pc:picChg>
      </pc:sldChg>
      <pc:sldChg chg="modSp mod">
        <pc:chgData name="Albert, Amanda" userId="67c80ae2-390a-4487-8790-126f5c4c193e" providerId="ADAL" clId="{56CC6376-79DC-497A-92B4-28091B064418}" dt="2026-04-15T14:39:17.478" v="266" actId="13926"/>
        <pc:sldMkLst>
          <pc:docMk/>
          <pc:sldMk cId="3548833914" sldId="259"/>
        </pc:sldMkLst>
        <pc:spChg chg="mod">
          <ac:chgData name="Albert, Amanda" userId="67c80ae2-390a-4487-8790-126f5c4c193e" providerId="ADAL" clId="{56CC6376-79DC-497A-92B4-28091B064418}" dt="2026-04-15T14:39:17.478" v="266" actId="13926"/>
          <ac:spMkLst>
            <pc:docMk/>
            <pc:sldMk cId="3548833914" sldId="259"/>
            <ac:spMk id="3" creationId="{8AF7D5B6-CD55-4A50-9CD2-DCE1A8C8C60C}"/>
          </ac:spMkLst>
        </pc:spChg>
      </pc:sldChg>
      <pc:sldChg chg="modSp mod">
        <pc:chgData name="Albert, Amanda" userId="67c80ae2-390a-4487-8790-126f5c4c193e" providerId="ADAL" clId="{56CC6376-79DC-497A-92B4-28091B064418}" dt="2026-04-15T14:28:44.583" v="224" actId="6549"/>
        <pc:sldMkLst>
          <pc:docMk/>
          <pc:sldMk cId="2810092450" sldId="263"/>
        </pc:sldMkLst>
        <pc:spChg chg="mod">
          <ac:chgData name="Albert, Amanda" userId="67c80ae2-390a-4487-8790-126f5c4c193e" providerId="ADAL" clId="{56CC6376-79DC-497A-92B4-28091B064418}" dt="2026-04-15T14:28:44.583" v="224" actId="6549"/>
          <ac:spMkLst>
            <pc:docMk/>
            <pc:sldMk cId="2810092450" sldId="263"/>
            <ac:spMk id="8" creationId="{BFB9309A-8EFB-D0AD-6C64-086EAF58531F}"/>
          </ac:spMkLst>
        </pc:spChg>
      </pc:sldChg>
      <pc:sldChg chg="modSp mod">
        <pc:chgData name="Albert, Amanda" userId="67c80ae2-390a-4487-8790-126f5c4c193e" providerId="ADAL" clId="{56CC6376-79DC-497A-92B4-28091B064418}" dt="2026-04-15T14:36:57.216" v="231" actId="20577"/>
        <pc:sldMkLst>
          <pc:docMk/>
          <pc:sldMk cId="1995309567" sldId="267"/>
        </pc:sldMkLst>
        <pc:spChg chg="mod">
          <ac:chgData name="Albert, Amanda" userId="67c80ae2-390a-4487-8790-126f5c4c193e" providerId="ADAL" clId="{56CC6376-79DC-497A-92B4-28091B064418}" dt="2026-04-15T14:36:57.216" v="231" actId="20577"/>
          <ac:spMkLst>
            <pc:docMk/>
            <pc:sldMk cId="1995309567" sldId="267"/>
            <ac:spMk id="3" creationId="{8AF7D5B6-CD55-4A50-9CD2-DCE1A8C8C60C}"/>
          </ac:spMkLst>
        </pc:spChg>
      </pc:sldChg>
      <pc:sldChg chg="modSp mod">
        <pc:chgData name="Albert, Amanda" userId="67c80ae2-390a-4487-8790-126f5c4c193e" providerId="ADAL" clId="{56CC6376-79DC-497A-92B4-28091B064418}" dt="2026-04-15T14:37:37.798" v="245" actId="13926"/>
        <pc:sldMkLst>
          <pc:docMk/>
          <pc:sldMk cId="460986152" sldId="272"/>
        </pc:sldMkLst>
        <pc:spChg chg="mod">
          <ac:chgData name="Albert, Amanda" userId="67c80ae2-390a-4487-8790-126f5c4c193e" providerId="ADAL" clId="{56CC6376-79DC-497A-92B4-28091B064418}" dt="2026-04-15T14:37:37.798" v="245" actId="13926"/>
          <ac:spMkLst>
            <pc:docMk/>
            <pc:sldMk cId="460986152" sldId="272"/>
            <ac:spMk id="6" creationId="{503A8878-FB76-D15A-BCD2-7EE67767FF3B}"/>
          </ac:spMkLst>
        </pc:spChg>
      </pc:sldChg>
      <pc:sldChg chg="modSp mod">
        <pc:chgData name="Albert, Amanda" userId="67c80ae2-390a-4487-8790-126f5c4c193e" providerId="ADAL" clId="{56CC6376-79DC-497A-92B4-28091B064418}" dt="2026-04-15T14:40:45.877" v="269" actId="6549"/>
        <pc:sldMkLst>
          <pc:docMk/>
          <pc:sldMk cId="2303357729" sldId="283"/>
        </pc:sldMkLst>
        <pc:spChg chg="mod">
          <ac:chgData name="Albert, Amanda" userId="67c80ae2-390a-4487-8790-126f5c4c193e" providerId="ADAL" clId="{56CC6376-79DC-497A-92B4-28091B064418}" dt="2026-04-15T14:40:45.877" v="269" actId="6549"/>
          <ac:spMkLst>
            <pc:docMk/>
            <pc:sldMk cId="2303357729" sldId="283"/>
            <ac:spMk id="13" creationId="{8AF7D5B6-CD55-4A50-9CD2-DCE1A8C8C60C}"/>
          </ac:spMkLst>
        </pc:spChg>
        <pc:picChg chg="mod">
          <ac:chgData name="Albert, Amanda" userId="67c80ae2-390a-4487-8790-126f5c4c193e" providerId="ADAL" clId="{56CC6376-79DC-497A-92B4-28091B064418}" dt="2026-04-15T14:28:29.838" v="223" actId="1076"/>
          <ac:picMkLst>
            <pc:docMk/>
            <pc:sldMk cId="2303357729" sldId="283"/>
            <ac:picMk id="3" creationId="{FD114078-FCFE-C7FC-3FFF-36D1D2552FAE}"/>
          </ac:picMkLst>
        </pc:picChg>
      </pc:sldChg>
      <pc:sldChg chg="modSp mod">
        <pc:chgData name="Albert, Amanda" userId="67c80ae2-390a-4487-8790-126f5c4c193e" providerId="ADAL" clId="{56CC6376-79DC-497A-92B4-28091B064418}" dt="2026-04-15T14:21:39.840" v="6" actId="207"/>
        <pc:sldMkLst>
          <pc:docMk/>
          <pc:sldMk cId="1436216575" sldId="284"/>
        </pc:sldMkLst>
        <pc:spChg chg="mod">
          <ac:chgData name="Albert, Amanda" userId="67c80ae2-390a-4487-8790-126f5c4c193e" providerId="ADAL" clId="{56CC6376-79DC-497A-92B4-28091B064418}" dt="2026-04-15T14:21:39.840" v="6" actId="207"/>
          <ac:spMkLst>
            <pc:docMk/>
            <pc:sldMk cId="1436216575" sldId="284"/>
            <ac:spMk id="7" creationId="{E4321830-F13F-A60B-731A-11E39DEEC481}"/>
          </ac:spMkLst>
        </pc:spChg>
      </pc:sldChg>
      <pc:sldChg chg="modSp mod">
        <pc:chgData name="Albert, Amanda" userId="67c80ae2-390a-4487-8790-126f5c4c193e" providerId="ADAL" clId="{56CC6376-79DC-497A-92B4-28091B064418}" dt="2026-04-15T14:39:38.962" v="268" actId="14100"/>
        <pc:sldMkLst>
          <pc:docMk/>
          <pc:sldMk cId="2245425029" sldId="285"/>
        </pc:sldMkLst>
        <pc:spChg chg="mod">
          <ac:chgData name="Albert, Amanda" userId="67c80ae2-390a-4487-8790-126f5c4c193e" providerId="ADAL" clId="{56CC6376-79DC-497A-92B4-28091B064418}" dt="2026-04-15T14:39:38.962" v="268" actId="14100"/>
          <ac:spMkLst>
            <pc:docMk/>
            <pc:sldMk cId="2245425029" sldId="285"/>
            <ac:spMk id="6" creationId="{5D513269-3A6E-F4AC-F7F8-32F5DFA23925}"/>
          </ac:spMkLst>
        </pc:spChg>
      </pc:sldChg>
      <pc:sldChg chg="modSp mod">
        <pc:chgData name="Albert, Amanda" userId="67c80ae2-390a-4487-8790-126f5c4c193e" providerId="ADAL" clId="{56CC6376-79DC-497A-92B4-28091B064418}" dt="2026-04-15T14:39:04.628" v="261" actId="13926"/>
        <pc:sldMkLst>
          <pc:docMk/>
          <pc:sldMk cId="1312420252" sldId="286"/>
        </pc:sldMkLst>
        <pc:spChg chg="mod">
          <ac:chgData name="Albert, Amanda" userId="67c80ae2-390a-4487-8790-126f5c4c193e" providerId="ADAL" clId="{56CC6376-79DC-497A-92B4-28091B064418}" dt="2026-04-15T14:29:33.046" v="229" actId="20577"/>
          <ac:spMkLst>
            <pc:docMk/>
            <pc:sldMk cId="1312420252" sldId="286"/>
            <ac:spMk id="3" creationId="{050CE54D-E944-C384-8E91-2124AEE73767}"/>
          </ac:spMkLst>
        </pc:spChg>
        <pc:spChg chg="mod">
          <ac:chgData name="Albert, Amanda" userId="67c80ae2-390a-4487-8790-126f5c4c193e" providerId="ADAL" clId="{56CC6376-79DC-497A-92B4-28091B064418}" dt="2026-04-15T14:39:04.628" v="261" actId="13926"/>
          <ac:spMkLst>
            <pc:docMk/>
            <pc:sldMk cId="1312420252" sldId="286"/>
            <ac:spMk id="6" creationId="{F9CD5C80-D418-50C8-4A6E-C4376BD2299E}"/>
          </ac:spMkLst>
        </pc:spChg>
      </pc:sldChg>
      <pc:sldChg chg="modSp mod">
        <pc:chgData name="Albert, Amanda" userId="67c80ae2-390a-4487-8790-126f5c4c193e" providerId="ADAL" clId="{56CC6376-79DC-497A-92B4-28091B064418}" dt="2026-04-15T14:38:58.912" v="260" actId="13926"/>
        <pc:sldMkLst>
          <pc:docMk/>
          <pc:sldMk cId="1322883637" sldId="287"/>
        </pc:sldMkLst>
        <pc:spChg chg="mod">
          <ac:chgData name="Albert, Amanda" userId="67c80ae2-390a-4487-8790-126f5c4c193e" providerId="ADAL" clId="{56CC6376-79DC-497A-92B4-28091B064418}" dt="2026-04-15T14:38:58.912" v="260" actId="13926"/>
          <ac:spMkLst>
            <pc:docMk/>
            <pc:sldMk cId="1322883637" sldId="287"/>
            <ac:spMk id="6" creationId="{2CBC77B3-5CE0-DDE2-D422-AE0734725D1F}"/>
          </ac:spMkLst>
        </pc:spChg>
      </pc:sldChg>
      <pc:sldChg chg="modSp mod">
        <pc:chgData name="Albert, Amanda" userId="67c80ae2-390a-4487-8790-126f5c4c193e" providerId="ADAL" clId="{56CC6376-79DC-497A-92B4-28091B064418}" dt="2026-04-15T14:38:50.400" v="259" actId="13926"/>
        <pc:sldMkLst>
          <pc:docMk/>
          <pc:sldMk cId="3265617227" sldId="288"/>
        </pc:sldMkLst>
        <pc:spChg chg="mod">
          <ac:chgData name="Albert, Amanda" userId="67c80ae2-390a-4487-8790-126f5c4c193e" providerId="ADAL" clId="{56CC6376-79DC-497A-92B4-28091B064418}" dt="2026-04-15T14:38:50.400" v="259" actId="13926"/>
          <ac:spMkLst>
            <pc:docMk/>
            <pc:sldMk cId="3265617227" sldId="288"/>
            <ac:spMk id="10" creationId="{D5BD31F9-F08D-C20D-73C7-F7E5A9A8FC26}"/>
          </ac:spMkLst>
        </pc:spChg>
      </pc:sldChg>
      <pc:sldChg chg="modSp mod">
        <pc:chgData name="Albert, Amanda" userId="67c80ae2-390a-4487-8790-126f5c4c193e" providerId="ADAL" clId="{56CC6376-79DC-497A-92B4-28091B064418}" dt="2026-04-15T14:36:33.544" v="230" actId="403"/>
        <pc:sldMkLst>
          <pc:docMk/>
          <pc:sldMk cId="2369947811" sldId="289"/>
        </pc:sldMkLst>
        <pc:spChg chg="mod">
          <ac:chgData name="Albert, Amanda" userId="67c80ae2-390a-4487-8790-126f5c4c193e" providerId="ADAL" clId="{56CC6376-79DC-497A-92B4-28091B064418}" dt="2026-04-15T14:36:33.544" v="230" actId="403"/>
          <ac:spMkLst>
            <pc:docMk/>
            <pc:sldMk cId="2369947811" sldId="289"/>
            <ac:spMk id="3" creationId="{71582FE1-6E8B-5591-E5E9-4D785C42227B}"/>
          </ac:spMkLst>
        </pc:spChg>
      </pc:sldChg>
    </pc:docChg>
  </pc:docChgLst>
</pc:chgInfo>
</file>

<file path=ppt/comments/modernComment_110_1B7A172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5D4B15-EFC2-4F4D-999A-91EDC0B5A1DA}" authorId="{E3ED6F34-EF07-4EE1-EADE-82B0715D0598}" status="resolved" created="2024-04-15T14:51:33.344" startDate="2024-04-15T14:51:33.344" dueDate="2024-04-15T14:51:33.344" assignedTo="{AB115669-736E-356F-7585-980BFFD1DEEA}" complete="100000" title="@softballequipment@waawoodbury.org Does this make sense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60986152" sldId="272"/>
      <ac:spMk id="3" creationId="{8AF7D5B6-CD55-4A50-9CD2-DCE1A8C8C60C}"/>
    </ac:deMkLst>
    <p188:replyLst>
      <p188:reply id="{68F4D90F-D39F-43B0-A557-EB74459F43C4}" authorId="{AB115669-736E-356F-7585-980BFFD1DEEA}" created="2024-04-15T15:25:51.376">
        <p188:txBody>
          <a:bodyPr/>
          <a:lstStyle/>
          <a:p>
            <a:r>
              <a:rPr lang="en-US"/>
              <a:t>i think so!</a:t>
            </a:r>
          </a:p>
        </p188:txBody>
      </p188:reply>
    </p188:replyLst>
    <p188:txBody>
      <a:bodyPr/>
      <a:lstStyle/>
      <a:p>
        <a:r>
          <a:rPr lang="en-US"/>
          <a:t>[@softballequipment@waawoodbury.org] 
Does this make sense?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4-15T14:51:33.344" id="{53FC73C0-EFB7-4995-9A79-330EB00B3E31}">
              <p228:atrbtn authorId="{E3ED6F34-EF07-4EE1-EADE-82B0715D0598}"/>
              <p228:anchr>
                <p228:comment id="{9B5D4B15-EFC2-4F4D-999A-91EDC0B5A1DA}"/>
              </p228:anchr>
              <p228:add/>
            </p228:event>
            <p228:event time="2024-04-15T14:51:33.344" id="{D95FA1F9-193F-48E5-90D8-5B4893EA075B}">
              <p228:atrbtn authorId="{E3ED6F34-EF07-4EE1-EADE-82B0715D0598}"/>
              <p228:anchr>
                <p228:comment id="{9B5D4B15-EFC2-4F4D-999A-91EDC0B5A1DA}"/>
              </p228:anchr>
              <p228:asgn authorId="{AB115669-736E-356F-7585-980BFFD1DEEA}"/>
            </p228:event>
            <p228:event time="2024-04-15T14:51:33.344" id="{492CAE61-1794-403E-8B47-7F3A15B0E939}">
              <p228:atrbtn authorId="{E3ED6F34-EF07-4EE1-EADE-82B0715D0598}"/>
              <p228:anchr>
                <p228:comment id="{9B5D4B15-EFC2-4F4D-999A-91EDC0B5A1DA}"/>
              </p228:anchr>
              <p228:title val="@softballequipment@waawoodbury.org Does this make sense?"/>
            </p228:event>
            <p228:event time="2024-04-15T14:51:33.344" id="{C1D0DF8E-61B1-4251-806B-12427F3C3074}">
              <p228:atrbtn authorId="{E3ED6F34-EF07-4EE1-EADE-82B0715D0598}"/>
              <p228:anchr>
                <p228:comment id="{9B5D4B15-EFC2-4F4D-999A-91EDC0B5A1DA}"/>
              </p228:anchr>
              <p228:date stDt="2024-04-15T14:51:33.344" endDt="2024-04-15T14:51:33.344"/>
            </p228:event>
            <p228:event time="2024-04-15T15:26:00.891" id="{AF5D4400-496F-4A4F-8CC4-78C6731FE42A}">
              <p228:atrbtn authorId="{AB115669-736E-356F-7585-980BFFD1DEEA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BD01D-E534-4EB1-BC99-A04C92996F55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0FD4-1A0C-4D05-A810-DB311B626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7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840FD4-1A0C-4D05-A810-DB311B6267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38-3F35-4E3B-AF76-463FC92C169E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44DD-0F66-4EC0-A1E0-F3ED94A65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6D938-3F35-4E3B-AF76-463FC92C169E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944DD-0F66-4EC0-A1E0-F3ED94A65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microsoft.com/office/2018/10/relationships/comments" Target="../comments/modernComment_110_1B7A172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ftballinhouse@waawoodbury.or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csoftball@eraamn.com" TargetMode="External"/><Relationship Id="rId5" Type="http://schemas.openxmlformats.org/officeDocument/2006/relationships/hyperlink" Target="mailto:Amanda.albert@cgaasoftball.com" TargetMode="External"/><Relationship Id="rId4" Type="http://schemas.openxmlformats.org/officeDocument/2006/relationships/hyperlink" Target="mailto:softballequipment@waawoodbury.or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oftballumpire@waawoodbury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C75469-4DB4-412B-82AD-7E1E2132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A786B6DB-748F-4EA8-8C89-03456AE5C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1DE6E8-19DF-4F67-AC98-5D20BF2C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641660"/>
            <a:ext cx="3793196" cy="36727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>
                <a:solidFill>
                  <a:srgbClr val="FFFFFF"/>
                </a:solidFill>
                <a:latin typeface="Georgia"/>
              </a:rPr>
              <a:t>WELCOME BACK </a:t>
            </a:r>
            <a:r>
              <a:rPr lang="en-US" sz="3200" dirty="0">
                <a:solidFill>
                  <a:srgbClr val="FFFFFF"/>
                </a:solidFill>
                <a:latin typeface="Georgia"/>
              </a:rPr>
              <a:t>TO OUR</a:t>
            </a:r>
            <a:br>
              <a:rPr lang="en-US" sz="3200" dirty="0">
                <a:latin typeface="Georgia"/>
              </a:rPr>
            </a:br>
            <a:br>
              <a:rPr lang="en-US" sz="3700" dirty="0">
                <a:solidFill>
                  <a:srgbClr val="FFFFFF"/>
                </a:solidFill>
                <a:latin typeface="Georgia"/>
              </a:rPr>
            </a:br>
            <a:r>
              <a:rPr lang="en-US" sz="3700" dirty="0">
                <a:solidFill>
                  <a:srgbClr val="FFFFFF"/>
                </a:solidFill>
                <a:latin typeface="Georgia"/>
              </a:rPr>
              <a:t>2026 SEML SOFTBALL SEASON!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FDDA62-16B8-4869-83E6-5B74119A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D6426D-C483-47F0-96AB-FB8B4D9F6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921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Coach’s Meeting 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2F396F-4319-4410-AA23-7B799C88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for a softball team&#10;&#10;Description automatically generated">
            <a:extLst>
              <a:ext uri="{FF2B5EF4-FFF2-40B4-BE49-F238E27FC236}">
                <a16:creationId xmlns:a16="http://schemas.microsoft.com/office/drawing/2014/main" id="{CA0B046D-D7DD-EB73-A92E-A7557CE8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845" y="295110"/>
            <a:ext cx="3059058" cy="2572577"/>
          </a:xfrm>
          <a:prstGeom prst="rect">
            <a:avLst/>
          </a:prstGeom>
        </p:spPr>
      </p:pic>
      <p:pic>
        <p:nvPicPr>
          <p:cNvPr id="9" name="Picture 8" descr="A logo of a lion&#10;&#10;Description automatically generated">
            <a:extLst>
              <a:ext uri="{FF2B5EF4-FFF2-40B4-BE49-F238E27FC236}">
                <a16:creationId xmlns:a16="http://schemas.microsoft.com/office/drawing/2014/main" id="{EF5667D0-463D-EBC4-8DCE-059CB5058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931" y="206603"/>
            <a:ext cx="1995663" cy="238349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6132D74-70B7-4914-A984-6A7D2256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32341C7-CBE7-4714-8A47-5CB05BBC7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A11D4CC9-4F5E-D7D8-8E75-B72F6342F0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140" r="1748" b="483"/>
          <a:stretch/>
        </p:blipFill>
        <p:spPr>
          <a:xfrm>
            <a:off x="6011420" y="4284594"/>
            <a:ext cx="2936992" cy="2207437"/>
          </a:xfrm>
          <a:prstGeom prst="rect">
            <a:avLst/>
          </a:prstGeom>
        </p:spPr>
      </p:pic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5DF255ED-1498-6437-0077-F01E8CB22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882" y="3679164"/>
            <a:ext cx="2859308" cy="2540000"/>
          </a:xfrm>
          <a:prstGeom prst="rect">
            <a:avLst/>
          </a:prstGeom>
        </p:spPr>
      </p:pic>
      <p:pic>
        <p:nvPicPr>
          <p:cNvPr id="4" name="Picture 3" descr="A logo of a baseball team&#10;&#10;AI-generated content may be incorrect.">
            <a:extLst>
              <a:ext uri="{FF2B5EF4-FFF2-40B4-BE49-F238E27FC236}">
                <a16:creationId xmlns:a16="http://schemas.microsoft.com/office/drawing/2014/main" id="{2C8C40C0-005D-C23B-B53D-0BB42E425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7978" y="4887912"/>
            <a:ext cx="2825045" cy="1964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3475B-23A7-1BBB-BD25-373900D65D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98" y="2651549"/>
            <a:ext cx="2207437" cy="22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aseball player catching a ball&#10;&#10;Description automatically generated">
            <a:extLst>
              <a:ext uri="{FF2B5EF4-FFF2-40B4-BE49-F238E27FC236}">
                <a16:creationId xmlns:a16="http://schemas.microsoft.com/office/drawing/2014/main" id="{D830DF66-C370-A5AD-CD06-9E0B25B67D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8875" y="917725"/>
            <a:ext cx="3946849" cy="5106361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If the assigned umpire does not report their presence within 10 minutes before game time, contact Ashley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If there is misconduct by the ump, please call Ashley right after the game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If bad weather rolls in, take care of the umps please!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If the ump observes lightning, a 30 minute game pause will be initiated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 If it continues, the game will be called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</a:t>
            </a:r>
            <a:r>
              <a:rPr lang="en-US" sz="2000" b="1" u="sng" dirty="0">
                <a:solidFill>
                  <a:srgbClr val="FFFFFF"/>
                </a:solidFill>
              </a:rPr>
              <a:t>Ashley Penniman 651-442-9944</a:t>
            </a:r>
            <a:endParaRPr lang="en-US" sz="1800" b="1" u="sng" dirty="0">
              <a:solidFill>
                <a:srgbClr val="FFFFF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A1CF5330-EADB-F436-FDEF-A98D5A8BAEF2}"/>
              </a:ext>
            </a:extLst>
          </p:cNvPr>
          <p:cNvSpPr/>
          <p:nvPr/>
        </p:nvSpPr>
        <p:spPr>
          <a:xfrm>
            <a:off x="221373" y="4538133"/>
            <a:ext cx="7192599" cy="2031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9309A-8EFB-D0AD-6C64-086EAF58531F}"/>
              </a:ext>
            </a:extLst>
          </p:cNvPr>
          <p:cNvSpPr txBox="1"/>
          <p:nvPr/>
        </p:nvSpPr>
        <p:spPr>
          <a:xfrm>
            <a:off x="167596" y="4906123"/>
            <a:ext cx="7192599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</a:rPr>
              <a:t>UMPIRES</a:t>
            </a:r>
          </a:p>
        </p:txBody>
      </p:sp>
    </p:spTree>
    <p:extLst>
      <p:ext uri="{BB962C8B-B14F-4D97-AF65-F5344CB8AC3E}">
        <p14:creationId xmlns:p14="http://schemas.microsoft.com/office/powerpoint/2010/main" val="28100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EC8DE-6B27-E319-F4B7-7BD3BF0E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32B8-2E28-6998-FD1A-CE7E94AD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7729578" cy="1499616"/>
          </a:xfrm>
        </p:spPr>
        <p:txBody>
          <a:bodyPr>
            <a:normAutofit/>
          </a:bodyPr>
          <a:lstStyle/>
          <a:p>
            <a:r>
              <a:rPr lang="en-US" dirty="0"/>
              <a:t>Tball end of season tournament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2FE1-6E8B-5591-E5E9-4D785C4222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9624" y="2285999"/>
            <a:ext cx="5076793" cy="2855344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Saturday June 20</a:t>
            </a:r>
            <a:r>
              <a:rPr lang="en-US" sz="2400" baseline="30000" dirty="0"/>
              <a:t>th</a:t>
            </a:r>
            <a:r>
              <a:rPr lang="en-US" sz="2400" dirty="0"/>
              <a:t>, 2026 at Ojibway Park</a:t>
            </a:r>
          </a:p>
          <a:p>
            <a:pPr marL="516636" lvl="1" indent="-342900">
              <a:buFont typeface="Arial" panose="020B0602020104020603" pitchFamily="34" charset="0"/>
              <a:buChar char="•"/>
            </a:pPr>
            <a:r>
              <a:rPr lang="en-US" sz="2400" baseline="30000" dirty="0"/>
              <a:t>Games will be in the morning</a:t>
            </a:r>
          </a:p>
          <a:p>
            <a:pPr marL="516636" lvl="1" indent="-342900">
              <a:buFont typeface="Arial" panose="020B0602020104020603" pitchFamily="34" charset="0"/>
              <a:buChar char="•"/>
            </a:pPr>
            <a:r>
              <a:rPr lang="en-US" sz="2400" baseline="30000" dirty="0"/>
              <a:t>Each team will have 1 – 2 games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baseline="30000" dirty="0"/>
              <a:t>ALL </a:t>
            </a:r>
            <a:r>
              <a:rPr lang="en-US" sz="2400" baseline="30000" dirty="0" err="1"/>
              <a:t>TBall</a:t>
            </a:r>
            <a:r>
              <a:rPr lang="en-US" sz="2400" baseline="30000" dirty="0"/>
              <a:t> teams participate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baseline="30000" dirty="0"/>
              <a:t>Trophies handed out to all players</a:t>
            </a:r>
            <a:endParaRPr lang="en-US" sz="2400" dirty="0"/>
          </a:p>
        </p:txBody>
      </p:sp>
      <p:pic>
        <p:nvPicPr>
          <p:cNvPr id="1028" name="Picture 4" descr="SYC Girls Softball">
            <a:extLst>
              <a:ext uri="{FF2B5EF4-FFF2-40B4-BE49-F238E27FC236}">
                <a16:creationId xmlns:a16="http://schemas.microsoft.com/office/drawing/2014/main" id="{4EB346FC-C1C1-A4C0-B393-BC918C634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21" y="1612402"/>
            <a:ext cx="5784382" cy="38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en-US" dirty="0"/>
              <a:t>    All Star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4128" y="2286000"/>
            <a:ext cx="5076793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Thursday July 9</a:t>
            </a:r>
            <a:r>
              <a:rPr lang="en-US" sz="2400" baseline="30000" dirty="0"/>
              <a:t>th </a:t>
            </a:r>
            <a:r>
              <a:rPr lang="en-US" sz="2400" dirty="0"/>
              <a:t>at Lamar Fields</a:t>
            </a:r>
          </a:p>
          <a:p>
            <a:pPr marL="516636" lvl="1" indent="-342900">
              <a:buFont typeface="Arial" panose="020B0602020104020603" pitchFamily="34" charset="0"/>
              <a:buChar char="•"/>
            </a:pPr>
            <a:r>
              <a:rPr lang="en-US" sz="2000" dirty="0"/>
              <a:t>Games start @ 5:30 p.m.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Each coach will select 2-4 players (TBD) 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Teams will be a mix of players from each Association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1-2 games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400" dirty="0"/>
              <a:t>Coaches can be nominated or volunteer</a:t>
            </a:r>
          </a:p>
        </p:txBody>
      </p:sp>
      <p:pic>
        <p:nvPicPr>
          <p:cNvPr id="4" name="Picture 3" descr="A group of people holding a softball&#10;&#10;Description automatically generated">
            <a:extLst>
              <a:ext uri="{FF2B5EF4-FFF2-40B4-BE49-F238E27FC236}">
                <a16:creationId xmlns:a16="http://schemas.microsoft.com/office/drawing/2014/main" id="{86C84070-02E8-8CF9-621B-1FD0154ED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77" y="1082954"/>
            <a:ext cx="4808744" cy="46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A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End of Year Tournament</a:t>
            </a:r>
          </a:p>
        </p:txBody>
      </p:sp>
      <p:pic>
        <p:nvPicPr>
          <p:cNvPr id="4" name="Picture 3" descr="A baseball helmet and gloves on a dirt field&#10;&#10;Description automatically generated">
            <a:extLst>
              <a:ext uri="{FF2B5EF4-FFF2-40B4-BE49-F238E27FC236}">
                <a16:creationId xmlns:a16="http://schemas.microsoft.com/office/drawing/2014/main" id="{0169971B-9C8E-DC42-3113-5090392B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73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2563" y="917724"/>
            <a:ext cx="4281890" cy="5474557"/>
          </a:xfrm>
        </p:spPr>
        <p:txBody>
          <a:bodyPr vert="horz" lIns="45720" tIns="45720" rIns="45720" bIns="45720" rtlCol="0" anchor="ctr">
            <a:noAutofit/>
          </a:bodyPr>
          <a:lstStyle/>
          <a:p>
            <a:pPr marL="342900" indent="-342900" algn="ctr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July 10th - 12th, 2026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makeup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games must be done by </a:t>
            </a:r>
            <a:r>
              <a:rPr lang="en-US" sz="2000" b="1" dirty="0">
                <a:solidFill>
                  <a:srgbClr val="FF0000"/>
                </a:solidFill>
              </a:rPr>
              <a:t>July 8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!!!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Tw Cen MT"/>
              </a:rPr>
              <a:t>Held at M Health Fairview Sports Center in Woodbury</a:t>
            </a:r>
          </a:p>
          <a:p>
            <a:pPr marL="516636" lvl="1" indent="-342900">
              <a:buFont typeface="Arial" panose="020B0602020104020603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Tw Cen MT"/>
              </a:rPr>
              <a:t>Games start Friday night</a:t>
            </a: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Seeding based on season record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Umpires picked based on coach reviews/feedback during season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PB1 &amp; 2 Semi-Final and Championship game(s) will have umps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Structure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PB1 – Double Elimination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PB2 – Pool Play to Single Elimination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PW – Double Elimination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RK – Double Elimination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ooden blocks with black letters&#10;&#10;Description automatically generated">
            <a:extLst>
              <a:ext uri="{FF2B5EF4-FFF2-40B4-BE49-F238E27FC236}">
                <a16:creationId xmlns:a16="http://schemas.microsoft.com/office/drawing/2014/main" id="{2DE79085-6CE1-6D3C-C434-9589DE91B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l="11034" r="2320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7D017F-72BF-2004-9373-B7E3AF73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Rules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2D07-7D82-DBBF-E554-41F6566CE5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9593" y="2096911"/>
            <a:ext cx="6574112" cy="3200400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>
                <a:latin typeface="TW Cen MT"/>
              </a:rPr>
              <a:t>General Reminders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/>
              <a:t>TBall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/>
              <a:t>Pitchball 1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/>
              <a:t>Pitchball 2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/>
              <a:t>Peewees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/>
              <a:t>Rookies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3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0E82-9F1F-35C5-FD55-7DECF445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51C2-F832-C4E9-619B-F691A6D365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79952"/>
            <a:ext cx="10394707" cy="4778743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Rotate Players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sz="2400" dirty="0"/>
              <a:t>Batting order as well as in the field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sz="2400" dirty="0"/>
              <a:t>This is a developmental league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sz="2400" dirty="0"/>
              <a:t>As long as it's safe, players should be given the opportunity to play all positions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Players must be on the assigned roster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Good Sportsmanship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sz="2400" dirty="0"/>
              <a:t>On and off the field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Fielders' Masks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Batters' Helmets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sz="2800" dirty="0"/>
              <a:t>Tennis Shoes/Cleats</a:t>
            </a:r>
          </a:p>
          <a:p>
            <a:pPr marL="342900">
              <a:buFont typeface="Arial" panose="020B0602020104020603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Reminder Images – Browse 1,803,541 ...">
            <a:extLst>
              <a:ext uri="{FF2B5EF4-FFF2-40B4-BE49-F238E27FC236}">
                <a16:creationId xmlns:a16="http://schemas.microsoft.com/office/drawing/2014/main" id="{F7FDEBE5-0841-72AD-359E-84D2C645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2" y="199305"/>
            <a:ext cx="4910328" cy="25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8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B1DEA-2D74-B6DD-E4CC-5A54D1E99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ED8D-F75F-58B8-9168-7A41C637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/>
              <a:t>    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6409-1D6F-18C7-FBBA-AB714C7045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40" y="1721377"/>
            <a:ext cx="6994803" cy="489842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600" dirty="0">
                <a:latin typeface="TW Cen MT"/>
              </a:rPr>
              <a:t>All players may play in the field at the same time</a:t>
            </a:r>
            <a:endParaRPr lang="en-US" sz="26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600" dirty="0"/>
              <a:t>Players must be rotated in the field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600" dirty="0"/>
              <a:t>Hit off the tee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600" dirty="0"/>
              <a:t>Bat the lineup</a:t>
            </a:r>
            <a:endParaRPr lang="en-US" dirty="0"/>
          </a:p>
          <a:p>
            <a:pPr marL="470535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Can have every player bat 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1800" dirty="0"/>
              <a:t>"Home Run Hitter"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600" dirty="0"/>
              <a:t>Toward the end of the season, it is encouraged to have the coach pitch to players – based on your discretion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</a:rPr>
              <a:t>REMOVE</a:t>
            </a:r>
            <a:r>
              <a:rPr lang="en-US" sz="2600" dirty="0"/>
              <a:t> 10’ arc rule from home plate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endParaRPr lang="en-US" sz="2000" b="1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513269-3A6E-F4AC-F7F8-32F5DFA23925}"/>
              </a:ext>
            </a:extLst>
          </p:cNvPr>
          <p:cNvSpPr txBox="1">
            <a:spLocks/>
          </p:cNvSpPr>
          <p:nvPr/>
        </p:nvSpPr>
        <p:spPr>
          <a:xfrm>
            <a:off x="7836807" y="4170589"/>
            <a:ext cx="4313693" cy="254076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Start Time: 6 p.m.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Duration: 1 hour*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1600" dirty="0">
                <a:latin typeface="TW Cen MT"/>
              </a:rPr>
              <a:t>Home team has final at bat</a:t>
            </a:r>
          </a:p>
          <a:p>
            <a:pPr marL="91059">
              <a:buFont typeface="Wingdings" panose="020B0602020104020603" pitchFamily="34" charset="0"/>
              <a:buChar char="§"/>
            </a:pPr>
            <a:r>
              <a:rPr lang="en-US" sz="2400" dirty="0"/>
              <a:t>Planned Schedule – 1 game per week for the season</a:t>
            </a:r>
          </a:p>
          <a:p>
            <a:pPr marL="447675" lvl="2">
              <a:buFont typeface="Wingdings" panose="020B0602020104020603" pitchFamily="34" charset="0"/>
              <a:buChar char="§"/>
            </a:pPr>
            <a:endParaRPr lang="en-US" sz="1600" dirty="0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1800" b="1" u="sng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CFDE527-710D-205A-F372-32ACFEF41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6" b="9320"/>
          <a:stretch>
            <a:fillRect/>
          </a:stretch>
        </p:blipFill>
        <p:spPr bwMode="auto">
          <a:xfrm>
            <a:off x="7863655" y="248694"/>
            <a:ext cx="3685389" cy="36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8459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/>
              <a:t>    Pitchball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40" y="1132463"/>
            <a:ext cx="6994803" cy="568707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/>
              </a:rPr>
              <a:t>10 fielders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Players must be rotated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Outfielders start in the grass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Familiarize yourself with the pitching machine PRIOR to the start of the game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Pitches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First three (3) pitches from the pitching machine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 to two (2) pitches can be from the coach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Bat the roster (round robin)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 advancement on overthrows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Extra bases only if ball is hit to the outfield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Runner must stop when the fielder MAKES AN ATTEMPT to throw the ball to the infield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MAX</a:t>
            </a:r>
            <a:r>
              <a:rPr lang="en-US" sz="2000" dirty="0"/>
              <a:t> of 5 runs per ½ inning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REMOVE</a:t>
            </a:r>
            <a:r>
              <a:rPr lang="en-US" sz="2000" dirty="0"/>
              <a:t> 10’ arc rule from home plate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3A8878-FB76-D15A-BCD2-7EE67767FF3B}"/>
              </a:ext>
            </a:extLst>
          </p:cNvPr>
          <p:cNvSpPr txBox="1">
            <a:spLocks/>
          </p:cNvSpPr>
          <p:nvPr/>
        </p:nvSpPr>
        <p:spPr>
          <a:xfrm>
            <a:off x="7766416" y="4410461"/>
            <a:ext cx="4313693" cy="2388110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Start Time: 6 p.m.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Duration: No new inning after 1 hour of game play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Planned Schedule: 6 weeks 1 game/week; transition to 2 games/week after 6/1/26</a:t>
            </a:r>
            <a:endParaRPr lang="en-US" sz="1800" b="1" u="sng" dirty="0"/>
          </a:p>
        </p:txBody>
      </p:sp>
      <p:pic>
        <p:nvPicPr>
          <p:cNvPr id="7170" name="Picture 2" descr="West Kempsville Youth Athletics &gt; Spring Sports &gt; Softball">
            <a:extLst>
              <a:ext uri="{FF2B5EF4-FFF2-40B4-BE49-F238E27FC236}">
                <a16:creationId xmlns:a16="http://schemas.microsoft.com/office/drawing/2014/main" id="{3ED28D08-3565-DE2D-9773-96163FBC7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37" y="0"/>
            <a:ext cx="4472053" cy="44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B30D33-E95A-C6AA-AFAF-84AFAAA1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7418-D8CD-294C-89F5-F44F9EC2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44" y="94761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/>
              <a:t>    Pitchball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9AC31F-7094-60FB-45A7-F2600C8EC221}"/>
              </a:ext>
            </a:extLst>
          </p:cNvPr>
          <p:cNvSpPr txBox="1">
            <a:spLocks/>
          </p:cNvSpPr>
          <p:nvPr/>
        </p:nvSpPr>
        <p:spPr>
          <a:xfrm>
            <a:off x="784240" y="1249320"/>
            <a:ext cx="6518434" cy="5401645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/>
              </a:rPr>
              <a:t>10 fielders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Players must be rotated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Outfielders start in the grass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Familiarize yourself with the pitching machine PRIOR to the start of the game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Pitches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Five (5) pitches from the pitching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Bat the roster (round robin)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 advancement on overthrows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Extra bases only if ball is hit to the outfield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Runner must stop when the fielder MAKES AN ATTEMPT to throw the ball to the infield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MAX</a:t>
            </a:r>
            <a:r>
              <a:rPr lang="en-US" sz="2000" dirty="0"/>
              <a:t> of 5 runs per ½ inning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REMOVE</a:t>
            </a:r>
            <a:r>
              <a:rPr lang="en-US" sz="2000" dirty="0"/>
              <a:t> 10’ arc rule from home plate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BD31F9-F08D-C20D-73C7-F7E5A9A8FC26}"/>
              </a:ext>
            </a:extLst>
          </p:cNvPr>
          <p:cNvSpPr txBox="1">
            <a:spLocks/>
          </p:cNvSpPr>
          <p:nvPr/>
        </p:nvSpPr>
        <p:spPr>
          <a:xfrm>
            <a:off x="7687657" y="4471792"/>
            <a:ext cx="4313693" cy="2284528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Start Time: 6 p.m.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Duration: No new inning after 1 hour of game play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Planned Schedule: 6 weeks 1 game/week; transition to 2 games/week after 6/1/26</a:t>
            </a:r>
            <a:endParaRPr lang="en-US" sz="1800" b="1" u="sng" dirty="0"/>
          </a:p>
          <a:p>
            <a:pPr>
              <a:buFont typeface="Arial" panose="020B0602020104020603" pitchFamily="34" charset="0"/>
              <a:buChar char="•"/>
            </a:pPr>
            <a:endParaRPr lang="en-US" sz="2400" dirty="0">
              <a:latin typeface="TW Cen MT"/>
            </a:endParaRPr>
          </a:p>
          <a:p>
            <a:pPr>
              <a:buFont typeface="Arial" panose="020B0602020104020603" pitchFamily="34" charset="0"/>
              <a:buChar char="•"/>
            </a:pPr>
            <a:endParaRPr lang="en-US" sz="1800" b="1" u="sng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9445B9-0FAA-E057-5313-49B762504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480" r="6814" b="30400"/>
          <a:stretch/>
        </p:blipFill>
        <p:spPr bwMode="auto">
          <a:xfrm>
            <a:off x="7384801" y="0"/>
            <a:ext cx="4534422" cy="44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A2DE3-82F4-A7A2-EFD0-47B3641E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6013-F41E-A02E-CBEE-88AA168A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76" y="33125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/>
              <a:t>    Peewee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D43E-5FC2-C3DB-9789-21E665D77B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129" y="1019494"/>
            <a:ext cx="7008914" cy="533304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/>
              </a:rPr>
              <a:t>9 fielders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Players must be rotated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Outfielders start in the grass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Pitcher and Catcher have a max of two (2) innings per game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At least two (2) Pitchers and two (2) Catchers used in each game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Coach pitch after four (4) balls from pitcher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Three (3) pitches from coach unless fouled; no ball in play = batter is out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Coach must pitch using windmill motion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No stealing on a coach pitched ball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Bat the roster (round robin)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dirty="0"/>
              <a:t>Bunting allowed – only one (1) bunt/player/game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Overthrows - Runners cannot advance beyond they base they are running towards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TW Cen MT"/>
              </a:rPr>
              <a:t>MAX</a:t>
            </a:r>
            <a:r>
              <a:rPr lang="en-US" sz="2000" dirty="0">
                <a:latin typeface="TW Cen MT"/>
              </a:rPr>
              <a:t> of 5 runs per ½ inning</a:t>
            </a:r>
            <a:endParaRPr lang="en-US" sz="2000" dirty="0"/>
          </a:p>
          <a:p>
            <a:pPr>
              <a:buFont typeface="Arial" panose="020B0602020104020603" pitchFamily="34" charset="0"/>
              <a:buChar char="•"/>
            </a:pPr>
            <a:endParaRPr lang="en-US" sz="1800" b="1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BC77B3-5CE0-DDE2-D422-AE0734725D1F}"/>
              </a:ext>
            </a:extLst>
          </p:cNvPr>
          <p:cNvSpPr txBox="1">
            <a:spLocks/>
          </p:cNvSpPr>
          <p:nvPr/>
        </p:nvSpPr>
        <p:spPr>
          <a:xfrm>
            <a:off x="7719940" y="4117176"/>
            <a:ext cx="4419271" cy="274082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Start Time: 6:30 p.m.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Duration: Drop Dead at 8:30 p.m.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000" dirty="0">
                <a:latin typeface="TW Cen MT"/>
              </a:rPr>
              <a:t>Inning not complete; revert to last completed inning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000" dirty="0">
                <a:latin typeface="TW Cen MT"/>
              </a:rPr>
              <a:t>No new inning after 8 p.m.</a:t>
            </a:r>
          </a:p>
          <a:p>
            <a:pPr marL="91059">
              <a:buFont typeface="Courier New" panose="020B0602020104020603" pitchFamily="34" charset="0"/>
              <a:buChar char="o"/>
            </a:pPr>
            <a:r>
              <a:rPr lang="en-US" sz="2400" dirty="0">
                <a:latin typeface="TW Cen MT"/>
              </a:rPr>
              <a:t>Planned Schedule: 2 games/week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1800" b="1" u="sng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95BDC01-81BA-753C-FF6E-1A9E20448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 bwMode="auto">
          <a:xfrm>
            <a:off x="7842436" y="0"/>
            <a:ext cx="4174281" cy="39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8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AE8E6-B904-7FD7-A747-C18B4BD6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Tw Cen MT Condensed"/>
              </a:rPr>
              <a:t>SEML Leaders</a:t>
            </a:r>
          </a:p>
        </p:txBody>
      </p:sp>
      <p:pic>
        <p:nvPicPr>
          <p:cNvPr id="33" name="Picture 32" descr="A yellow softball on a dirt field&#10;&#10;Description automatically generated">
            <a:extLst>
              <a:ext uri="{FF2B5EF4-FFF2-40B4-BE49-F238E27FC236}">
                <a16:creationId xmlns:a16="http://schemas.microsoft.com/office/drawing/2014/main" id="{172BB9E4-B2EE-FC12-55FC-BA42F95E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" r="1051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ADED4-2607-4D0D-8003-17395535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71" y="460400"/>
            <a:ext cx="4003473" cy="599878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Tom Yungbauer - WAA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</a:t>
            </a:r>
            <a:r>
              <a:rPr lang="en-US" dirty="0">
                <a:solidFill>
                  <a:srgbClr val="92D050"/>
                </a:solidFill>
                <a:latin typeface="Tw Cen MT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softballinhouse@waawoodbury.org</a:t>
            </a:r>
          </a:p>
          <a:p>
            <a:pPr marL="342900" indent="-342900"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Patrick Anderson - WAA</a:t>
            </a:r>
          </a:p>
          <a:p>
            <a:pPr marL="516255" lvl="1" indent="-342900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92D050"/>
                </a:solidFill>
                <a:latin typeface="Tw Cen MT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softballequipment@waawoodbury.org</a:t>
            </a:r>
            <a:endParaRPr lang="en-US" dirty="0">
              <a:solidFill>
                <a:srgbClr val="92D050"/>
              </a:solidFill>
              <a:latin typeface="Tw Cen MT Condensed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     Alex Tucci - CGAA</a:t>
            </a:r>
            <a:endParaRPr lang="en-US" dirty="0">
              <a:solidFill>
                <a:srgbClr val="000000"/>
              </a:solidFill>
              <a:latin typeface="Tw Cen MT Condensed"/>
            </a:endParaRPr>
          </a:p>
          <a:p>
            <a:pPr marL="264795" lvl="1">
              <a:buFont typeface="Courier New,monospace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 </a:t>
            </a:r>
            <a:r>
              <a:rPr lang="en-US" dirty="0">
                <a:solidFill>
                  <a:srgbClr val="92D050"/>
                </a:solidFill>
                <a:latin typeface="Tw Cen MT Condensed"/>
              </a:rPr>
              <a:t>Alexandra.tucci@cgaasoftball.com    </a:t>
            </a:r>
            <a:endParaRPr lang="en-US" dirty="0">
              <a:solidFill>
                <a:srgbClr val="92D050"/>
              </a:solidFill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     Amanda Albert - CGAA</a:t>
            </a:r>
            <a:endParaRPr lang="en-US" dirty="0"/>
          </a:p>
          <a:p>
            <a:pPr marL="264795" lvl="1" indent="-91440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 </a:t>
            </a:r>
            <a:r>
              <a:rPr lang="en-US" dirty="0">
                <a:solidFill>
                  <a:srgbClr val="92D050"/>
                </a:solidFill>
                <a:latin typeface="Tw Cen MT Condense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Amanda.albert@cgaasoftball.com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    Dave Kruschke - ERAA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 </a:t>
            </a:r>
            <a:r>
              <a:rPr lang="en-US" dirty="0">
                <a:solidFill>
                  <a:srgbClr val="92D050"/>
                </a:solidFill>
                <a:latin typeface="Tw Cen MT Condensed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recsoftball@eraamn.com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    Molly Klein - OAA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 </a:t>
            </a:r>
            <a:r>
              <a:rPr lang="en-US" dirty="0">
                <a:solidFill>
                  <a:srgbClr val="92D050"/>
                </a:solidFill>
                <a:latin typeface="Tw Cen MT Condensed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fastpitch@oaaonline.com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    Kyle Kraemer - SAFA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dirty="0">
                <a:solidFill>
                  <a:srgbClr val="FFFFFF"/>
                </a:solidFill>
                <a:latin typeface="Tw Cen MT Condensed"/>
              </a:rPr>
              <a:t>  </a:t>
            </a:r>
            <a:r>
              <a:rPr lang="en-US" dirty="0">
                <a:solidFill>
                  <a:srgbClr val="92D050"/>
                </a:solidFill>
                <a:latin typeface="Tw Cen MT Condensed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kyle.t.kraemer@gmail.com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endParaRPr lang="en-US" dirty="0">
              <a:solidFill>
                <a:srgbClr val="FFFFFF"/>
              </a:solidFill>
              <a:latin typeface="Tw Cen MT Condensed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944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EB2E8-49FC-9E22-A688-AB567AA29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35588-65F0-AF53-B996-A75ABAC86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01" y="56076"/>
            <a:ext cx="6007027" cy="1499616"/>
          </a:xfrm>
        </p:spPr>
        <p:txBody>
          <a:bodyPr>
            <a:normAutofit/>
          </a:bodyPr>
          <a:lstStyle/>
          <a:p>
            <a:r>
              <a:rPr lang="en-US" dirty="0"/>
              <a:t>    Rookies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E54D-E944-C384-8E91-2124AEE737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240" y="1107120"/>
            <a:ext cx="6994803" cy="5138316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/>
              </a:rPr>
              <a:t>9 fielders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Players must be rotated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Not allowed to play the same position 2x in a game</a:t>
            </a:r>
            <a:br>
              <a:rPr lang="en-US" sz="1600" dirty="0"/>
            </a:br>
            <a:r>
              <a:rPr lang="en-US" sz="1600" dirty="0"/>
              <a:t>*exception of Pitchers and Catchers</a:t>
            </a:r>
          </a:p>
          <a:p>
            <a:pPr marL="596265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At least two (2) Pitchers and two (2) Catchers used in each game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Outfielders start in the grass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Bat the roster (round robin)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Bunting allowed – only two (2) bunts per ½ inning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Stealing allowed</a:t>
            </a:r>
          </a:p>
          <a:p>
            <a:pPr marL="41338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 stealing on overthrow from catcher to pitcher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Lead off after ball leaves the pitcher’s hand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Can advance home on an overthrow pick-off attempt at 3</a:t>
            </a:r>
            <a:r>
              <a:rPr lang="en-US" sz="2000" baseline="30000" dirty="0"/>
              <a:t>rd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Batters: must make an attempt to avoid being hit by the pitch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W Cen MT"/>
              </a:rPr>
              <a:t>MAX</a:t>
            </a:r>
            <a:r>
              <a:rPr lang="en-US" sz="1800" dirty="0">
                <a:latin typeface="TW Cen MT"/>
              </a:rPr>
              <a:t> of 5 runs per ½ inning</a:t>
            </a:r>
            <a:endParaRPr lang="en-US" sz="1800" b="1" u="sn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CD5C80-D418-50C8-4A6E-C4376BD2299E}"/>
              </a:ext>
            </a:extLst>
          </p:cNvPr>
          <p:cNvSpPr txBox="1">
            <a:spLocks/>
          </p:cNvSpPr>
          <p:nvPr/>
        </p:nvSpPr>
        <p:spPr>
          <a:xfrm>
            <a:off x="7710241" y="4094832"/>
            <a:ext cx="4313693" cy="2741821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Start Time: 6:30 p.m.</a:t>
            </a:r>
            <a:endParaRPr lang="en-US" sz="2400" dirty="0"/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>
                <a:latin typeface="TW Cen MT"/>
              </a:rPr>
              <a:t>Game Duration: Drop Dead at 8:30 p.m.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000" dirty="0">
                <a:latin typeface="TW Cen MT"/>
              </a:rPr>
              <a:t>Inning not complete; revert back to last completed inning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000" dirty="0">
                <a:latin typeface="TW Cen MT"/>
              </a:rPr>
              <a:t>No new inning after 8 p.m.</a:t>
            </a:r>
          </a:p>
          <a:p>
            <a:pPr marL="91059">
              <a:buFont typeface="Courier New" panose="020B0602020104020603" pitchFamily="34" charset="0"/>
              <a:buChar char="o"/>
            </a:pPr>
            <a:r>
              <a:rPr lang="en-US" sz="2000" dirty="0">
                <a:latin typeface="TW Cen MT"/>
              </a:rPr>
              <a:t>Planned Schedule: 2 games/week</a:t>
            </a:r>
            <a:endParaRPr lang="en-US" sz="2000" dirty="0"/>
          </a:p>
          <a:p>
            <a:pPr>
              <a:buFont typeface="Arial" panose="020B0602020104020603" pitchFamily="34" charset="0"/>
              <a:buChar char="•"/>
            </a:pPr>
            <a:endParaRPr lang="en-US" sz="1800" b="1" u="sng" dirty="0"/>
          </a:p>
        </p:txBody>
      </p:sp>
      <p:pic>
        <p:nvPicPr>
          <p:cNvPr id="6146" name="Picture 2" descr="9,000+ Softball League Stock Photos, Pictures &amp; Royalty-Free Images -  iStock | Adult softball league">
            <a:extLst>
              <a:ext uri="{FF2B5EF4-FFF2-40B4-BE49-F238E27FC236}">
                <a16:creationId xmlns:a16="http://schemas.microsoft.com/office/drawing/2014/main" id="{EC19B882-FB04-80A3-BB74-93E8B4B1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11" y="21346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774A886E-E8EF-48CC-8764-20EAE4538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69061-BAA8-4228-9BF9-ACB69FB5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4077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   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EB73-9004-483B-9B12-873DCDEDB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806" y="4915401"/>
            <a:ext cx="3378098" cy="13034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Reach out to your Association leaders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1993F9-CFC5-495F-9F26-199534453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1704" y="4831176"/>
            <a:ext cx="2743200" cy="0"/>
          </a:xfrm>
          <a:prstGeom prst="line">
            <a:avLst/>
          </a:prstGeom>
          <a:ln w="19050">
            <a:solidFill>
              <a:srgbClr val="FE9E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colorful papers with question marks&#10;&#10;Description automatically generated">
            <a:extLst>
              <a:ext uri="{FF2B5EF4-FFF2-40B4-BE49-F238E27FC236}">
                <a16:creationId xmlns:a16="http://schemas.microsoft.com/office/drawing/2014/main" id="{B16F711B-1481-24DB-879E-8B27BCA78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0" r="21867" b="1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  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07445"/>
            <a:ext cx="6066818" cy="4878490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 Released at all age levels by Monday  4/25/26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 Home team identified on the schedule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 PB1 will have games two (2) times per week after 6/1/26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 Make Up Games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400" dirty="0"/>
              <a:t>Coaches are responsible for rescheduling games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400" dirty="0"/>
              <a:t>Please work with your Association leaders to determine field availability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400" dirty="0"/>
              <a:t>Umpires for Make Up Games</a:t>
            </a:r>
          </a:p>
          <a:p>
            <a:pPr lvl="3">
              <a:buFont typeface="Arial" panose="020B0602020104020603" pitchFamily="34" charset="0"/>
              <a:buChar char="•"/>
            </a:pPr>
            <a:r>
              <a:rPr lang="en-US" sz="2000" dirty="0"/>
              <a:t>Contact Ashley Penniman </a:t>
            </a:r>
            <a:r>
              <a:rPr lang="en-US" sz="1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Softballumpire@waawoodbury.org</a:t>
            </a:r>
            <a:endParaRPr lang="en-US" dirty="0">
              <a:ea typeface="+mn-lt"/>
              <a:cs typeface="+mn-lt"/>
            </a:endParaRPr>
          </a:p>
          <a:p>
            <a:pPr marL="447675" lvl="2">
              <a:buFont typeface="Wingdings" panose="020B0602020104020603" pitchFamily="34" charset="0"/>
              <a:buChar char="§"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19" name="Picture 18" descr="A calendar and clock&#10;&#10;Description automatically generated">
            <a:extLst>
              <a:ext uri="{FF2B5EF4-FFF2-40B4-BE49-F238E27FC236}">
                <a16:creationId xmlns:a16="http://schemas.microsoft.com/office/drawing/2014/main" id="{FED63156-FA3A-A676-4478-C67F59EF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339" y="1628188"/>
            <a:ext cx="47625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76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85216"/>
            <a:ext cx="4924379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Game Cancellations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760" y="2286000"/>
            <a:ext cx="4950368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  Coaches will be notified ASAP when Cities close the fields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  If a game is cancelled for a reason outside of weather, the coaches must notify Ashley (umpire coordinator) ASAP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 Associations will be billed umpire costs for failure to notify Ashley for reasons outside of weather</a:t>
            </a:r>
            <a:endParaRPr lang="en-US" dirty="0"/>
          </a:p>
          <a:p>
            <a:pPr>
              <a:buFont typeface="Arial" panose="020B0602020104020603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A baseball on fire with lightning&#10;&#10;Description automatically generated">
            <a:extLst>
              <a:ext uri="{FF2B5EF4-FFF2-40B4-BE49-F238E27FC236}">
                <a16:creationId xmlns:a16="http://schemas.microsoft.com/office/drawing/2014/main" id="{57DA23A3-7B1C-61C0-8D3D-97E47E8E1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" r="3" b="3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15" y="640080"/>
            <a:ext cx="5455921" cy="1499616"/>
          </a:xfrm>
        </p:spPr>
        <p:txBody>
          <a:bodyPr>
            <a:normAutofit/>
          </a:bodyPr>
          <a:lstStyle/>
          <a:p>
            <a:r>
              <a:rPr lang="en-US" dirty="0"/>
              <a:t> Weather Cancellations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If lighting is present, teams must wait 30 mins and may proceed if there is no lighting present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At MHealth Fairview, Lamar and Grey Cloud, play may begin only after the siren sounds 3 times to indicate an all clear</a:t>
            </a:r>
          </a:p>
          <a:p>
            <a:pPr>
              <a:buFont typeface="Arial" panose="020B0602020104020603" pitchFamily="34" charset="0"/>
              <a:buChar char="•"/>
            </a:pPr>
            <a:endParaRPr lang="en-US" dirty="0"/>
          </a:p>
        </p:txBody>
      </p:sp>
      <p:pic>
        <p:nvPicPr>
          <p:cNvPr id="3" name="Picture 2" descr="Lightning bolt of lightning striking a tree&#10;&#10;Description automatically generated">
            <a:extLst>
              <a:ext uri="{FF2B5EF4-FFF2-40B4-BE49-F238E27FC236}">
                <a16:creationId xmlns:a16="http://schemas.microsoft.com/office/drawing/2014/main" id="{FD114078-FCFE-C7FC-3FFF-36D1D255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517" y="1814126"/>
            <a:ext cx="5455921" cy="37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481911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Schedules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230BD5-2FA2-10A6-860E-14C82F8A70FC}"/>
              </a:ext>
            </a:extLst>
          </p:cNvPr>
          <p:cNvSpPr txBox="1">
            <a:spLocks/>
          </p:cNvSpPr>
          <p:nvPr/>
        </p:nvSpPr>
        <p:spPr>
          <a:xfrm>
            <a:off x="5932449" y="585216"/>
            <a:ext cx="6259551" cy="614736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3200" dirty="0"/>
              <a:t>SEML hosted at cgaasoftball.com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800" dirty="0"/>
              <a:t>SEML In House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000" dirty="0"/>
              <a:t>2026 SEML IH League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3200" dirty="0"/>
              <a:t>All Divisions are listed </a:t>
            </a:r>
            <a:endParaRPr lang="en-US" sz="2000" dirty="0"/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800" dirty="0"/>
              <a:t>To find your team, click your Division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400" dirty="0"/>
              <a:t>TBall/PB1/PB2/PW/RK</a:t>
            </a:r>
          </a:p>
          <a:p>
            <a:pPr lvl="3">
              <a:buFont typeface="Arial" panose="020B0602020104020603" pitchFamily="34" charset="0"/>
              <a:buChar char="•"/>
            </a:pPr>
            <a:r>
              <a:rPr lang="en-US" sz="2400" dirty="0"/>
              <a:t>Find your team by Coach Last Name or Color</a:t>
            </a:r>
          </a:p>
          <a:p>
            <a:pPr lvl="3">
              <a:buFont typeface="Arial" panose="020B0602020104020603" pitchFamily="34" charset="0"/>
              <a:buChar char="•"/>
            </a:pPr>
            <a:r>
              <a:rPr lang="en-US" sz="2400" dirty="0"/>
              <a:t>When schedules are loaded it will be under Game Schedule on your team's page</a:t>
            </a:r>
          </a:p>
          <a:p>
            <a:pPr lvl="4">
              <a:buFont typeface="Courier New" panose="020B0602020104020603" pitchFamily="34" charset="0"/>
              <a:buChar char="o"/>
            </a:pPr>
            <a:r>
              <a:rPr lang="en-US" sz="2400" dirty="0"/>
              <a:t>Unable to access your team page to edit or need to add another Coach?  Reach out to Amanda Albert - CGAA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FE98E-4916-B7F1-85C2-B8CF20A1A9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0"/>
          <a:stretch>
            <a:fillRect/>
          </a:stretch>
        </p:blipFill>
        <p:spPr>
          <a:xfrm>
            <a:off x="69017" y="2218061"/>
            <a:ext cx="5813603" cy="31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AC13A-3FAB-9C63-4165-475AA7E2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139B-680E-FBE6-1DE1-0F7AE4329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14" y="594530"/>
            <a:ext cx="3921615" cy="1499616"/>
          </a:xfrm>
        </p:spPr>
        <p:txBody>
          <a:bodyPr>
            <a:normAutofit/>
          </a:bodyPr>
          <a:lstStyle/>
          <a:p>
            <a:r>
              <a:rPr lang="en-US" sz="4000" dirty="0"/>
              <a:t>Fields &amp; Scores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321830-F13F-A60B-731A-11E39DEEC4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0856" y="836341"/>
            <a:ext cx="7265948" cy="588661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Scores for PB1 and up </a:t>
            </a:r>
            <a:r>
              <a:rPr lang="en-US" sz="2800" b="1" dirty="0"/>
              <a:t>MUST</a:t>
            </a:r>
            <a:r>
              <a:rPr lang="en-US" sz="2800" dirty="0"/>
              <a:t> be entered into SE within two (2) days of game completion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800" dirty="0"/>
              <a:t>How to enter scores -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Sign in enter EDIT mode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Navigate to team page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Select the Game on the Schedule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Far right of screen QS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Update Game Status to FINAL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Enter Scores of both teams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Click SAVE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400" dirty="0"/>
              <a:t>ANY rescheduled games </a:t>
            </a:r>
            <a:r>
              <a:rPr lang="en-US" sz="2400" b="1" dirty="0"/>
              <a:t>MUST</a:t>
            </a:r>
            <a:r>
              <a:rPr lang="en-US" sz="2400" dirty="0"/>
              <a:t> be completed by </a:t>
            </a:r>
            <a:r>
              <a:rPr lang="en-US" sz="2400" b="1" dirty="0">
                <a:solidFill>
                  <a:srgbClr val="FF0000"/>
                </a:solidFill>
              </a:rPr>
              <a:t>7/8/26</a:t>
            </a:r>
            <a:r>
              <a:rPr lang="en-US" sz="2400" dirty="0"/>
              <a:t>!</a:t>
            </a:r>
          </a:p>
          <a:p>
            <a:pPr marL="447675" lvl="2">
              <a:buFont typeface="Wingdings" panose="020B0602020104020603" pitchFamily="34" charset="0"/>
              <a:buChar char="§"/>
            </a:pPr>
            <a:r>
              <a:rPr lang="en-US" sz="2000" dirty="0"/>
              <a:t>EDIT the game in SE do NOT create a new game</a:t>
            </a:r>
          </a:p>
          <a:p>
            <a:pPr>
              <a:buFont typeface="Arial" panose="020B0602020104020603" pitchFamily="34" charset="0"/>
              <a:buChar char="•"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E0AB2C-B019-C614-832C-734E63245CC6}"/>
              </a:ext>
            </a:extLst>
          </p:cNvPr>
          <p:cNvSpPr txBox="1">
            <a:spLocks/>
          </p:cNvSpPr>
          <p:nvPr/>
        </p:nvSpPr>
        <p:spPr>
          <a:xfrm>
            <a:off x="626195" y="2226733"/>
            <a:ext cx="3921615" cy="2901808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2020104020603" pitchFamily="34" charset="0"/>
              <a:buChar char="•"/>
            </a:pPr>
            <a:r>
              <a:rPr lang="en-US" sz="3200" dirty="0"/>
              <a:t>Field Locations and Maps </a:t>
            </a:r>
          </a:p>
          <a:p>
            <a:pPr marL="264795" lvl="1">
              <a:buFont typeface="Courier New" panose="020B0602020104020603" pitchFamily="34" charset="0"/>
              <a:buChar char="o"/>
            </a:pPr>
            <a:r>
              <a:rPr lang="en-US" sz="2800" dirty="0"/>
              <a:t>Found on the main SEML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F570E3-AAE8-7BC7-BC5A-4E9EAE14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90" b="3987"/>
          <a:stretch>
            <a:fillRect/>
          </a:stretch>
        </p:blipFill>
        <p:spPr>
          <a:xfrm>
            <a:off x="0" y="4457700"/>
            <a:ext cx="4963218" cy="239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     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/>
              <a:t>Contact your Association leader if there are issues with the field or equipment</a:t>
            </a:r>
          </a:p>
          <a:p>
            <a:r>
              <a:rPr lang="en-US" dirty="0"/>
              <a:t>Chalk: most (if not all) fields will need to be chalked by you before the game, instructions will be sent out for those who do not know how</a:t>
            </a:r>
          </a:p>
          <a:p>
            <a:r>
              <a:rPr lang="en-US" dirty="0"/>
              <a:t>Make sure all garbage, bottles, equipment, etc. are cleaned up after each practice/game</a:t>
            </a:r>
          </a:p>
        </p:txBody>
      </p:sp>
      <p:pic>
        <p:nvPicPr>
          <p:cNvPr id="4" name="Picture 3" descr="A softball on a dirt field&#10;&#10;Description automatically generated">
            <a:extLst>
              <a:ext uri="{FF2B5EF4-FFF2-40B4-BE49-F238E27FC236}">
                <a16:creationId xmlns:a16="http://schemas.microsoft.com/office/drawing/2014/main" id="{22EF47CF-9F40-2A70-2E7C-286F44D59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9" r="35593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F9C8-B4E3-49D5-A449-BC876C8F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4717412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   Umpires</a:t>
            </a:r>
          </a:p>
        </p:txBody>
      </p:sp>
      <p:pic>
        <p:nvPicPr>
          <p:cNvPr id="4" name="Picture 3" descr="A person holding a softball&#10;&#10;Description automatically generated">
            <a:extLst>
              <a:ext uri="{FF2B5EF4-FFF2-40B4-BE49-F238E27FC236}">
                <a16:creationId xmlns:a16="http://schemas.microsoft.com/office/drawing/2014/main" id="{AD045168-5E8F-7F78-56B5-1EF0793AA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9" r="1" b="10777"/>
          <a:stretch/>
        </p:blipFill>
        <p:spPr>
          <a:xfrm>
            <a:off x="327547" y="321733"/>
            <a:ext cx="5647195" cy="3274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7D5B6-CD55-4A50-9CD2-DCE1A8C8C6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5986" y="325059"/>
            <a:ext cx="5527293" cy="6065916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  </a:t>
            </a:r>
            <a:r>
              <a:rPr lang="en-US" sz="2400" dirty="0"/>
              <a:t>Very Young/New!!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No arguing, no disrespectful conduct or comments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If there is an issue, coaches can talk to the ump between field changes. If the conversation is deemed to be escalating, the ump will end the meeting.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1</a:t>
            </a:r>
            <a:r>
              <a:rPr lang="en-US" sz="2400" baseline="30000" dirty="0"/>
              <a:t>st</a:t>
            </a:r>
            <a:r>
              <a:rPr lang="en-US" sz="2400" dirty="0"/>
              <a:t> issue = warning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2</a:t>
            </a:r>
            <a:r>
              <a:rPr lang="en-US" sz="2400" baseline="30000" dirty="0"/>
              <a:t>nd</a:t>
            </a:r>
            <a:r>
              <a:rPr lang="en-US" sz="2400" dirty="0"/>
              <a:t> issue = out for offending team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3</a:t>
            </a:r>
            <a:r>
              <a:rPr lang="en-US" sz="2400" baseline="30000" dirty="0"/>
              <a:t>rd</a:t>
            </a:r>
            <a:r>
              <a:rPr lang="en-US" sz="2400" dirty="0"/>
              <a:t> issue = an ejection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 dirty="0"/>
              <a:t>  4</a:t>
            </a:r>
            <a:r>
              <a:rPr lang="en-US" sz="2400" baseline="30000" dirty="0"/>
              <a:t>th</a:t>
            </a:r>
            <a:r>
              <a:rPr lang="en-US" sz="2400" dirty="0"/>
              <a:t> the ump will walk off the field and a forfeit deemed for the offending team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F66E26-A1D8-EC59-49A0-026213B82062}"/>
              </a:ext>
            </a:extLst>
          </p:cNvPr>
          <p:cNvSpPr/>
          <p:nvPr/>
        </p:nvSpPr>
        <p:spPr>
          <a:xfrm>
            <a:off x="465666" y="4078111"/>
            <a:ext cx="5362222" cy="2031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9832B-42EB-A879-1DCC-0992E790F8A9}"/>
              </a:ext>
            </a:extLst>
          </p:cNvPr>
          <p:cNvSpPr txBox="1"/>
          <p:nvPr/>
        </p:nvSpPr>
        <p:spPr>
          <a:xfrm>
            <a:off x="2667000" y="4557889"/>
            <a:ext cx="3160889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UMPIRES</a:t>
            </a:r>
          </a:p>
        </p:txBody>
      </p:sp>
    </p:spTree>
    <p:extLst>
      <p:ext uri="{BB962C8B-B14F-4D97-AF65-F5344CB8AC3E}">
        <p14:creationId xmlns:p14="http://schemas.microsoft.com/office/powerpoint/2010/main" val="25564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7bd1f64-4ecb-43d7-94b5-4669091ae21c}" enabled="1" method="Privileged" siteId="{72b17115-9915-42c0-9f1b-4f98e5a4bcd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526</TotalTime>
  <Words>1606</Words>
  <Application>Microsoft Office PowerPoint</Application>
  <PresentationFormat>Widescreen</PresentationFormat>
  <Paragraphs>205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Arial,Sans-Serif</vt:lpstr>
      <vt:lpstr>Courier New</vt:lpstr>
      <vt:lpstr>Courier New,monospace</vt:lpstr>
      <vt:lpstr>Georgia</vt:lpstr>
      <vt:lpstr>TW Cen MT</vt:lpstr>
      <vt:lpstr>TW Cen MT</vt:lpstr>
      <vt:lpstr>Tw Cen MT Condensed</vt:lpstr>
      <vt:lpstr>Wingdings</vt:lpstr>
      <vt:lpstr>Wingdings 3</vt:lpstr>
      <vt:lpstr>Integral</vt:lpstr>
      <vt:lpstr>WELCOME BACK TO OUR  2026 SEML SOFTBALL SEASON!</vt:lpstr>
      <vt:lpstr>SEML Leaders</vt:lpstr>
      <vt:lpstr>  Schedules</vt:lpstr>
      <vt:lpstr> Game Cancellations</vt:lpstr>
      <vt:lpstr> Weather Cancellations</vt:lpstr>
      <vt:lpstr>Schedules</vt:lpstr>
      <vt:lpstr>Fields &amp; Scores</vt:lpstr>
      <vt:lpstr>     Fields</vt:lpstr>
      <vt:lpstr>   Umpires</vt:lpstr>
      <vt:lpstr>PowerPoint Presentation</vt:lpstr>
      <vt:lpstr>Tball end of season tournament</vt:lpstr>
      <vt:lpstr>    All Star Games</vt:lpstr>
      <vt:lpstr>End of Year Tournament</vt:lpstr>
      <vt:lpstr>Rules</vt:lpstr>
      <vt:lpstr>General reminders</vt:lpstr>
      <vt:lpstr>    TBall</vt:lpstr>
      <vt:lpstr>    Pitchball 1</vt:lpstr>
      <vt:lpstr>    Pitchball 2</vt:lpstr>
      <vt:lpstr>    Peewee</vt:lpstr>
      <vt:lpstr>    Rookies</vt:lpstr>
      <vt:lpstr>   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SEML SOFTBALL WELCOME BACK!!!</dc:title>
  <dc:creator>Crystal Sullivan</dc:creator>
  <cp:lastModifiedBy>Albert, Amanda</cp:lastModifiedBy>
  <cp:revision>1186</cp:revision>
  <dcterms:created xsi:type="dcterms:W3CDTF">2021-04-20T00:30:59Z</dcterms:created>
  <dcterms:modified xsi:type="dcterms:W3CDTF">2026-04-15T15:01:19Z</dcterms:modified>
</cp:coreProperties>
</file>