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Raleway" panose="020B0604020202020204" charset="0"/>
      <p:regular r:id="rId22"/>
      <p:bold r:id="rId23"/>
      <p:italic r:id="rId24"/>
      <p:boldItalic r:id="rId25"/>
    </p:embeddedFont>
    <p:embeddedFont>
      <p:font typeface="Roboto Black" panose="020B0604020202020204"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E68E51-8B68-4E1A-B4C8-C0E21F27355E}">
  <a:tblStyle styleId="{DBE68E51-8B68-4E1A-B4C8-C0E21F2735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58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34af28575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34af28575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34af2857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34af2857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34af28575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34af28575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34af28575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34af28575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34af28575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34af28575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34af28575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34af28575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34af28575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34af28575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34af28575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34af28575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34af28575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34af28575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2bf4bbea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2bf4bbea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2bf4bbea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2bf4bbea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f3cac52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f3cac52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34af2857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34af2857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34af2857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34af2857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34af28575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34af28575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34af28575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34af2857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34af28575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34af28575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34af28575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34af28575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b4aj6Lkr9P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4cpMA229FU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hqlX1QQlnx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lTqPlzyICQ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7725300" y="4434150"/>
            <a:ext cx="1418700" cy="709350"/>
          </a:xfrm>
          <a:prstGeom prst="rect">
            <a:avLst/>
          </a:prstGeom>
          <a:noFill/>
          <a:ln>
            <a:noFill/>
          </a:ln>
        </p:spPr>
      </p:pic>
      <p:pic>
        <p:nvPicPr>
          <p:cNvPr id="55" name="Google Shape;55;p13"/>
          <p:cNvPicPr preferRelativeResize="0"/>
          <p:nvPr/>
        </p:nvPicPr>
        <p:blipFill>
          <a:blip r:embed="rId5">
            <a:alphaModFix/>
          </a:blip>
          <a:stretch>
            <a:fillRect/>
          </a:stretch>
        </p:blipFill>
        <p:spPr>
          <a:xfrm>
            <a:off x="6031700" y="228600"/>
            <a:ext cx="3036100" cy="1152125"/>
          </a:xfrm>
          <a:prstGeom prst="rect">
            <a:avLst/>
          </a:prstGeom>
          <a:noFill/>
          <a:ln>
            <a:noFill/>
          </a:ln>
        </p:spPr>
      </p:pic>
      <p:sp>
        <p:nvSpPr>
          <p:cNvPr id="56" name="Google Shape;56;p13"/>
          <p:cNvSpPr txBox="1"/>
          <p:nvPr/>
        </p:nvSpPr>
        <p:spPr>
          <a:xfrm>
            <a:off x="0" y="2181375"/>
            <a:ext cx="5653800" cy="269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3600" dirty="0">
                <a:solidFill>
                  <a:srgbClr val="FFFFFF"/>
                </a:solidFill>
                <a:latin typeface="Roboto Black"/>
                <a:ea typeface="Roboto Black"/>
                <a:cs typeface="Roboto Black"/>
                <a:sym typeface="Roboto Black"/>
              </a:rPr>
              <a:t>Seacoast United/Exeter Hawks</a:t>
            </a:r>
            <a:endParaRPr sz="3600" dirty="0">
              <a:solidFill>
                <a:srgbClr val="FFFFFF"/>
              </a:solidFill>
              <a:latin typeface="Roboto Black"/>
              <a:ea typeface="Roboto Black"/>
              <a:cs typeface="Roboto Black"/>
              <a:sym typeface="Roboto Black"/>
            </a:endParaRPr>
          </a:p>
          <a:p>
            <a:pPr marL="457200" lvl="0" indent="-431800" algn="ctr" rtl="0">
              <a:lnSpc>
                <a:spcPct val="115000"/>
              </a:lnSpc>
              <a:spcBef>
                <a:spcPts val="0"/>
              </a:spcBef>
              <a:spcAft>
                <a:spcPts val="0"/>
              </a:spcAft>
              <a:buClr>
                <a:srgbClr val="FFFFFF"/>
              </a:buClr>
              <a:buSzPts val="3200"/>
              <a:buFont typeface="Roboto Black"/>
              <a:buChar char="-"/>
            </a:pPr>
            <a:r>
              <a:rPr lang="en-GB" sz="3200" dirty="0">
                <a:solidFill>
                  <a:srgbClr val="FFFFFF"/>
                </a:solidFill>
                <a:latin typeface="Roboto Black"/>
                <a:ea typeface="Roboto Black"/>
                <a:cs typeface="Roboto Black"/>
                <a:sym typeface="Roboto Black"/>
              </a:rPr>
              <a:t>Home Workout Plan -</a:t>
            </a:r>
            <a:endParaRPr sz="3200" dirty="0">
              <a:solidFill>
                <a:srgbClr val="FFFFFF"/>
              </a:solidFill>
              <a:latin typeface="Roboto Black"/>
              <a:ea typeface="Roboto Black"/>
              <a:cs typeface="Roboto Black"/>
              <a:sym typeface="Roboto Black"/>
            </a:endParaRPr>
          </a:p>
          <a:p>
            <a:pPr marL="1371600" lvl="0" indent="457200" algn="l" rtl="0">
              <a:lnSpc>
                <a:spcPct val="115000"/>
              </a:lnSpc>
              <a:spcBef>
                <a:spcPts val="0"/>
              </a:spcBef>
              <a:spcAft>
                <a:spcPts val="0"/>
              </a:spcAft>
              <a:buNone/>
            </a:pPr>
            <a:r>
              <a:rPr lang="en-GB" sz="1800" dirty="0">
                <a:solidFill>
                  <a:srgbClr val="FFFFFF"/>
                </a:solidFill>
                <a:latin typeface="Roboto Black"/>
                <a:ea typeface="Roboto Black"/>
                <a:cs typeface="Roboto Black"/>
                <a:sym typeface="Roboto Black"/>
              </a:rPr>
              <a:t>April 13th- 17th 2020</a:t>
            </a:r>
            <a:endParaRPr sz="1800" dirty="0">
              <a:solidFill>
                <a:srgbClr val="FFFFFF"/>
              </a:solidFill>
              <a:latin typeface="Roboto Black"/>
              <a:ea typeface="Roboto Black"/>
              <a:cs typeface="Roboto Black"/>
              <a:sym typeface="Roboto Black"/>
            </a:endParaRPr>
          </a:p>
          <a:p>
            <a:pPr marL="0" lvl="0" indent="0" algn="l" rtl="0">
              <a:spcBef>
                <a:spcPts val="0"/>
              </a:spcBef>
              <a:spcAft>
                <a:spcPts val="0"/>
              </a:spcAft>
              <a:buNone/>
            </a:pPr>
            <a:endParaRPr sz="3600" dirty="0"/>
          </a:p>
        </p:txBody>
      </p:sp>
      <p:pic>
        <p:nvPicPr>
          <p:cNvPr id="57" name="Google Shape;57;p13"/>
          <p:cNvPicPr preferRelativeResize="0"/>
          <p:nvPr/>
        </p:nvPicPr>
        <p:blipFill>
          <a:blip r:embed="rId6">
            <a:alphaModFix/>
          </a:blip>
          <a:stretch>
            <a:fillRect/>
          </a:stretch>
        </p:blipFill>
        <p:spPr>
          <a:xfrm>
            <a:off x="305775" y="316000"/>
            <a:ext cx="1689682" cy="709350"/>
          </a:xfrm>
          <a:prstGeom prst="rect">
            <a:avLst/>
          </a:prstGeom>
          <a:noFill/>
          <a:ln>
            <a:noFill/>
          </a:ln>
        </p:spPr>
      </p:pic>
      <p:pic>
        <p:nvPicPr>
          <p:cNvPr id="7" name="Picture 6" descr="Exeter Youth Soccer Association">
            <a:extLst>
              <a:ext uri="{FF2B5EF4-FFF2-40B4-BE49-F238E27FC236}">
                <a16:creationId xmlns:a16="http://schemas.microsoft.com/office/drawing/2014/main" id="{055A2B0F-DE36-466C-B984-200586FED6A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2644" y="1485723"/>
            <a:ext cx="1354211" cy="130000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24000" y="45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5km Challenge</a:t>
            </a:r>
            <a:endParaRPr sz="2400" b="1">
              <a:latin typeface="Raleway"/>
              <a:ea typeface="Raleway"/>
              <a:cs typeface="Raleway"/>
              <a:sym typeface="Raleway"/>
            </a:endParaRPr>
          </a:p>
        </p:txBody>
      </p:sp>
      <p:sp>
        <p:nvSpPr>
          <p:cNvPr id="137" name="Google Shape;137;p22"/>
          <p:cNvSpPr txBox="1"/>
          <p:nvPr/>
        </p:nvSpPr>
        <p:spPr>
          <a:xfrm>
            <a:off x="650400" y="1029900"/>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Thursday~</a:t>
            </a:r>
            <a:endParaRPr i="1"/>
          </a:p>
        </p:txBody>
      </p:sp>
      <p:sp>
        <p:nvSpPr>
          <p:cNvPr id="138" name="Google Shape;138;p22"/>
          <p:cNvSpPr txBox="1"/>
          <p:nvPr/>
        </p:nvSpPr>
        <p:spPr>
          <a:xfrm>
            <a:off x="162000" y="4120425"/>
            <a:ext cx="8387400" cy="9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9" name="Google Shape;139;p22"/>
          <p:cNvSpPr txBox="1"/>
          <p:nvPr/>
        </p:nvSpPr>
        <p:spPr>
          <a:xfrm>
            <a:off x="228600" y="1700700"/>
            <a:ext cx="8830800" cy="31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u="sng">
                <a:solidFill>
                  <a:schemeClr val="dk1"/>
                </a:solidFill>
              </a:rPr>
              <a:t>Aim:</a:t>
            </a:r>
            <a:endParaRPr b="1" u="sng">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To beat your previous time from last week</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Push yourself</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You should now have a route mapped out so should help you pace yourself and maximize your time.</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Treadmill is of course acceptable if you have one.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GB" b="1">
                <a:solidFill>
                  <a:schemeClr val="dk1"/>
                </a:solidFill>
              </a:rPr>
              <a:t>Please email your Head Coach a screenshot of your 5 km time. </a:t>
            </a:r>
            <a:endParaRPr b="1">
              <a:solidFill>
                <a:schemeClr val="dk1"/>
              </a:solidFill>
            </a:endParaRPr>
          </a:p>
        </p:txBody>
      </p:sp>
      <p:cxnSp>
        <p:nvCxnSpPr>
          <p:cNvPr id="140" name="Google Shape;140;p22"/>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pic>
        <p:nvPicPr>
          <p:cNvPr id="9" name="Picture 8" descr="Exeter Youth Soccer Association">
            <a:extLst>
              <a:ext uri="{FF2B5EF4-FFF2-40B4-BE49-F238E27FC236}">
                <a16:creationId xmlns:a16="http://schemas.microsoft.com/office/drawing/2014/main" id="{3BA9EA82-A2D1-4CB7-85A8-3A5A8133A0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04800" y="476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Seacoast United 5 km - Recommendations</a:t>
            </a:r>
            <a:endParaRPr sz="2400" b="1">
              <a:latin typeface="Raleway"/>
              <a:ea typeface="Raleway"/>
              <a:cs typeface="Raleway"/>
              <a:sym typeface="Raleway"/>
            </a:endParaRPr>
          </a:p>
        </p:txBody>
      </p:sp>
      <p:graphicFrame>
        <p:nvGraphicFramePr>
          <p:cNvPr id="147" name="Google Shape;147;p23"/>
          <p:cNvGraphicFramePr/>
          <p:nvPr/>
        </p:nvGraphicFramePr>
        <p:xfrm>
          <a:off x="222625" y="1460875"/>
          <a:ext cx="8724250" cy="3169680"/>
        </p:xfrm>
        <a:graphic>
          <a:graphicData uri="http://schemas.openxmlformats.org/drawingml/2006/table">
            <a:tbl>
              <a:tblPr>
                <a:noFill/>
                <a:tableStyleId>{DBE68E51-8B68-4E1A-B4C8-C0E21F27355E}</a:tableStyleId>
              </a:tblPr>
              <a:tblGrid>
                <a:gridCol w="3662425">
                  <a:extLst>
                    <a:ext uri="{9D8B030D-6E8A-4147-A177-3AD203B41FA5}">
                      <a16:colId xmlns:a16="http://schemas.microsoft.com/office/drawing/2014/main" val="20000"/>
                    </a:ext>
                  </a:extLst>
                </a:gridCol>
                <a:gridCol w="50618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GB" b="1"/>
                        <a:t>Age Group</a:t>
                      </a:r>
                      <a:endParaRPr b="1"/>
                    </a:p>
                  </a:txBody>
                  <a:tcPr marL="91425" marR="91425" marT="91425" marB="91425"/>
                </a:tc>
                <a:tc>
                  <a:txBody>
                    <a:bodyPr/>
                    <a:lstStyle/>
                    <a:p>
                      <a:pPr marL="0" lvl="0" indent="0" algn="ctr" rtl="0">
                        <a:spcBef>
                          <a:spcPts val="0"/>
                        </a:spcBef>
                        <a:spcAft>
                          <a:spcPts val="0"/>
                        </a:spcAft>
                        <a:buNone/>
                      </a:pPr>
                      <a:r>
                        <a:rPr lang="en-GB" b="1"/>
                        <a:t>Recommended Time for SU Club Player</a:t>
                      </a:r>
                      <a:endParaRPr b="1"/>
                    </a:p>
                  </a:txBody>
                  <a:tcPr marL="91425" marR="91425" marT="91425" marB="91425"/>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GB"/>
                        <a:t>U12</a:t>
                      </a:r>
                      <a:endParaRPr/>
                    </a:p>
                  </a:txBody>
                  <a:tcPr marL="91425" marR="91425" marT="91425" marB="91425"/>
                </a:tc>
                <a:tc>
                  <a:txBody>
                    <a:bodyPr/>
                    <a:lstStyle/>
                    <a:p>
                      <a:pPr marL="0" lvl="0" indent="0" algn="ctr" rtl="0">
                        <a:spcBef>
                          <a:spcPts val="0"/>
                        </a:spcBef>
                        <a:spcAft>
                          <a:spcPts val="0"/>
                        </a:spcAft>
                        <a:buNone/>
                      </a:pPr>
                      <a:r>
                        <a:rPr lang="en-GB"/>
                        <a:t>Under 29 minutes</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GB"/>
                        <a:t>U13</a:t>
                      </a:r>
                      <a:endParaRPr/>
                    </a:p>
                  </a:txBody>
                  <a:tcPr marL="91425" marR="91425" marT="91425" marB="91425"/>
                </a:tc>
                <a:tc>
                  <a:txBody>
                    <a:bodyPr/>
                    <a:lstStyle/>
                    <a:p>
                      <a:pPr marL="0" lvl="0" indent="0" algn="ctr" rtl="0">
                        <a:spcBef>
                          <a:spcPts val="0"/>
                        </a:spcBef>
                        <a:spcAft>
                          <a:spcPts val="0"/>
                        </a:spcAft>
                        <a:buNone/>
                      </a:pPr>
                      <a:r>
                        <a:rPr lang="en-GB"/>
                        <a:t>Under 28 minutes</a:t>
                      </a: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GB"/>
                        <a:t>U14</a:t>
                      </a:r>
                      <a:endParaRPr/>
                    </a:p>
                  </a:txBody>
                  <a:tcPr marL="91425" marR="91425" marT="91425" marB="91425"/>
                </a:tc>
                <a:tc>
                  <a:txBody>
                    <a:bodyPr/>
                    <a:lstStyle/>
                    <a:p>
                      <a:pPr marL="0" lvl="0" indent="0" algn="ctr" rtl="0">
                        <a:spcBef>
                          <a:spcPts val="0"/>
                        </a:spcBef>
                        <a:spcAft>
                          <a:spcPts val="0"/>
                        </a:spcAft>
                        <a:buNone/>
                      </a:pPr>
                      <a:r>
                        <a:rPr lang="en-GB"/>
                        <a:t>Under 26 minutes</a:t>
                      </a:r>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n-GB"/>
                        <a:t>U15</a:t>
                      </a:r>
                      <a:endParaRPr/>
                    </a:p>
                  </a:txBody>
                  <a:tcPr marL="91425" marR="91425" marT="91425" marB="91425"/>
                </a:tc>
                <a:tc>
                  <a:txBody>
                    <a:bodyPr/>
                    <a:lstStyle/>
                    <a:p>
                      <a:pPr marL="0" lvl="0" indent="0" algn="ctr" rtl="0">
                        <a:spcBef>
                          <a:spcPts val="0"/>
                        </a:spcBef>
                        <a:spcAft>
                          <a:spcPts val="0"/>
                        </a:spcAft>
                        <a:buNone/>
                      </a:pPr>
                      <a:r>
                        <a:rPr lang="en-GB"/>
                        <a:t>Under 25 minutes</a:t>
                      </a: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r>
                        <a:rPr lang="en-GB"/>
                        <a:t>U16</a:t>
                      </a:r>
                      <a:endParaRPr/>
                    </a:p>
                  </a:txBody>
                  <a:tcPr marL="91425" marR="91425" marT="91425" marB="91425"/>
                </a:tc>
                <a:tc>
                  <a:txBody>
                    <a:bodyPr/>
                    <a:lstStyle/>
                    <a:p>
                      <a:pPr marL="0" lvl="0" indent="0" algn="ctr" rtl="0">
                        <a:spcBef>
                          <a:spcPts val="0"/>
                        </a:spcBef>
                        <a:spcAft>
                          <a:spcPts val="0"/>
                        </a:spcAft>
                        <a:buNone/>
                      </a:pPr>
                      <a:r>
                        <a:rPr lang="en-GB"/>
                        <a:t>Under 23 minutes</a:t>
                      </a:r>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ctr" rtl="0">
                        <a:spcBef>
                          <a:spcPts val="0"/>
                        </a:spcBef>
                        <a:spcAft>
                          <a:spcPts val="0"/>
                        </a:spcAft>
                        <a:buNone/>
                      </a:pPr>
                      <a:r>
                        <a:rPr lang="en-GB"/>
                        <a:t>U17</a:t>
                      </a:r>
                      <a:endParaRPr/>
                    </a:p>
                  </a:txBody>
                  <a:tcPr marL="91425" marR="91425" marT="91425" marB="91425"/>
                </a:tc>
                <a:tc>
                  <a:txBody>
                    <a:bodyPr/>
                    <a:lstStyle/>
                    <a:p>
                      <a:pPr marL="0" lvl="0" indent="0" algn="ctr" rtl="0">
                        <a:spcBef>
                          <a:spcPts val="0"/>
                        </a:spcBef>
                        <a:spcAft>
                          <a:spcPts val="0"/>
                        </a:spcAft>
                        <a:buNone/>
                      </a:pPr>
                      <a:r>
                        <a:rPr lang="en-GB"/>
                        <a:t>Under 23 minutes</a:t>
                      </a:r>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ctr" rtl="0">
                        <a:spcBef>
                          <a:spcPts val="0"/>
                        </a:spcBef>
                        <a:spcAft>
                          <a:spcPts val="0"/>
                        </a:spcAft>
                        <a:buNone/>
                      </a:pPr>
                      <a:r>
                        <a:rPr lang="en-GB"/>
                        <a:t>U19</a:t>
                      </a:r>
                      <a:endParaRPr/>
                    </a:p>
                  </a:txBody>
                  <a:tcPr marL="91425" marR="91425" marT="91425" marB="91425"/>
                </a:tc>
                <a:tc>
                  <a:txBody>
                    <a:bodyPr/>
                    <a:lstStyle/>
                    <a:p>
                      <a:pPr marL="0" lvl="0" indent="0" algn="ctr" rtl="0">
                        <a:spcBef>
                          <a:spcPts val="0"/>
                        </a:spcBef>
                        <a:spcAft>
                          <a:spcPts val="0"/>
                        </a:spcAft>
                        <a:buNone/>
                      </a:pPr>
                      <a:r>
                        <a:rPr lang="en-GB"/>
                        <a:t>Under 22 minutes</a:t>
                      </a:r>
                      <a:endParaRPr/>
                    </a:p>
                  </a:txBody>
                  <a:tcPr marL="91425" marR="91425" marT="91425" marB="91425"/>
                </a:tc>
                <a:extLst>
                  <a:ext uri="{0D108BD9-81ED-4DB2-BD59-A6C34878D82A}">
                    <a16:rowId xmlns:a16="http://schemas.microsoft.com/office/drawing/2014/main" val="10007"/>
                  </a:ext>
                </a:extLst>
              </a:tr>
            </a:tbl>
          </a:graphicData>
        </a:graphic>
      </p:graphicFrame>
      <p:cxnSp>
        <p:nvCxnSpPr>
          <p:cNvPr id="148" name="Google Shape;148;p23"/>
          <p:cNvCxnSpPr/>
          <p:nvPr/>
        </p:nvCxnSpPr>
        <p:spPr>
          <a:xfrm>
            <a:off x="251700" y="1010825"/>
            <a:ext cx="5896500" cy="48900"/>
          </a:xfrm>
          <a:prstGeom prst="straightConnector1">
            <a:avLst/>
          </a:prstGeom>
          <a:noFill/>
          <a:ln w="38100" cap="flat" cmpd="sng">
            <a:solidFill>
              <a:srgbClr val="4A86E8"/>
            </a:solidFill>
            <a:prstDash val="solid"/>
            <a:round/>
            <a:headEnd type="none" w="med" len="med"/>
            <a:tailEnd type="none" w="med" len="med"/>
          </a:ln>
        </p:spPr>
      </p:cxnSp>
      <p:pic>
        <p:nvPicPr>
          <p:cNvPr id="7" name="Picture 6" descr="Exeter Youth Soccer Association">
            <a:extLst>
              <a:ext uri="{FF2B5EF4-FFF2-40B4-BE49-F238E27FC236}">
                <a16:creationId xmlns:a16="http://schemas.microsoft.com/office/drawing/2014/main" id="{A17C0E0F-7052-4FA7-AB6C-1A6FA07D069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Core Workout </a:t>
            </a:r>
            <a:endParaRPr sz="2400" b="1">
              <a:latin typeface="Raleway"/>
              <a:ea typeface="Raleway"/>
              <a:cs typeface="Raleway"/>
              <a:sym typeface="Raleway"/>
            </a:endParaRPr>
          </a:p>
        </p:txBody>
      </p:sp>
      <p:cxnSp>
        <p:nvCxnSpPr>
          <p:cNvPr id="155" name="Google Shape;155;p24"/>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56" name="Google Shape;156;p24"/>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Tuesday &amp; Thursday ~</a:t>
            </a:r>
            <a:endParaRPr i="1"/>
          </a:p>
        </p:txBody>
      </p:sp>
      <p:sp>
        <p:nvSpPr>
          <p:cNvPr id="157" name="Google Shape;157;p24"/>
          <p:cNvSpPr txBox="1"/>
          <p:nvPr/>
        </p:nvSpPr>
        <p:spPr>
          <a:xfrm>
            <a:off x="251700" y="1430163"/>
            <a:ext cx="89637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***Players should complete 1 set of all 9 activities, before taking a 2 minute rest.</a:t>
            </a:r>
            <a:endParaRPr b="1"/>
          </a:p>
          <a:p>
            <a:pPr marL="0" lvl="0" indent="0" algn="ctr" rtl="0">
              <a:spcBef>
                <a:spcPts val="0"/>
              </a:spcBef>
              <a:spcAft>
                <a:spcPts val="0"/>
              </a:spcAft>
              <a:buNone/>
            </a:pPr>
            <a:r>
              <a:rPr lang="en-GB" b="1"/>
              <a:t> Repeat this process for a total of </a:t>
            </a:r>
            <a:r>
              <a:rPr lang="en-GB" b="1">
                <a:solidFill>
                  <a:srgbClr val="FF0000"/>
                </a:solidFill>
              </a:rPr>
              <a:t>3-4 times</a:t>
            </a:r>
            <a:r>
              <a:rPr lang="en-GB" b="1"/>
              <a:t>**</a:t>
            </a:r>
            <a:endParaRPr b="1"/>
          </a:p>
        </p:txBody>
      </p:sp>
      <p:pic>
        <p:nvPicPr>
          <p:cNvPr id="158" name="Google Shape;158;p24"/>
          <p:cNvPicPr preferRelativeResize="0"/>
          <p:nvPr/>
        </p:nvPicPr>
        <p:blipFill>
          <a:blip r:embed="rId3">
            <a:alphaModFix/>
          </a:blip>
          <a:stretch>
            <a:fillRect/>
          </a:stretch>
        </p:blipFill>
        <p:spPr>
          <a:xfrm>
            <a:off x="3206000" y="2046075"/>
            <a:ext cx="2603325" cy="3027124"/>
          </a:xfrm>
          <a:prstGeom prst="rect">
            <a:avLst/>
          </a:prstGeom>
          <a:noFill/>
          <a:ln>
            <a:noFill/>
          </a:ln>
        </p:spPr>
      </p:pic>
      <p:pic>
        <p:nvPicPr>
          <p:cNvPr id="9" name="Picture 8" descr="Exeter Youth Soccer Association">
            <a:extLst>
              <a:ext uri="{FF2B5EF4-FFF2-40B4-BE49-F238E27FC236}">
                <a16:creationId xmlns:a16="http://schemas.microsoft.com/office/drawing/2014/main" id="{B57CC537-E0E6-4946-A5AA-6245897E821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Upper Body Workout </a:t>
            </a:r>
            <a:endParaRPr sz="2400" b="1">
              <a:latin typeface="Raleway"/>
              <a:ea typeface="Raleway"/>
              <a:cs typeface="Raleway"/>
              <a:sym typeface="Raleway"/>
            </a:endParaRPr>
          </a:p>
        </p:txBody>
      </p:sp>
      <p:cxnSp>
        <p:nvCxnSpPr>
          <p:cNvPr id="165" name="Google Shape;165;p25"/>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66" name="Google Shape;166;p25"/>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Tuesday ~</a:t>
            </a:r>
            <a:endParaRPr i="1"/>
          </a:p>
        </p:txBody>
      </p:sp>
      <p:sp>
        <p:nvSpPr>
          <p:cNvPr id="167" name="Google Shape;167;p25"/>
          <p:cNvSpPr txBox="1"/>
          <p:nvPr/>
        </p:nvSpPr>
        <p:spPr>
          <a:xfrm>
            <a:off x="251700" y="1430163"/>
            <a:ext cx="89637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***Players should complete 1 set of all 9 activities, before taking a 2 minute rest. </a:t>
            </a:r>
            <a:endParaRPr b="1"/>
          </a:p>
          <a:p>
            <a:pPr marL="0" lvl="0" indent="0" algn="ctr" rtl="0">
              <a:spcBef>
                <a:spcPts val="0"/>
              </a:spcBef>
              <a:spcAft>
                <a:spcPts val="0"/>
              </a:spcAft>
              <a:buNone/>
            </a:pPr>
            <a:r>
              <a:rPr lang="en-GB" b="1">
                <a:solidFill>
                  <a:schemeClr val="dk1"/>
                </a:solidFill>
              </a:rPr>
              <a:t>Repeat this process for a total of </a:t>
            </a:r>
            <a:r>
              <a:rPr lang="en-GB" b="1">
                <a:solidFill>
                  <a:srgbClr val="FF0000"/>
                </a:solidFill>
              </a:rPr>
              <a:t>3 times</a:t>
            </a:r>
            <a:r>
              <a:rPr lang="en-GB" b="1"/>
              <a:t>***</a:t>
            </a:r>
            <a:endParaRPr b="1"/>
          </a:p>
        </p:txBody>
      </p:sp>
      <p:pic>
        <p:nvPicPr>
          <p:cNvPr id="168" name="Google Shape;168;p25"/>
          <p:cNvPicPr preferRelativeResize="0"/>
          <p:nvPr/>
        </p:nvPicPr>
        <p:blipFill>
          <a:blip r:embed="rId3">
            <a:alphaModFix/>
          </a:blip>
          <a:stretch>
            <a:fillRect/>
          </a:stretch>
        </p:blipFill>
        <p:spPr>
          <a:xfrm>
            <a:off x="3186375" y="2023925"/>
            <a:ext cx="2792001" cy="3043375"/>
          </a:xfrm>
          <a:prstGeom prst="rect">
            <a:avLst/>
          </a:prstGeom>
          <a:noFill/>
          <a:ln>
            <a:noFill/>
          </a:ln>
        </p:spPr>
      </p:pic>
      <p:pic>
        <p:nvPicPr>
          <p:cNvPr id="9" name="Picture 8" descr="Exeter Youth Soccer Association">
            <a:extLst>
              <a:ext uri="{FF2B5EF4-FFF2-40B4-BE49-F238E27FC236}">
                <a16:creationId xmlns:a16="http://schemas.microsoft.com/office/drawing/2014/main" id="{88735F04-971F-41B4-A0EE-518C8DBB1D1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Lower Body Workout - Plyos </a:t>
            </a:r>
            <a:endParaRPr sz="2400" b="1">
              <a:latin typeface="Raleway"/>
              <a:ea typeface="Raleway"/>
              <a:cs typeface="Raleway"/>
              <a:sym typeface="Raleway"/>
            </a:endParaRPr>
          </a:p>
        </p:txBody>
      </p:sp>
      <p:cxnSp>
        <p:nvCxnSpPr>
          <p:cNvPr id="175" name="Google Shape;175;p26"/>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76" name="Google Shape;176;p26"/>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Thursday ~</a:t>
            </a:r>
            <a:endParaRPr i="1"/>
          </a:p>
        </p:txBody>
      </p:sp>
      <p:sp>
        <p:nvSpPr>
          <p:cNvPr id="177" name="Google Shape;177;p26"/>
          <p:cNvSpPr txBox="1"/>
          <p:nvPr/>
        </p:nvSpPr>
        <p:spPr>
          <a:xfrm>
            <a:off x="251700" y="1430163"/>
            <a:ext cx="89637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***Players should complete 1 set of all 6 activities, before taking a 2 minute rest. </a:t>
            </a:r>
            <a:endParaRPr b="1"/>
          </a:p>
          <a:p>
            <a:pPr marL="0" lvl="0" indent="0" algn="ctr" rtl="0">
              <a:spcBef>
                <a:spcPts val="0"/>
              </a:spcBef>
              <a:spcAft>
                <a:spcPts val="0"/>
              </a:spcAft>
              <a:buNone/>
            </a:pPr>
            <a:r>
              <a:rPr lang="en-GB" b="1"/>
              <a:t>Repeat this process for a total of </a:t>
            </a:r>
            <a:r>
              <a:rPr lang="en-GB" b="1">
                <a:solidFill>
                  <a:srgbClr val="FF0000"/>
                </a:solidFill>
              </a:rPr>
              <a:t>3 times</a:t>
            </a:r>
            <a:r>
              <a:rPr lang="en-GB" b="1"/>
              <a:t>***</a:t>
            </a:r>
            <a:endParaRPr b="1"/>
          </a:p>
        </p:txBody>
      </p:sp>
      <p:pic>
        <p:nvPicPr>
          <p:cNvPr id="178" name="Google Shape;178;p26"/>
          <p:cNvPicPr preferRelativeResize="0"/>
          <p:nvPr/>
        </p:nvPicPr>
        <p:blipFill>
          <a:blip r:embed="rId3">
            <a:alphaModFix/>
          </a:blip>
          <a:stretch>
            <a:fillRect/>
          </a:stretch>
        </p:blipFill>
        <p:spPr>
          <a:xfrm>
            <a:off x="2895600" y="2046062"/>
            <a:ext cx="3420469" cy="2945037"/>
          </a:xfrm>
          <a:prstGeom prst="rect">
            <a:avLst/>
          </a:prstGeom>
          <a:noFill/>
          <a:ln>
            <a:noFill/>
          </a:ln>
        </p:spPr>
      </p:pic>
      <p:pic>
        <p:nvPicPr>
          <p:cNvPr id="9" name="Picture 8" descr="Exeter Youth Soccer Association">
            <a:extLst>
              <a:ext uri="{FF2B5EF4-FFF2-40B4-BE49-F238E27FC236}">
                <a16:creationId xmlns:a16="http://schemas.microsoft.com/office/drawing/2014/main" id="{D3E2F73C-DE06-4A39-821F-89D0DE913E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Full Body Stretch</a:t>
            </a:r>
            <a:endParaRPr sz="2400" b="1">
              <a:latin typeface="Raleway"/>
              <a:ea typeface="Raleway"/>
              <a:cs typeface="Raleway"/>
              <a:sym typeface="Raleway"/>
            </a:endParaRPr>
          </a:p>
        </p:txBody>
      </p:sp>
      <p:sp>
        <p:nvSpPr>
          <p:cNvPr id="184" name="Google Shape;18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1600"/>
              </a:spcBef>
              <a:spcAft>
                <a:spcPts val="1600"/>
              </a:spcAft>
              <a:buNone/>
            </a:pPr>
            <a:endParaRPr/>
          </a:p>
        </p:txBody>
      </p:sp>
      <p:cxnSp>
        <p:nvCxnSpPr>
          <p:cNvPr id="186" name="Google Shape;186;p27"/>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87" name="Google Shape;187;p27"/>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Wednesday ~</a:t>
            </a:r>
            <a:endParaRPr i="1"/>
          </a:p>
        </p:txBody>
      </p:sp>
      <p:pic>
        <p:nvPicPr>
          <p:cNvPr id="188" name="Google Shape;188;p27" descr="Use this 20 minute yoga for flexibility DEEP STRETCH Yoga for Athletes as a cool down (or rest day) to stretch your hips &amp; back while improving flexibility, hip opening &amp; recovery.  🌺 Try the 7 DAY YOGA CHALLENGE: https://www.sarahbethyoga.com/7day &#10;&#10;🙏🏽 WELCOME to your modern day yoga channel by Sarah Beth Yoga where you can find clear &amp; fuss free yoga videos ranging from short 10 minute yoga routines to longer 30 minute yoga practices for all levels to help you get stronger, happier &amp; healthier. &#10;&#10;😍 SUBSCRIBE for MORE free yoga each week: http://bit.ly/sarahbethyoga &#10;&#10;🔸🔸🔸🔸🔸🔸🔸🔸🔸🔸🔸🔸🔸🔸🔸🔸🔸&#10;MORE YOGA: &#10;&#10;✨SarahBethYoga APP ✨&#10;www.sarahbethyoga.com&#10;&#10;▶︎ YOGA FOR ATHLETES PLAYLIST: http://bit.ly/sbyATHLETES&#10;▶︎ HIP OPENING YOGA PLAYLIST: http://bit.ly/SBYhips&#10;&#10;💙  Facebook: /sarahbethyoga&#10;💜  Instagram: @sarahbethyoga&#10;&#10;🔸🔸🔸🔸🔸🔸🔸🔸🔸🔸🔸🔸🔸🔸🔸🔸🔸&#10;&#10;Disclaimer: Sarah Beth from Sarah Beth Yoga LLC strongly recommends that you consult with your physician before beginning any exercise program. You should be in good physical condition and be able to participate in the exercise. You should understand that when participating in any exercise or exercise program, there is the possibility of physical injury. If you engage in this exercise or exercise program, you agree that you do so at your own risk, are voluntarily participating in these activities, assume all risk of injury to yourself, and agree to release and discharge&#10;&#10;#deepstretchyoga #yogaforhips #yogaforathletes" title="20 minute Deep Stretch Yoga for Athletes 🙌🏽 Yoga for Flexibility &amp; Hips | Sarah Beth Yoga">
            <a:hlinkClick r:id="rId3"/>
          </p:cNvPr>
          <p:cNvPicPr preferRelativeResize="0"/>
          <p:nvPr/>
        </p:nvPicPr>
        <p:blipFill>
          <a:blip r:embed="rId4">
            <a:alphaModFix/>
          </a:blip>
          <a:stretch>
            <a:fillRect/>
          </a:stretch>
        </p:blipFill>
        <p:spPr>
          <a:xfrm>
            <a:off x="2352175" y="1345025"/>
            <a:ext cx="4734425" cy="3550825"/>
          </a:xfrm>
          <a:prstGeom prst="rect">
            <a:avLst/>
          </a:prstGeom>
          <a:noFill/>
          <a:ln>
            <a:noFill/>
          </a:ln>
        </p:spPr>
      </p:pic>
      <p:pic>
        <p:nvPicPr>
          <p:cNvPr id="9" name="Picture 8" descr="Exeter Youth Soccer Association">
            <a:extLst>
              <a:ext uri="{FF2B5EF4-FFF2-40B4-BE49-F238E27FC236}">
                <a16:creationId xmlns:a16="http://schemas.microsoft.com/office/drawing/2014/main" id="{6429721B-73CC-4002-A724-CEF4183AA55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Cool Down</a:t>
            </a:r>
            <a:endParaRPr sz="2400" b="1">
              <a:latin typeface="Raleway"/>
              <a:ea typeface="Raleway"/>
              <a:cs typeface="Raleway"/>
              <a:sym typeface="Raleway"/>
            </a:endParaRPr>
          </a:p>
        </p:txBody>
      </p:sp>
      <p:cxnSp>
        <p:nvCxnSpPr>
          <p:cNvPr id="195" name="Google Shape;195;p28"/>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96" name="Google Shape;196;p28"/>
          <p:cNvSpPr txBox="1"/>
          <p:nvPr/>
        </p:nvSpPr>
        <p:spPr>
          <a:xfrm>
            <a:off x="3486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 Tues, Thurs and Fri ~</a:t>
            </a:r>
            <a:endParaRPr i="1"/>
          </a:p>
        </p:txBody>
      </p:sp>
      <p:sp>
        <p:nvSpPr>
          <p:cNvPr id="197" name="Google Shape;197;p28"/>
          <p:cNvSpPr txBox="1"/>
          <p:nvPr/>
        </p:nvSpPr>
        <p:spPr>
          <a:xfrm>
            <a:off x="251700" y="1430163"/>
            <a:ext cx="89637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***Players should hold each stretch for 40 seconds before moving onto the next one.  </a:t>
            </a:r>
            <a:endParaRPr b="1"/>
          </a:p>
          <a:p>
            <a:pPr marL="0" lvl="0" indent="0" algn="ctr" rtl="0">
              <a:spcBef>
                <a:spcPts val="0"/>
              </a:spcBef>
              <a:spcAft>
                <a:spcPts val="0"/>
              </a:spcAft>
              <a:buNone/>
            </a:pPr>
            <a:r>
              <a:rPr lang="en-GB" b="1"/>
              <a:t>Repeat the exercises for a total of </a:t>
            </a:r>
            <a:r>
              <a:rPr lang="en-GB" b="1">
                <a:solidFill>
                  <a:srgbClr val="FF0000"/>
                </a:solidFill>
              </a:rPr>
              <a:t>2 sets</a:t>
            </a:r>
            <a:r>
              <a:rPr lang="en-GB" b="1"/>
              <a:t>***</a:t>
            </a:r>
            <a:endParaRPr b="1"/>
          </a:p>
        </p:txBody>
      </p:sp>
      <p:pic>
        <p:nvPicPr>
          <p:cNvPr id="198" name="Google Shape;198;p28"/>
          <p:cNvPicPr preferRelativeResize="0"/>
          <p:nvPr/>
        </p:nvPicPr>
        <p:blipFill>
          <a:blip r:embed="rId3">
            <a:alphaModFix/>
          </a:blip>
          <a:stretch>
            <a:fillRect/>
          </a:stretch>
        </p:blipFill>
        <p:spPr>
          <a:xfrm>
            <a:off x="3124200" y="2046062"/>
            <a:ext cx="3038794" cy="2945038"/>
          </a:xfrm>
          <a:prstGeom prst="rect">
            <a:avLst/>
          </a:prstGeom>
          <a:noFill/>
          <a:ln>
            <a:noFill/>
          </a:ln>
        </p:spPr>
      </p:pic>
      <p:pic>
        <p:nvPicPr>
          <p:cNvPr id="9" name="Picture 8" descr="Exeter Youth Soccer Association">
            <a:extLst>
              <a:ext uri="{FF2B5EF4-FFF2-40B4-BE49-F238E27FC236}">
                <a16:creationId xmlns:a16="http://schemas.microsoft.com/office/drawing/2014/main" id="{ABA8B801-C605-4AB7-ABB9-476B57FB932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Tactical Homework</a:t>
            </a:r>
            <a:endParaRPr sz="2400" b="1">
              <a:latin typeface="Raleway"/>
              <a:ea typeface="Raleway"/>
              <a:cs typeface="Raleway"/>
              <a:sym typeface="Raleway"/>
            </a:endParaRPr>
          </a:p>
        </p:txBody>
      </p:sp>
      <p:sp>
        <p:nvSpPr>
          <p:cNvPr id="204" name="Google Shape;204;p29"/>
          <p:cNvSpPr txBox="1">
            <a:spLocks noGrp="1"/>
          </p:cNvSpPr>
          <p:nvPr>
            <p:ph type="body" idx="1"/>
          </p:nvPr>
        </p:nvSpPr>
        <p:spPr>
          <a:xfrm>
            <a:off x="311700" y="12435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000000"/>
                </a:solidFill>
              </a:rPr>
              <a:t>Assignment:</a:t>
            </a:r>
            <a:endParaRPr sz="1200" b="1">
              <a:solidFill>
                <a:srgbClr val="000000"/>
              </a:solidFill>
            </a:endParaRPr>
          </a:p>
          <a:p>
            <a:pPr marL="457200" lvl="0" indent="-304800" algn="l" rtl="0">
              <a:spcBef>
                <a:spcPts val="1600"/>
              </a:spcBef>
              <a:spcAft>
                <a:spcPts val="0"/>
              </a:spcAft>
              <a:buClr>
                <a:srgbClr val="000000"/>
              </a:buClr>
              <a:buSzPts val="1200"/>
              <a:buChar char="-"/>
            </a:pPr>
            <a:r>
              <a:rPr lang="en-GB" sz="1200">
                <a:solidFill>
                  <a:srgbClr val="000000"/>
                </a:solidFill>
              </a:rPr>
              <a:t>Create an Idealistic ‘Position Specific Profile’ for the position you play in soccer</a:t>
            </a:r>
            <a:endParaRPr sz="1200">
              <a:solidFill>
                <a:srgbClr val="000000"/>
              </a:solidFill>
            </a:endParaRPr>
          </a:p>
          <a:p>
            <a:pPr marL="0" lvl="0" indent="0" algn="l" rtl="0">
              <a:spcBef>
                <a:spcPts val="1600"/>
              </a:spcBef>
              <a:spcAft>
                <a:spcPts val="0"/>
              </a:spcAft>
              <a:buNone/>
            </a:pPr>
            <a:r>
              <a:rPr lang="en-GB" sz="1200" b="1">
                <a:solidFill>
                  <a:srgbClr val="000000"/>
                </a:solidFill>
              </a:rPr>
              <a:t>To Complete this Assignment:</a:t>
            </a:r>
            <a:endParaRPr sz="1200" b="1">
              <a:solidFill>
                <a:srgbClr val="000000"/>
              </a:solidFill>
            </a:endParaRPr>
          </a:p>
          <a:p>
            <a:pPr marL="457200" lvl="0" indent="-304800" algn="l" rtl="0">
              <a:spcBef>
                <a:spcPts val="1600"/>
              </a:spcBef>
              <a:spcAft>
                <a:spcPts val="0"/>
              </a:spcAft>
              <a:buClr>
                <a:srgbClr val="000000"/>
              </a:buClr>
              <a:buSzPts val="1200"/>
              <a:buChar char="-"/>
            </a:pPr>
            <a:r>
              <a:rPr lang="en-GB" sz="1200">
                <a:solidFill>
                  <a:srgbClr val="000000"/>
                </a:solidFill>
              </a:rPr>
              <a:t>State in which Position you are designing the ‘Position Specific Profile’</a:t>
            </a:r>
            <a:endParaRPr sz="1200">
              <a:solidFill>
                <a:srgbClr val="000000"/>
              </a:solidFill>
            </a:endParaRPr>
          </a:p>
          <a:p>
            <a:pPr marL="457200" lvl="0" indent="-304800" algn="l" rtl="0">
              <a:spcBef>
                <a:spcPts val="0"/>
              </a:spcBef>
              <a:spcAft>
                <a:spcPts val="0"/>
              </a:spcAft>
              <a:buClr>
                <a:schemeClr val="dk1"/>
              </a:buClr>
              <a:buSzPts val="1200"/>
              <a:buChar char="-"/>
            </a:pPr>
            <a:r>
              <a:rPr lang="en-GB" sz="1200">
                <a:solidFill>
                  <a:schemeClr val="dk1"/>
                </a:solidFill>
              </a:rPr>
              <a:t>State Key Technical &amp; Tactical Characteristics needed for your position in the following phases of the game:</a:t>
            </a:r>
            <a:endParaRPr sz="1200">
              <a:solidFill>
                <a:schemeClr val="dk1"/>
              </a:solidFill>
            </a:endParaRPr>
          </a:p>
          <a:p>
            <a:pPr marL="914400" lvl="1" indent="-304800" algn="l" rtl="0">
              <a:spcBef>
                <a:spcPts val="0"/>
              </a:spcBef>
              <a:spcAft>
                <a:spcPts val="0"/>
              </a:spcAft>
              <a:buClr>
                <a:schemeClr val="dk1"/>
              </a:buClr>
              <a:buSzPts val="1200"/>
              <a:buChar char="-"/>
            </a:pPr>
            <a:r>
              <a:rPr lang="en-GB" sz="1200">
                <a:solidFill>
                  <a:schemeClr val="dk1"/>
                </a:solidFill>
              </a:rPr>
              <a:t>Attacking (In Possession)</a:t>
            </a:r>
            <a:endParaRPr sz="1200">
              <a:solidFill>
                <a:schemeClr val="dk1"/>
              </a:solidFill>
            </a:endParaRPr>
          </a:p>
          <a:p>
            <a:pPr marL="914400" lvl="1" indent="-304800" algn="l" rtl="0">
              <a:spcBef>
                <a:spcPts val="0"/>
              </a:spcBef>
              <a:spcAft>
                <a:spcPts val="0"/>
              </a:spcAft>
              <a:buClr>
                <a:schemeClr val="dk1"/>
              </a:buClr>
              <a:buSzPts val="1200"/>
              <a:buChar char="-"/>
            </a:pPr>
            <a:r>
              <a:rPr lang="en-GB" sz="1200">
                <a:solidFill>
                  <a:schemeClr val="dk1"/>
                </a:solidFill>
              </a:rPr>
              <a:t>Defending (Out of Possession)</a:t>
            </a:r>
            <a:endParaRPr sz="1200">
              <a:solidFill>
                <a:schemeClr val="dk1"/>
              </a:solidFill>
            </a:endParaRPr>
          </a:p>
          <a:p>
            <a:pPr marL="914400" lvl="1" indent="-304800" algn="l" rtl="0">
              <a:spcBef>
                <a:spcPts val="0"/>
              </a:spcBef>
              <a:spcAft>
                <a:spcPts val="0"/>
              </a:spcAft>
              <a:buClr>
                <a:schemeClr val="dk1"/>
              </a:buClr>
              <a:buSzPts val="1200"/>
              <a:buChar char="-"/>
            </a:pPr>
            <a:r>
              <a:rPr lang="en-GB" sz="1200">
                <a:solidFill>
                  <a:schemeClr val="dk1"/>
                </a:solidFill>
              </a:rPr>
              <a:t>Transition</a:t>
            </a:r>
            <a:endParaRPr sz="1200">
              <a:solidFill>
                <a:srgbClr val="000000"/>
              </a:solidFill>
            </a:endParaRPr>
          </a:p>
          <a:p>
            <a:pPr marL="457200" lvl="0" indent="-304800" algn="l" rtl="0">
              <a:spcBef>
                <a:spcPts val="0"/>
              </a:spcBef>
              <a:spcAft>
                <a:spcPts val="0"/>
              </a:spcAft>
              <a:buClr>
                <a:srgbClr val="000000"/>
              </a:buClr>
              <a:buSzPts val="1200"/>
              <a:buChar char="-"/>
            </a:pPr>
            <a:r>
              <a:rPr lang="en-GB" sz="1200">
                <a:solidFill>
                  <a:srgbClr val="000000"/>
                </a:solidFill>
              </a:rPr>
              <a:t>State Key Physical Characteristics required for your position</a:t>
            </a:r>
            <a:endParaRPr sz="1200">
              <a:solidFill>
                <a:srgbClr val="000000"/>
              </a:solidFill>
            </a:endParaRPr>
          </a:p>
          <a:p>
            <a:pPr marL="457200" lvl="0" indent="-304800" algn="l" rtl="0">
              <a:spcBef>
                <a:spcPts val="0"/>
              </a:spcBef>
              <a:spcAft>
                <a:spcPts val="0"/>
              </a:spcAft>
              <a:buClr>
                <a:srgbClr val="000000"/>
              </a:buClr>
              <a:buSzPts val="1200"/>
              <a:buChar char="-"/>
            </a:pPr>
            <a:r>
              <a:rPr lang="en-GB" sz="1200">
                <a:solidFill>
                  <a:srgbClr val="000000"/>
                </a:solidFill>
              </a:rPr>
              <a:t>State Key Psychological Characteristics required for your position</a:t>
            </a:r>
            <a:endParaRPr sz="1200">
              <a:solidFill>
                <a:srgbClr val="000000"/>
              </a:solidFill>
            </a:endParaRPr>
          </a:p>
          <a:p>
            <a:pPr marL="0" lvl="0" indent="0" algn="l" rtl="0">
              <a:spcBef>
                <a:spcPts val="1600"/>
              </a:spcBef>
              <a:spcAft>
                <a:spcPts val="0"/>
              </a:spcAft>
              <a:buNone/>
            </a:pPr>
            <a:r>
              <a:rPr lang="en-GB" sz="1200" b="1">
                <a:solidFill>
                  <a:srgbClr val="000000"/>
                </a:solidFill>
              </a:rPr>
              <a:t>Please type your ‘Position Specific Profile’ on a form similar to the example on the following slide. Please take time with this and go into detail as you break down all aspects of the position you play. This must be typed up and sent electronically via email to your </a:t>
            </a:r>
            <a:r>
              <a:rPr lang="en-GB" sz="1200" b="1">
                <a:solidFill>
                  <a:schemeClr val="dk1"/>
                </a:solidFill>
              </a:rPr>
              <a:t>Head Coach by Friday. </a:t>
            </a:r>
            <a:endParaRPr sz="1200" b="1">
              <a:solidFill>
                <a:srgbClr val="000000"/>
              </a:solidFill>
            </a:endParaRPr>
          </a:p>
          <a:p>
            <a:pPr marL="0" lvl="0" indent="0" algn="l" rtl="0">
              <a:spcBef>
                <a:spcPts val="1600"/>
              </a:spcBef>
              <a:spcAft>
                <a:spcPts val="1600"/>
              </a:spcAft>
              <a:buNone/>
            </a:pPr>
            <a:endParaRPr sz="1200">
              <a:solidFill>
                <a:srgbClr val="000000"/>
              </a:solidFill>
            </a:endParaRPr>
          </a:p>
        </p:txBody>
      </p:sp>
      <p:cxnSp>
        <p:nvCxnSpPr>
          <p:cNvPr id="206" name="Google Shape;206;p29"/>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207" name="Google Shape;207;p29"/>
          <p:cNvSpPr txBox="1"/>
          <p:nvPr/>
        </p:nvSpPr>
        <p:spPr>
          <a:xfrm>
            <a:off x="518225" y="950075"/>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Wednesday ~</a:t>
            </a:r>
            <a:endParaRPr i="1"/>
          </a:p>
        </p:txBody>
      </p:sp>
      <p:pic>
        <p:nvPicPr>
          <p:cNvPr id="8" name="Picture 7" descr="Exeter Youth Soccer Association">
            <a:extLst>
              <a:ext uri="{FF2B5EF4-FFF2-40B4-BE49-F238E27FC236}">
                <a16:creationId xmlns:a16="http://schemas.microsoft.com/office/drawing/2014/main" id="{9CF56F40-1028-4887-9E59-80232CE56B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311700" y="122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Position Specific Profile - Template</a:t>
            </a:r>
            <a:endParaRPr sz="2400" b="1">
              <a:latin typeface="Raleway"/>
              <a:ea typeface="Raleway"/>
              <a:cs typeface="Raleway"/>
              <a:sym typeface="Raleway"/>
            </a:endParaRPr>
          </a:p>
        </p:txBody>
      </p:sp>
      <p:cxnSp>
        <p:nvCxnSpPr>
          <p:cNvPr id="214" name="Google Shape;214;p30"/>
          <p:cNvCxnSpPr/>
          <p:nvPr/>
        </p:nvCxnSpPr>
        <p:spPr>
          <a:xfrm rot="10800000" flipH="1">
            <a:off x="311700" y="731550"/>
            <a:ext cx="5330100" cy="9000"/>
          </a:xfrm>
          <a:prstGeom prst="straightConnector1">
            <a:avLst/>
          </a:prstGeom>
          <a:noFill/>
          <a:ln w="38100" cap="flat" cmpd="sng">
            <a:solidFill>
              <a:srgbClr val="4A86E8"/>
            </a:solidFill>
            <a:prstDash val="solid"/>
            <a:round/>
            <a:headEnd type="none" w="med" len="med"/>
            <a:tailEnd type="none" w="med" len="med"/>
          </a:ln>
        </p:spPr>
      </p:cxnSp>
      <p:graphicFrame>
        <p:nvGraphicFramePr>
          <p:cNvPr id="215" name="Google Shape;215;p30"/>
          <p:cNvGraphicFramePr/>
          <p:nvPr/>
        </p:nvGraphicFramePr>
        <p:xfrm>
          <a:off x="141450" y="1137750"/>
          <a:ext cx="8837200" cy="3962850"/>
        </p:xfrm>
        <a:graphic>
          <a:graphicData uri="http://schemas.openxmlformats.org/drawingml/2006/table">
            <a:tbl>
              <a:tblPr>
                <a:noFill/>
                <a:tableStyleId>{DBE68E51-8B68-4E1A-B4C8-C0E21F27355E}</a:tableStyleId>
              </a:tblPr>
              <a:tblGrid>
                <a:gridCol w="2209300">
                  <a:extLst>
                    <a:ext uri="{9D8B030D-6E8A-4147-A177-3AD203B41FA5}">
                      <a16:colId xmlns:a16="http://schemas.microsoft.com/office/drawing/2014/main" val="20000"/>
                    </a:ext>
                  </a:extLst>
                </a:gridCol>
                <a:gridCol w="2209300">
                  <a:extLst>
                    <a:ext uri="{9D8B030D-6E8A-4147-A177-3AD203B41FA5}">
                      <a16:colId xmlns:a16="http://schemas.microsoft.com/office/drawing/2014/main" val="20001"/>
                    </a:ext>
                  </a:extLst>
                </a:gridCol>
                <a:gridCol w="2209300">
                  <a:extLst>
                    <a:ext uri="{9D8B030D-6E8A-4147-A177-3AD203B41FA5}">
                      <a16:colId xmlns:a16="http://schemas.microsoft.com/office/drawing/2014/main" val="20002"/>
                    </a:ext>
                  </a:extLst>
                </a:gridCol>
                <a:gridCol w="2209300">
                  <a:extLst>
                    <a:ext uri="{9D8B030D-6E8A-4147-A177-3AD203B41FA5}">
                      <a16:colId xmlns:a16="http://schemas.microsoft.com/office/drawing/2014/main" val="20003"/>
                    </a:ext>
                  </a:extLst>
                </a:gridCol>
              </a:tblGrid>
              <a:tr h="333300">
                <a:tc gridSpan="2">
                  <a:txBody>
                    <a:bodyPr/>
                    <a:lstStyle/>
                    <a:p>
                      <a:pPr marL="0" lvl="0" indent="0" algn="l" rtl="0">
                        <a:spcBef>
                          <a:spcPts val="0"/>
                        </a:spcBef>
                        <a:spcAft>
                          <a:spcPts val="0"/>
                        </a:spcAft>
                        <a:buNone/>
                      </a:pPr>
                      <a:r>
                        <a:rPr lang="en-GB" sz="1200" b="1"/>
                        <a:t>Name:</a:t>
                      </a:r>
                      <a:endParaRPr sz="1200" b="1"/>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None/>
                      </a:pPr>
                      <a:r>
                        <a:rPr lang="en-GB" sz="1200" b="1"/>
                        <a:t>Position:</a:t>
                      </a:r>
                      <a:endParaRPr sz="1200" b="1"/>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65100">
                <a:tc gridSpan="3">
                  <a:txBody>
                    <a:bodyPr/>
                    <a:lstStyle/>
                    <a:p>
                      <a:pPr marL="0" lvl="0" indent="0" algn="ctr" rtl="0">
                        <a:spcBef>
                          <a:spcPts val="0"/>
                        </a:spcBef>
                        <a:spcAft>
                          <a:spcPts val="0"/>
                        </a:spcAft>
                        <a:buNone/>
                      </a:pPr>
                      <a:r>
                        <a:rPr lang="en-GB" sz="1200" b="1"/>
                        <a:t>Technical Profile</a:t>
                      </a:r>
                      <a:endParaRPr sz="1200" b="1"/>
                    </a:p>
                  </a:txBody>
                  <a:tcPr marL="91425" marR="91425" marT="91425" marB="91425"/>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GB" sz="1200" b="1"/>
                        <a:t>Physical Profile</a:t>
                      </a:r>
                      <a:endParaRPr sz="1200" b="1"/>
                    </a:p>
                  </a:txBody>
                  <a:tcPr marL="91425" marR="91425" marT="91425" marB="91425"/>
                </a:tc>
                <a:extLst>
                  <a:ext uri="{0D108BD9-81ED-4DB2-BD59-A6C34878D82A}">
                    <a16:rowId xmlns:a16="http://schemas.microsoft.com/office/drawing/2014/main" val="10001"/>
                  </a:ext>
                </a:extLst>
              </a:tr>
              <a:tr h="349200">
                <a:tc>
                  <a:txBody>
                    <a:bodyPr/>
                    <a:lstStyle/>
                    <a:p>
                      <a:pPr marL="0" lvl="0" indent="0" algn="ctr" rtl="0">
                        <a:spcBef>
                          <a:spcPts val="0"/>
                        </a:spcBef>
                        <a:spcAft>
                          <a:spcPts val="0"/>
                        </a:spcAft>
                        <a:buNone/>
                      </a:pPr>
                      <a:r>
                        <a:rPr lang="en-GB" sz="1200"/>
                        <a:t>Attacking</a:t>
                      </a:r>
                      <a:endParaRPr sz="1200"/>
                    </a:p>
                  </a:txBody>
                  <a:tcPr marL="91425" marR="91425" marT="91425" marB="91425"/>
                </a:tc>
                <a:tc>
                  <a:txBody>
                    <a:bodyPr/>
                    <a:lstStyle/>
                    <a:p>
                      <a:pPr marL="0" lvl="0" indent="0" algn="ctr" rtl="0">
                        <a:spcBef>
                          <a:spcPts val="0"/>
                        </a:spcBef>
                        <a:spcAft>
                          <a:spcPts val="0"/>
                        </a:spcAft>
                        <a:buNone/>
                      </a:pPr>
                      <a:r>
                        <a:rPr lang="en-GB" sz="1200"/>
                        <a:t>Defending</a:t>
                      </a:r>
                      <a:endParaRPr sz="1200"/>
                    </a:p>
                  </a:txBody>
                  <a:tcPr marL="91425" marR="91425" marT="91425" marB="91425"/>
                </a:tc>
                <a:tc>
                  <a:txBody>
                    <a:bodyPr/>
                    <a:lstStyle/>
                    <a:p>
                      <a:pPr marL="0" lvl="0" indent="0" algn="ctr" rtl="0">
                        <a:spcBef>
                          <a:spcPts val="0"/>
                        </a:spcBef>
                        <a:spcAft>
                          <a:spcPts val="0"/>
                        </a:spcAft>
                        <a:buNone/>
                      </a:pPr>
                      <a:r>
                        <a:rPr lang="en-GB" sz="1200"/>
                        <a:t>Transition</a:t>
                      </a:r>
                      <a:endParaRPr sz="1200"/>
                    </a:p>
                  </a:txBody>
                  <a:tcPr marL="91425" marR="91425" marT="91425" marB="91425"/>
                </a:tc>
                <a:tc rowSpan="2">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2"/>
                  </a:ext>
                </a:extLst>
              </a:tr>
              <a:tr h="960500">
                <a:tc>
                  <a:txBody>
                    <a:bodyPr/>
                    <a:lstStyle/>
                    <a:p>
                      <a:pPr marL="0" lvl="0" indent="0" algn="ctr" rtl="0">
                        <a:spcBef>
                          <a:spcPts val="0"/>
                        </a:spcBef>
                        <a:spcAft>
                          <a:spcPts val="0"/>
                        </a:spcAft>
                        <a:buNone/>
                      </a:pPr>
                      <a:endParaRPr sz="1200"/>
                    </a:p>
                    <a:p>
                      <a:pPr marL="0" lvl="0" indent="0" algn="ctr" rtl="0">
                        <a:spcBef>
                          <a:spcPts val="0"/>
                        </a:spcBef>
                        <a:spcAft>
                          <a:spcPts val="0"/>
                        </a:spcAft>
                        <a:buNone/>
                      </a:pPr>
                      <a:endParaRPr sz="1200"/>
                    </a:p>
                    <a:p>
                      <a:pPr marL="0" lvl="0" indent="0" algn="ctr" rtl="0">
                        <a:spcBef>
                          <a:spcPts val="0"/>
                        </a:spcBef>
                        <a:spcAft>
                          <a:spcPts val="0"/>
                        </a:spcAft>
                        <a:buNone/>
                      </a:pPr>
                      <a:endParaRPr sz="1200"/>
                    </a:p>
                    <a:p>
                      <a:pPr marL="0" lvl="0" indent="0" algn="ctr" rtl="0">
                        <a:spcBef>
                          <a:spcPts val="0"/>
                        </a:spcBef>
                        <a:spcAft>
                          <a:spcPts val="0"/>
                        </a:spcAft>
                        <a:buNone/>
                      </a:pPr>
                      <a:endParaRPr sz="1200"/>
                    </a:p>
                    <a:p>
                      <a:pPr marL="0" lvl="0" indent="0" algn="ctr" rtl="0">
                        <a:spcBef>
                          <a:spcPts val="0"/>
                        </a:spcBef>
                        <a:spcAft>
                          <a:spcPts val="0"/>
                        </a:spcAft>
                        <a:buNone/>
                      </a:pPr>
                      <a:endParaRPr sz="1200"/>
                    </a:p>
                  </a:txBody>
                  <a:tcPr marL="91425" marR="91425" marT="91425" marB="91425"/>
                </a:tc>
                <a:tc>
                  <a:txBody>
                    <a:bodyPr/>
                    <a:lstStyle/>
                    <a:p>
                      <a:pPr marL="0" lvl="0" indent="0" algn="ctr" rtl="0">
                        <a:spcBef>
                          <a:spcPts val="0"/>
                        </a:spcBef>
                        <a:spcAft>
                          <a:spcPts val="0"/>
                        </a:spcAft>
                        <a:buNone/>
                      </a:pPr>
                      <a:endParaRPr sz="1200"/>
                    </a:p>
                  </a:txBody>
                  <a:tcPr marL="91425" marR="91425" marT="91425" marB="91425"/>
                </a:tc>
                <a:tc>
                  <a:txBody>
                    <a:bodyPr/>
                    <a:lstStyle/>
                    <a:p>
                      <a:pPr marL="0" lvl="0" indent="0" algn="ctr" rtl="0">
                        <a:spcBef>
                          <a:spcPts val="0"/>
                        </a:spcBef>
                        <a:spcAft>
                          <a:spcPts val="0"/>
                        </a:spcAft>
                        <a:buNone/>
                      </a:pP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3"/>
                  </a:ext>
                </a:extLst>
              </a:tr>
              <a:tr h="302125">
                <a:tc gridSpan="3">
                  <a:txBody>
                    <a:bodyPr/>
                    <a:lstStyle/>
                    <a:p>
                      <a:pPr marL="0" lvl="0" indent="0" algn="ctr" rtl="0">
                        <a:spcBef>
                          <a:spcPts val="0"/>
                        </a:spcBef>
                        <a:spcAft>
                          <a:spcPts val="0"/>
                        </a:spcAft>
                        <a:buNone/>
                      </a:pPr>
                      <a:r>
                        <a:rPr lang="en-GB" sz="1200"/>
                        <a:t>T</a:t>
                      </a:r>
                      <a:r>
                        <a:rPr lang="en-GB" sz="1200" b="1"/>
                        <a:t>actical Profile</a:t>
                      </a:r>
                      <a:endParaRPr sz="1200" b="1"/>
                    </a:p>
                  </a:txBody>
                  <a:tcPr marL="91425" marR="91425" marT="91425" marB="91425"/>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GB" sz="1200" b="1"/>
                        <a:t>Psychological Profile</a:t>
                      </a:r>
                      <a:endParaRPr sz="1200" b="1"/>
                    </a:p>
                  </a:txBody>
                  <a:tcPr marL="91425" marR="91425" marT="91425" marB="91425"/>
                </a:tc>
                <a:extLst>
                  <a:ext uri="{0D108BD9-81ED-4DB2-BD59-A6C34878D82A}">
                    <a16:rowId xmlns:a16="http://schemas.microsoft.com/office/drawing/2014/main" val="10004"/>
                  </a:ext>
                </a:extLst>
              </a:tr>
              <a:tr h="365100">
                <a:tc>
                  <a:txBody>
                    <a:bodyPr/>
                    <a:lstStyle/>
                    <a:p>
                      <a:pPr marL="0" lvl="0" indent="0" algn="ctr" rtl="0">
                        <a:spcBef>
                          <a:spcPts val="0"/>
                        </a:spcBef>
                        <a:spcAft>
                          <a:spcPts val="0"/>
                        </a:spcAft>
                        <a:buNone/>
                      </a:pPr>
                      <a:r>
                        <a:rPr lang="en-GB" sz="1200"/>
                        <a:t>Attacking</a:t>
                      </a:r>
                      <a:endParaRPr sz="1200"/>
                    </a:p>
                  </a:txBody>
                  <a:tcPr marL="91425" marR="91425" marT="91425" marB="91425"/>
                </a:tc>
                <a:tc>
                  <a:txBody>
                    <a:bodyPr/>
                    <a:lstStyle/>
                    <a:p>
                      <a:pPr marL="0" lvl="0" indent="0" algn="ctr" rtl="0">
                        <a:spcBef>
                          <a:spcPts val="0"/>
                        </a:spcBef>
                        <a:spcAft>
                          <a:spcPts val="0"/>
                        </a:spcAft>
                        <a:buNone/>
                      </a:pPr>
                      <a:r>
                        <a:rPr lang="en-GB" sz="1200"/>
                        <a:t>Defending</a:t>
                      </a:r>
                      <a:endParaRPr sz="1200"/>
                    </a:p>
                  </a:txBody>
                  <a:tcPr marL="91425" marR="91425" marT="91425" marB="91425"/>
                </a:tc>
                <a:tc>
                  <a:txBody>
                    <a:bodyPr/>
                    <a:lstStyle/>
                    <a:p>
                      <a:pPr marL="0" lvl="0" indent="0" algn="ctr" rtl="0">
                        <a:spcBef>
                          <a:spcPts val="0"/>
                        </a:spcBef>
                        <a:spcAft>
                          <a:spcPts val="0"/>
                        </a:spcAft>
                        <a:buNone/>
                      </a:pPr>
                      <a:r>
                        <a:rPr lang="en-GB" sz="1200"/>
                        <a:t>Transition</a:t>
                      </a:r>
                      <a:endParaRPr sz="1200"/>
                    </a:p>
                  </a:txBody>
                  <a:tcPr marL="91425" marR="91425" marT="91425" marB="91425"/>
                </a:tc>
                <a:tc rowSpan="2">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5"/>
                  </a:ext>
                </a:extLst>
              </a:tr>
              <a:tr h="1036950">
                <a:tc>
                  <a:txBody>
                    <a:bodyPr/>
                    <a:lstStyle/>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6"/>
                  </a:ext>
                </a:extLst>
              </a:tr>
            </a:tbl>
          </a:graphicData>
        </a:graphic>
      </p:graphicFrame>
      <p:pic>
        <p:nvPicPr>
          <p:cNvPr id="7" name="Picture 6" descr="Exeter Youth Soccer Association">
            <a:extLst>
              <a:ext uri="{FF2B5EF4-FFF2-40B4-BE49-F238E27FC236}">
                <a16:creationId xmlns:a16="http://schemas.microsoft.com/office/drawing/2014/main" id="{E5275C5D-E49D-4BCB-B58C-DDA66CEC17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b="1">
                <a:latin typeface="Raleway"/>
                <a:ea typeface="Raleway"/>
                <a:cs typeface="Raleway"/>
                <a:sym typeface="Raleway"/>
              </a:rPr>
              <a:t>Stay Safe &amp; Stay Fit</a:t>
            </a:r>
            <a:endParaRPr sz="3600" b="1">
              <a:latin typeface="Raleway"/>
              <a:ea typeface="Raleway"/>
              <a:cs typeface="Raleway"/>
              <a:sym typeface="Raleway"/>
            </a:endParaRPr>
          </a:p>
        </p:txBody>
      </p:sp>
      <p:pic>
        <p:nvPicPr>
          <p:cNvPr id="221" name="Google Shape;221;p31"/>
          <p:cNvPicPr preferRelativeResize="0"/>
          <p:nvPr/>
        </p:nvPicPr>
        <p:blipFill>
          <a:blip r:embed="rId3">
            <a:alphaModFix/>
          </a:blip>
          <a:stretch>
            <a:fillRect/>
          </a:stretch>
        </p:blipFill>
        <p:spPr>
          <a:xfrm>
            <a:off x="603241" y="2067751"/>
            <a:ext cx="3127618" cy="1159106"/>
          </a:xfrm>
          <a:prstGeom prst="rect">
            <a:avLst/>
          </a:prstGeom>
          <a:noFill/>
          <a:ln>
            <a:noFill/>
          </a:ln>
        </p:spPr>
      </p:pic>
      <p:cxnSp>
        <p:nvCxnSpPr>
          <p:cNvPr id="222" name="Google Shape;222;p31"/>
          <p:cNvCxnSpPr/>
          <p:nvPr/>
        </p:nvCxnSpPr>
        <p:spPr>
          <a:xfrm rot="10800000" flipH="1">
            <a:off x="2167050" y="1170100"/>
            <a:ext cx="4767300" cy="4800"/>
          </a:xfrm>
          <a:prstGeom prst="straightConnector1">
            <a:avLst/>
          </a:prstGeom>
          <a:noFill/>
          <a:ln w="38100" cap="flat" cmpd="sng">
            <a:solidFill>
              <a:srgbClr val="4A86E8"/>
            </a:solidFill>
            <a:prstDash val="solid"/>
            <a:round/>
            <a:headEnd type="none" w="med" len="med"/>
            <a:tailEnd type="none" w="med" len="med"/>
          </a:ln>
        </p:spPr>
      </p:cxnSp>
      <p:pic>
        <p:nvPicPr>
          <p:cNvPr id="223" name="Google Shape;223;p31"/>
          <p:cNvPicPr preferRelativeResize="0"/>
          <p:nvPr/>
        </p:nvPicPr>
        <p:blipFill>
          <a:blip r:embed="rId4">
            <a:alphaModFix/>
          </a:blip>
          <a:stretch>
            <a:fillRect/>
          </a:stretch>
        </p:blipFill>
        <p:spPr>
          <a:xfrm>
            <a:off x="7725300" y="4434150"/>
            <a:ext cx="1418700" cy="709350"/>
          </a:xfrm>
          <a:prstGeom prst="rect">
            <a:avLst/>
          </a:prstGeom>
          <a:noFill/>
          <a:ln>
            <a:noFill/>
          </a:ln>
        </p:spPr>
      </p:pic>
      <p:pic>
        <p:nvPicPr>
          <p:cNvPr id="224" name="Google Shape;224;p31"/>
          <p:cNvPicPr preferRelativeResize="0"/>
          <p:nvPr/>
        </p:nvPicPr>
        <p:blipFill>
          <a:blip r:embed="rId5">
            <a:alphaModFix/>
          </a:blip>
          <a:stretch>
            <a:fillRect/>
          </a:stretch>
        </p:blipFill>
        <p:spPr>
          <a:xfrm>
            <a:off x="0" y="4434150"/>
            <a:ext cx="1090652" cy="709350"/>
          </a:xfrm>
          <a:prstGeom prst="rect">
            <a:avLst/>
          </a:prstGeom>
          <a:noFill/>
          <a:ln>
            <a:noFill/>
          </a:ln>
        </p:spPr>
      </p:pic>
      <p:pic>
        <p:nvPicPr>
          <p:cNvPr id="8" name="Picture 7" descr="Exeter Youth Soccer Association">
            <a:extLst>
              <a:ext uri="{FF2B5EF4-FFF2-40B4-BE49-F238E27FC236}">
                <a16:creationId xmlns:a16="http://schemas.microsoft.com/office/drawing/2014/main" id="{84C74ACD-EB0F-4E7C-A5C2-058F3804BEC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1935" y="1965170"/>
            <a:ext cx="1850100" cy="1521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Seacoast United &amp; Nike </a:t>
            </a:r>
            <a:endParaRPr sz="2400" b="1">
              <a:latin typeface="Raleway"/>
              <a:ea typeface="Raleway"/>
              <a:cs typeface="Raleway"/>
              <a:sym typeface="Raleway"/>
            </a:endParaRPr>
          </a:p>
        </p:txBody>
      </p:sp>
      <p:cxnSp>
        <p:nvCxnSpPr>
          <p:cNvPr id="64" name="Google Shape;64;p14"/>
          <p:cNvCxnSpPr/>
          <p:nvPr/>
        </p:nvCxnSpPr>
        <p:spPr>
          <a:xfrm>
            <a:off x="251700" y="1010825"/>
            <a:ext cx="5827200" cy="6600"/>
          </a:xfrm>
          <a:prstGeom prst="straightConnector1">
            <a:avLst/>
          </a:prstGeom>
          <a:noFill/>
          <a:ln w="38100" cap="flat" cmpd="sng">
            <a:solidFill>
              <a:srgbClr val="4A86E8"/>
            </a:solidFill>
            <a:prstDash val="solid"/>
            <a:round/>
            <a:headEnd type="none" w="med" len="med"/>
            <a:tailEnd type="none" w="med" len="med"/>
          </a:ln>
        </p:spPr>
      </p:cxnSp>
      <p:sp>
        <p:nvSpPr>
          <p:cNvPr id="65" name="Google Shape;65;p14"/>
          <p:cNvSpPr txBox="1"/>
          <p:nvPr/>
        </p:nvSpPr>
        <p:spPr>
          <a:xfrm>
            <a:off x="453825" y="949925"/>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6" name="Google Shape;66;p14"/>
          <p:cNvPicPr preferRelativeResize="0"/>
          <p:nvPr/>
        </p:nvPicPr>
        <p:blipFill>
          <a:blip r:embed="rId3">
            <a:alphaModFix/>
          </a:blip>
          <a:stretch>
            <a:fillRect/>
          </a:stretch>
        </p:blipFill>
        <p:spPr>
          <a:xfrm>
            <a:off x="914400" y="1243500"/>
            <a:ext cx="7190400" cy="3595200"/>
          </a:xfrm>
          <a:prstGeom prst="rect">
            <a:avLst/>
          </a:prstGeom>
          <a:noFill/>
          <a:ln>
            <a:noFill/>
          </a:ln>
        </p:spPr>
      </p:pic>
      <p:pic>
        <p:nvPicPr>
          <p:cNvPr id="9" name="Picture 8" descr="Exeter Youth Soccer Association">
            <a:extLst>
              <a:ext uri="{FF2B5EF4-FFF2-40B4-BE49-F238E27FC236}">
                <a16:creationId xmlns:a16="http://schemas.microsoft.com/office/drawing/2014/main" id="{C9995829-9725-4D85-AB5C-38D871E1B1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Seacoast United Home Workout Plan </a:t>
            </a:r>
            <a:endParaRPr sz="2400" b="1">
              <a:latin typeface="Raleway"/>
              <a:ea typeface="Raleway"/>
              <a:cs typeface="Raleway"/>
              <a:sym typeface="Raleway"/>
            </a:endParaRPr>
          </a:p>
        </p:txBody>
      </p:sp>
      <p:sp>
        <p:nvSpPr>
          <p:cNvPr id="72" name="Google Shape;72;p15"/>
          <p:cNvSpPr txBox="1">
            <a:spLocks noGrp="1"/>
          </p:cNvSpPr>
          <p:nvPr>
            <p:ph type="body" idx="1"/>
          </p:nvPr>
        </p:nvSpPr>
        <p:spPr>
          <a:xfrm>
            <a:off x="182900" y="12189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000000"/>
                </a:solidFill>
              </a:rPr>
              <a:t>The Seacoast United Home Workout will consist of a 5-Day Plan to keep our players active in this time away from Team Training Sessions. The activities we have are all designed so players can perform on their own in a limited space, so should be accessible for all our players.</a:t>
            </a:r>
            <a:endParaRPr sz="1200">
              <a:solidFill>
                <a:srgbClr val="000000"/>
              </a:solidFill>
            </a:endParaRPr>
          </a:p>
          <a:p>
            <a:pPr marL="0" lvl="0" indent="0" algn="l" rtl="0">
              <a:spcBef>
                <a:spcPts val="1600"/>
              </a:spcBef>
              <a:spcAft>
                <a:spcPts val="0"/>
              </a:spcAft>
              <a:buNone/>
            </a:pPr>
            <a:r>
              <a:rPr lang="en-GB" sz="1200">
                <a:solidFill>
                  <a:srgbClr val="000000"/>
                </a:solidFill>
              </a:rPr>
              <a:t>The Home Workout Weekly Plan will consist of the following:</a:t>
            </a:r>
            <a:endParaRPr sz="1200">
              <a:solidFill>
                <a:srgbClr val="000000"/>
              </a:solidFill>
            </a:endParaRPr>
          </a:p>
          <a:p>
            <a:pPr marL="457200" lvl="0" indent="-304800" algn="l" rtl="0">
              <a:spcBef>
                <a:spcPts val="1600"/>
              </a:spcBef>
              <a:spcAft>
                <a:spcPts val="0"/>
              </a:spcAft>
              <a:buClr>
                <a:srgbClr val="000000"/>
              </a:buClr>
              <a:buSzPts val="1200"/>
              <a:buChar char="-"/>
            </a:pPr>
            <a:r>
              <a:rPr lang="en-GB" sz="1200">
                <a:solidFill>
                  <a:srgbClr val="000000"/>
                </a:solidFill>
              </a:rPr>
              <a:t>Dynamic Warm Up</a:t>
            </a:r>
            <a:endParaRPr sz="1200">
              <a:solidFill>
                <a:srgbClr val="000000"/>
              </a:solidFill>
            </a:endParaRPr>
          </a:p>
          <a:p>
            <a:pPr marL="457200" lvl="0" indent="-304800" algn="l" rtl="0">
              <a:spcBef>
                <a:spcPts val="0"/>
              </a:spcBef>
              <a:spcAft>
                <a:spcPts val="0"/>
              </a:spcAft>
              <a:buClr>
                <a:srgbClr val="000000"/>
              </a:buClr>
              <a:buSzPts val="1200"/>
              <a:buChar char="-"/>
            </a:pPr>
            <a:r>
              <a:rPr lang="en-GB" sz="1200">
                <a:solidFill>
                  <a:srgbClr val="000000"/>
                </a:solidFill>
              </a:rPr>
              <a:t>Cool Down</a:t>
            </a:r>
            <a:endParaRPr sz="1200">
              <a:solidFill>
                <a:srgbClr val="000000"/>
              </a:solidFill>
            </a:endParaRPr>
          </a:p>
          <a:p>
            <a:pPr marL="457200" lvl="0" indent="-304800" algn="l" rtl="0">
              <a:spcBef>
                <a:spcPts val="0"/>
              </a:spcBef>
              <a:spcAft>
                <a:spcPts val="0"/>
              </a:spcAft>
              <a:buClr>
                <a:srgbClr val="000000"/>
              </a:buClr>
              <a:buSzPts val="1200"/>
              <a:buChar char="-"/>
            </a:pPr>
            <a:r>
              <a:rPr lang="en-GB" sz="1200">
                <a:solidFill>
                  <a:srgbClr val="000000"/>
                </a:solidFill>
              </a:rPr>
              <a:t>Aerobic Workout</a:t>
            </a:r>
            <a:endParaRPr sz="1200">
              <a:solidFill>
                <a:srgbClr val="000000"/>
              </a:solidFill>
            </a:endParaRPr>
          </a:p>
          <a:p>
            <a:pPr marL="457200" lvl="0" indent="-304800" algn="l" rtl="0">
              <a:spcBef>
                <a:spcPts val="0"/>
              </a:spcBef>
              <a:spcAft>
                <a:spcPts val="0"/>
              </a:spcAft>
              <a:buClr>
                <a:srgbClr val="000000"/>
              </a:buClr>
              <a:buSzPts val="1200"/>
              <a:buChar char="-"/>
            </a:pPr>
            <a:r>
              <a:rPr lang="en-GB" sz="1200">
                <a:solidFill>
                  <a:srgbClr val="000000"/>
                </a:solidFill>
              </a:rPr>
              <a:t>Technical Based Workout</a:t>
            </a:r>
            <a:endParaRPr sz="1200">
              <a:solidFill>
                <a:srgbClr val="000000"/>
              </a:solidFill>
            </a:endParaRPr>
          </a:p>
          <a:p>
            <a:pPr marL="457200" lvl="0" indent="-304800" algn="l" rtl="0">
              <a:spcBef>
                <a:spcPts val="0"/>
              </a:spcBef>
              <a:spcAft>
                <a:spcPts val="0"/>
              </a:spcAft>
              <a:buClr>
                <a:srgbClr val="000000"/>
              </a:buClr>
              <a:buSzPts val="1200"/>
              <a:buChar char="-"/>
            </a:pPr>
            <a:r>
              <a:rPr lang="en-GB" sz="1200">
                <a:solidFill>
                  <a:srgbClr val="000000"/>
                </a:solidFill>
              </a:rPr>
              <a:t>Core Workout</a:t>
            </a:r>
            <a:endParaRPr sz="1200">
              <a:solidFill>
                <a:srgbClr val="000000"/>
              </a:solidFill>
            </a:endParaRPr>
          </a:p>
          <a:p>
            <a:pPr marL="457200" lvl="0" indent="-304800" algn="l" rtl="0">
              <a:spcBef>
                <a:spcPts val="0"/>
              </a:spcBef>
              <a:spcAft>
                <a:spcPts val="0"/>
              </a:spcAft>
              <a:buClr>
                <a:srgbClr val="000000"/>
              </a:buClr>
              <a:buSzPts val="1200"/>
              <a:buChar char="-"/>
            </a:pPr>
            <a:r>
              <a:rPr lang="en-GB" sz="1200">
                <a:solidFill>
                  <a:srgbClr val="000000"/>
                </a:solidFill>
              </a:rPr>
              <a:t>Upper Body Workout</a:t>
            </a:r>
            <a:endParaRPr sz="1200">
              <a:solidFill>
                <a:srgbClr val="000000"/>
              </a:solidFill>
            </a:endParaRPr>
          </a:p>
          <a:p>
            <a:pPr marL="457200" lvl="0" indent="-304800" algn="l" rtl="0">
              <a:spcBef>
                <a:spcPts val="0"/>
              </a:spcBef>
              <a:spcAft>
                <a:spcPts val="0"/>
              </a:spcAft>
              <a:buClr>
                <a:srgbClr val="000000"/>
              </a:buClr>
              <a:buSzPts val="1200"/>
              <a:buChar char="-"/>
            </a:pPr>
            <a:r>
              <a:rPr lang="en-GB" sz="1200">
                <a:solidFill>
                  <a:srgbClr val="000000"/>
                </a:solidFill>
              </a:rPr>
              <a:t>Lower Body Workout</a:t>
            </a:r>
            <a:endParaRPr sz="1200">
              <a:solidFill>
                <a:srgbClr val="000000"/>
              </a:solidFill>
            </a:endParaRPr>
          </a:p>
          <a:p>
            <a:pPr marL="457200" lvl="0" indent="-304800" algn="l" rtl="0">
              <a:spcBef>
                <a:spcPts val="0"/>
              </a:spcBef>
              <a:spcAft>
                <a:spcPts val="0"/>
              </a:spcAft>
              <a:buClr>
                <a:srgbClr val="000000"/>
              </a:buClr>
              <a:buSzPts val="1200"/>
              <a:buChar char="-"/>
            </a:pPr>
            <a:r>
              <a:rPr lang="en-GB" sz="1200">
                <a:solidFill>
                  <a:srgbClr val="000000"/>
                </a:solidFill>
              </a:rPr>
              <a:t>Yoga Workout</a:t>
            </a:r>
            <a:endParaRPr sz="1200">
              <a:solidFill>
                <a:srgbClr val="000000"/>
              </a:solidFill>
            </a:endParaRPr>
          </a:p>
          <a:p>
            <a:pPr marL="457200" lvl="0" indent="-304800" algn="l" rtl="0">
              <a:spcBef>
                <a:spcPts val="0"/>
              </a:spcBef>
              <a:spcAft>
                <a:spcPts val="0"/>
              </a:spcAft>
              <a:buClr>
                <a:srgbClr val="000000"/>
              </a:buClr>
              <a:buSzPts val="1200"/>
              <a:buChar char="-"/>
            </a:pPr>
            <a:r>
              <a:rPr lang="en-GB" sz="1200">
                <a:solidFill>
                  <a:srgbClr val="000000"/>
                </a:solidFill>
              </a:rPr>
              <a:t>Soccer Homework</a:t>
            </a:r>
            <a:endParaRPr sz="1200">
              <a:solidFill>
                <a:srgbClr val="000000"/>
              </a:solidFill>
            </a:endParaRPr>
          </a:p>
          <a:p>
            <a:pPr marL="0" lvl="0" indent="0" algn="l" rtl="0">
              <a:spcBef>
                <a:spcPts val="1600"/>
              </a:spcBef>
              <a:spcAft>
                <a:spcPts val="1600"/>
              </a:spcAft>
              <a:buNone/>
            </a:pPr>
            <a:r>
              <a:rPr lang="en-GB" sz="1200">
                <a:solidFill>
                  <a:srgbClr val="000000"/>
                </a:solidFill>
              </a:rPr>
              <a:t>This presentation will include a weekly schedule, plus descriptions of the activities we would like the players to perform in each of the workouts.</a:t>
            </a:r>
            <a:endParaRPr sz="1200">
              <a:solidFill>
                <a:srgbClr val="000000"/>
              </a:solidFill>
            </a:endParaRPr>
          </a:p>
        </p:txBody>
      </p:sp>
      <p:cxnSp>
        <p:nvCxnSpPr>
          <p:cNvPr id="74" name="Google Shape;74;p15"/>
          <p:cNvCxnSpPr/>
          <p:nvPr/>
        </p:nvCxnSpPr>
        <p:spPr>
          <a:xfrm>
            <a:off x="251700" y="1010825"/>
            <a:ext cx="5827200" cy="6600"/>
          </a:xfrm>
          <a:prstGeom prst="straightConnector1">
            <a:avLst/>
          </a:prstGeom>
          <a:noFill/>
          <a:ln w="38100" cap="flat" cmpd="sng">
            <a:solidFill>
              <a:srgbClr val="4A86E8"/>
            </a:solidFill>
            <a:prstDash val="solid"/>
            <a:round/>
            <a:headEnd type="none" w="med" len="med"/>
            <a:tailEnd type="none" w="med" len="med"/>
          </a:ln>
        </p:spPr>
      </p:cxnSp>
      <p:sp>
        <p:nvSpPr>
          <p:cNvPr id="75" name="Google Shape;75;p15"/>
          <p:cNvSpPr txBox="1"/>
          <p:nvPr/>
        </p:nvSpPr>
        <p:spPr>
          <a:xfrm>
            <a:off x="453825" y="949925"/>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8" name="Picture 7" descr="Exeter Youth Soccer Association">
            <a:extLst>
              <a:ext uri="{FF2B5EF4-FFF2-40B4-BE49-F238E27FC236}">
                <a16:creationId xmlns:a16="http://schemas.microsoft.com/office/drawing/2014/main" id="{8F4C0E16-5A14-4399-943B-7EAB657A413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86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Weekly Schedule (4/13-4/17)</a:t>
            </a:r>
            <a:endParaRPr sz="2400" b="1">
              <a:latin typeface="Raleway"/>
              <a:ea typeface="Raleway"/>
              <a:cs typeface="Raleway"/>
              <a:sym typeface="Raleway"/>
            </a:endParaRPr>
          </a:p>
        </p:txBody>
      </p:sp>
      <p:cxnSp>
        <p:nvCxnSpPr>
          <p:cNvPr id="82" name="Google Shape;82;p16"/>
          <p:cNvCxnSpPr/>
          <p:nvPr/>
        </p:nvCxnSpPr>
        <p:spPr>
          <a:xfrm>
            <a:off x="258600" y="1010825"/>
            <a:ext cx="4697100" cy="8100"/>
          </a:xfrm>
          <a:prstGeom prst="straightConnector1">
            <a:avLst/>
          </a:prstGeom>
          <a:noFill/>
          <a:ln w="38100" cap="flat" cmpd="sng">
            <a:solidFill>
              <a:srgbClr val="4A86E8"/>
            </a:solidFill>
            <a:prstDash val="solid"/>
            <a:round/>
            <a:headEnd type="none" w="med" len="med"/>
            <a:tailEnd type="none" w="med" len="med"/>
          </a:ln>
        </p:spPr>
      </p:cxnSp>
      <p:graphicFrame>
        <p:nvGraphicFramePr>
          <p:cNvPr id="83" name="Google Shape;83;p16"/>
          <p:cNvGraphicFramePr/>
          <p:nvPr/>
        </p:nvGraphicFramePr>
        <p:xfrm>
          <a:off x="650213" y="1383800"/>
          <a:ext cx="7691175" cy="3475825"/>
        </p:xfrm>
        <a:graphic>
          <a:graphicData uri="http://schemas.openxmlformats.org/drawingml/2006/table">
            <a:tbl>
              <a:tblPr>
                <a:noFill/>
                <a:tableStyleId>{DBE68E51-8B68-4E1A-B4C8-C0E21F27355E}</a:tableStyleId>
              </a:tblPr>
              <a:tblGrid>
                <a:gridCol w="1587175">
                  <a:extLst>
                    <a:ext uri="{9D8B030D-6E8A-4147-A177-3AD203B41FA5}">
                      <a16:colId xmlns:a16="http://schemas.microsoft.com/office/drawing/2014/main" val="20000"/>
                    </a:ext>
                  </a:extLst>
                </a:gridCol>
                <a:gridCol w="1540625">
                  <a:extLst>
                    <a:ext uri="{9D8B030D-6E8A-4147-A177-3AD203B41FA5}">
                      <a16:colId xmlns:a16="http://schemas.microsoft.com/office/drawing/2014/main" val="20001"/>
                    </a:ext>
                  </a:extLst>
                </a:gridCol>
                <a:gridCol w="1363275">
                  <a:extLst>
                    <a:ext uri="{9D8B030D-6E8A-4147-A177-3AD203B41FA5}">
                      <a16:colId xmlns:a16="http://schemas.microsoft.com/office/drawing/2014/main" val="20002"/>
                    </a:ext>
                  </a:extLst>
                </a:gridCol>
                <a:gridCol w="1612950">
                  <a:extLst>
                    <a:ext uri="{9D8B030D-6E8A-4147-A177-3AD203B41FA5}">
                      <a16:colId xmlns:a16="http://schemas.microsoft.com/office/drawing/2014/main" val="20003"/>
                    </a:ext>
                  </a:extLst>
                </a:gridCol>
                <a:gridCol w="1587150">
                  <a:extLst>
                    <a:ext uri="{9D8B030D-6E8A-4147-A177-3AD203B41FA5}">
                      <a16:colId xmlns:a16="http://schemas.microsoft.com/office/drawing/2014/main" val="20004"/>
                    </a:ext>
                  </a:extLst>
                </a:gridCol>
              </a:tblGrid>
              <a:tr h="620600">
                <a:tc>
                  <a:txBody>
                    <a:bodyPr/>
                    <a:lstStyle/>
                    <a:p>
                      <a:pPr marL="0" lvl="0" indent="0" algn="ctr" rtl="0">
                        <a:spcBef>
                          <a:spcPts val="0"/>
                        </a:spcBef>
                        <a:spcAft>
                          <a:spcPts val="0"/>
                        </a:spcAft>
                        <a:buNone/>
                      </a:pPr>
                      <a:r>
                        <a:rPr lang="en-GB" sz="1200" b="1"/>
                        <a:t>Monday</a:t>
                      </a:r>
                      <a:endParaRPr sz="1200" b="1"/>
                    </a:p>
                    <a:p>
                      <a:pPr marL="0" lvl="0" indent="0" algn="ctr" rtl="0">
                        <a:spcBef>
                          <a:spcPts val="0"/>
                        </a:spcBef>
                        <a:spcAft>
                          <a:spcPts val="0"/>
                        </a:spcAft>
                        <a:buNone/>
                      </a:pPr>
                      <a:r>
                        <a:rPr lang="en-GB" sz="1200" b="1"/>
                        <a:t>13th April</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Tuesday</a:t>
                      </a:r>
                      <a:endParaRPr sz="1200" b="1"/>
                    </a:p>
                    <a:p>
                      <a:pPr marL="0" lvl="0" indent="0" algn="ctr" rtl="0">
                        <a:spcBef>
                          <a:spcPts val="0"/>
                        </a:spcBef>
                        <a:spcAft>
                          <a:spcPts val="0"/>
                        </a:spcAft>
                        <a:buNone/>
                      </a:pPr>
                      <a:r>
                        <a:rPr lang="en-GB" sz="1200" b="1"/>
                        <a:t>14th April</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Wednesday </a:t>
                      </a:r>
                      <a:endParaRPr sz="1200" b="1"/>
                    </a:p>
                    <a:p>
                      <a:pPr marL="0" lvl="0" indent="0" algn="ctr" rtl="0">
                        <a:spcBef>
                          <a:spcPts val="0"/>
                        </a:spcBef>
                        <a:spcAft>
                          <a:spcPts val="0"/>
                        </a:spcAft>
                        <a:buNone/>
                      </a:pPr>
                      <a:r>
                        <a:rPr lang="en-GB" sz="1200" b="1"/>
                        <a:t>15th April</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Thursday </a:t>
                      </a:r>
                      <a:endParaRPr sz="1200" b="1"/>
                    </a:p>
                    <a:p>
                      <a:pPr marL="0" lvl="0" indent="0" algn="ctr" rtl="0">
                        <a:spcBef>
                          <a:spcPts val="0"/>
                        </a:spcBef>
                        <a:spcAft>
                          <a:spcPts val="0"/>
                        </a:spcAft>
                        <a:buNone/>
                      </a:pPr>
                      <a:r>
                        <a:rPr lang="en-GB" sz="1200" b="1"/>
                        <a:t>16th April</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Friday</a:t>
                      </a:r>
                      <a:endParaRPr sz="1200" b="1"/>
                    </a:p>
                    <a:p>
                      <a:pPr marL="0" lvl="0" indent="0" algn="ctr" rtl="0">
                        <a:spcBef>
                          <a:spcPts val="0"/>
                        </a:spcBef>
                        <a:spcAft>
                          <a:spcPts val="0"/>
                        </a:spcAft>
                        <a:buNone/>
                      </a:pPr>
                      <a:r>
                        <a:rPr lang="en-GB" sz="1200" b="1"/>
                        <a:t>17th April</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extLst>
                  <a:ext uri="{0D108BD9-81ED-4DB2-BD59-A6C34878D82A}">
                    <a16:rowId xmlns:a16="http://schemas.microsoft.com/office/drawing/2014/main" val="10000"/>
                  </a:ext>
                </a:extLst>
              </a:tr>
              <a:tr h="592550">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Yoga Workout</a:t>
                      </a:r>
                      <a:endParaRPr sz="1200">
                        <a:solidFill>
                          <a:schemeClr val="dk1"/>
                        </a:solidFill>
                      </a:endParaRPr>
                    </a:p>
                    <a:p>
                      <a:pPr marL="0" lvl="0" indent="0" algn="ctr" rtl="0">
                        <a:spcBef>
                          <a:spcPts val="0"/>
                        </a:spcBef>
                        <a:spcAft>
                          <a:spcPts val="0"/>
                        </a:spcAft>
                        <a:buClr>
                          <a:schemeClr val="dk1"/>
                        </a:buClr>
                        <a:buSzPts val="1100"/>
                        <a:buFont typeface="Arial"/>
                        <a:buNone/>
                      </a:pPr>
                      <a:endParaRPr sz="1200">
                        <a:solidFill>
                          <a:schemeClr val="dk1"/>
                        </a:solidFill>
                      </a:endParaRPr>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1"/>
                  </a:ext>
                </a:extLst>
              </a:tr>
              <a:tr h="549225">
                <a:tc>
                  <a:txBody>
                    <a:bodyPr/>
                    <a:lstStyle/>
                    <a:p>
                      <a:pPr marL="0" lvl="0" indent="0" algn="ctr" rtl="0">
                        <a:spcBef>
                          <a:spcPts val="0"/>
                        </a:spcBef>
                        <a:spcAft>
                          <a:spcPts val="0"/>
                        </a:spcAft>
                        <a:buNone/>
                      </a:pPr>
                      <a:r>
                        <a:rPr lang="en-GB" sz="1200"/>
                        <a:t>Technical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Technical Workout </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Tactical Homework</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Technical Workout</a:t>
                      </a:r>
                      <a:endParaRPr sz="1200">
                        <a:solidFill>
                          <a:schemeClr val="dk1"/>
                        </a:solidFill>
                      </a:endParaRPr>
                    </a:p>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Technical Workout</a:t>
                      </a:r>
                      <a:endParaRPr sz="1200">
                        <a:solidFill>
                          <a:schemeClr val="dk1"/>
                        </a:solidFill>
                      </a:endParaRPr>
                    </a:p>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2"/>
                  </a:ext>
                </a:extLst>
              </a:tr>
              <a:tr h="571150">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Aerobic Workout</a:t>
                      </a:r>
                      <a:endParaRPr sz="1200">
                        <a:solidFill>
                          <a:schemeClr val="dk1"/>
                        </a:solidFill>
                      </a:endParaRPr>
                    </a:p>
                    <a:p>
                      <a:pPr marL="0" lvl="0" indent="0" algn="ctr" rtl="0">
                        <a:spcBef>
                          <a:spcPts val="0"/>
                        </a:spcBef>
                        <a:spcAft>
                          <a:spcPts val="0"/>
                        </a:spcAft>
                        <a:buClr>
                          <a:schemeClr val="dk1"/>
                        </a:buClr>
                        <a:buSzPts val="1100"/>
                        <a:buFont typeface="Arial"/>
                        <a:buNone/>
                      </a:pPr>
                      <a:r>
                        <a:rPr lang="en-GB" sz="1200">
                          <a:solidFill>
                            <a:schemeClr val="dk1"/>
                          </a:solidFill>
                        </a:rPr>
                        <a:t>(2 x 1 Mile Sprints)</a:t>
                      </a:r>
                      <a:endParaRPr sz="1200">
                        <a:solidFill>
                          <a:schemeClr val="dk1"/>
                        </a:solidFill>
                      </a:endParaRPr>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Core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Aerobic Workout </a:t>
                      </a:r>
                      <a:endParaRPr sz="1200"/>
                    </a:p>
                    <a:p>
                      <a:pPr marL="0" lvl="0" indent="0" algn="ctr" rtl="0">
                        <a:spcBef>
                          <a:spcPts val="0"/>
                        </a:spcBef>
                        <a:spcAft>
                          <a:spcPts val="0"/>
                        </a:spcAft>
                        <a:buNone/>
                      </a:pPr>
                      <a:r>
                        <a:rPr lang="en-GB" sz="1200"/>
                        <a:t>(Timed 5 km)</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Core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3"/>
                  </a:ext>
                </a:extLst>
              </a:tr>
              <a:tr h="571150">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Upper Body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Lower Body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4"/>
                  </a:ext>
                </a:extLst>
              </a:tr>
              <a:tr h="571150">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8" name="Picture 7" descr="Exeter Youth Soccer Association">
            <a:extLst>
              <a:ext uri="{FF2B5EF4-FFF2-40B4-BE49-F238E27FC236}">
                <a16:creationId xmlns:a16="http://schemas.microsoft.com/office/drawing/2014/main" id="{91C8F273-6919-424A-9B7E-142E1090AF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Dynamic Warm Up</a:t>
            </a:r>
            <a:endParaRPr sz="2400" b="1">
              <a:latin typeface="Raleway"/>
              <a:ea typeface="Raleway"/>
              <a:cs typeface="Raleway"/>
              <a:sym typeface="Raleway"/>
            </a:endParaRPr>
          </a:p>
        </p:txBody>
      </p:sp>
      <p:cxnSp>
        <p:nvCxnSpPr>
          <p:cNvPr id="90" name="Google Shape;90;p17"/>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91" name="Google Shape;91;p17"/>
          <p:cNvSpPr txBox="1"/>
          <p:nvPr/>
        </p:nvSpPr>
        <p:spPr>
          <a:xfrm>
            <a:off x="5772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 Tues, Thurs and Fri ~</a:t>
            </a:r>
            <a:endParaRPr i="1"/>
          </a:p>
        </p:txBody>
      </p:sp>
      <p:pic>
        <p:nvPicPr>
          <p:cNvPr id="92" name="Google Shape;92;p17"/>
          <p:cNvPicPr preferRelativeResize="0"/>
          <p:nvPr/>
        </p:nvPicPr>
        <p:blipFill>
          <a:blip r:embed="rId3">
            <a:alphaModFix/>
          </a:blip>
          <a:stretch>
            <a:fillRect/>
          </a:stretch>
        </p:blipFill>
        <p:spPr>
          <a:xfrm>
            <a:off x="2952175" y="1795575"/>
            <a:ext cx="3329050" cy="3347925"/>
          </a:xfrm>
          <a:prstGeom prst="rect">
            <a:avLst/>
          </a:prstGeom>
          <a:noFill/>
          <a:ln>
            <a:noFill/>
          </a:ln>
        </p:spPr>
      </p:pic>
      <p:sp>
        <p:nvSpPr>
          <p:cNvPr id="93" name="Google Shape;93;p17"/>
          <p:cNvSpPr txBox="1"/>
          <p:nvPr/>
        </p:nvSpPr>
        <p:spPr>
          <a:xfrm>
            <a:off x="251700" y="1277763"/>
            <a:ext cx="89637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dk1"/>
                </a:solidFill>
              </a:rPr>
              <a:t>***Players should perform each exercise for 10 seconds, before moving onto the next one.   </a:t>
            </a:r>
            <a:endParaRPr b="1">
              <a:solidFill>
                <a:schemeClr val="dk1"/>
              </a:solidFill>
            </a:endParaRPr>
          </a:p>
          <a:p>
            <a:pPr marL="0" lvl="0" indent="0" algn="ctr" rtl="0">
              <a:spcBef>
                <a:spcPts val="0"/>
              </a:spcBef>
              <a:spcAft>
                <a:spcPts val="0"/>
              </a:spcAft>
              <a:buClr>
                <a:schemeClr val="dk1"/>
              </a:buClr>
              <a:buSzPts val="1100"/>
              <a:buFont typeface="Arial"/>
              <a:buNone/>
            </a:pPr>
            <a:r>
              <a:rPr lang="en-GB" b="1">
                <a:solidFill>
                  <a:schemeClr val="dk1"/>
                </a:solidFill>
              </a:rPr>
              <a:t>Repeat the exercises for a total of </a:t>
            </a:r>
            <a:r>
              <a:rPr lang="en-GB" b="1">
                <a:solidFill>
                  <a:srgbClr val="FF0000"/>
                </a:solidFill>
              </a:rPr>
              <a:t>2 sets</a:t>
            </a:r>
            <a:r>
              <a:rPr lang="en-GB" b="1">
                <a:solidFill>
                  <a:schemeClr val="dk1"/>
                </a:solidFill>
              </a:rPr>
              <a:t>***</a:t>
            </a:r>
            <a:endParaRPr b="1"/>
          </a:p>
        </p:txBody>
      </p:sp>
      <p:pic>
        <p:nvPicPr>
          <p:cNvPr id="9" name="Picture 8" descr="Exeter Youth Soccer Association">
            <a:extLst>
              <a:ext uri="{FF2B5EF4-FFF2-40B4-BE49-F238E27FC236}">
                <a16:creationId xmlns:a16="http://schemas.microsoft.com/office/drawing/2014/main" id="{C4C57B2F-205A-43D9-BADE-B75E4F150B7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Technical Workout #1</a:t>
            </a:r>
            <a:endParaRPr sz="2400" b="1">
              <a:latin typeface="Raleway"/>
              <a:ea typeface="Raleway"/>
              <a:cs typeface="Raleway"/>
              <a:sym typeface="Raleway"/>
            </a:endParaRPr>
          </a:p>
        </p:txBody>
      </p:sp>
      <p:cxnSp>
        <p:nvCxnSpPr>
          <p:cNvPr id="100" name="Google Shape;100;p18"/>
          <p:cNvCxnSpPr/>
          <p:nvPr/>
        </p:nvCxnSpPr>
        <p:spPr>
          <a:xfrm>
            <a:off x="251700" y="1010825"/>
            <a:ext cx="5300100" cy="5700"/>
          </a:xfrm>
          <a:prstGeom prst="straightConnector1">
            <a:avLst/>
          </a:prstGeom>
          <a:noFill/>
          <a:ln w="38100" cap="flat" cmpd="sng">
            <a:solidFill>
              <a:srgbClr val="4A86E8"/>
            </a:solidFill>
            <a:prstDash val="solid"/>
            <a:round/>
            <a:headEnd type="none" w="med" len="med"/>
            <a:tailEnd type="none" w="med" len="med"/>
          </a:ln>
        </p:spPr>
      </p:cxnSp>
      <p:sp>
        <p:nvSpPr>
          <p:cNvPr id="101" name="Google Shape;101;p18"/>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Monday, Tuesday, Thursday, Friday ~</a:t>
            </a:r>
            <a:endParaRPr i="1"/>
          </a:p>
        </p:txBody>
      </p:sp>
      <p:pic>
        <p:nvPicPr>
          <p:cNvPr id="102" name="Google Shape;102;p18" title="Seacoast United Home Workout: Week 4 - Technical 1">
            <a:hlinkClick r:id="rId3"/>
          </p:cNvPr>
          <p:cNvPicPr preferRelativeResize="0"/>
          <p:nvPr/>
        </p:nvPicPr>
        <p:blipFill>
          <a:blip r:embed="rId4">
            <a:alphaModFix/>
          </a:blip>
          <a:stretch>
            <a:fillRect/>
          </a:stretch>
        </p:blipFill>
        <p:spPr>
          <a:xfrm>
            <a:off x="2220600" y="1532400"/>
            <a:ext cx="4572000" cy="3429000"/>
          </a:xfrm>
          <a:prstGeom prst="rect">
            <a:avLst/>
          </a:prstGeom>
          <a:noFill/>
          <a:ln>
            <a:noFill/>
          </a:ln>
        </p:spPr>
      </p:pic>
      <p:pic>
        <p:nvPicPr>
          <p:cNvPr id="8" name="Picture 7" descr="Exeter Youth Soccer Association">
            <a:extLst>
              <a:ext uri="{FF2B5EF4-FFF2-40B4-BE49-F238E27FC236}">
                <a16:creationId xmlns:a16="http://schemas.microsoft.com/office/drawing/2014/main" id="{BC566A9E-CD0E-4618-A725-5C76520D444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b="1">
                <a:latin typeface="Raleway"/>
                <a:ea typeface="Raleway"/>
                <a:cs typeface="Raleway"/>
                <a:sym typeface="Raleway"/>
              </a:rPr>
              <a:t>Technical Workout - #2: </a:t>
            </a:r>
            <a:r>
              <a:rPr lang="en-GB" sz="2200" b="1">
                <a:latin typeface="Raleway"/>
                <a:ea typeface="Raleway"/>
                <a:cs typeface="Raleway"/>
                <a:sym typeface="Raleway"/>
              </a:rPr>
              <a:t>1v1 Escape Moves</a:t>
            </a:r>
            <a:endParaRPr sz="2200" b="1">
              <a:latin typeface="Raleway"/>
              <a:ea typeface="Raleway"/>
              <a:cs typeface="Raleway"/>
              <a:sym typeface="Raleway"/>
            </a:endParaRPr>
          </a:p>
          <a:p>
            <a:pPr marL="0" lvl="0" indent="0" algn="l" rtl="0">
              <a:spcBef>
                <a:spcPts val="0"/>
              </a:spcBef>
              <a:spcAft>
                <a:spcPts val="0"/>
              </a:spcAft>
              <a:buNone/>
            </a:pPr>
            <a:endParaRPr sz="2400" b="1">
              <a:latin typeface="Raleway"/>
              <a:ea typeface="Raleway"/>
              <a:cs typeface="Raleway"/>
              <a:sym typeface="Raleway"/>
            </a:endParaRPr>
          </a:p>
        </p:txBody>
      </p:sp>
      <p:cxnSp>
        <p:nvCxnSpPr>
          <p:cNvPr id="109" name="Google Shape;109;p19"/>
          <p:cNvCxnSpPr/>
          <p:nvPr/>
        </p:nvCxnSpPr>
        <p:spPr>
          <a:xfrm>
            <a:off x="251700" y="1010825"/>
            <a:ext cx="5300100" cy="5700"/>
          </a:xfrm>
          <a:prstGeom prst="straightConnector1">
            <a:avLst/>
          </a:prstGeom>
          <a:noFill/>
          <a:ln w="38100" cap="flat" cmpd="sng">
            <a:solidFill>
              <a:srgbClr val="4A86E8"/>
            </a:solidFill>
            <a:prstDash val="solid"/>
            <a:round/>
            <a:headEnd type="none" w="med" len="med"/>
            <a:tailEnd type="none" w="med" len="med"/>
          </a:ln>
        </p:spPr>
      </p:cxnSp>
      <p:sp>
        <p:nvSpPr>
          <p:cNvPr id="110" name="Google Shape;110;p19"/>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Monday, Tuesday, Thursday, Friday ~</a:t>
            </a:r>
            <a:endParaRPr i="1"/>
          </a:p>
        </p:txBody>
      </p:sp>
      <p:pic>
        <p:nvPicPr>
          <p:cNvPr id="111" name="Google Shape;111;p19" title="Seacoast United Home Workout: Week 4 - Technical 2">
            <a:hlinkClick r:id="rId3"/>
          </p:cNvPr>
          <p:cNvPicPr preferRelativeResize="0"/>
          <p:nvPr/>
        </p:nvPicPr>
        <p:blipFill>
          <a:blip r:embed="rId4">
            <a:alphaModFix/>
          </a:blip>
          <a:stretch>
            <a:fillRect/>
          </a:stretch>
        </p:blipFill>
        <p:spPr>
          <a:xfrm>
            <a:off x="2220600" y="1472100"/>
            <a:ext cx="4572000" cy="3429000"/>
          </a:xfrm>
          <a:prstGeom prst="rect">
            <a:avLst/>
          </a:prstGeom>
          <a:noFill/>
          <a:ln>
            <a:noFill/>
          </a:ln>
        </p:spPr>
      </p:pic>
      <p:pic>
        <p:nvPicPr>
          <p:cNvPr id="8" name="Picture 7" descr="Exeter Youth Soccer Association">
            <a:extLst>
              <a:ext uri="{FF2B5EF4-FFF2-40B4-BE49-F238E27FC236}">
                <a16:creationId xmlns:a16="http://schemas.microsoft.com/office/drawing/2014/main" id="{22F6AEC0-67F1-44ED-B9F8-813B15BB6CF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b="1">
                <a:latin typeface="Raleway"/>
                <a:ea typeface="Raleway"/>
                <a:cs typeface="Raleway"/>
                <a:sym typeface="Raleway"/>
              </a:rPr>
              <a:t>Physical Workout: Aerobic Fitness</a:t>
            </a:r>
            <a:endParaRPr sz="2400" b="1">
              <a:latin typeface="Raleway"/>
              <a:ea typeface="Raleway"/>
              <a:cs typeface="Raleway"/>
              <a:sym typeface="Raleway"/>
            </a:endParaRPr>
          </a:p>
          <a:p>
            <a:pPr marL="0" lvl="0" indent="0" algn="l" rtl="0">
              <a:spcBef>
                <a:spcPts val="0"/>
              </a:spcBef>
              <a:spcAft>
                <a:spcPts val="0"/>
              </a:spcAft>
              <a:buNone/>
            </a:pPr>
            <a:endParaRPr/>
          </a:p>
        </p:txBody>
      </p:sp>
      <p:cxnSp>
        <p:nvCxnSpPr>
          <p:cNvPr id="118" name="Google Shape;118;p20"/>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19" name="Google Shape;119;p20"/>
          <p:cNvSpPr txBox="1"/>
          <p:nvPr/>
        </p:nvSpPr>
        <p:spPr>
          <a:xfrm>
            <a:off x="5010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Monday &amp; Thursday ~</a:t>
            </a:r>
            <a:endParaRPr i="1"/>
          </a:p>
        </p:txBody>
      </p:sp>
      <p:pic>
        <p:nvPicPr>
          <p:cNvPr id="120" name="Google Shape;120;p20" title="Seacoast United Home Workout: Week 4">
            <a:hlinkClick r:id="rId3"/>
          </p:cNvPr>
          <p:cNvPicPr preferRelativeResize="0"/>
          <p:nvPr/>
        </p:nvPicPr>
        <p:blipFill>
          <a:blip r:embed="rId4">
            <a:alphaModFix/>
          </a:blip>
          <a:stretch>
            <a:fillRect/>
          </a:stretch>
        </p:blipFill>
        <p:spPr>
          <a:xfrm>
            <a:off x="2145625" y="1583600"/>
            <a:ext cx="4441750" cy="3331300"/>
          </a:xfrm>
          <a:prstGeom prst="rect">
            <a:avLst/>
          </a:prstGeom>
          <a:noFill/>
          <a:ln>
            <a:noFill/>
          </a:ln>
        </p:spPr>
      </p:pic>
      <p:pic>
        <p:nvPicPr>
          <p:cNvPr id="8" name="Picture 7" descr="Exeter Youth Soccer Association">
            <a:extLst>
              <a:ext uri="{FF2B5EF4-FFF2-40B4-BE49-F238E27FC236}">
                <a16:creationId xmlns:a16="http://schemas.microsoft.com/office/drawing/2014/main" id="{42BD9CFF-2C1E-402C-AAC6-22363BC998C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228600" y="487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Sprint Endurance Workout: 2 x 1 Mile Sprints</a:t>
            </a:r>
            <a:endParaRPr sz="2400" b="1">
              <a:latin typeface="Raleway"/>
              <a:ea typeface="Raleway"/>
              <a:cs typeface="Raleway"/>
              <a:sym typeface="Raleway"/>
            </a:endParaRPr>
          </a:p>
        </p:txBody>
      </p:sp>
      <p:sp>
        <p:nvSpPr>
          <p:cNvPr id="127" name="Google Shape;127;p21"/>
          <p:cNvSpPr txBox="1"/>
          <p:nvPr/>
        </p:nvSpPr>
        <p:spPr>
          <a:xfrm>
            <a:off x="5010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Monday~</a:t>
            </a:r>
            <a:endParaRPr i="1"/>
          </a:p>
        </p:txBody>
      </p:sp>
      <p:sp>
        <p:nvSpPr>
          <p:cNvPr id="128" name="Google Shape;128;p21"/>
          <p:cNvSpPr txBox="1"/>
          <p:nvPr/>
        </p:nvSpPr>
        <p:spPr>
          <a:xfrm>
            <a:off x="625200" y="4120425"/>
            <a:ext cx="8387400" cy="9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9" name="Google Shape;129;p21"/>
          <p:cNvSpPr txBox="1"/>
          <p:nvPr/>
        </p:nvSpPr>
        <p:spPr>
          <a:xfrm>
            <a:off x="188850" y="1612675"/>
            <a:ext cx="9052200" cy="3355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GB" sz="1600"/>
              <a:t>Sprint 1 x Mile as fast as you can (Screenshot on App)</a:t>
            </a:r>
            <a:endParaRPr sz="1600"/>
          </a:p>
          <a:p>
            <a:pPr marL="457200" lvl="0" indent="-330200" algn="l" rtl="0">
              <a:spcBef>
                <a:spcPts val="0"/>
              </a:spcBef>
              <a:spcAft>
                <a:spcPts val="0"/>
              </a:spcAft>
              <a:buSzPts val="1600"/>
              <a:buChar char="-"/>
            </a:pPr>
            <a:r>
              <a:rPr lang="en-GB" sz="1600"/>
              <a:t>Active Rest Period (2 Minutes):</a:t>
            </a:r>
            <a:endParaRPr sz="1600"/>
          </a:p>
          <a:p>
            <a:pPr marL="914400" lvl="1" indent="-330200" algn="l" rtl="0">
              <a:spcBef>
                <a:spcPts val="0"/>
              </a:spcBef>
              <a:spcAft>
                <a:spcPts val="0"/>
              </a:spcAft>
              <a:buSzPts val="1600"/>
              <a:buChar char="-"/>
            </a:pPr>
            <a:r>
              <a:rPr lang="en-GB" sz="1600"/>
              <a:t>30 seconds - Push Ups</a:t>
            </a:r>
            <a:endParaRPr sz="1600"/>
          </a:p>
          <a:p>
            <a:pPr marL="914400" lvl="1" indent="-330200" algn="l" rtl="0">
              <a:spcBef>
                <a:spcPts val="0"/>
              </a:spcBef>
              <a:spcAft>
                <a:spcPts val="0"/>
              </a:spcAft>
              <a:buSzPts val="1600"/>
              <a:buChar char="-"/>
            </a:pPr>
            <a:r>
              <a:rPr lang="en-GB" sz="1600"/>
              <a:t>30 seconds - Sit Ups</a:t>
            </a:r>
            <a:endParaRPr sz="1600"/>
          </a:p>
          <a:p>
            <a:pPr marL="914400" lvl="1" indent="-330200" algn="l" rtl="0">
              <a:spcBef>
                <a:spcPts val="0"/>
              </a:spcBef>
              <a:spcAft>
                <a:spcPts val="0"/>
              </a:spcAft>
              <a:buSzPts val="1600"/>
              <a:buChar char="-"/>
            </a:pPr>
            <a:r>
              <a:rPr lang="en-GB" sz="1600"/>
              <a:t>30 seconds - Plank</a:t>
            </a:r>
            <a:endParaRPr sz="1600"/>
          </a:p>
          <a:p>
            <a:pPr marL="914400" lvl="1" indent="-330200" algn="l" rtl="0">
              <a:spcBef>
                <a:spcPts val="0"/>
              </a:spcBef>
              <a:spcAft>
                <a:spcPts val="0"/>
              </a:spcAft>
              <a:buSzPts val="1600"/>
              <a:buChar char="-"/>
            </a:pPr>
            <a:r>
              <a:rPr lang="en-GB" sz="1600"/>
              <a:t>30 seconds - Rest</a:t>
            </a:r>
            <a:endParaRPr sz="1600"/>
          </a:p>
          <a:p>
            <a:pPr marL="457200" lvl="0" indent="-330200" algn="l" rtl="0">
              <a:spcBef>
                <a:spcPts val="0"/>
              </a:spcBef>
              <a:spcAft>
                <a:spcPts val="0"/>
              </a:spcAft>
              <a:buSzPts val="1600"/>
              <a:buChar char="-"/>
            </a:pPr>
            <a:r>
              <a:rPr lang="en-GB" sz="1600">
                <a:solidFill>
                  <a:schemeClr val="dk1"/>
                </a:solidFill>
              </a:rPr>
              <a:t>Sprint 1 x Mile as fast as you can (Screenshot on App)</a:t>
            </a:r>
            <a:endParaRPr sz="1600">
              <a:solidFill>
                <a:schemeClr val="dk1"/>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None/>
            </a:pPr>
            <a:r>
              <a:rPr lang="en-GB" sz="1600" b="1">
                <a:solidFill>
                  <a:schemeClr val="dk1"/>
                </a:solidFill>
              </a:rPr>
              <a:t>Please email your Head Coach a screenshot of both your mile times.</a:t>
            </a:r>
            <a:endParaRPr sz="1600" b="1">
              <a:solidFill>
                <a:schemeClr val="dk1"/>
              </a:solidFill>
            </a:endParaRPr>
          </a:p>
        </p:txBody>
      </p:sp>
      <p:cxnSp>
        <p:nvCxnSpPr>
          <p:cNvPr id="130" name="Google Shape;130;p21"/>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pic>
        <p:nvPicPr>
          <p:cNvPr id="9" name="Picture 8" descr="Exeter Youth Soccer Association">
            <a:extLst>
              <a:ext uri="{FF2B5EF4-FFF2-40B4-BE49-F238E27FC236}">
                <a16:creationId xmlns:a16="http://schemas.microsoft.com/office/drawing/2014/main" id="{D8F03EF6-3C5E-4AEF-B99E-B4D9DA7A8B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792</Words>
  <Application>Microsoft Office PowerPoint</Application>
  <PresentationFormat>On-screen Show (16:9)</PresentationFormat>
  <Paragraphs>148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Raleway</vt:lpstr>
      <vt:lpstr>Roboto Black</vt:lpstr>
      <vt:lpstr>Simple Light</vt:lpstr>
      <vt:lpstr>PowerPoint Presentation</vt:lpstr>
      <vt:lpstr>Seacoast United &amp; Nike </vt:lpstr>
      <vt:lpstr>Seacoast United Home Workout Plan </vt:lpstr>
      <vt:lpstr>Weekly Schedule (4/13-4/17)</vt:lpstr>
      <vt:lpstr>Dynamic Warm Up</vt:lpstr>
      <vt:lpstr>Technical Workout #1</vt:lpstr>
      <vt:lpstr>Technical Workout - #2: 1v1 Escape Moves </vt:lpstr>
      <vt:lpstr>Physical Workout: Aerobic Fitness </vt:lpstr>
      <vt:lpstr>Sprint Endurance Workout: 2 x 1 Mile Sprints</vt:lpstr>
      <vt:lpstr>5km Challenge</vt:lpstr>
      <vt:lpstr>Seacoast United 5 km - Recommendations</vt:lpstr>
      <vt:lpstr>Core Workout </vt:lpstr>
      <vt:lpstr>Upper Body Workout </vt:lpstr>
      <vt:lpstr>Lower Body Workout - Plyos </vt:lpstr>
      <vt:lpstr>Full Body Stretch</vt:lpstr>
      <vt:lpstr>Cool Down</vt:lpstr>
      <vt:lpstr>Tactical Homework</vt:lpstr>
      <vt:lpstr>Position Specific Profile - Template</vt:lpstr>
      <vt:lpstr>Stay Safe &amp; Stay Fit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cp:revision>
  <dcterms:modified xsi:type="dcterms:W3CDTF">2020-04-13T20:23:09Z</dcterms:modified>
</cp:coreProperties>
</file>