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76" r:id="rId23"/>
    <p:sldId id="277" r:id="rId24"/>
    <p:sldId id="278" r:id="rId25"/>
    <p:sldId id="279" r:id="rId26"/>
    <p:sldId id="280" r:id="rId27"/>
    <p:sldId id="281" r:id="rId28"/>
  </p:sldIdLst>
  <p:sldSz cx="12192000" cy="6858000"/>
  <p:notesSz cx="6858000" cy="9144000"/>
  <p:embeddedFontLst>
    <p:embeddedFont>
      <p:font typeface="trebuchet ms" panose="020B0603020202020204" pitchFamily="34" charset="0"/>
      <p:regular r:id="rId30"/>
      <p:bold r:id="rId31"/>
      <p:italic r:id="rId32"/>
      <p:boldItalic r:id="rId33"/>
    </p:embeddedFont>
    <p:embeddedFont>
      <p:font typeface="Roboto" panose="02000000000000000000" pitchFamily="2" charset="0"/>
      <p:regular r:id="rId34"/>
    </p:embeddedFont>
    <p:embeddedFont>
      <p:font typeface="Arial Black" panose="020B0A04020102020204" pitchFamily="34" charset="0"/>
      <p:bold r:id="rId35"/>
    </p:embeddedFont>
    <p:embeddedFont>
      <p:font typeface="Calibri" panose="020F0502020204030204" pitchFamily="34" charset="0"/>
      <p:regular r:id="rId36"/>
      <p:bold r:id="rId37"/>
      <p:italic r:id="rId38"/>
      <p:boldItalic r:id="rId3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991C4A-5EE7-47AB-B1D0-6FAB21BFF413}">
  <a:tblStyle styleId="{F7991C4A-5EE7-47AB-B1D0-6FAB21BFF4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43852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73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66cb8f575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66cb8f57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3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816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24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18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257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84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314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43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73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28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731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744096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744096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16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664329e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664329e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96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15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744096f8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744096f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985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7e3b1c5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97e3b1c5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73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7e3b1c5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7e3b1c5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573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51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43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87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45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72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48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70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66cb8f57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66cb8f57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3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sp>
          <p:nvSpPr>
            <p:cNvPr id="24" name="Google Shape;24;p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5" name="Google Shape;25;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6" name="Google Shape;26;p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27" name="Google Shape;27;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8" name="Google Shape;28;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2"/>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1" name="Google Shape;31;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 name="Google Shape;32;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3" name="Google Shape;33;p2"/>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 name="Google Shape;42;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8" name="Google Shape;48;p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9" name="Google Shape;49;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9" name="Google Shape;59;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hamhockey.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hyperlink" Target="http://www.whamhockey.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c1statcat@whamhockey.org" TargetMode="External"/><Relationship Id="rId3" Type="http://schemas.openxmlformats.org/officeDocument/2006/relationships/hyperlink" Target="mailto:a1statcat@whamhockey.org" TargetMode="External"/><Relationship Id="rId7" Type="http://schemas.openxmlformats.org/officeDocument/2006/relationships/hyperlink" Target="mailto:b3statcat@whamhockey.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b2statcat@whamhockey.org" TargetMode="External"/><Relationship Id="rId5" Type="http://schemas.openxmlformats.org/officeDocument/2006/relationships/hyperlink" Target="mailto:b1statcat@whamhockey.org" TargetMode="External"/><Relationship Id="rId4" Type="http://schemas.openxmlformats.org/officeDocument/2006/relationships/hyperlink" Target="mailto:a2statcat@whamhockey.org" TargetMode="External"/><Relationship Id="rId9" Type="http://schemas.openxmlformats.org/officeDocument/2006/relationships/hyperlink" Target="mailto:c2statcat@whamhockey.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president@whamhockey.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2"/>
              </a:buClr>
              <a:buSzPts val="5400"/>
              <a:buFont typeface="Trebuchet MS"/>
              <a:buNone/>
            </a:pPr>
            <a:r>
              <a:rPr lang="en-US">
                <a:solidFill>
                  <a:schemeClr val="accent2"/>
                </a:solidFill>
              </a:rPr>
              <a:t>2020-2021 Annual WHAM Fall Scheduling Meeting	</a:t>
            </a:r>
            <a:endParaRPr/>
          </a:p>
        </p:txBody>
      </p:sp>
      <p:sp>
        <p:nvSpPr>
          <p:cNvPr id="144" name="Google Shape;144;p1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440"/>
              <a:buNone/>
            </a:pPr>
            <a:r>
              <a:rPr lang="en-US"/>
              <a:t>League and Manager Update and Season Scheduling</a:t>
            </a:r>
            <a:endParaRPr/>
          </a:p>
          <a:p>
            <a:pPr marL="0" lvl="0" indent="0" algn="r" rtl="0">
              <a:spcBef>
                <a:spcPts val="1000"/>
              </a:spcBef>
              <a:spcAft>
                <a:spcPts val="0"/>
              </a:spcAft>
              <a:buSzPts val="1440"/>
              <a:buNone/>
            </a:pPr>
            <a:r>
              <a:rPr lang="en-US"/>
              <a:t>Saturday, September 19th, 2020</a:t>
            </a:r>
            <a:endParaRPr/>
          </a:p>
        </p:txBody>
      </p:sp>
      <p:pic>
        <p:nvPicPr>
          <p:cNvPr id="145" name="Google Shape;145;p18"/>
          <p:cNvPicPr preferRelativeResize="0"/>
          <p:nvPr/>
        </p:nvPicPr>
        <p:blipFill rotWithShape="1">
          <a:blip r:embed="rId3">
            <a:alphaModFix/>
          </a:blip>
          <a:srcRect/>
          <a:stretch/>
        </p:blipFill>
        <p:spPr>
          <a:xfrm>
            <a:off x="2955765" y="209974"/>
            <a:ext cx="5193792" cy="21945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677325" y="609600"/>
            <a:ext cx="8596800" cy="560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Covid-19 Rules and Guidelines Continued</a:t>
            </a:r>
            <a:endParaRPr/>
          </a:p>
          <a:p>
            <a:pPr marL="0" lvl="0" indent="0" algn="l" rtl="0">
              <a:spcBef>
                <a:spcPts val="0"/>
              </a:spcBef>
              <a:spcAft>
                <a:spcPts val="0"/>
              </a:spcAft>
              <a:buNone/>
            </a:pPr>
            <a:endParaRPr/>
          </a:p>
        </p:txBody>
      </p:sp>
      <p:sp>
        <p:nvSpPr>
          <p:cNvPr id="202" name="Google Shape;202;p27"/>
          <p:cNvSpPr txBox="1">
            <a:spLocks noGrp="1"/>
          </p:cNvSpPr>
          <p:nvPr>
            <p:ph type="body" idx="1"/>
          </p:nvPr>
        </p:nvSpPr>
        <p:spPr>
          <a:xfrm>
            <a:off x="677325" y="1226328"/>
            <a:ext cx="8596800" cy="4815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a:solidFill>
                  <a:srgbClr val="666666"/>
                </a:solidFill>
                <a:highlight>
                  <a:srgbClr val="FFFFFF"/>
                </a:highlight>
                <a:latin typeface="Arial"/>
                <a:ea typeface="Arial"/>
                <a:cs typeface="Arial"/>
                <a:sym typeface="Arial"/>
              </a:rPr>
              <a:t>If a player is </a:t>
            </a:r>
            <a:r>
              <a:rPr lang="en-US" sz="1700" b="1">
                <a:solidFill>
                  <a:srgbClr val="666666"/>
                </a:solidFill>
                <a:highlight>
                  <a:srgbClr val="FFFFFF"/>
                </a:highlight>
                <a:latin typeface="Arial"/>
                <a:ea typeface="Arial"/>
                <a:cs typeface="Arial"/>
                <a:sym typeface="Arial"/>
              </a:rPr>
              <a:t>infected with COVID-19</a:t>
            </a:r>
            <a:r>
              <a:rPr lang="en-US" sz="1700">
                <a:solidFill>
                  <a:srgbClr val="666666"/>
                </a:solidFill>
                <a:highlight>
                  <a:srgbClr val="FFFFFF"/>
                </a:highlight>
                <a:latin typeface="Arial"/>
                <a:ea typeface="Arial"/>
                <a:cs typeface="Arial"/>
                <a:sym typeface="Arial"/>
              </a:rPr>
              <a:t> they must contact the league by email </a:t>
            </a:r>
            <a:r>
              <a:rPr lang="en-US" sz="1700">
                <a:solidFill>
                  <a:srgbClr val="48A199"/>
                </a:solidFill>
                <a:highlight>
                  <a:srgbClr val="FFFFFF"/>
                </a:highlight>
                <a:latin typeface="Arial"/>
                <a:ea typeface="Arial"/>
                <a:cs typeface="Arial"/>
                <a:sym typeface="Arial"/>
              </a:rPr>
              <a:t>COVID19info@whamhockey.org</a:t>
            </a:r>
            <a:r>
              <a:rPr lang="en-US" sz="1700">
                <a:solidFill>
                  <a:srgbClr val="666666"/>
                </a:solidFill>
                <a:highlight>
                  <a:srgbClr val="FFFFFF"/>
                </a:highlight>
                <a:latin typeface="Arial"/>
                <a:ea typeface="Arial"/>
                <a:cs typeface="Arial"/>
                <a:sym typeface="Arial"/>
              </a:rPr>
              <a:t> and inform WHAM of the team name, NOT PLAYER and date quarantine began.</a:t>
            </a:r>
            <a:endParaRPr sz="1700">
              <a:solidFill>
                <a:srgbClr val="666666"/>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700">
                <a:solidFill>
                  <a:srgbClr val="666666"/>
                </a:solidFill>
                <a:highlight>
                  <a:srgbClr val="FFFFFF"/>
                </a:highlight>
                <a:latin typeface="Arial"/>
                <a:ea typeface="Arial"/>
                <a:cs typeface="Arial"/>
                <a:sym typeface="Arial"/>
              </a:rPr>
              <a:t> </a:t>
            </a:r>
            <a:endParaRPr sz="1700">
              <a:solidFill>
                <a:srgbClr val="666666"/>
              </a:solidFill>
              <a:highlight>
                <a:srgbClr val="FFFFFF"/>
              </a:highlight>
              <a:latin typeface="Arial"/>
              <a:ea typeface="Arial"/>
              <a:cs typeface="Arial"/>
              <a:sym typeface="Arial"/>
            </a:endParaRPr>
          </a:p>
          <a:p>
            <a:pPr marL="698500" lvl="0" indent="-336550" algn="l" rtl="0">
              <a:lnSpc>
                <a:spcPct val="115000"/>
              </a:lnSpc>
              <a:spcBef>
                <a:spcPts val="0"/>
              </a:spcBef>
              <a:spcAft>
                <a:spcPts val="0"/>
              </a:spcAft>
              <a:buClr>
                <a:srgbClr val="666666"/>
              </a:buClr>
              <a:buSzPts val="1700"/>
              <a:buFont typeface="Arial"/>
              <a:buAutoNum type="arabicPeriod"/>
            </a:pPr>
            <a:r>
              <a:rPr lang="en-US" sz="1700">
                <a:solidFill>
                  <a:srgbClr val="666666"/>
                </a:solidFill>
                <a:highlight>
                  <a:srgbClr val="FFFFFF"/>
                </a:highlight>
                <a:latin typeface="Arial"/>
                <a:ea typeface="Arial"/>
                <a:cs typeface="Arial"/>
                <a:sym typeface="Arial"/>
              </a:rPr>
              <a:t>IF a player becomes infected with COVID-19, the team will not be allowed to play for 14 DAYS (not games as typo said in WHAM Wednesday) during the quarantine time frame.</a:t>
            </a:r>
            <a:endParaRPr sz="1700">
              <a:solidFill>
                <a:srgbClr val="666666"/>
              </a:solidFill>
              <a:highlight>
                <a:srgbClr val="FFFFFF"/>
              </a:highlight>
              <a:latin typeface="Arial"/>
              <a:ea typeface="Arial"/>
              <a:cs typeface="Arial"/>
              <a:sym typeface="Arial"/>
            </a:endParaRPr>
          </a:p>
          <a:p>
            <a:pPr marL="698500" lvl="0" indent="-336550" algn="l" rtl="0">
              <a:lnSpc>
                <a:spcPct val="115000"/>
              </a:lnSpc>
              <a:spcBef>
                <a:spcPts val="0"/>
              </a:spcBef>
              <a:spcAft>
                <a:spcPts val="0"/>
              </a:spcAft>
              <a:buClr>
                <a:srgbClr val="666666"/>
              </a:buClr>
              <a:buSzPts val="1700"/>
              <a:buFont typeface="Arial"/>
              <a:buAutoNum type="arabicPeriod"/>
            </a:pPr>
            <a:r>
              <a:rPr lang="en-US" sz="1700">
                <a:solidFill>
                  <a:srgbClr val="666666"/>
                </a:solidFill>
                <a:highlight>
                  <a:srgbClr val="FFFFFF"/>
                </a:highlight>
                <a:latin typeface="Arial"/>
                <a:ea typeface="Arial"/>
                <a:cs typeface="Arial"/>
                <a:sym typeface="Arial"/>
              </a:rPr>
              <a:t>Due to the games being cancelled because of COVID-19 the forfeit rule would not apply. </a:t>
            </a:r>
            <a:endParaRPr sz="1700">
              <a:solidFill>
                <a:srgbClr val="666666"/>
              </a:solidFill>
              <a:highlight>
                <a:srgbClr val="FFFFFF"/>
              </a:highlight>
              <a:latin typeface="Arial"/>
              <a:ea typeface="Arial"/>
              <a:cs typeface="Arial"/>
              <a:sym typeface="Arial"/>
            </a:endParaRPr>
          </a:p>
          <a:p>
            <a:pPr marL="698500" lvl="0" indent="-336550" algn="l" rtl="0">
              <a:lnSpc>
                <a:spcPct val="115000"/>
              </a:lnSpc>
              <a:spcBef>
                <a:spcPts val="0"/>
              </a:spcBef>
              <a:spcAft>
                <a:spcPts val="0"/>
              </a:spcAft>
              <a:buClr>
                <a:srgbClr val="666666"/>
              </a:buClr>
              <a:buSzPts val="1700"/>
              <a:buFont typeface="Arial"/>
              <a:buAutoNum type="arabicPeriod"/>
            </a:pPr>
            <a:r>
              <a:rPr lang="en-US" sz="1700">
                <a:solidFill>
                  <a:srgbClr val="666666"/>
                </a:solidFill>
                <a:highlight>
                  <a:srgbClr val="FFFFFF"/>
                </a:highlight>
                <a:latin typeface="Arial"/>
                <a:ea typeface="Arial"/>
                <a:cs typeface="Arial"/>
                <a:sym typeface="Arial"/>
              </a:rPr>
              <a:t>COVID-19 cancellations only - ref fees waived</a:t>
            </a:r>
            <a:endParaRPr sz="1700">
              <a:solidFill>
                <a:srgbClr val="666666"/>
              </a:solidFill>
              <a:highlight>
                <a:srgbClr val="FFFFFF"/>
              </a:highlight>
              <a:latin typeface="Arial"/>
              <a:ea typeface="Arial"/>
              <a:cs typeface="Arial"/>
              <a:sym typeface="Arial"/>
            </a:endParaRPr>
          </a:p>
          <a:p>
            <a:pPr marL="0" lvl="0" indent="0" algn="l" rtl="0">
              <a:lnSpc>
                <a:spcPct val="115000"/>
              </a:lnSpc>
              <a:spcBef>
                <a:spcPts val="2300"/>
              </a:spcBef>
              <a:spcAft>
                <a:spcPts val="0"/>
              </a:spcAft>
              <a:buNone/>
            </a:pPr>
            <a:endParaRPr sz="1700">
              <a:solidFill>
                <a:srgbClr val="666666"/>
              </a:solidFill>
              <a:highlight>
                <a:srgbClr val="FFFF00"/>
              </a:highlight>
              <a:latin typeface="Arial"/>
              <a:ea typeface="Arial"/>
              <a:cs typeface="Arial"/>
              <a:sym typeface="Arial"/>
            </a:endParaRPr>
          </a:p>
          <a:p>
            <a:pPr marL="0" lvl="0" indent="0" algn="l" rtl="0">
              <a:spcBef>
                <a:spcPts val="23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Rostering a player</a:t>
            </a:r>
            <a:endParaRPr/>
          </a:p>
        </p:txBody>
      </p:sp>
      <p:sp>
        <p:nvSpPr>
          <p:cNvPr id="208" name="Google Shape;208;p2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US"/>
              <a:t>Make sure your player is registered and appears on teams homepage (registered players list - not editable by manager) with WHAM before putting them on your roster (editable by team manager).</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Players who are rostered but NOT registered are illegal players and your game becomes void according to USA and MN Hockey rules.</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a:t>This means that if a player is injured, they can NOT use USA Hockey insurance.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1259748" y="622300"/>
            <a:ext cx="8596668" cy="83642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WHAM OFFICIALS ASSOCIATION</a:t>
            </a:r>
            <a:endParaRPr/>
          </a:p>
        </p:txBody>
      </p:sp>
      <p:sp>
        <p:nvSpPr>
          <p:cNvPr id="214" name="Google Shape;214;p29"/>
          <p:cNvSpPr txBox="1">
            <a:spLocks noGrp="1"/>
          </p:cNvSpPr>
          <p:nvPr>
            <p:ph type="body" idx="1"/>
          </p:nvPr>
        </p:nvSpPr>
        <p:spPr>
          <a:xfrm>
            <a:off x="1065610" y="1598428"/>
            <a:ext cx="8596668" cy="483711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560"/>
              <a:buNone/>
            </a:pPr>
            <a:r>
              <a:rPr lang="en-US" sz="3200"/>
              <a:t>Krissy Langley – Referee Supervisor</a:t>
            </a:r>
            <a:endParaRPr/>
          </a:p>
          <a:p>
            <a:pPr marL="0" lvl="0" indent="0" algn="ctr" rtl="0">
              <a:lnSpc>
                <a:spcPct val="90000"/>
              </a:lnSpc>
              <a:spcBef>
                <a:spcPts val="1000"/>
              </a:spcBef>
              <a:spcAft>
                <a:spcPts val="0"/>
              </a:spcAft>
              <a:buSzPts val="2560"/>
              <a:buNone/>
            </a:pPr>
            <a:endParaRPr sz="900"/>
          </a:p>
          <a:p>
            <a:pPr marL="0" lvl="0" indent="0" algn="ctr" rtl="0">
              <a:lnSpc>
                <a:spcPct val="90000"/>
              </a:lnSpc>
              <a:spcBef>
                <a:spcPts val="1000"/>
              </a:spcBef>
              <a:spcAft>
                <a:spcPts val="0"/>
              </a:spcAft>
              <a:buSzPts val="2560"/>
              <a:buNone/>
            </a:pPr>
            <a:r>
              <a:rPr lang="en-US" sz="3200"/>
              <a:t>Jeff Carlen – WHAM Officials Scheduler</a:t>
            </a:r>
            <a:endParaRPr sz="3200"/>
          </a:p>
          <a:p>
            <a:pPr marL="0" lvl="0" indent="0" algn="ctr" rtl="0">
              <a:lnSpc>
                <a:spcPct val="90000"/>
              </a:lnSpc>
              <a:spcBef>
                <a:spcPts val="1000"/>
              </a:spcBef>
              <a:spcAft>
                <a:spcPts val="0"/>
              </a:spcAft>
              <a:buSzPts val="2560"/>
              <a:buNone/>
            </a:pPr>
            <a:r>
              <a:rPr lang="en-US" sz="2600"/>
              <a:t>Todd Goetze - backup scheduler</a:t>
            </a:r>
            <a:endParaRPr sz="2600"/>
          </a:p>
          <a:p>
            <a:pPr marL="0" lvl="0" indent="0" algn="ctr" rtl="0">
              <a:lnSpc>
                <a:spcPct val="90000"/>
              </a:lnSpc>
              <a:spcBef>
                <a:spcPts val="1000"/>
              </a:spcBef>
              <a:spcAft>
                <a:spcPts val="0"/>
              </a:spcAft>
              <a:buSzPts val="2560"/>
              <a:buNone/>
            </a:pPr>
            <a:endParaRPr sz="900"/>
          </a:p>
          <a:p>
            <a:pPr marL="0" lvl="0" indent="0" algn="ctr" rtl="0">
              <a:lnSpc>
                <a:spcPct val="90000"/>
              </a:lnSpc>
              <a:spcBef>
                <a:spcPts val="1000"/>
              </a:spcBef>
              <a:spcAft>
                <a:spcPts val="0"/>
              </a:spcAft>
              <a:buSzPts val="2560"/>
              <a:buNone/>
            </a:pPr>
            <a:r>
              <a:rPr lang="en-US" sz="3200"/>
              <a:t>Paul Kill – Mentor Coordinator</a:t>
            </a:r>
            <a:endParaRPr/>
          </a:p>
          <a:p>
            <a:pPr marL="0" lvl="0" indent="0" algn="ctr" rtl="0">
              <a:lnSpc>
                <a:spcPct val="90000"/>
              </a:lnSpc>
              <a:spcBef>
                <a:spcPts val="1000"/>
              </a:spcBef>
              <a:spcAft>
                <a:spcPts val="0"/>
              </a:spcAft>
              <a:buSzPts val="1200"/>
              <a:buNone/>
            </a:pPr>
            <a:r>
              <a:rPr lang="en-US" sz="1500" b="1"/>
              <a:t>Mentor Program </a:t>
            </a:r>
            <a:r>
              <a:rPr lang="en-US" sz="1500"/>
              <a:t>– “shadow on the ice” for C2/C3 games until December 31</a:t>
            </a:r>
            <a:r>
              <a:rPr lang="en-US" sz="1500" baseline="30000"/>
              <a:t>st</a:t>
            </a:r>
            <a:endParaRPr sz="900"/>
          </a:p>
          <a:p>
            <a:pPr marL="0" lvl="0" indent="0" algn="ctr" rtl="0">
              <a:lnSpc>
                <a:spcPct val="90000"/>
              </a:lnSpc>
              <a:spcBef>
                <a:spcPts val="1000"/>
              </a:spcBef>
              <a:spcAft>
                <a:spcPts val="0"/>
              </a:spcAft>
              <a:buSzPts val="1200"/>
              <a:buNone/>
            </a:pPr>
            <a:endParaRPr sz="900"/>
          </a:p>
          <a:p>
            <a:pPr marL="0" lvl="0" indent="0" algn="ctr" rtl="0">
              <a:lnSpc>
                <a:spcPct val="90000"/>
              </a:lnSpc>
              <a:spcBef>
                <a:spcPts val="1000"/>
              </a:spcBef>
              <a:spcAft>
                <a:spcPts val="0"/>
              </a:spcAft>
              <a:buSzPts val="2560"/>
              <a:buNone/>
            </a:pPr>
            <a:r>
              <a:rPr lang="en-US" sz="3200"/>
              <a:t>Three Board Members:</a:t>
            </a:r>
            <a:endParaRPr/>
          </a:p>
          <a:p>
            <a:pPr marL="0" lvl="0" indent="0" algn="ctr" rtl="0">
              <a:lnSpc>
                <a:spcPct val="90000"/>
              </a:lnSpc>
              <a:spcBef>
                <a:spcPts val="1000"/>
              </a:spcBef>
              <a:spcAft>
                <a:spcPts val="0"/>
              </a:spcAft>
              <a:buSzPts val="2560"/>
              <a:buNone/>
            </a:pPr>
            <a:r>
              <a:rPr lang="en-US" sz="3200"/>
              <a:t>Heidi Larkin, Tom O’Brian, Todd Goetze</a:t>
            </a:r>
            <a:endParaRPr sz="3200"/>
          </a:p>
          <a:p>
            <a:pPr marL="0" lvl="0" indent="0" algn="ctr" rtl="0">
              <a:lnSpc>
                <a:spcPct val="90000"/>
              </a:lnSpc>
              <a:spcBef>
                <a:spcPts val="1000"/>
              </a:spcBef>
              <a:spcAft>
                <a:spcPts val="0"/>
              </a:spcAft>
              <a:buSzPts val="2560"/>
              <a:buNone/>
            </a:pPr>
            <a:endParaRPr sz="3200"/>
          </a:p>
          <a:p>
            <a:pPr marL="0" lvl="0" indent="0" algn="ctr" rtl="0">
              <a:lnSpc>
                <a:spcPct val="90000"/>
              </a:lnSpc>
              <a:spcBef>
                <a:spcPts val="1000"/>
              </a:spcBef>
              <a:spcAft>
                <a:spcPts val="0"/>
              </a:spcAft>
              <a:buSzPts val="2560"/>
              <a:buNone/>
            </a:pPr>
            <a:endParaRPr sz="3200"/>
          </a:p>
        </p:txBody>
      </p:sp>
      <p:pic>
        <p:nvPicPr>
          <p:cNvPr id="215" name="Google Shape;215;p29"/>
          <p:cNvPicPr preferRelativeResize="0"/>
          <p:nvPr/>
        </p:nvPicPr>
        <p:blipFill rotWithShape="1">
          <a:blip r:embed="rId3">
            <a:alphaModFix/>
          </a:blip>
          <a:srcRect/>
          <a:stretch/>
        </p:blipFill>
        <p:spPr>
          <a:xfrm>
            <a:off x="183092" y="1458728"/>
            <a:ext cx="1207294" cy="2971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body" idx="1"/>
          </p:nvPr>
        </p:nvSpPr>
        <p:spPr>
          <a:xfrm>
            <a:off x="469900" y="1692460"/>
            <a:ext cx="7632700" cy="51655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40"/>
              <a:buNone/>
            </a:pPr>
            <a:r>
              <a:rPr lang="en-US" b="1" i="1">
                <a:solidFill>
                  <a:srgbClr val="0070C0"/>
                </a:solidFill>
                <a:latin typeface="Arial Rounded"/>
                <a:ea typeface="Arial Rounded"/>
                <a:cs typeface="Arial Rounded"/>
                <a:sym typeface="Arial Rounded"/>
              </a:rPr>
              <a:t>Would you like to notify the Referee Supervisor of a </a:t>
            </a:r>
            <a:r>
              <a:rPr lang="en-US" b="1" i="1" u="sng">
                <a:solidFill>
                  <a:srgbClr val="0070C0"/>
                </a:solidFill>
                <a:latin typeface="Arial Rounded"/>
                <a:ea typeface="Arial Rounded"/>
                <a:cs typeface="Arial Rounded"/>
                <a:sym typeface="Arial Rounded"/>
              </a:rPr>
              <a:t>job well done </a:t>
            </a:r>
            <a:r>
              <a:rPr lang="en-US" sz="4000" b="1" i="1">
                <a:solidFill>
                  <a:srgbClr val="0070C0"/>
                </a:solidFill>
                <a:latin typeface="Arial Rounded"/>
                <a:ea typeface="Arial Rounded"/>
                <a:cs typeface="Arial Rounded"/>
                <a:sym typeface="Arial Rounded"/>
              </a:rPr>
              <a:t>or</a:t>
            </a:r>
            <a:r>
              <a:rPr lang="en-US" b="1" i="1">
                <a:solidFill>
                  <a:srgbClr val="0070C0"/>
                </a:solidFill>
                <a:latin typeface="Arial Rounded"/>
                <a:ea typeface="Arial Rounded"/>
                <a:cs typeface="Arial Rounded"/>
                <a:sym typeface="Arial Rounded"/>
              </a:rPr>
              <a:t> </a:t>
            </a:r>
            <a:endParaRPr/>
          </a:p>
          <a:p>
            <a:pPr marL="0" lvl="0" indent="0" algn="ctr" rtl="0">
              <a:spcBef>
                <a:spcPts val="1000"/>
              </a:spcBef>
              <a:spcAft>
                <a:spcPts val="0"/>
              </a:spcAft>
              <a:buSzPts val="1440"/>
              <a:buNone/>
            </a:pPr>
            <a:r>
              <a:rPr lang="en-US" b="1" i="1">
                <a:solidFill>
                  <a:srgbClr val="0070C0"/>
                </a:solidFill>
                <a:latin typeface="Arial Rounded"/>
                <a:ea typeface="Arial Rounded"/>
                <a:cs typeface="Arial Rounded"/>
                <a:sym typeface="Arial Rounded"/>
              </a:rPr>
              <a:t>maybe there is a major concern from one of your games?</a:t>
            </a:r>
            <a:endParaRPr/>
          </a:p>
          <a:p>
            <a:pPr marL="0" lvl="0" indent="0" algn="ctr" rtl="0">
              <a:spcBef>
                <a:spcPts val="1000"/>
              </a:spcBef>
              <a:spcAft>
                <a:spcPts val="0"/>
              </a:spcAft>
              <a:buSzPts val="1440"/>
              <a:buNone/>
            </a:pPr>
            <a:endParaRPr b="1" i="1">
              <a:solidFill>
                <a:srgbClr val="0070C0"/>
              </a:solidFill>
              <a:latin typeface="Arial Rounded"/>
              <a:ea typeface="Arial Rounded"/>
              <a:cs typeface="Arial Rounded"/>
              <a:sym typeface="Arial Rounded"/>
            </a:endParaRPr>
          </a:p>
          <a:p>
            <a:pPr marL="342900" lvl="0" indent="-342900" algn="l" rtl="0">
              <a:spcBef>
                <a:spcPts val="1000"/>
              </a:spcBef>
              <a:spcAft>
                <a:spcPts val="0"/>
              </a:spcAft>
              <a:buSzPts val="1440"/>
              <a:buChar char="►"/>
            </a:pPr>
            <a:r>
              <a:rPr lang="en-US" b="1">
                <a:solidFill>
                  <a:schemeClr val="dk1"/>
                </a:solidFill>
                <a:latin typeface="Arial Rounded"/>
                <a:ea typeface="Arial Rounded"/>
                <a:cs typeface="Arial Rounded"/>
                <a:sym typeface="Arial Rounded"/>
              </a:rPr>
              <a:t>Required Information:</a:t>
            </a:r>
            <a:endParaRPr/>
          </a:p>
          <a:p>
            <a:pPr marL="742950" lvl="4" indent="-285750" algn="l" rtl="0">
              <a:spcBef>
                <a:spcPts val="1000"/>
              </a:spcBef>
              <a:spcAft>
                <a:spcPts val="0"/>
              </a:spcAft>
              <a:buSzPts val="1440"/>
              <a:buFont typeface="Noto Sans Symbols"/>
              <a:buChar char="✔"/>
            </a:pPr>
            <a:r>
              <a:rPr lang="en-US" sz="1800" b="1">
                <a:solidFill>
                  <a:schemeClr val="dk1"/>
                </a:solidFill>
                <a:latin typeface="Arial Rounded"/>
                <a:ea typeface="Arial Rounded"/>
                <a:cs typeface="Arial Rounded"/>
                <a:sym typeface="Arial Rounded"/>
              </a:rPr>
              <a:t>Location, Date, &amp; Time of your Game</a:t>
            </a:r>
            <a:endParaRPr/>
          </a:p>
          <a:p>
            <a:pPr marL="742950" lvl="4" indent="-285750" algn="l" rtl="0">
              <a:spcBef>
                <a:spcPts val="1000"/>
              </a:spcBef>
              <a:spcAft>
                <a:spcPts val="0"/>
              </a:spcAft>
              <a:buSzPts val="1440"/>
              <a:buFont typeface="Noto Sans Symbols"/>
              <a:buChar char="✔"/>
            </a:pPr>
            <a:r>
              <a:rPr lang="en-US" sz="1800" b="1">
                <a:solidFill>
                  <a:schemeClr val="dk1"/>
                </a:solidFill>
                <a:latin typeface="Arial Rounded"/>
                <a:ea typeface="Arial Rounded"/>
                <a:cs typeface="Arial Rounded"/>
                <a:sym typeface="Arial Rounded"/>
              </a:rPr>
              <a:t>Your Team’s name</a:t>
            </a:r>
            <a:endParaRPr/>
          </a:p>
          <a:p>
            <a:pPr marL="742950" lvl="4" indent="-285750" algn="l" rtl="0">
              <a:spcBef>
                <a:spcPts val="1000"/>
              </a:spcBef>
              <a:spcAft>
                <a:spcPts val="0"/>
              </a:spcAft>
              <a:buSzPts val="1440"/>
              <a:buFont typeface="Noto Sans Symbols"/>
              <a:buChar char="✔"/>
            </a:pPr>
            <a:r>
              <a:rPr lang="en-US" sz="1800" b="1">
                <a:solidFill>
                  <a:schemeClr val="dk1"/>
                </a:solidFill>
                <a:latin typeface="Arial Rounded"/>
                <a:ea typeface="Arial Rounded"/>
                <a:cs typeface="Arial Rounded"/>
                <a:sym typeface="Arial Rounded"/>
              </a:rPr>
              <a:t>Brief description of the details (positive reports are good too)!</a:t>
            </a:r>
            <a:endParaRPr/>
          </a:p>
          <a:p>
            <a:pPr marL="0" lvl="0" indent="0" algn="l" rtl="0">
              <a:spcBef>
                <a:spcPts val="1000"/>
              </a:spcBef>
              <a:spcAft>
                <a:spcPts val="0"/>
              </a:spcAft>
              <a:buSzPts val="1440"/>
              <a:buNone/>
            </a:pPr>
            <a:endParaRPr b="1">
              <a:solidFill>
                <a:schemeClr val="dk1"/>
              </a:solidFill>
              <a:latin typeface="Arial Rounded"/>
              <a:ea typeface="Arial Rounded"/>
              <a:cs typeface="Arial Rounded"/>
              <a:sym typeface="Arial Rounded"/>
            </a:endParaRPr>
          </a:p>
          <a:p>
            <a:pPr marL="0" lvl="0" indent="0" algn="ctr" rtl="0">
              <a:spcBef>
                <a:spcPts val="1000"/>
              </a:spcBef>
              <a:spcAft>
                <a:spcPts val="0"/>
              </a:spcAft>
              <a:buSzPts val="1440"/>
              <a:buNone/>
            </a:pPr>
            <a:r>
              <a:rPr lang="en-US" b="1" i="1">
                <a:solidFill>
                  <a:schemeClr val="dk1"/>
                </a:solidFill>
                <a:latin typeface="Arial Rounded"/>
                <a:ea typeface="Arial Rounded"/>
                <a:cs typeface="Arial Rounded"/>
                <a:sym typeface="Arial Rounded"/>
              </a:rPr>
              <a:t>Submit using the Concerns Form in </a:t>
            </a:r>
            <a:r>
              <a:rPr lang="en-US" b="1" i="1" u="sng">
                <a:solidFill>
                  <a:schemeClr val="hlink"/>
                </a:solidFill>
                <a:latin typeface="Arial Rounded"/>
                <a:ea typeface="Arial Rounded"/>
                <a:cs typeface="Arial Rounded"/>
                <a:sym typeface="Arial Rounded"/>
                <a:hlinkClick r:id="rId3"/>
              </a:rPr>
              <a:t>www.WHAMHOCKEY.org</a:t>
            </a:r>
            <a:endParaRPr b="1" i="1">
              <a:solidFill>
                <a:srgbClr val="0070C0"/>
              </a:solidFill>
              <a:latin typeface="Arial Rounded"/>
              <a:ea typeface="Arial Rounded"/>
              <a:cs typeface="Arial Rounded"/>
              <a:sym typeface="Arial Rounded"/>
            </a:endParaRPr>
          </a:p>
        </p:txBody>
      </p:sp>
      <p:pic>
        <p:nvPicPr>
          <p:cNvPr id="221" name="Google Shape;221;p30" descr="A picture containing text&#10;&#10;Description automatically generated"/>
          <p:cNvPicPr preferRelativeResize="0"/>
          <p:nvPr/>
        </p:nvPicPr>
        <p:blipFill rotWithShape="1">
          <a:blip r:embed="rId4">
            <a:alphaModFix/>
          </a:blip>
          <a:srcRect/>
          <a:stretch/>
        </p:blipFill>
        <p:spPr>
          <a:xfrm>
            <a:off x="8407400" y="4242092"/>
            <a:ext cx="3807636" cy="2615907"/>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8636000" y="-88900"/>
            <a:ext cx="3556000" cy="4347853"/>
          </a:xfrm>
          <a:prstGeom prst="rect">
            <a:avLst/>
          </a:prstGeom>
          <a:noFill/>
          <a:ln>
            <a:noFill/>
          </a:ln>
        </p:spPr>
      </p:pic>
      <p:sp>
        <p:nvSpPr>
          <p:cNvPr id="223" name="Google Shape;223;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Process for Feedback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WHAM Rules - How much do you know?</a:t>
            </a:r>
            <a:endParaRPr/>
          </a:p>
        </p:txBody>
      </p:sp>
      <p:sp>
        <p:nvSpPr>
          <p:cNvPr id="229" name="Google Shape;229;p31"/>
          <p:cNvSpPr txBox="1">
            <a:spLocks noGrp="1"/>
          </p:cNvSpPr>
          <p:nvPr>
            <p:ph type="body" idx="1"/>
          </p:nvPr>
        </p:nvSpPr>
        <p:spPr>
          <a:xfrm>
            <a:off x="677325" y="1435400"/>
            <a:ext cx="10184700" cy="527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r>
              <a:rPr lang="en-US" b="1"/>
              <a:t>Minimum # of Players </a:t>
            </a:r>
            <a:endParaRPr/>
          </a:p>
          <a:p>
            <a:pPr marL="742950" lvl="1" indent="-285750" algn="l" rtl="0">
              <a:spcBef>
                <a:spcPts val="1000"/>
              </a:spcBef>
              <a:spcAft>
                <a:spcPts val="0"/>
              </a:spcAft>
              <a:buSzPts val="960"/>
              <a:buChar char="►"/>
            </a:pPr>
            <a:r>
              <a:rPr lang="en-US" sz="1200" b="1"/>
              <a:t>@ start of game (Rule 201a - a team must start a game with a min of 6 players)</a:t>
            </a:r>
            <a:endParaRPr/>
          </a:p>
          <a:p>
            <a:pPr marL="742950" lvl="1" indent="-285750" algn="l" rtl="0">
              <a:spcBef>
                <a:spcPts val="1000"/>
              </a:spcBef>
              <a:spcAft>
                <a:spcPts val="0"/>
              </a:spcAft>
              <a:buSzPts val="960"/>
              <a:buChar char="►"/>
            </a:pPr>
            <a:r>
              <a:rPr lang="en-US" sz="1200" b="1"/>
              <a:t>During the game (Rule 201a - Any time that a team has been reduced to less than 4 players, the game shall be declared a forfeit</a:t>
            </a:r>
            <a:endParaRPr/>
          </a:p>
          <a:p>
            <a:pPr marL="0" lvl="0" indent="0" algn="l" rtl="0">
              <a:spcBef>
                <a:spcPts val="1000"/>
              </a:spcBef>
              <a:spcAft>
                <a:spcPts val="0"/>
              </a:spcAft>
              <a:buSzPts val="840"/>
              <a:buNone/>
            </a:pPr>
            <a:endParaRPr sz="800" b="1"/>
          </a:p>
          <a:p>
            <a:pPr marL="0" lvl="0" indent="0" algn="l" rtl="0">
              <a:spcBef>
                <a:spcPts val="1000"/>
              </a:spcBef>
              <a:spcAft>
                <a:spcPts val="0"/>
              </a:spcAft>
              <a:buSzPts val="840"/>
              <a:buNone/>
            </a:pPr>
            <a:r>
              <a:rPr lang="en-US" sz="1300" b="1"/>
              <a:t>What is the difference between each of these:</a:t>
            </a:r>
            <a:endParaRPr sz="1300" b="1"/>
          </a:p>
          <a:p>
            <a:pPr marL="0" lvl="0" indent="0" algn="l" rtl="0">
              <a:spcBef>
                <a:spcPts val="1000"/>
              </a:spcBef>
              <a:spcAft>
                <a:spcPts val="0"/>
              </a:spcAft>
              <a:buSzPts val="1440"/>
              <a:buNone/>
            </a:pPr>
            <a:r>
              <a:rPr lang="en-US" b="1">
                <a:latin typeface="Arial Black"/>
                <a:ea typeface="Arial Black"/>
                <a:cs typeface="Arial Black"/>
                <a:sym typeface="Arial Black"/>
              </a:rPr>
              <a:t>Game Ejection (removed for remainder of that game ONLY)</a:t>
            </a:r>
            <a:endParaRPr/>
          </a:p>
          <a:p>
            <a:pPr marL="0" lvl="0" indent="0" algn="l" rtl="0">
              <a:spcBef>
                <a:spcPts val="1000"/>
              </a:spcBef>
              <a:spcAft>
                <a:spcPts val="0"/>
              </a:spcAft>
              <a:buSzPts val="1440"/>
              <a:buNone/>
            </a:pPr>
            <a:r>
              <a:rPr lang="en-US" b="1"/>
              <a:t>			vs Misconduct (10 minutes sitting in penalty bench)</a:t>
            </a:r>
            <a:endParaRPr/>
          </a:p>
          <a:p>
            <a:pPr marL="0" lvl="0" indent="0" algn="l" rtl="0">
              <a:spcBef>
                <a:spcPts val="1000"/>
              </a:spcBef>
              <a:spcAft>
                <a:spcPts val="0"/>
              </a:spcAft>
              <a:buSzPts val="1440"/>
              <a:buNone/>
            </a:pPr>
            <a:r>
              <a:rPr lang="en-US" b="1"/>
              <a:t>					</a:t>
            </a:r>
            <a:r>
              <a:rPr lang="en-US" b="1">
                <a:latin typeface="Arial Black"/>
                <a:ea typeface="Arial Black"/>
                <a:cs typeface="Arial Black"/>
                <a:sym typeface="Arial Black"/>
              </a:rPr>
              <a:t>vs Game Misconduct (</a:t>
            </a:r>
            <a:r>
              <a:rPr lang="en-US" b="1" u="sng">
                <a:latin typeface="Arial Black"/>
                <a:ea typeface="Arial Black"/>
                <a:cs typeface="Arial Black"/>
                <a:sym typeface="Arial Black"/>
              </a:rPr>
              <a:t>must</a:t>
            </a:r>
            <a:r>
              <a:rPr lang="en-US" b="1">
                <a:latin typeface="Arial Black"/>
                <a:ea typeface="Arial Black"/>
                <a:cs typeface="Arial Black"/>
                <a:sym typeface="Arial Black"/>
              </a:rPr>
              <a:t> sit out next game)</a:t>
            </a:r>
            <a:endParaRPr/>
          </a:p>
          <a:p>
            <a:pPr marL="0" lvl="0" indent="0" algn="l" rtl="0">
              <a:spcBef>
                <a:spcPts val="1000"/>
              </a:spcBef>
              <a:spcAft>
                <a:spcPts val="0"/>
              </a:spcAft>
              <a:buSzPts val="1440"/>
              <a:buNone/>
            </a:pPr>
            <a:r>
              <a:rPr lang="en-US" b="1"/>
              <a:t>							</a:t>
            </a:r>
            <a:r>
              <a:rPr lang="en-US" sz="2800" b="1">
                <a:solidFill>
                  <a:srgbClr val="FF0000"/>
                </a:solidFill>
                <a:latin typeface="Arial Black"/>
                <a:ea typeface="Arial Black"/>
                <a:cs typeface="Arial Black"/>
                <a:sym typeface="Arial Black"/>
              </a:rPr>
              <a:t>vs Match </a:t>
            </a:r>
            <a:r>
              <a:rPr lang="en-US" sz="1200" b="1">
                <a:solidFill>
                  <a:srgbClr val="FF0000"/>
                </a:solidFill>
                <a:latin typeface="Arial Black"/>
                <a:ea typeface="Arial Black"/>
                <a:cs typeface="Arial Black"/>
                <a:sym typeface="Arial Black"/>
              </a:rPr>
              <a:t>(cannot participate in ANY WHAM event until hearing)</a:t>
            </a:r>
            <a:endParaRPr/>
          </a:p>
          <a:p>
            <a:pPr marL="0" lvl="0" indent="0" algn="l" rtl="0">
              <a:spcBef>
                <a:spcPts val="1000"/>
              </a:spcBef>
              <a:spcAft>
                <a:spcPts val="0"/>
              </a:spcAft>
              <a:buSzPts val="840"/>
              <a:buNone/>
            </a:pPr>
            <a:endParaRPr sz="800"/>
          </a:p>
          <a:p>
            <a:pPr marL="0" lvl="0" indent="0" algn="l" rtl="0">
              <a:spcBef>
                <a:spcPts val="1000"/>
              </a:spcBef>
              <a:spcAft>
                <a:spcPts val="0"/>
              </a:spcAft>
              <a:buSzPts val="1440"/>
              <a:buNone/>
            </a:pPr>
            <a:r>
              <a:rPr lang="en-US" b="1">
                <a:solidFill>
                  <a:schemeClr val="accent1"/>
                </a:solidFill>
              </a:rPr>
              <a:t>Captains Meeting with Referees </a:t>
            </a:r>
            <a:r>
              <a:rPr lang="en-US"/>
              <a:t>@ 2 minutes left in Warm Ups</a:t>
            </a:r>
            <a:endParaRPr/>
          </a:p>
          <a:p>
            <a:pPr marL="0" lvl="0" indent="0" algn="l" rtl="0">
              <a:spcBef>
                <a:spcPts val="1000"/>
              </a:spcBef>
              <a:spcAft>
                <a:spcPts val="0"/>
              </a:spcAft>
              <a:buSzPts val="1440"/>
              <a:buNone/>
            </a:pPr>
            <a:endParaRPr sz="800"/>
          </a:p>
          <a:p>
            <a:pPr marL="0" lvl="0" indent="0" algn="l" rtl="0">
              <a:spcBef>
                <a:spcPts val="1000"/>
              </a:spcBef>
              <a:spcAft>
                <a:spcPts val="0"/>
              </a:spcAft>
              <a:buSzPts val="1440"/>
              <a:buNone/>
            </a:pPr>
            <a:r>
              <a:rPr lang="en-US"/>
              <a:t>WHAM Rules Cheat Sheet available on WHAM Website, under Ref Corner</a:t>
            </a:r>
            <a:endParaRPr/>
          </a:p>
          <a:p>
            <a:pPr marL="0" lvl="0" indent="0" algn="l" rtl="0">
              <a:spcBef>
                <a:spcPts val="1000"/>
              </a:spcBef>
              <a:spcAft>
                <a:spcPts val="0"/>
              </a:spcAft>
              <a:buSzPts val="880"/>
              <a:buNone/>
            </a:pPr>
            <a:endParaRPr sz="800"/>
          </a:p>
          <a:p>
            <a:pPr marL="0" lvl="0" indent="0" algn="l" rtl="0">
              <a:spcBef>
                <a:spcPts val="1000"/>
              </a:spcBef>
              <a:spcAft>
                <a:spcPts val="0"/>
              </a:spcAft>
              <a:buSzPts val="1440"/>
              <a:buNone/>
            </a:pPr>
            <a:r>
              <a:rPr lang="en-US" b="1"/>
              <a:t>SIGN THE SCORE SHEET &amp;/OR record administrative concerns</a:t>
            </a:r>
            <a:endParaRPr/>
          </a:p>
          <a:p>
            <a:pPr marL="0" lvl="0" indent="0" algn="l" rtl="0">
              <a:spcBef>
                <a:spcPts val="1000"/>
              </a:spcBef>
              <a:spcAft>
                <a:spcPts val="0"/>
              </a:spcAft>
              <a:buSzPts val="880"/>
              <a:buNone/>
            </a:pPr>
            <a:endParaRPr sz="1100" b="1"/>
          </a:p>
          <a:p>
            <a:pPr marL="0" lvl="0" indent="0" algn="l" rtl="0">
              <a:spcBef>
                <a:spcPts val="1000"/>
              </a:spcBef>
              <a:spcAft>
                <a:spcPts val="0"/>
              </a:spcAft>
              <a:buSzPts val="880"/>
              <a:buNone/>
            </a:pPr>
            <a:endParaRPr sz="1100"/>
          </a:p>
          <a:p>
            <a:pPr marL="0" lvl="0" indent="0" algn="l" rtl="0">
              <a:spcBef>
                <a:spcPts val="1000"/>
              </a:spcBef>
              <a:spcAft>
                <a:spcPts val="0"/>
              </a:spcAft>
              <a:buSzPts val="1440"/>
              <a:buNone/>
            </a:pPr>
            <a:endParaRPr/>
          </a:p>
          <a:p>
            <a:pPr marL="0" lvl="0" indent="0" algn="l" rtl="0">
              <a:spcBef>
                <a:spcPts val="1000"/>
              </a:spcBef>
              <a:spcAft>
                <a:spcPts val="0"/>
              </a:spcAft>
              <a:buSzPts val="1440"/>
              <a:buNone/>
            </a:pPr>
            <a:endParaRPr/>
          </a:p>
        </p:txBody>
      </p:sp>
      <p:pic>
        <p:nvPicPr>
          <p:cNvPr id="230" name="Google Shape;230;p31"/>
          <p:cNvPicPr preferRelativeResize="0"/>
          <p:nvPr/>
        </p:nvPicPr>
        <p:blipFill rotWithShape="1">
          <a:blip r:embed="rId3">
            <a:alphaModFix/>
          </a:blip>
          <a:srcRect/>
          <a:stretch/>
        </p:blipFill>
        <p:spPr>
          <a:xfrm>
            <a:off x="9121707" y="317495"/>
            <a:ext cx="2831232" cy="1904999"/>
          </a:xfrm>
          <a:prstGeom prst="rect">
            <a:avLst/>
          </a:prstGeom>
          <a:noFill/>
          <a:ln>
            <a:noFill/>
          </a:ln>
        </p:spPr>
      </p:pic>
      <p:pic>
        <p:nvPicPr>
          <p:cNvPr id="231" name="Google Shape;231;p31" descr="A picture containing object&#10;&#10;Description automatically generated"/>
          <p:cNvPicPr preferRelativeResize="0"/>
          <p:nvPr/>
        </p:nvPicPr>
        <p:blipFill rotWithShape="1">
          <a:blip r:embed="rId4">
            <a:alphaModFix/>
          </a:blip>
          <a:srcRect/>
          <a:stretch/>
        </p:blipFill>
        <p:spPr>
          <a:xfrm>
            <a:off x="677333" y="3931444"/>
            <a:ext cx="706845" cy="746668"/>
          </a:xfrm>
          <a:prstGeom prst="rect">
            <a:avLst/>
          </a:prstGeom>
          <a:noFill/>
          <a:ln>
            <a:noFill/>
          </a:ln>
        </p:spPr>
      </p:pic>
      <p:pic>
        <p:nvPicPr>
          <p:cNvPr id="232" name="Google Shape;232;p31" descr="A picture containing clipart&#10;&#10;Description automatically generated"/>
          <p:cNvPicPr preferRelativeResize="0"/>
          <p:nvPr/>
        </p:nvPicPr>
        <p:blipFill rotWithShape="1">
          <a:blip r:embed="rId5">
            <a:alphaModFix/>
          </a:blip>
          <a:srcRect/>
          <a:stretch/>
        </p:blipFill>
        <p:spPr>
          <a:xfrm>
            <a:off x="7527074" y="4678101"/>
            <a:ext cx="955575" cy="979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273297" y="609600"/>
            <a:ext cx="8596668"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240"/>
              <a:buFont typeface="Times New Roman"/>
              <a:buNone/>
            </a:pPr>
            <a:r>
              <a:rPr lang="en-US" sz="3240">
                <a:latin typeface="Times New Roman"/>
                <a:ea typeface="Times New Roman"/>
                <a:cs typeface="Times New Roman"/>
                <a:sym typeface="Times New Roman"/>
              </a:rPr>
              <a:t>NEW: </a:t>
            </a:r>
            <a:r>
              <a:rPr lang="en-US" sz="2790">
                <a:latin typeface="Times New Roman"/>
                <a:ea typeface="Times New Roman"/>
                <a:cs typeface="Times New Roman"/>
                <a:sym typeface="Times New Roman"/>
              </a:rPr>
              <a:t>Dispute Resolution, Discipline &amp; Suspensions </a:t>
            </a:r>
            <a:r>
              <a:rPr lang="en-US" sz="3240">
                <a:latin typeface="Times New Roman"/>
                <a:ea typeface="Times New Roman"/>
                <a:cs typeface="Times New Roman"/>
                <a:sym typeface="Times New Roman"/>
              </a:rPr>
              <a:t/>
            </a:r>
            <a:br>
              <a:rPr lang="en-US" sz="3240">
                <a:latin typeface="Times New Roman"/>
                <a:ea typeface="Times New Roman"/>
                <a:cs typeface="Times New Roman"/>
                <a:sym typeface="Times New Roman"/>
              </a:rPr>
            </a:br>
            <a:r>
              <a:rPr lang="en-US" sz="2790">
                <a:latin typeface="Times New Roman"/>
                <a:ea typeface="Times New Roman"/>
                <a:cs typeface="Times New Roman"/>
                <a:sym typeface="Times New Roman"/>
              </a:rPr>
              <a:t>SUBCOMMITTEE</a:t>
            </a:r>
            <a:r>
              <a:rPr lang="en-US" sz="3240">
                <a:latin typeface="Times New Roman"/>
                <a:ea typeface="Times New Roman"/>
                <a:cs typeface="Times New Roman"/>
                <a:sym typeface="Times New Roman"/>
              </a:rPr>
              <a:t/>
            </a:r>
            <a:br>
              <a:rPr lang="en-US" sz="3240">
                <a:latin typeface="Times New Roman"/>
                <a:ea typeface="Times New Roman"/>
                <a:cs typeface="Times New Roman"/>
                <a:sym typeface="Times New Roman"/>
              </a:rPr>
            </a:br>
            <a:endParaRPr sz="3240">
              <a:latin typeface="Times New Roman"/>
              <a:ea typeface="Times New Roman"/>
              <a:cs typeface="Times New Roman"/>
              <a:sym typeface="Times New Roman"/>
            </a:endParaRPr>
          </a:p>
        </p:txBody>
      </p:sp>
      <p:sp>
        <p:nvSpPr>
          <p:cNvPr id="238" name="Google Shape;238;p3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000"/>
              <a:t>2020-21 Co-Chairs - Beth Chaplin &amp; Sue McCarville </a:t>
            </a:r>
            <a:endParaRPr/>
          </a:p>
          <a:p>
            <a:pPr marL="742950" lvl="1" indent="-285750" algn="l" rtl="0">
              <a:spcBef>
                <a:spcPts val="1000"/>
              </a:spcBef>
              <a:spcAft>
                <a:spcPts val="0"/>
              </a:spcAft>
              <a:buSzPts val="1440"/>
              <a:buChar char="►"/>
            </a:pPr>
            <a:r>
              <a:rPr lang="en-US" sz="1800"/>
              <a:t>Oversee the proceedings of each hearing</a:t>
            </a:r>
            <a:endParaRPr/>
          </a:p>
          <a:p>
            <a:pPr marL="742950" lvl="1" indent="-285750" algn="l" rtl="0">
              <a:spcBef>
                <a:spcPts val="1000"/>
              </a:spcBef>
              <a:spcAft>
                <a:spcPts val="0"/>
              </a:spcAft>
              <a:buSzPts val="1440"/>
              <a:buChar char="►"/>
            </a:pPr>
            <a:r>
              <a:rPr lang="en-US" sz="1800"/>
              <a:t>November to April </a:t>
            </a:r>
            <a:endParaRPr/>
          </a:p>
          <a:p>
            <a:pPr marL="1143000" lvl="2" indent="-228600" algn="l" rtl="0">
              <a:spcBef>
                <a:spcPts val="1000"/>
              </a:spcBef>
              <a:spcAft>
                <a:spcPts val="0"/>
              </a:spcAft>
              <a:buSzPts val="1280"/>
              <a:buChar char="►"/>
            </a:pPr>
            <a:r>
              <a:rPr lang="en-US" sz="1600"/>
              <a:t>Once/month hearing </a:t>
            </a:r>
            <a:endParaRPr/>
          </a:p>
          <a:p>
            <a:pPr marL="1143000" lvl="2" indent="-228600" algn="l" rtl="0">
              <a:spcBef>
                <a:spcPts val="1000"/>
              </a:spcBef>
              <a:spcAft>
                <a:spcPts val="0"/>
              </a:spcAft>
              <a:buSzPts val="1280"/>
              <a:buChar char="►"/>
            </a:pPr>
            <a:r>
              <a:rPr lang="en-US" sz="1600"/>
              <a:t>Location/dates will be posted on </a:t>
            </a:r>
            <a:r>
              <a:rPr lang="en-US" sz="1600" u="sng">
                <a:solidFill>
                  <a:schemeClr val="hlink"/>
                </a:solidFill>
                <a:hlinkClick r:id="rId3"/>
              </a:rPr>
              <a:t>www.WHAMHOCKEY.org</a:t>
            </a:r>
            <a:endParaRPr sz="1600"/>
          </a:p>
          <a:p>
            <a:pPr marL="342900" lvl="0" indent="-342900" algn="l" rtl="0">
              <a:spcBef>
                <a:spcPts val="1000"/>
              </a:spcBef>
              <a:spcAft>
                <a:spcPts val="0"/>
              </a:spcAft>
              <a:buSzPts val="1600"/>
              <a:buChar char="►"/>
            </a:pPr>
            <a:r>
              <a:rPr lang="en-US" sz="2000"/>
              <a:t>Partnership with WHAM Officials Referee Supervisor (Krissy Langley)</a:t>
            </a:r>
            <a:endParaRPr/>
          </a:p>
          <a:p>
            <a:pPr marL="342900" lvl="0" indent="-342900" algn="l" rtl="0">
              <a:spcBef>
                <a:spcPts val="1000"/>
              </a:spcBef>
              <a:spcAft>
                <a:spcPts val="0"/>
              </a:spcAft>
              <a:buSzPts val="1600"/>
              <a:buChar char="►"/>
            </a:pPr>
            <a:r>
              <a:rPr lang="en-US" sz="2000"/>
              <a:t>Topics include, but not limited to: </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457200" lvl="1" indent="0" algn="l" rtl="0">
              <a:spcBef>
                <a:spcPts val="1000"/>
              </a:spcBef>
              <a:spcAft>
                <a:spcPts val="0"/>
              </a:spcAft>
              <a:buSzPts val="1280"/>
              <a:buNone/>
            </a:pPr>
            <a:endParaRPr/>
          </a:p>
        </p:txBody>
      </p:sp>
      <p:sp>
        <p:nvSpPr>
          <p:cNvPr id="239" name="Google Shape;239;p32"/>
          <p:cNvSpPr/>
          <p:nvPr/>
        </p:nvSpPr>
        <p:spPr>
          <a:xfrm>
            <a:off x="10356110" y="493823"/>
            <a:ext cx="1414130" cy="1552354"/>
          </a:xfrm>
          <a:prstGeom prst="roundRect">
            <a:avLst>
              <a:gd name="adj" fmla="val 16670"/>
            </a:avLst>
          </a:prstGeom>
          <a:blipFill rotWithShape="1">
            <a:blip r:embed="rId4">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40" name="Google Shape;240;p32"/>
          <p:cNvGraphicFramePr/>
          <p:nvPr/>
        </p:nvGraphicFramePr>
        <p:xfrm>
          <a:off x="1627003" y="5087911"/>
          <a:ext cx="3000000" cy="3000000"/>
        </p:xfrm>
        <a:graphic>
          <a:graphicData uri="http://schemas.openxmlformats.org/drawingml/2006/table">
            <a:tbl>
              <a:tblPr firstRow="1" bandRow="1">
                <a:noFill/>
                <a:tableStyleId>{F7991C4A-5EE7-47AB-B1D0-6FAB21BFF413}</a:tableStyleId>
              </a:tblPr>
              <a:tblGrid>
                <a:gridCol w="2944625"/>
                <a:gridCol w="2944625"/>
              </a:tblGrid>
              <a:tr h="264150">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Match Penalties</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Game Misconducts</a:t>
                      </a:r>
                      <a:endParaRPr/>
                    </a:p>
                  </a:txBody>
                  <a:tcPr marL="91450" marR="91450" marT="45725" marB="45725"/>
                </a:tc>
              </a:tr>
              <a:tr h="264150">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Incident Reports</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Progressive Penalties</a:t>
                      </a:r>
                      <a:endParaRPr/>
                    </a:p>
                  </a:txBody>
                  <a:tcPr marL="91450" marR="91450" marT="45725" marB="45725"/>
                </a:tc>
              </a:tr>
              <a:tr h="264150">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Rule Infractions</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Conduct</a:t>
                      </a:r>
                      <a:endParaRPr/>
                    </a:p>
                  </a:txBody>
                  <a:tcPr marL="91450" marR="91450" marT="45725" marB="45725"/>
                </a:tc>
              </a:tr>
              <a:tr h="264150">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Player Safety</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Noto Sans Symbols"/>
                        <a:buChar char="⮚"/>
                      </a:pPr>
                      <a:r>
                        <a:rPr lang="en-US" sz="1800" b="1" u="none" strike="noStrike" cap="none"/>
                        <a:t>Referee Safety</a:t>
                      </a:r>
                      <a:endParaRPr/>
                    </a:p>
                  </a:txBody>
                  <a:tcPr marL="91450" marR="91450" marT="45725" marB="457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p:nvPr/>
        </p:nvSpPr>
        <p:spPr>
          <a:xfrm>
            <a:off x="493985" y="84083"/>
            <a:ext cx="11130456" cy="58169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Profit and Loss Comparison</a:t>
            </a:r>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								September 1, 2019- August 31, 2020</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			Sep. 1, 2019-Aug 31, 2020						 Sep. 1, 2018-Aug. 31, 2019</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Income 			    $ 171, 711.55              						       $ 183, 974.55</a:t>
            </a:r>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Gross Profit 		    $ 171, 711.55									 $ 183, 974.55</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Total</a:t>
            </a:r>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Expenses 		    $	182, 325.13								       $ 183, 495.87</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Net Operating </a:t>
            </a:r>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Income 			    </a:t>
            </a:r>
            <a:r>
              <a:rPr lang="en-US" sz="1800">
                <a:solidFill>
                  <a:schemeClr val="dk1"/>
                </a:solidFill>
                <a:highlight>
                  <a:srgbClr val="FF0000"/>
                </a:highlight>
                <a:latin typeface="Trebuchet MS"/>
                <a:ea typeface="Trebuchet MS"/>
                <a:cs typeface="Trebuchet MS"/>
                <a:sym typeface="Trebuchet MS"/>
              </a:rPr>
              <a:t>($ 10, 613.58) </a:t>
            </a:r>
            <a:r>
              <a:rPr lang="en-US" sz="1800">
                <a:solidFill>
                  <a:schemeClr val="dk1"/>
                </a:solidFill>
                <a:latin typeface="Trebuchet MS"/>
                <a:ea typeface="Trebuchet MS"/>
                <a:cs typeface="Trebuchet MS"/>
                <a:sym typeface="Trebuchet MS"/>
              </a:rPr>
              <a:t> 							       $ 478.68</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Other Expenses</a:t>
            </a:r>
            <a:endParaRPr/>
          </a:p>
          <a:p>
            <a:pPr marL="0" marR="0" lvl="0" indent="0" algn="l" rtl="0">
              <a:spcBef>
                <a:spcPts val="0"/>
              </a:spcBef>
              <a:spcAft>
                <a:spcPts val="0"/>
              </a:spcAft>
              <a:buNone/>
            </a:pPr>
            <a:r>
              <a:rPr lang="en-US" sz="1200">
                <a:solidFill>
                  <a:schemeClr val="dk1"/>
                </a:solidFill>
                <a:latin typeface="Trebuchet MS"/>
                <a:ea typeface="Trebuchet MS"/>
                <a:cs typeface="Trebuchet MS"/>
                <a:sym typeface="Trebuchet MS"/>
              </a:rPr>
              <a:t>6710 Board/Support staff fees </a:t>
            </a:r>
            <a:r>
              <a:rPr lang="en-US" sz="1800">
                <a:solidFill>
                  <a:schemeClr val="dk1"/>
                </a:solidFill>
                <a:latin typeface="Trebuchet MS"/>
                <a:ea typeface="Trebuchet MS"/>
                <a:cs typeface="Trebuchet MS"/>
                <a:sym typeface="Trebuchet MS"/>
              </a:rPr>
              <a:t>$ 955.86										$ 1069.68</a:t>
            </a:r>
            <a:endParaRPr/>
          </a:p>
          <a:p>
            <a:pPr marL="0" marR="0" lvl="0" indent="0" algn="l" rtl="0">
              <a:spcBef>
                <a:spcPts val="0"/>
              </a:spcBef>
              <a:spcAft>
                <a:spcPts val="0"/>
              </a:spcAft>
              <a:buNone/>
            </a:pPr>
            <a:r>
              <a:rPr lang="en-US" sz="1200">
                <a:solidFill>
                  <a:schemeClr val="dk1"/>
                </a:solidFill>
                <a:latin typeface="Trebuchet MS"/>
                <a:ea typeface="Trebuchet MS"/>
                <a:cs typeface="Trebuchet MS"/>
                <a:sym typeface="Trebuchet MS"/>
              </a:rPr>
              <a:t>Reimbursement</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Total Other Expenses $ 955.86 									       $ 1069.68</a:t>
            </a:r>
            <a:endParaRPr/>
          </a:p>
          <a:p>
            <a:pPr marL="0" marR="0" lvl="0" indent="0" algn="l" rtl="0">
              <a:spcBef>
                <a:spcPts val="0"/>
              </a:spcBef>
              <a:spcAft>
                <a:spcPts val="0"/>
              </a:spcAft>
              <a:buNone/>
            </a:pPr>
            <a:endParaRPr sz="1800">
              <a:solidFill>
                <a:schemeClr val="dk1"/>
              </a:solidFill>
              <a:highlight>
                <a:srgbClr val="000000"/>
              </a:highlight>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Net Income 		      </a:t>
            </a:r>
            <a:r>
              <a:rPr lang="en-US" sz="1800">
                <a:solidFill>
                  <a:schemeClr val="dk1"/>
                </a:solidFill>
                <a:highlight>
                  <a:srgbClr val="FF0000"/>
                </a:highlight>
                <a:latin typeface="Trebuchet MS"/>
                <a:ea typeface="Trebuchet MS"/>
                <a:cs typeface="Trebuchet MS"/>
                <a:sym typeface="Trebuchet MS"/>
              </a:rPr>
              <a:t>($ 11, 569.44) </a:t>
            </a:r>
            <a:r>
              <a:rPr lang="en-US" sz="1800">
                <a:solidFill>
                  <a:schemeClr val="dk1"/>
                </a:solidFill>
                <a:latin typeface="Trebuchet MS"/>
                <a:ea typeface="Trebuchet MS"/>
                <a:cs typeface="Trebuchet MS"/>
                <a:sym typeface="Trebuchet MS"/>
              </a:rPr>
              <a:t>					                     </a:t>
            </a:r>
            <a:r>
              <a:rPr lang="en-US" sz="1800">
                <a:solidFill>
                  <a:schemeClr val="dk1"/>
                </a:solidFill>
                <a:highlight>
                  <a:srgbClr val="FF0000"/>
                </a:highlight>
                <a:latin typeface="Trebuchet MS"/>
                <a:ea typeface="Trebuchet MS"/>
                <a:cs typeface="Trebuchet MS"/>
                <a:sym typeface="Trebuchet MS"/>
              </a:rPr>
              <a:t>($ 591.00)</a:t>
            </a:r>
            <a:endParaRPr>
              <a:highlight>
                <a:srgbClr val="FF0000"/>
              </a:highlight>
            </a:endParaRPr>
          </a:p>
        </p:txBody>
      </p:sp>
      <p:sp>
        <p:nvSpPr>
          <p:cNvPr id="246" name="Google Shape;246;p33"/>
          <p:cNvSpPr/>
          <p:nvPr/>
        </p:nvSpPr>
        <p:spPr>
          <a:xfrm>
            <a:off x="271117" y="6239782"/>
            <a:ext cx="49295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222"/>
                </a:solidFill>
                <a:latin typeface="trebuchet ms"/>
                <a:ea typeface="trebuchet ms"/>
                <a:cs typeface="trebuchet ms"/>
                <a:sym typeface="trebuchet ms"/>
              </a:rPr>
              <a:t>August 31, 2020  Bank Balance  $ 44, 560.24</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677334" y="609600"/>
            <a:ext cx="8596668" cy="7661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4000"/>
              <a:buFont typeface="Times New Roman"/>
              <a:buNone/>
            </a:pPr>
            <a:r>
              <a:rPr lang="en-US" sz="4000">
                <a:latin typeface="Times New Roman"/>
                <a:ea typeface="Times New Roman"/>
                <a:cs typeface="Times New Roman"/>
                <a:sym typeface="Times New Roman"/>
              </a:rPr>
              <a:t>Board Position Openings - Vote</a:t>
            </a:r>
            <a:endParaRPr/>
          </a:p>
        </p:txBody>
      </p:sp>
      <p:sp>
        <p:nvSpPr>
          <p:cNvPr id="252" name="Google Shape;252;p34"/>
          <p:cNvSpPr txBox="1">
            <a:spLocks noGrp="1"/>
          </p:cNvSpPr>
          <p:nvPr>
            <p:ph type="body" idx="1"/>
          </p:nvPr>
        </p:nvSpPr>
        <p:spPr>
          <a:xfrm>
            <a:off x="677334" y="1375719"/>
            <a:ext cx="8596668" cy="51980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en-US" sz="2800" b="1">
                <a:solidFill>
                  <a:srgbClr val="CC0000"/>
                </a:solidFill>
                <a:latin typeface="Times New Roman"/>
                <a:ea typeface="Times New Roman"/>
                <a:cs typeface="Times New Roman"/>
                <a:sym typeface="Times New Roman"/>
              </a:rPr>
              <a:t>Treasurer</a:t>
            </a:r>
            <a:r>
              <a:rPr lang="en-US" sz="2800">
                <a:solidFill>
                  <a:srgbClr val="CC0000"/>
                </a:solidFill>
                <a:latin typeface="Times New Roman"/>
                <a:ea typeface="Times New Roman"/>
                <a:cs typeface="Times New Roman"/>
                <a:sym typeface="Times New Roman"/>
              </a:rPr>
              <a:t> </a:t>
            </a:r>
            <a:r>
              <a:rPr lang="en-US" sz="2800">
                <a:latin typeface="Times New Roman"/>
                <a:ea typeface="Times New Roman"/>
                <a:cs typeface="Times New Roman"/>
                <a:sym typeface="Times New Roman"/>
              </a:rPr>
              <a:t>- All teams get 1 vote for the treasurer position</a:t>
            </a:r>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	- Candidates: Melissa Lucas (current treasurer seeking re-election)</a:t>
            </a:r>
            <a:endParaRPr sz="2800">
              <a:latin typeface="Times New Roman"/>
              <a:ea typeface="Times New Roman"/>
              <a:cs typeface="Times New Roman"/>
              <a:sym typeface="Times New Roman"/>
            </a:endParaRPr>
          </a:p>
          <a:p>
            <a:pPr marL="0" lvl="0" indent="0" algn="l" rtl="0">
              <a:spcBef>
                <a:spcPts val="1000"/>
              </a:spcBef>
              <a:spcAft>
                <a:spcPts val="0"/>
              </a:spcAft>
              <a:buSzPts val="2240"/>
              <a:buNone/>
            </a:pPr>
            <a:r>
              <a:rPr lang="en-US" sz="2800" b="1">
                <a:solidFill>
                  <a:srgbClr val="CC0000"/>
                </a:solidFill>
                <a:latin typeface="Times New Roman"/>
                <a:ea typeface="Times New Roman"/>
                <a:cs typeface="Times New Roman"/>
                <a:sym typeface="Times New Roman"/>
              </a:rPr>
              <a:t>B VP</a:t>
            </a:r>
            <a:r>
              <a:rPr lang="en-US" sz="2800" b="1">
                <a:latin typeface="Times New Roman"/>
                <a:ea typeface="Times New Roman"/>
                <a:cs typeface="Times New Roman"/>
                <a:sym typeface="Times New Roman"/>
              </a:rPr>
              <a:t> </a:t>
            </a:r>
            <a:r>
              <a:rPr lang="en-US" sz="2800">
                <a:latin typeface="Times New Roman"/>
                <a:ea typeface="Times New Roman"/>
                <a:cs typeface="Times New Roman"/>
                <a:sym typeface="Times New Roman"/>
              </a:rPr>
              <a:t>– B teams get 1 vote each for the B VP position</a:t>
            </a:r>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	- Candidates: Lisa </a:t>
            </a:r>
            <a:r>
              <a:rPr lang="en-US" sz="2800">
                <a:highlight>
                  <a:srgbClr val="FFFFFF"/>
                </a:highlight>
                <a:latin typeface="Times New Roman"/>
                <a:ea typeface="Times New Roman"/>
                <a:cs typeface="Times New Roman"/>
                <a:sym typeface="Times New Roman"/>
              </a:rPr>
              <a:t>Silkey</a:t>
            </a:r>
            <a:r>
              <a:rPr lang="en-US" sz="2800">
                <a:latin typeface="Times New Roman"/>
                <a:ea typeface="Times New Roman"/>
                <a:cs typeface="Times New Roman"/>
                <a:sym typeface="Times New Roman"/>
              </a:rPr>
              <a:t> (current B VP seeking re-election)</a:t>
            </a:r>
            <a:endParaRPr sz="2800">
              <a:latin typeface="Times New Roman"/>
              <a:ea typeface="Times New Roman"/>
              <a:cs typeface="Times New Roman"/>
              <a:sym typeface="Times New Roman"/>
            </a:endParaRPr>
          </a:p>
          <a:p>
            <a:pPr marL="0" lvl="0" indent="0" algn="l" rtl="0">
              <a:spcBef>
                <a:spcPts val="1000"/>
              </a:spcBef>
              <a:spcAft>
                <a:spcPts val="0"/>
              </a:spcAft>
              <a:buSzPts val="2240"/>
              <a:buNone/>
            </a:pPr>
            <a:r>
              <a:rPr lang="en-US" sz="2800" b="1">
                <a:solidFill>
                  <a:srgbClr val="CC0000"/>
                </a:solidFill>
                <a:latin typeface="Times New Roman"/>
                <a:ea typeface="Times New Roman"/>
                <a:cs typeface="Times New Roman"/>
                <a:sym typeface="Times New Roman"/>
              </a:rPr>
              <a:t>President</a:t>
            </a:r>
            <a:r>
              <a:rPr lang="en-US" sz="2800" b="1">
                <a:latin typeface="Times New Roman"/>
                <a:ea typeface="Times New Roman"/>
                <a:cs typeface="Times New Roman"/>
                <a:sym typeface="Times New Roman"/>
              </a:rPr>
              <a:t> </a:t>
            </a:r>
            <a:r>
              <a:rPr lang="en-US" sz="2800">
                <a:latin typeface="Times New Roman"/>
                <a:ea typeface="Times New Roman"/>
                <a:cs typeface="Times New Roman"/>
                <a:sym typeface="Times New Roman"/>
              </a:rPr>
              <a:t>–All teams get 1 vote each for the President position</a:t>
            </a:r>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	- Candidates: Geri-Anne Zubich (current president seeking re-election)</a:t>
            </a:r>
            <a:endParaRPr sz="2800">
              <a:latin typeface="Times New Roman"/>
              <a:ea typeface="Times New Roman"/>
              <a:cs typeface="Times New Roman"/>
              <a:sym typeface="Times New Roman"/>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B-VP Candidate</a:t>
            </a:r>
            <a:endParaRPr/>
          </a:p>
        </p:txBody>
      </p:sp>
      <p:sp>
        <p:nvSpPr>
          <p:cNvPr id="258" name="Google Shape;258;p3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US" dirty="0"/>
              <a:t>Lisa </a:t>
            </a:r>
            <a:r>
              <a:rPr lang="en-US" dirty="0" err="1"/>
              <a:t>Silkey</a:t>
            </a:r>
            <a:endParaRPr dirty="0"/>
          </a:p>
          <a:p>
            <a:pPr marL="742950" lvl="1" indent="-285750" algn="l" rtl="0">
              <a:spcBef>
                <a:spcPts val="1000"/>
              </a:spcBef>
              <a:spcAft>
                <a:spcPts val="0"/>
              </a:spcAft>
              <a:buSzPts val="1280"/>
              <a:buChar char="►"/>
            </a:pPr>
            <a:r>
              <a:rPr lang="en-US" dirty="0"/>
              <a:t>Let’s Play Hockey</a:t>
            </a:r>
            <a:r>
              <a:rPr lang="en-US" dirty="0" smtClean="0"/>
              <a:t>!</a:t>
            </a:r>
          </a:p>
          <a:p>
            <a:pPr marL="742950" lvl="1" indent="-285750" algn="l" rtl="0">
              <a:spcBef>
                <a:spcPts val="1000"/>
              </a:spcBef>
              <a:spcAft>
                <a:spcPts val="0"/>
              </a:spcAft>
              <a:buSzPts val="1280"/>
              <a:buChar char="►"/>
            </a:pPr>
            <a:endParaRPr lang="en-US" dirty="0"/>
          </a:p>
          <a:p>
            <a:pPr marL="285750" indent="-285750">
              <a:buSzPts val="1280"/>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a:t>Treasurer Candidate</a:t>
            </a:r>
            <a:endParaRPr/>
          </a:p>
        </p:txBody>
      </p:sp>
      <p:sp>
        <p:nvSpPr>
          <p:cNvPr id="264" name="Google Shape;264;p3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Char char="►"/>
            </a:pPr>
            <a:r>
              <a:rPr lang="en-US"/>
              <a:t>Melissa Lucas</a:t>
            </a:r>
            <a:endParaRPr/>
          </a:p>
          <a:p>
            <a:pPr marL="457200" lvl="1" indent="0" algn="l" rtl="0">
              <a:spcBef>
                <a:spcPts val="1000"/>
              </a:spcBef>
              <a:spcAft>
                <a:spcPts val="0"/>
              </a:spcAft>
              <a:buSzPts val="1280"/>
              <a:buNone/>
            </a:pPr>
            <a:endParaRPr/>
          </a:p>
          <a:p>
            <a:pPr marL="742950" lvl="1" indent="-204469" algn="l" rtl="0">
              <a:spcBef>
                <a:spcPts val="1000"/>
              </a:spcBef>
              <a:spcAft>
                <a:spcPts val="0"/>
              </a:spcAft>
              <a:buSzPts val="1280"/>
              <a:buNone/>
            </a:pPr>
            <a:r>
              <a:rPr lang="en-US"/>
              <a:t>Finally mostly figured it out after 2 years and is willing to continue doing the books.</a:t>
            </a:r>
            <a:endParaRPr/>
          </a:p>
        </p:txBody>
      </p:sp>
      <p:pic>
        <p:nvPicPr>
          <p:cNvPr id="265" name="Google Shape;265;p36" descr="😀"/>
          <p:cNvPicPr preferRelativeResize="0"/>
          <p:nvPr/>
        </p:nvPicPr>
        <p:blipFill rotWithShape="1">
          <a:blip r:embed="rId3">
            <a:alphaModFix/>
          </a:blip>
          <a:srcRect/>
          <a:stretch/>
        </p:blipFill>
        <p:spPr>
          <a:xfrm>
            <a:off x="23850600" y="-288925"/>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677334" y="609600"/>
            <a:ext cx="8596668" cy="8979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Agenda Topics</a:t>
            </a:r>
            <a:r>
              <a:rPr lang="en-US"/>
              <a:t>	</a:t>
            </a:r>
            <a:endParaRPr/>
          </a:p>
        </p:txBody>
      </p:sp>
      <p:sp>
        <p:nvSpPr>
          <p:cNvPr id="151" name="Google Shape;151;p19"/>
          <p:cNvSpPr txBox="1">
            <a:spLocks noGrp="1"/>
          </p:cNvSpPr>
          <p:nvPr>
            <p:ph type="body" idx="1"/>
          </p:nvPr>
        </p:nvSpPr>
        <p:spPr>
          <a:xfrm>
            <a:off x="677334" y="1606379"/>
            <a:ext cx="8596668" cy="5123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Current board members</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WHAM Board support and Commissioners</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Stat Cats for 2020-21</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Important Dates</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Covid-19 Rules</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Referee Updates</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Financial Update</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Board Position Openings and Vote</a:t>
            </a:r>
            <a:endParaRPr/>
          </a:p>
          <a:p>
            <a:pPr marL="342900" lvl="0" indent="-342900" algn="l" rtl="0">
              <a:lnSpc>
                <a:spcPct val="90000"/>
              </a:lnSpc>
              <a:spcBef>
                <a:spcPts val="1000"/>
              </a:spcBef>
              <a:spcAft>
                <a:spcPts val="0"/>
              </a:spcAft>
              <a:buSzPts val="1776"/>
              <a:buChar char="►"/>
            </a:pPr>
            <a:r>
              <a:rPr lang="en-US" sz="2220">
                <a:latin typeface="Times New Roman"/>
                <a:ea typeface="Times New Roman"/>
                <a:cs typeface="Times New Roman"/>
                <a:sym typeface="Times New Roman"/>
              </a:rPr>
              <a:t>Scheduling</a:t>
            </a:r>
            <a:endParaRPr/>
          </a:p>
          <a:p>
            <a:pPr marL="342900" lvl="0" indent="-258318" algn="l" rtl="0">
              <a:lnSpc>
                <a:spcPct val="90000"/>
              </a:lnSpc>
              <a:spcBef>
                <a:spcPts val="1000"/>
              </a:spcBef>
              <a:spcAft>
                <a:spcPts val="0"/>
              </a:spcAft>
              <a:buSzPts val="1332"/>
              <a:buNone/>
            </a:pPr>
            <a:endParaRPr sz="1665"/>
          </a:p>
        </p:txBody>
      </p:sp>
      <p:pic>
        <p:nvPicPr>
          <p:cNvPr id="152" name="Google Shape;152;p19"/>
          <p:cNvPicPr preferRelativeResize="0"/>
          <p:nvPr/>
        </p:nvPicPr>
        <p:blipFill rotWithShape="1">
          <a:blip r:embed="rId3">
            <a:alphaModFix/>
          </a:blip>
          <a:srcRect/>
          <a:stretch/>
        </p:blipFill>
        <p:spPr>
          <a:xfrm>
            <a:off x="5312132" y="256370"/>
            <a:ext cx="3961870" cy="16740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President Candidate</a:t>
            </a:r>
            <a:endParaRPr/>
          </a:p>
        </p:txBody>
      </p:sp>
      <p:sp>
        <p:nvSpPr>
          <p:cNvPr id="271" name="Google Shape;271;p37"/>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Geri-Anne Zubich</a:t>
            </a:r>
            <a:endParaRPr/>
          </a:p>
          <a:p>
            <a:pPr marL="457200" lvl="0" indent="-320040" algn="l" rtl="0">
              <a:spcBef>
                <a:spcPts val="1000"/>
              </a:spcBef>
              <a:spcAft>
                <a:spcPts val="0"/>
              </a:spcAft>
              <a:buSzPts val="1440"/>
              <a:buChar char="-"/>
            </a:pPr>
            <a:r>
              <a:rPr lang="en-US"/>
              <a:t>WHAM President 2018-2020</a:t>
            </a:r>
            <a:endParaRPr/>
          </a:p>
          <a:p>
            <a:pPr marL="457200" lvl="0" indent="-320040" algn="l" rtl="0">
              <a:spcBef>
                <a:spcPts val="0"/>
              </a:spcBef>
              <a:spcAft>
                <a:spcPts val="0"/>
              </a:spcAft>
              <a:buSzPts val="1440"/>
              <a:buChar char="-"/>
            </a:pPr>
            <a:r>
              <a:rPr lang="en-US"/>
              <a:t>Has played in WHAM 14 years (C2-B2)</a:t>
            </a:r>
            <a:endParaRPr/>
          </a:p>
          <a:p>
            <a:pPr marL="457200" lvl="0" indent="-320040" algn="l" rtl="0">
              <a:spcBef>
                <a:spcPts val="0"/>
              </a:spcBef>
              <a:spcAft>
                <a:spcPts val="0"/>
              </a:spcAft>
              <a:buSzPts val="1440"/>
              <a:buChar char="-"/>
            </a:pPr>
            <a:r>
              <a:rPr lang="en-US"/>
              <a:t>President and founder Mn Sled Hockey Association</a:t>
            </a:r>
            <a:endParaRPr/>
          </a:p>
          <a:p>
            <a:pPr marL="457200" lvl="0" indent="-320040" algn="l" rtl="0">
              <a:spcBef>
                <a:spcPts val="0"/>
              </a:spcBef>
              <a:spcAft>
                <a:spcPts val="0"/>
              </a:spcAft>
              <a:buSzPts val="1440"/>
              <a:buChar char="-"/>
            </a:pPr>
            <a:r>
              <a:rPr lang="en-US"/>
              <a:t>Coached youth girls hockey Armstrong-Cooper Association</a:t>
            </a:r>
            <a:endParaRPr/>
          </a:p>
          <a:p>
            <a:pPr marL="457200" lvl="0" indent="-320040" algn="l" rtl="0">
              <a:spcBef>
                <a:spcPts val="0"/>
              </a:spcBef>
              <a:spcAft>
                <a:spcPts val="0"/>
              </a:spcAft>
              <a:buSzPts val="1440"/>
              <a:buChar char="-"/>
            </a:pPr>
            <a:r>
              <a:rPr lang="en-US"/>
              <a:t>High School Varsity girls coach Osseo High School</a:t>
            </a:r>
            <a:endParaRPr/>
          </a:p>
          <a:p>
            <a:pPr marL="457200" lvl="0" indent="-320040" algn="l" rtl="0">
              <a:spcBef>
                <a:spcPts val="0"/>
              </a:spcBef>
              <a:spcAft>
                <a:spcPts val="0"/>
              </a:spcAft>
              <a:buSzPts val="1440"/>
              <a:buChar char="-"/>
            </a:pPr>
            <a:r>
              <a:rPr lang="en-US"/>
              <a:t>Girls coordinator U10 Armstrong-Cooper Association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Position Results – updated Sept 20</a:t>
            </a:r>
            <a:endParaRPr lang="en-US" dirty="0"/>
          </a:p>
        </p:txBody>
      </p:sp>
      <p:sp>
        <p:nvSpPr>
          <p:cNvPr id="3" name="Text Placeholder 2"/>
          <p:cNvSpPr>
            <a:spLocks noGrp="1"/>
          </p:cNvSpPr>
          <p:nvPr>
            <p:ph type="body" idx="1"/>
          </p:nvPr>
        </p:nvSpPr>
        <p:spPr/>
        <p:txBody>
          <a:bodyPr/>
          <a:lstStyle/>
          <a:p>
            <a:pPr marL="137160" indent="0">
              <a:buNone/>
            </a:pPr>
            <a:r>
              <a:rPr lang="en-US" sz="2800" dirty="0" smtClean="0"/>
              <a:t>Congratulations to Geri-Anne, Melissa, and Lisa – all have officially been voted back into the respective positions of president, treasurer and B- Vice President and will serve on the WHAM board for another 2 year term (2020-2022).</a:t>
            </a:r>
            <a:endParaRPr lang="en-US" sz="2800" dirty="0"/>
          </a:p>
        </p:txBody>
      </p:sp>
    </p:spTree>
    <p:extLst>
      <p:ext uri="{BB962C8B-B14F-4D97-AF65-F5344CB8AC3E}">
        <p14:creationId xmlns:p14="http://schemas.microsoft.com/office/powerpoint/2010/main" val="329003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Scheduling Format</a:t>
            </a:r>
            <a:endParaRPr/>
          </a:p>
        </p:txBody>
      </p:sp>
      <p:sp>
        <p:nvSpPr>
          <p:cNvPr id="277" name="Google Shape;277;p38"/>
          <p:cNvSpPr txBox="1">
            <a:spLocks noGrp="1"/>
          </p:cNvSpPr>
          <p:nvPr>
            <p:ph type="body" idx="1"/>
          </p:nvPr>
        </p:nvSpPr>
        <p:spPr>
          <a:xfrm>
            <a:off x="677325" y="1507391"/>
            <a:ext cx="8700600" cy="297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graphicFrame>
        <p:nvGraphicFramePr>
          <p:cNvPr id="278" name="Google Shape;278;p38"/>
          <p:cNvGraphicFramePr/>
          <p:nvPr/>
        </p:nvGraphicFramePr>
        <p:xfrm>
          <a:off x="1120400" y="1930450"/>
          <a:ext cx="7605800" cy="4800330"/>
        </p:xfrm>
        <a:graphic>
          <a:graphicData uri="http://schemas.openxmlformats.org/drawingml/2006/table">
            <a:tbl>
              <a:tblPr>
                <a:noFill/>
                <a:tableStyleId>{F7991C4A-5EE7-47AB-B1D0-6FAB21BFF413}</a:tableStyleId>
              </a:tblPr>
              <a:tblGrid>
                <a:gridCol w="3802900"/>
                <a:gridCol w="3802900"/>
              </a:tblGrid>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Division</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Scheduling Format</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A1</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In person</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A2</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Google Meet  type format</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B1</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Google Meet type format</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B2</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Google Meet  type format</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B3</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Zoom Meet</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C1</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In person</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C2</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latin typeface="Calibri"/>
                          <a:ea typeface="Calibri"/>
                          <a:cs typeface="Calibri"/>
                          <a:sym typeface="Calibri"/>
                        </a:rPr>
                        <a:t>In person </a:t>
                      </a:r>
                      <a:endParaRPr sz="2000">
                        <a:solidFill>
                          <a:srgbClr val="222222"/>
                        </a:solidFill>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97900">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C3</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2000">
                          <a:solidFill>
                            <a:srgbClr val="222222"/>
                          </a:solidFill>
                          <a:highlight>
                            <a:srgbClr val="FFFFFF"/>
                          </a:highlight>
                          <a:latin typeface="Calibri"/>
                          <a:ea typeface="Calibri"/>
                          <a:cs typeface="Calibri"/>
                          <a:sym typeface="Calibri"/>
                        </a:rPr>
                        <a:t>No division this year</a:t>
                      </a:r>
                      <a:endParaRPr sz="2000">
                        <a:solidFill>
                          <a:srgbClr val="222222"/>
                        </a:solidFill>
                        <a:highlight>
                          <a:srgbClr val="FFFFFF"/>
                        </a:highlight>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677334" y="609600"/>
            <a:ext cx="8596668" cy="7414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959"/>
              <a:buFont typeface="Times New Roman"/>
              <a:buNone/>
            </a:pPr>
            <a:r>
              <a:rPr lang="en-US" sz="3959">
                <a:latin typeface="Times New Roman"/>
                <a:ea typeface="Times New Roman"/>
                <a:cs typeface="Times New Roman"/>
                <a:sym typeface="Times New Roman"/>
              </a:rPr>
              <a:t>Scheduling – Instruction s</a:t>
            </a:r>
            <a:endParaRPr/>
          </a:p>
        </p:txBody>
      </p:sp>
      <p:sp>
        <p:nvSpPr>
          <p:cNvPr id="284" name="Google Shape;284;p39"/>
          <p:cNvSpPr txBox="1">
            <a:spLocks noGrp="1"/>
          </p:cNvSpPr>
          <p:nvPr>
            <p:ph type="body" idx="1"/>
          </p:nvPr>
        </p:nvSpPr>
        <p:spPr>
          <a:xfrm>
            <a:off x="677334" y="1351005"/>
            <a:ext cx="8596668" cy="53298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Font typeface="Times New Roman"/>
              <a:buChar char="-"/>
            </a:pPr>
            <a:r>
              <a:rPr lang="en-US" sz="2800">
                <a:latin typeface="Times New Roman"/>
                <a:ea typeface="Times New Roman"/>
                <a:cs typeface="Times New Roman"/>
                <a:sym typeface="Times New Roman"/>
              </a:rPr>
              <a:t>Snake format: 1 thru X, then X back to 1 </a:t>
            </a:r>
            <a:endParaRPr/>
          </a:p>
          <a:p>
            <a:pPr marL="342900" lvl="0" indent="-342900" algn="l" rtl="0">
              <a:spcBef>
                <a:spcPts val="1000"/>
              </a:spcBef>
              <a:spcAft>
                <a:spcPts val="0"/>
              </a:spcAft>
              <a:buSzPts val="2240"/>
              <a:buFont typeface="Times New Roman"/>
              <a:buChar char="-"/>
            </a:pPr>
            <a:r>
              <a:rPr lang="en-US" sz="2800">
                <a:latin typeface="Times New Roman"/>
                <a:ea typeface="Times New Roman"/>
                <a:cs typeface="Times New Roman"/>
                <a:sym typeface="Times New Roman"/>
              </a:rPr>
              <a:t>Note: the first and last teams pick back-to-back games </a:t>
            </a:r>
            <a:endParaRPr/>
          </a:p>
          <a:p>
            <a:pPr marL="342900" lvl="0" indent="-342900" algn="l" rtl="0">
              <a:spcBef>
                <a:spcPts val="1000"/>
              </a:spcBef>
              <a:spcAft>
                <a:spcPts val="0"/>
              </a:spcAft>
              <a:buSzPts val="2240"/>
              <a:buFont typeface="Times New Roman"/>
              <a:buChar char="-"/>
            </a:pPr>
            <a:r>
              <a:rPr lang="en-US" sz="2800">
                <a:latin typeface="Times New Roman"/>
                <a:ea typeface="Times New Roman"/>
                <a:cs typeface="Times New Roman"/>
                <a:sym typeface="Times New Roman"/>
              </a:rPr>
              <a:t>Sit in the order you choose to make it easy to identify who is next for picking (N/A for online scheduling)</a:t>
            </a:r>
            <a:endParaRPr/>
          </a:p>
          <a:p>
            <a:pPr marL="342900" lvl="0" indent="-342900" algn="l" rtl="0">
              <a:spcBef>
                <a:spcPts val="1000"/>
              </a:spcBef>
              <a:spcAft>
                <a:spcPts val="0"/>
              </a:spcAft>
              <a:buSzPts val="2240"/>
              <a:buFont typeface="Times New Roman"/>
              <a:buChar char="-"/>
            </a:pPr>
            <a:r>
              <a:rPr lang="en-US" sz="2800">
                <a:latin typeface="Times New Roman"/>
                <a:ea typeface="Times New Roman"/>
                <a:cs typeface="Times New Roman"/>
                <a:sym typeface="Times New Roman"/>
              </a:rPr>
              <a:t>2 minutes max per pick. Please plan ahead as much as possible – cross out any games that conflict with your home games.</a:t>
            </a:r>
            <a:endParaRPr/>
          </a:p>
          <a:p>
            <a:pPr marL="342900" lvl="0" indent="-342900" algn="l" rtl="0">
              <a:spcBef>
                <a:spcPts val="1000"/>
              </a:spcBef>
              <a:spcAft>
                <a:spcPts val="0"/>
              </a:spcAft>
              <a:buSzPts val="2240"/>
              <a:buFont typeface="Times New Roman"/>
              <a:buChar char="-"/>
            </a:pPr>
            <a:r>
              <a:rPr lang="en-US" sz="2800">
                <a:latin typeface="Times New Roman"/>
                <a:ea typeface="Times New Roman"/>
                <a:cs typeface="Times New Roman"/>
                <a:sym typeface="Times New Roman"/>
              </a:rPr>
              <a:t>Assure you have your home game worth of score sheets</a:t>
            </a:r>
            <a:endParaRPr/>
          </a:p>
          <a:p>
            <a:pPr marL="342900" lvl="0" indent="-342900" algn="ctr" rtl="0">
              <a:spcBef>
                <a:spcPts val="1000"/>
              </a:spcBef>
              <a:spcAft>
                <a:spcPts val="0"/>
              </a:spcAft>
              <a:buSzPts val="2240"/>
              <a:buFont typeface="Times New Roman"/>
              <a:buChar char="-"/>
            </a:pPr>
            <a:r>
              <a:rPr lang="en-US" sz="2800">
                <a:latin typeface="Times New Roman"/>
                <a:ea typeface="Times New Roman"/>
                <a:cs typeface="Times New Roman"/>
                <a:sym typeface="Times New Roman"/>
              </a:rPr>
              <a:t>TRIPLE CHECK YOUR SCHEDULE AS IT IS FINAL AT THE END OF THE MEETING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 Payments, Scoresheets, and Voting</a:t>
            </a:r>
            <a:endParaRPr/>
          </a:p>
        </p:txBody>
      </p:sp>
      <p:sp>
        <p:nvSpPr>
          <p:cNvPr id="290" name="Google Shape;290;p40"/>
          <p:cNvSpPr txBox="1">
            <a:spLocks noGrp="1"/>
          </p:cNvSpPr>
          <p:nvPr>
            <p:ph type="body" idx="1"/>
          </p:nvPr>
        </p:nvSpPr>
        <p:spPr>
          <a:xfrm>
            <a:off x="677325" y="1380075"/>
            <a:ext cx="8596800" cy="5019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solidFill>
                  <a:srgbClr val="FF0000"/>
                </a:solidFill>
              </a:rPr>
              <a:t>Do NOT forget to send a player on Saturday, September 19, from 9:00 - 11:00 AM - It is </a:t>
            </a:r>
            <a:r>
              <a:rPr lang="en-US" sz="2000" b="1">
                <a:solidFill>
                  <a:srgbClr val="FF0000"/>
                </a:solidFill>
              </a:rPr>
              <a:t>MANDATORY</a:t>
            </a:r>
            <a:r>
              <a:rPr lang="en-US" sz="2000">
                <a:solidFill>
                  <a:srgbClr val="FF0000"/>
                </a:solidFill>
              </a:rPr>
              <a:t> for all participating teams to have a team representative stop by on Saturday regardless of how their division is scheduling:</a:t>
            </a:r>
            <a:endParaRPr sz="2000">
              <a:solidFill>
                <a:srgbClr val="FF0000"/>
              </a:solidFill>
            </a:endParaRPr>
          </a:p>
          <a:p>
            <a:pPr marL="0" lvl="0" indent="0" algn="l" rtl="0">
              <a:spcBef>
                <a:spcPts val="1000"/>
              </a:spcBef>
              <a:spcAft>
                <a:spcPts val="0"/>
              </a:spcAft>
              <a:buNone/>
            </a:pPr>
            <a:endParaRPr sz="2000">
              <a:solidFill>
                <a:srgbClr val="FF0000"/>
              </a:solidFill>
            </a:endParaRPr>
          </a:p>
          <a:p>
            <a:pPr marL="0" lvl="0" indent="0" algn="l" rtl="0">
              <a:spcBef>
                <a:spcPts val="1000"/>
              </a:spcBef>
              <a:spcAft>
                <a:spcPts val="0"/>
              </a:spcAft>
              <a:buNone/>
            </a:pPr>
            <a:r>
              <a:rPr lang="en-US" sz="2000"/>
              <a:t>Valley View Middle School</a:t>
            </a:r>
            <a:endParaRPr sz="2000"/>
          </a:p>
          <a:p>
            <a:pPr marL="0" lvl="0" indent="0" algn="l" rtl="0">
              <a:spcBef>
                <a:spcPts val="1000"/>
              </a:spcBef>
              <a:spcAft>
                <a:spcPts val="0"/>
              </a:spcAft>
              <a:buNone/>
            </a:pPr>
            <a:r>
              <a:rPr lang="en-US" sz="2000"/>
              <a:t>8901 Portland Ave</a:t>
            </a:r>
            <a:endParaRPr sz="2000"/>
          </a:p>
          <a:p>
            <a:pPr marL="0" lvl="0" indent="0" algn="l" rtl="0">
              <a:spcBef>
                <a:spcPts val="1000"/>
              </a:spcBef>
              <a:spcAft>
                <a:spcPts val="0"/>
              </a:spcAft>
              <a:buNone/>
            </a:pPr>
            <a:r>
              <a:rPr lang="en-US" sz="2000"/>
              <a:t>Bloomington, MN</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US" sz="2000"/>
              <a:t>Team reps will be responsible for making ref payments, picking up score sheets, and voting for the open board positions.</a:t>
            </a:r>
            <a:endParaRPr sz="2000"/>
          </a:p>
          <a:p>
            <a:pPr marL="0" lvl="0" indent="0" algn="l" rtl="0">
              <a:spcBef>
                <a:spcPts val="1000"/>
              </a:spcBef>
              <a:spcAft>
                <a:spcPts val="0"/>
              </a:spcAft>
              <a:buNone/>
            </a:pPr>
            <a:endParaRPr sz="1000" b="1">
              <a:solidFill>
                <a:srgbClr val="222222"/>
              </a:solidFill>
              <a:highlight>
                <a:srgbClr val="FFFFFF"/>
              </a:highlight>
              <a:latin typeface="Arial"/>
              <a:ea typeface="Arial"/>
              <a:cs typeface="Arial"/>
              <a:sym typeface="Arial"/>
            </a:endParaRPr>
          </a:p>
          <a:p>
            <a:pPr marL="0" lvl="0" indent="0" algn="l" rtl="0">
              <a:spcBef>
                <a:spcPts val="1000"/>
              </a:spcBef>
              <a:spcAft>
                <a:spcPts val="0"/>
              </a:spcAft>
              <a:buNone/>
            </a:pPr>
            <a:endParaRPr sz="1000" b="1">
              <a:solidFill>
                <a:srgbClr val="222222"/>
              </a:solidFill>
              <a:highlight>
                <a:srgbClr val="FFFFFF"/>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1050" b="1">
              <a:solidFill>
                <a:srgbClr val="222222"/>
              </a:solidFill>
              <a:highlight>
                <a:srgbClr val="FFFFFF"/>
              </a:highlight>
              <a:latin typeface="Roboto"/>
              <a:ea typeface="Roboto"/>
              <a:cs typeface="Roboto"/>
              <a:sym typeface="Roboto"/>
            </a:endParaRPr>
          </a:p>
          <a:p>
            <a:pPr marL="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WHAM Apparel and Team Apparel Options	</a:t>
            </a:r>
            <a:endParaRPr/>
          </a:p>
        </p:txBody>
      </p:sp>
      <p:sp>
        <p:nvSpPr>
          <p:cNvPr id="296" name="Google Shape;296;p41"/>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t>Sports NGIN And WHAM are partnering with Squad Locker this upcoming season. Check out the website in the next couple weeks for a WHAM store of apparel. </a:t>
            </a:r>
            <a:endParaRPr sz="2000"/>
          </a:p>
          <a:p>
            <a:pPr marL="457200" lvl="0" indent="-332740" algn="l" rtl="0">
              <a:spcBef>
                <a:spcPts val="1000"/>
              </a:spcBef>
              <a:spcAft>
                <a:spcPts val="0"/>
              </a:spcAft>
              <a:buSzPts val="1640"/>
              <a:buChar char="-"/>
            </a:pPr>
            <a:r>
              <a:rPr lang="en-US" sz="2000"/>
              <a:t>no minimums for ordering</a:t>
            </a:r>
            <a:endParaRPr sz="2000"/>
          </a:p>
          <a:p>
            <a:pPr marL="457200" lvl="0" indent="-332740" algn="l" rtl="0">
              <a:spcBef>
                <a:spcPts val="0"/>
              </a:spcBef>
              <a:spcAft>
                <a:spcPts val="0"/>
              </a:spcAft>
              <a:buSzPts val="1640"/>
              <a:buChar char="-"/>
            </a:pPr>
            <a:r>
              <a:rPr lang="en-US" sz="2000"/>
              <a:t>lots of quality brand apparel options</a:t>
            </a:r>
            <a:endParaRPr sz="2000"/>
          </a:p>
          <a:p>
            <a:pPr marL="457200" lvl="0" indent="-332740" algn="l" rtl="0">
              <a:spcBef>
                <a:spcPts val="0"/>
              </a:spcBef>
              <a:spcAft>
                <a:spcPts val="0"/>
              </a:spcAft>
              <a:buSzPts val="1640"/>
              <a:buChar char="-"/>
            </a:pPr>
            <a:r>
              <a:rPr lang="en-US" sz="2000"/>
              <a:t>help get the message about WHAM out to the world</a:t>
            </a:r>
            <a:endParaRPr sz="2000"/>
          </a:p>
          <a:p>
            <a:pPr marL="457200" lvl="0" indent="-332740" algn="l" rtl="0">
              <a:spcBef>
                <a:spcPts val="0"/>
              </a:spcBef>
              <a:spcAft>
                <a:spcPts val="0"/>
              </a:spcAft>
              <a:buSzPts val="1640"/>
              <a:buChar char="-"/>
            </a:pPr>
            <a:r>
              <a:rPr lang="en-US" sz="2000"/>
              <a:t>team apparel options will be available</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US" sz="2000"/>
              <a:t>Stay tuned...more to come!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Email your Commissioner	</a:t>
            </a:r>
            <a:endParaRPr/>
          </a:p>
        </p:txBody>
      </p:sp>
      <p:sp>
        <p:nvSpPr>
          <p:cNvPr id="302" name="Google Shape;302;p42"/>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00"/>
              <a:t>Please send a friendly “I have read the fall meeting slide deck” email to your commissioner to acknowledge you have read the material and understand what is expected of each team!</a:t>
            </a:r>
            <a:endParaRPr sz="2300"/>
          </a:p>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5400"/>
              <a:buFont typeface="Times New Roman"/>
              <a:buNone/>
            </a:pPr>
            <a:r>
              <a:rPr lang="en-US" sz="5400">
                <a:latin typeface="Times New Roman"/>
                <a:ea typeface="Times New Roman"/>
                <a:cs typeface="Times New Roman"/>
                <a:sym typeface="Times New Roman"/>
              </a:rPr>
              <a:t>Thank you!!!</a:t>
            </a:r>
            <a:endParaRPr/>
          </a:p>
        </p:txBody>
      </p:sp>
      <p:sp>
        <p:nvSpPr>
          <p:cNvPr id="308" name="Google Shape;308;p43"/>
          <p:cNvSpPr txBox="1">
            <a:spLocks noGrp="1"/>
          </p:cNvSpPr>
          <p:nvPr>
            <p:ph type="body" idx="1"/>
          </p:nvPr>
        </p:nvSpPr>
        <p:spPr>
          <a:xfrm>
            <a:off x="677325" y="2677301"/>
            <a:ext cx="8596800" cy="4086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5760"/>
              <a:buNone/>
            </a:pPr>
            <a:r>
              <a:rPr lang="en-US" sz="7200">
                <a:latin typeface="Times New Roman"/>
                <a:ea typeface="Times New Roman"/>
                <a:cs typeface="Times New Roman"/>
                <a:sym typeface="Times New Roman"/>
              </a:rPr>
              <a:t>Huge </a:t>
            </a:r>
            <a:r>
              <a:rPr lang="en-US" sz="7200" b="1">
                <a:latin typeface="Times New Roman"/>
                <a:ea typeface="Times New Roman"/>
                <a:cs typeface="Times New Roman"/>
                <a:sym typeface="Times New Roman"/>
              </a:rPr>
              <a:t>Thank You</a:t>
            </a:r>
            <a:r>
              <a:rPr lang="en-US" sz="7200">
                <a:latin typeface="Times New Roman"/>
                <a:ea typeface="Times New Roman"/>
                <a:cs typeface="Times New Roman"/>
                <a:sym typeface="Times New Roman"/>
              </a:rPr>
              <a:t> for playing this season!</a:t>
            </a:r>
            <a:endParaRPr sz="7200">
              <a:latin typeface="Times New Roman"/>
              <a:ea typeface="Times New Roman"/>
              <a:cs typeface="Times New Roman"/>
              <a:sym typeface="Times New Roman"/>
            </a:endParaRPr>
          </a:p>
          <a:p>
            <a:pPr marL="0" lvl="0" indent="0" algn="ctr" rtl="0">
              <a:lnSpc>
                <a:spcPct val="90000"/>
              </a:lnSpc>
              <a:spcBef>
                <a:spcPts val="0"/>
              </a:spcBef>
              <a:spcAft>
                <a:spcPts val="0"/>
              </a:spcAft>
              <a:buSzPts val="5760"/>
              <a:buNone/>
            </a:pPr>
            <a:r>
              <a:rPr lang="en-US" sz="7200">
                <a:latin typeface="Times New Roman"/>
                <a:ea typeface="Times New Roman"/>
                <a:cs typeface="Times New Roman"/>
                <a:sym typeface="Times New Roman"/>
              </a:rPr>
              <a:t>Stay healthy, stay safe, and have fun!</a:t>
            </a:r>
            <a:endParaRPr sz="7200">
              <a:latin typeface="Times New Roman"/>
              <a:ea typeface="Times New Roman"/>
              <a:cs typeface="Times New Roman"/>
              <a:sym typeface="Times New Roman"/>
            </a:endParaRPr>
          </a:p>
        </p:txBody>
      </p:sp>
      <p:pic>
        <p:nvPicPr>
          <p:cNvPr id="309" name="Google Shape;309;p43"/>
          <p:cNvPicPr preferRelativeResize="0"/>
          <p:nvPr/>
        </p:nvPicPr>
        <p:blipFill rotWithShape="1">
          <a:blip r:embed="rId3">
            <a:alphaModFix/>
          </a:blip>
          <a:srcRect/>
          <a:stretch/>
        </p:blipFill>
        <p:spPr>
          <a:xfrm>
            <a:off x="4693653" y="132802"/>
            <a:ext cx="6021970" cy="25444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677334" y="609600"/>
            <a:ext cx="8596668" cy="75788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4000"/>
              <a:buFont typeface="Times New Roman"/>
              <a:buNone/>
            </a:pPr>
            <a:r>
              <a:rPr lang="en-US" sz="4000">
                <a:latin typeface="Times New Roman"/>
                <a:ea typeface="Times New Roman"/>
                <a:cs typeface="Times New Roman"/>
                <a:sym typeface="Times New Roman"/>
              </a:rPr>
              <a:t>Current Board and Support</a:t>
            </a:r>
            <a:endParaRPr/>
          </a:p>
        </p:txBody>
      </p:sp>
      <p:sp>
        <p:nvSpPr>
          <p:cNvPr id="158" name="Google Shape;158;p20"/>
          <p:cNvSpPr txBox="1">
            <a:spLocks noGrp="1"/>
          </p:cNvSpPr>
          <p:nvPr>
            <p:ph type="body" idx="1"/>
          </p:nvPr>
        </p:nvSpPr>
        <p:spPr>
          <a:xfrm>
            <a:off x="677334" y="1664044"/>
            <a:ext cx="4842017" cy="5041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a:latin typeface="Times New Roman"/>
                <a:ea typeface="Times New Roman"/>
                <a:cs typeface="Times New Roman"/>
                <a:sym typeface="Times New Roman"/>
              </a:rPr>
              <a:t>President – Geri-Anne Zubich (2020)</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A VP – Janet Ploncinsky (2019)</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B VP – Lisa Silkey (2020)</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C VP – Elena Bohman (2021)</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Treasurer – Melissa Lucas (2020)</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Secretary – Lori Shannon (2021)</a:t>
            </a:r>
            <a:endParaRPr/>
          </a:p>
          <a:p>
            <a:pPr marL="0" lvl="0" indent="0" algn="l" rtl="0">
              <a:spcBef>
                <a:spcPts val="1000"/>
              </a:spcBef>
              <a:spcAft>
                <a:spcPts val="0"/>
              </a:spcAft>
              <a:buSzPts val="1440"/>
              <a:buNone/>
            </a:pPr>
            <a:endParaRPr/>
          </a:p>
        </p:txBody>
      </p:sp>
      <p:sp>
        <p:nvSpPr>
          <p:cNvPr id="159" name="Google Shape;159;p20"/>
          <p:cNvSpPr txBox="1">
            <a:spLocks noGrp="1"/>
          </p:cNvSpPr>
          <p:nvPr>
            <p:ph type="body" idx="2"/>
          </p:nvPr>
        </p:nvSpPr>
        <p:spPr>
          <a:xfrm>
            <a:off x="5906524" y="1664050"/>
            <a:ext cx="6040500" cy="519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a:latin typeface="Times New Roman"/>
                <a:ea typeface="Times New Roman"/>
                <a:cs typeface="Times New Roman"/>
                <a:sym typeface="Times New Roman"/>
              </a:rPr>
              <a:t>League Administrator – Erika Spande</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Development – Cathi Rudi</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Ref Supervisor – Krissy Langley</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Ref Scheduler – Jeff Carlen and Todd Goetze</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MN Hockey – Kendra Verbeten (2022)</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USA Hockey – Doug Foster</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Assessment Team</a:t>
            </a:r>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Communications – Lori Shannon</a:t>
            </a:r>
            <a:endParaRPr sz="2400">
              <a:latin typeface="Times New Roman"/>
              <a:ea typeface="Times New Roman"/>
              <a:cs typeface="Times New Roman"/>
              <a:sym typeface="Times New Roman"/>
            </a:endParaRPr>
          </a:p>
          <a:p>
            <a:pPr marL="0" lvl="0" indent="0" algn="l" rtl="0">
              <a:spcBef>
                <a:spcPts val="1000"/>
              </a:spcBef>
              <a:spcAft>
                <a:spcPts val="0"/>
              </a:spcAft>
              <a:buSzPts val="1920"/>
              <a:buNone/>
            </a:pPr>
            <a:r>
              <a:rPr lang="en-US" sz="2400">
                <a:latin typeface="Times New Roman"/>
                <a:ea typeface="Times New Roman"/>
                <a:cs typeface="Times New Roman"/>
                <a:sym typeface="Times New Roman"/>
              </a:rPr>
              <a:t>Stat Cats Team</a:t>
            </a:r>
            <a:endParaRPr sz="2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677334" y="609600"/>
            <a:ext cx="8596668" cy="5848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imes New Roman"/>
              <a:buNone/>
            </a:pPr>
            <a:r>
              <a:rPr lang="en-US" sz="3240">
                <a:latin typeface="Times New Roman"/>
                <a:ea typeface="Times New Roman"/>
                <a:cs typeface="Times New Roman"/>
                <a:sym typeface="Times New Roman"/>
              </a:rPr>
              <a:t>Commissioners</a:t>
            </a:r>
            <a:endParaRPr/>
          </a:p>
        </p:txBody>
      </p:sp>
      <p:sp>
        <p:nvSpPr>
          <p:cNvPr id="165" name="Google Shape;165;p21"/>
          <p:cNvSpPr txBox="1">
            <a:spLocks noGrp="1"/>
          </p:cNvSpPr>
          <p:nvPr>
            <p:ph type="body" idx="1"/>
          </p:nvPr>
        </p:nvSpPr>
        <p:spPr>
          <a:xfrm>
            <a:off x="677334" y="1194487"/>
            <a:ext cx="8596668" cy="48468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en-US" sz="2800">
                <a:latin typeface="Times New Roman"/>
                <a:ea typeface="Times New Roman"/>
                <a:cs typeface="Times New Roman"/>
                <a:sym typeface="Times New Roman"/>
              </a:rPr>
              <a:t>A1 – Nicole Jones</a:t>
            </a:r>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A2 – Jenn Dorff</a:t>
            </a:r>
            <a:endParaRPr sz="2800">
              <a:latin typeface="Times New Roman"/>
              <a:ea typeface="Times New Roman"/>
              <a:cs typeface="Times New Roman"/>
              <a:sym typeface="Times New Roman"/>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B1 – Bridget Knight</a:t>
            </a:r>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B2 – Gina Magstadt</a:t>
            </a:r>
            <a:endParaRPr sz="2800">
              <a:latin typeface="Times New Roman"/>
              <a:ea typeface="Times New Roman"/>
              <a:cs typeface="Times New Roman"/>
              <a:sym typeface="Times New Roman"/>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B3 – Julie Johnson</a:t>
            </a:r>
            <a:endParaRPr sz="2800">
              <a:latin typeface="Times New Roman"/>
              <a:ea typeface="Times New Roman"/>
              <a:cs typeface="Times New Roman"/>
              <a:sym typeface="Times New Roman"/>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C1 – Holly Struss</a:t>
            </a:r>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C2 – Laura Honerbrink</a:t>
            </a:r>
            <a:endParaRPr/>
          </a:p>
          <a:p>
            <a:pPr marL="0" lvl="0" indent="0" algn="l" rtl="0">
              <a:spcBef>
                <a:spcPts val="1000"/>
              </a:spcBef>
              <a:spcAft>
                <a:spcPts val="0"/>
              </a:spcAft>
              <a:buSzPts val="2240"/>
              <a:buNone/>
            </a:pPr>
            <a:r>
              <a:rPr lang="en-US" sz="2800">
                <a:latin typeface="Times New Roman"/>
                <a:ea typeface="Times New Roman"/>
                <a:cs typeface="Times New Roman"/>
                <a:sym typeface="Times New Roman"/>
              </a:rPr>
              <a:t>C3 – Karen Morris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Stat Cats</a:t>
            </a:r>
            <a:endParaRPr/>
          </a:p>
        </p:txBody>
      </p:sp>
      <p:sp>
        <p:nvSpPr>
          <p:cNvPr id="171" name="Google Shape;171;p22"/>
          <p:cNvSpPr txBox="1">
            <a:spLocks noGrp="1"/>
          </p:cNvSpPr>
          <p:nvPr>
            <p:ph type="body" idx="1"/>
          </p:nvPr>
        </p:nvSpPr>
        <p:spPr>
          <a:xfrm>
            <a:off x="677325" y="1276876"/>
            <a:ext cx="8596800" cy="537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en-US" sz="2000">
                <a:latin typeface="Times New Roman"/>
                <a:ea typeface="Times New Roman"/>
                <a:cs typeface="Times New Roman"/>
                <a:sym typeface="Times New Roman"/>
              </a:rPr>
              <a:t>Each division will have their own stat cat assigned. All score sheets must be sent to their respective Stat Cat and scores and full game details entered online </a:t>
            </a:r>
            <a:r>
              <a:rPr lang="en-US" sz="2000" u="sng">
                <a:latin typeface="Times New Roman"/>
                <a:ea typeface="Times New Roman"/>
                <a:cs typeface="Times New Roman"/>
                <a:sym typeface="Times New Roman"/>
              </a:rPr>
              <a:t>within 2 days </a:t>
            </a:r>
            <a:r>
              <a:rPr lang="en-US" sz="2000">
                <a:latin typeface="Times New Roman"/>
                <a:ea typeface="Times New Roman"/>
                <a:cs typeface="Times New Roman"/>
                <a:sym typeface="Times New Roman"/>
              </a:rPr>
              <a:t>of the game date. </a:t>
            </a:r>
            <a:r>
              <a:rPr lang="en-US" sz="2000">
                <a:solidFill>
                  <a:srgbClr val="000000"/>
                </a:solidFill>
                <a:highlight>
                  <a:srgbClr val="FFFFFF"/>
                </a:highlight>
                <a:latin typeface="Times New Roman"/>
                <a:ea typeface="Times New Roman"/>
                <a:cs typeface="Times New Roman"/>
                <a:sym typeface="Times New Roman"/>
              </a:rPr>
              <a:t>This must be done </a:t>
            </a:r>
            <a:r>
              <a:rPr lang="en-US" sz="2000" b="1">
                <a:solidFill>
                  <a:srgbClr val="FF0000"/>
                </a:solidFill>
                <a:highlight>
                  <a:srgbClr val="FFFFFF"/>
                </a:highlight>
                <a:latin typeface="Times New Roman"/>
                <a:ea typeface="Times New Roman"/>
                <a:cs typeface="Times New Roman"/>
                <a:sym typeface="Times New Roman"/>
              </a:rPr>
              <a:t>within 2 days</a:t>
            </a:r>
            <a:r>
              <a:rPr lang="en-US" sz="2000">
                <a:solidFill>
                  <a:srgbClr val="000000"/>
                </a:solidFill>
                <a:highlight>
                  <a:srgbClr val="FFFFFF"/>
                </a:highlight>
                <a:latin typeface="Times New Roman"/>
                <a:ea typeface="Times New Roman"/>
                <a:cs typeface="Times New Roman"/>
                <a:sym typeface="Times New Roman"/>
              </a:rPr>
              <a:t> due to Covid-19 tracking. </a:t>
            </a:r>
            <a:endParaRPr sz="2000">
              <a:solidFill>
                <a:srgbClr val="000000"/>
              </a:solidFill>
              <a:highlight>
                <a:srgbClr val="FFFFFF"/>
              </a:highlight>
              <a:latin typeface="Times New Roman"/>
              <a:ea typeface="Times New Roman"/>
              <a:cs typeface="Times New Roman"/>
              <a:sym typeface="Times New Roman"/>
            </a:endParaRPr>
          </a:p>
          <a:p>
            <a:pPr marL="0" lvl="0" indent="0" algn="l" rtl="0">
              <a:lnSpc>
                <a:spcPct val="90000"/>
              </a:lnSpc>
              <a:spcBef>
                <a:spcPts val="0"/>
              </a:spcBef>
              <a:spcAft>
                <a:spcPts val="0"/>
              </a:spcAft>
              <a:buSzPts val="1600"/>
              <a:buNone/>
            </a:pPr>
            <a:endParaRPr sz="2000">
              <a:solidFill>
                <a:srgbClr val="FF0000"/>
              </a:solidFill>
              <a:latin typeface="Times New Roman"/>
              <a:ea typeface="Times New Roman"/>
              <a:cs typeface="Times New Roman"/>
              <a:sym typeface="Times New Roman"/>
            </a:endParaRPr>
          </a:p>
          <a:p>
            <a:pPr marL="0" lvl="0" indent="0" algn="l" rtl="0">
              <a:lnSpc>
                <a:spcPct val="90000"/>
              </a:lnSpc>
              <a:spcBef>
                <a:spcPts val="0"/>
              </a:spcBef>
              <a:spcAft>
                <a:spcPts val="0"/>
              </a:spcAft>
              <a:buSzPts val="1600"/>
              <a:buNone/>
            </a:pPr>
            <a:r>
              <a:rPr lang="en-US" sz="2000" u="sng">
                <a:solidFill>
                  <a:schemeClr val="hlink"/>
                </a:solidFill>
                <a:latin typeface="Times New Roman"/>
                <a:ea typeface="Times New Roman"/>
                <a:cs typeface="Times New Roman"/>
                <a:sym typeface="Times New Roman"/>
                <a:hlinkClick r:id="rId3"/>
              </a:rPr>
              <a:t>a1statcat@whamhockey.org</a:t>
            </a: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600"/>
              <a:buNone/>
            </a:pPr>
            <a:r>
              <a:rPr lang="en-US" sz="2000" u="sng">
                <a:solidFill>
                  <a:schemeClr val="hlink"/>
                </a:solidFill>
                <a:latin typeface="Times New Roman"/>
                <a:ea typeface="Times New Roman"/>
                <a:cs typeface="Times New Roman"/>
                <a:sym typeface="Times New Roman"/>
                <a:hlinkClick r:id="rId4"/>
              </a:rPr>
              <a:t>a2statcat@whamhockey.org</a:t>
            </a: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600"/>
              <a:buNone/>
            </a:pPr>
            <a:r>
              <a:rPr lang="en-US" sz="2000" u="sng">
                <a:solidFill>
                  <a:schemeClr val="hlink"/>
                </a:solidFill>
                <a:latin typeface="Times New Roman"/>
                <a:ea typeface="Times New Roman"/>
                <a:cs typeface="Times New Roman"/>
                <a:sym typeface="Times New Roman"/>
                <a:hlinkClick r:id="rId5"/>
              </a:rPr>
              <a:t>b1statcat@whamhockey.org</a:t>
            </a: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600"/>
              <a:buNone/>
            </a:pPr>
            <a:r>
              <a:rPr lang="en-US" sz="2000" u="sng">
                <a:solidFill>
                  <a:schemeClr val="hlink"/>
                </a:solidFill>
                <a:latin typeface="Times New Roman"/>
                <a:ea typeface="Times New Roman"/>
                <a:cs typeface="Times New Roman"/>
                <a:sym typeface="Times New Roman"/>
                <a:hlinkClick r:id="rId6"/>
              </a:rPr>
              <a:t>b2statcat@whamhockey.org</a:t>
            </a: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600"/>
              <a:buNone/>
            </a:pPr>
            <a:r>
              <a:rPr lang="en-US" sz="2000" u="sng">
                <a:solidFill>
                  <a:schemeClr val="hlink"/>
                </a:solidFill>
                <a:latin typeface="Times New Roman"/>
                <a:ea typeface="Times New Roman"/>
                <a:cs typeface="Times New Roman"/>
                <a:sym typeface="Times New Roman"/>
                <a:hlinkClick r:id="rId7"/>
              </a:rPr>
              <a:t>b3statcat@whamhockey.org</a:t>
            </a: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600"/>
              <a:buNone/>
            </a:pPr>
            <a:r>
              <a:rPr lang="en-US" sz="2000" u="sng">
                <a:solidFill>
                  <a:schemeClr val="hlink"/>
                </a:solidFill>
                <a:latin typeface="Times New Roman"/>
                <a:ea typeface="Times New Roman"/>
                <a:cs typeface="Times New Roman"/>
                <a:sym typeface="Times New Roman"/>
                <a:hlinkClick r:id="rId8"/>
              </a:rPr>
              <a:t>c1statcat@whamhockey.org</a:t>
            </a: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600"/>
              <a:buNone/>
            </a:pPr>
            <a:r>
              <a:rPr lang="en-US" sz="2000" u="sng">
                <a:solidFill>
                  <a:schemeClr val="hlink"/>
                </a:solidFill>
                <a:latin typeface="Times New Roman"/>
                <a:ea typeface="Times New Roman"/>
                <a:cs typeface="Times New Roman"/>
                <a:sym typeface="Times New Roman"/>
                <a:hlinkClick r:id="rId9"/>
              </a:rPr>
              <a:t>c2statcat@whamhockey.org</a:t>
            </a: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600"/>
              <a:buNone/>
            </a:pPr>
            <a:endParaRPr sz="2000">
              <a:solidFill>
                <a:srgbClr val="0070C0"/>
              </a:solidFill>
              <a:latin typeface="Times New Roman"/>
              <a:ea typeface="Times New Roman"/>
              <a:cs typeface="Times New Roman"/>
              <a:sym typeface="Times New Roman"/>
            </a:endParaRPr>
          </a:p>
          <a:p>
            <a:pPr marL="0" lvl="0" indent="0" algn="l" rtl="0">
              <a:lnSpc>
                <a:spcPct val="90000"/>
              </a:lnSpc>
              <a:spcBef>
                <a:spcPts val="1000"/>
              </a:spcBef>
              <a:spcAft>
                <a:spcPts val="0"/>
              </a:spcAft>
              <a:buSzPts val="1440"/>
              <a:buNone/>
            </a:pPr>
            <a:endParaRPr/>
          </a:p>
        </p:txBody>
      </p:sp>
      <p:sp>
        <p:nvSpPr>
          <p:cNvPr id="172" name="Google Shape;172;p22"/>
          <p:cNvSpPr txBox="1"/>
          <p:nvPr/>
        </p:nvSpPr>
        <p:spPr>
          <a:xfrm>
            <a:off x="4688350" y="2471525"/>
            <a:ext cx="4320300" cy="401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NEW for 2020</a:t>
            </a:r>
            <a:r>
              <a:rPr lang="en-US" sz="2000">
                <a:solidFill>
                  <a:schemeClr val="dk1"/>
                </a:solidFill>
                <a:latin typeface="Times New Roman"/>
                <a:ea typeface="Times New Roman"/>
                <a:cs typeface="Times New Roman"/>
                <a:sym typeface="Times New Roman"/>
              </a:rPr>
              <a:t> - no score keepers.</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Away teams </a:t>
            </a:r>
            <a:r>
              <a:rPr lang="en-US" sz="2000">
                <a:solidFill>
                  <a:schemeClr val="dk1"/>
                </a:solidFill>
                <a:latin typeface="Times New Roman"/>
                <a:ea typeface="Times New Roman"/>
                <a:cs typeface="Times New Roman"/>
                <a:sym typeface="Times New Roman"/>
              </a:rPr>
              <a:t>will be filling out the score sheet on the players bench each game - Goals, Assists, and Penalties are a MUST. </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Home teams</a:t>
            </a:r>
            <a:r>
              <a:rPr lang="en-US" sz="2000">
                <a:solidFill>
                  <a:schemeClr val="dk1"/>
                </a:solidFill>
                <a:latin typeface="Times New Roman"/>
                <a:ea typeface="Times New Roman"/>
                <a:cs typeface="Times New Roman"/>
                <a:sym typeface="Times New Roman"/>
              </a:rPr>
              <a:t>, regardless of scores will be responsible for entering the stats after each game </a:t>
            </a:r>
            <a:r>
              <a:rPr lang="en-US" sz="2000" b="1">
                <a:solidFill>
                  <a:schemeClr val="dk1"/>
                </a:solidFill>
                <a:latin typeface="Times New Roman"/>
                <a:ea typeface="Times New Roman"/>
                <a:cs typeface="Times New Roman"/>
                <a:sym typeface="Times New Roman"/>
              </a:rPr>
              <a:t>within 48 hours </a:t>
            </a:r>
            <a:r>
              <a:rPr lang="en-US" sz="2000">
                <a:solidFill>
                  <a:schemeClr val="dk1"/>
                </a:solidFill>
                <a:latin typeface="Times New Roman"/>
                <a:ea typeface="Times New Roman"/>
                <a:cs typeface="Times New Roman"/>
                <a:sym typeface="Times New Roman"/>
              </a:rPr>
              <a:t>of gameplay and sending to stat cat (picture on your phone or email work great).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677334" y="609600"/>
            <a:ext cx="8596668" cy="6343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imes New Roman"/>
              <a:buNone/>
            </a:pPr>
            <a:r>
              <a:rPr lang="en-US" sz="3240">
                <a:latin typeface="Times New Roman"/>
                <a:ea typeface="Times New Roman"/>
                <a:cs typeface="Times New Roman"/>
                <a:sym typeface="Times New Roman"/>
              </a:rPr>
              <a:t>Important Season Dates</a:t>
            </a:r>
            <a:r>
              <a:rPr lang="en-US" sz="3240"/>
              <a:t/>
            </a:r>
            <a:br>
              <a:rPr lang="en-US" sz="3240"/>
            </a:br>
            <a:endParaRPr sz="3240"/>
          </a:p>
        </p:txBody>
      </p:sp>
      <p:sp>
        <p:nvSpPr>
          <p:cNvPr id="178" name="Google Shape;178;p23"/>
          <p:cNvSpPr txBox="1">
            <a:spLocks noGrp="1"/>
          </p:cNvSpPr>
          <p:nvPr>
            <p:ph type="body" idx="1"/>
          </p:nvPr>
        </p:nvSpPr>
        <p:spPr>
          <a:xfrm>
            <a:off x="677334" y="1186249"/>
            <a:ext cx="8596668" cy="485511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20"/>
              <a:buFont typeface="Noto Sans Symbols"/>
              <a:buChar char="❑"/>
            </a:pPr>
            <a:r>
              <a:rPr lang="en-US" sz="2400">
                <a:latin typeface="Times New Roman"/>
                <a:ea typeface="Times New Roman"/>
                <a:cs typeface="Times New Roman"/>
                <a:sym typeface="Times New Roman"/>
              </a:rPr>
              <a:t>Sunday, October 4</a:t>
            </a:r>
            <a:r>
              <a:rPr lang="en-US" sz="2400" baseline="300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 7:00 pm Eden Prairie 2 – Goalie Clinic Email </a:t>
            </a:r>
            <a:r>
              <a:rPr lang="en-US" sz="2400" u="sng">
                <a:solidFill>
                  <a:schemeClr val="hlink"/>
                </a:solidFill>
                <a:latin typeface="Times New Roman"/>
                <a:ea typeface="Times New Roman"/>
                <a:cs typeface="Times New Roman"/>
                <a:sym typeface="Times New Roman"/>
                <a:hlinkClick r:id="rId3"/>
              </a:rPr>
              <a:t>president@whamhockey.org</a:t>
            </a:r>
            <a:r>
              <a:rPr lang="en-US" sz="2400">
                <a:latin typeface="Times New Roman"/>
                <a:ea typeface="Times New Roman"/>
                <a:cs typeface="Times New Roman"/>
                <a:sym typeface="Times New Roman"/>
              </a:rPr>
              <a:t> if you would like to participate or help out. Need experienced goalies and shooters. </a:t>
            </a:r>
            <a:endParaRPr/>
          </a:p>
          <a:p>
            <a:pPr marL="342900" lvl="0" indent="-342900" algn="l" rtl="0">
              <a:spcBef>
                <a:spcPts val="1000"/>
              </a:spcBef>
              <a:spcAft>
                <a:spcPts val="0"/>
              </a:spcAft>
              <a:buSzPts val="1920"/>
              <a:buFont typeface="Noto Sans Symbols"/>
              <a:buChar char="❑"/>
            </a:pPr>
            <a:r>
              <a:rPr lang="en-US" sz="2400">
                <a:latin typeface="Times New Roman"/>
                <a:ea typeface="Times New Roman"/>
                <a:cs typeface="Times New Roman"/>
                <a:sym typeface="Times New Roman"/>
              </a:rPr>
              <a:t>Friday, October 19</a:t>
            </a:r>
            <a:r>
              <a:rPr lang="en-US" sz="2400" baseline="300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First Day of 2020-2021 season</a:t>
            </a:r>
            <a:endParaRPr/>
          </a:p>
          <a:p>
            <a:pPr marL="342900" lvl="0" indent="-342900" algn="l" rtl="0">
              <a:spcBef>
                <a:spcPts val="1000"/>
              </a:spcBef>
              <a:spcAft>
                <a:spcPts val="0"/>
              </a:spcAft>
              <a:buSzPts val="1920"/>
              <a:buFont typeface="Noto Sans Symbols"/>
              <a:buChar char="❑"/>
            </a:pPr>
            <a:r>
              <a:rPr lang="en-US" sz="2400">
                <a:latin typeface="Times New Roman"/>
                <a:ea typeface="Times New Roman"/>
                <a:cs typeface="Times New Roman"/>
                <a:sym typeface="Times New Roman"/>
              </a:rPr>
              <a:t>Friday, January 31</a:t>
            </a:r>
            <a:r>
              <a:rPr lang="en-US" sz="2400" baseline="30000">
                <a:latin typeface="Times New Roman"/>
                <a:ea typeface="Times New Roman"/>
                <a:cs typeface="Times New Roman"/>
                <a:sym typeface="Times New Roman"/>
              </a:rPr>
              <a:t>st</a:t>
            </a:r>
            <a:r>
              <a:rPr lang="en-US" sz="2400">
                <a:latin typeface="Times New Roman"/>
                <a:ea typeface="Times New Roman"/>
                <a:cs typeface="Times New Roman"/>
                <a:sym typeface="Times New Roman"/>
              </a:rPr>
              <a:t>, 2021 – Last day for a player to register for a team</a:t>
            </a:r>
            <a:endParaRPr/>
          </a:p>
          <a:p>
            <a:pPr marL="342900" lvl="0" indent="-342900" algn="l" rtl="0">
              <a:spcBef>
                <a:spcPts val="1000"/>
              </a:spcBef>
              <a:spcAft>
                <a:spcPts val="0"/>
              </a:spcAft>
              <a:buSzPts val="1920"/>
              <a:buFont typeface="Noto Sans Symbols"/>
              <a:buChar char="❑"/>
            </a:pPr>
            <a:r>
              <a:rPr lang="en-US" sz="2400">
                <a:latin typeface="Times New Roman"/>
                <a:ea typeface="Times New Roman"/>
                <a:cs typeface="Times New Roman"/>
                <a:sym typeface="Times New Roman"/>
              </a:rPr>
              <a:t>Sunday, February 28</a:t>
            </a:r>
            <a:r>
              <a:rPr lang="en-US" sz="2400" baseline="300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 Last day of league play</a:t>
            </a:r>
            <a:endParaRPr/>
          </a:p>
          <a:p>
            <a:pPr marL="342900" lvl="0" indent="-342900" algn="l" rtl="0">
              <a:spcBef>
                <a:spcPts val="1000"/>
              </a:spcBef>
              <a:spcAft>
                <a:spcPts val="0"/>
              </a:spcAft>
              <a:buSzPts val="1920"/>
              <a:buFont typeface="Noto Sans Symbols"/>
              <a:buChar char="❑"/>
            </a:pPr>
            <a:r>
              <a:rPr lang="en-US" sz="2400">
                <a:latin typeface="Times New Roman"/>
                <a:ea typeface="Times New Roman"/>
                <a:cs typeface="Times New Roman"/>
                <a:sym typeface="Times New Roman"/>
              </a:rPr>
              <a:t>Wednesday, March 10</a:t>
            </a:r>
            <a:r>
              <a:rPr lang="en-US" sz="2400" baseline="300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 Sunday, March 14</a:t>
            </a:r>
            <a:r>
              <a:rPr lang="en-US" sz="2400" baseline="300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 WHAM Year End Tournament Dakotah Arena (Open to all - must register)</a:t>
            </a:r>
            <a:endParaRPr/>
          </a:p>
          <a:p>
            <a:pPr marL="34290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677334" y="609600"/>
            <a:ext cx="8596668" cy="7496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2020-21 Covid-19 Rules and Guidelines</a:t>
            </a:r>
            <a:endParaRPr/>
          </a:p>
        </p:txBody>
      </p:sp>
      <p:sp>
        <p:nvSpPr>
          <p:cNvPr id="184" name="Google Shape;184;p24"/>
          <p:cNvSpPr txBox="1">
            <a:spLocks noGrp="1"/>
          </p:cNvSpPr>
          <p:nvPr>
            <p:ph type="body" idx="1"/>
          </p:nvPr>
        </p:nvSpPr>
        <p:spPr>
          <a:xfrm>
            <a:off x="677334" y="1359243"/>
            <a:ext cx="8596668" cy="549875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b="1">
              <a:solidFill>
                <a:srgbClr val="666666"/>
              </a:solidFill>
              <a:highlight>
                <a:srgbClr val="FFFFFF"/>
              </a:highlight>
              <a:latin typeface="Arial"/>
              <a:ea typeface="Arial"/>
              <a:cs typeface="Arial"/>
              <a:sym typeface="Arial"/>
            </a:endParaRPr>
          </a:p>
          <a:p>
            <a:pPr marL="698500" lvl="0" indent="-336550" algn="l" rtl="0">
              <a:lnSpc>
                <a:spcPct val="115000"/>
              </a:lnSpc>
              <a:spcBef>
                <a:spcPts val="0"/>
              </a:spcBef>
              <a:spcAft>
                <a:spcPts val="0"/>
              </a:spcAft>
              <a:buClr>
                <a:srgbClr val="666666"/>
              </a:buClr>
              <a:buSzPts val="1700"/>
              <a:buFont typeface="Arial"/>
              <a:buAutoNum type="arabicPeriod"/>
            </a:pPr>
            <a:r>
              <a:rPr lang="en-US" sz="1700">
                <a:solidFill>
                  <a:srgbClr val="666666"/>
                </a:solidFill>
                <a:highlight>
                  <a:srgbClr val="FFFFFF"/>
                </a:highlight>
                <a:latin typeface="Arial"/>
                <a:ea typeface="Arial"/>
                <a:cs typeface="Arial"/>
                <a:sym typeface="Arial"/>
              </a:rPr>
              <a:t>Players (skaters and goalies) may play on ONE WHAM team ONLY. This is based on guidelines from MN and USA Hockey to minimize the number of exposed teams if a player contracts COVID-19. The secondary player rule cannot be implemented safely based on these guidelines with the number of games played weekly in WHAM and the overlap with teams. </a:t>
            </a:r>
            <a:endParaRPr sz="1700">
              <a:solidFill>
                <a:srgbClr val="666666"/>
              </a:solidFill>
              <a:highlight>
                <a:srgbClr val="FFFFFF"/>
              </a:highlight>
              <a:latin typeface="Arial"/>
              <a:ea typeface="Arial"/>
              <a:cs typeface="Arial"/>
              <a:sym typeface="Arial"/>
            </a:endParaRPr>
          </a:p>
          <a:p>
            <a:pPr marL="698500" lvl="0" indent="-336550" algn="l" rtl="0">
              <a:lnSpc>
                <a:spcPct val="115000"/>
              </a:lnSpc>
              <a:spcBef>
                <a:spcPts val="0"/>
              </a:spcBef>
              <a:spcAft>
                <a:spcPts val="0"/>
              </a:spcAft>
              <a:buClr>
                <a:srgbClr val="666666"/>
              </a:buClr>
              <a:buSzPts val="1700"/>
              <a:buFont typeface="Arial"/>
              <a:buAutoNum type="arabicPeriod"/>
            </a:pPr>
            <a:r>
              <a:rPr lang="en-US" sz="1700">
                <a:solidFill>
                  <a:srgbClr val="666666"/>
                </a:solidFill>
                <a:highlight>
                  <a:srgbClr val="FFFFFF"/>
                </a:highlight>
                <a:latin typeface="Arial"/>
                <a:ea typeface="Arial"/>
                <a:cs typeface="Arial"/>
                <a:sym typeface="Arial"/>
              </a:rPr>
              <a:t>Players should play in only one game per day with a maximum of two games a week. Week starts Monday and ends Sunday. </a:t>
            </a:r>
            <a:endParaRPr sz="1700">
              <a:solidFill>
                <a:srgbClr val="666666"/>
              </a:solidFill>
              <a:highlight>
                <a:srgbClr val="FFFFFF"/>
              </a:highlight>
              <a:latin typeface="Arial"/>
              <a:ea typeface="Arial"/>
              <a:cs typeface="Arial"/>
              <a:sym typeface="Arial"/>
            </a:endParaRPr>
          </a:p>
          <a:p>
            <a:pPr marL="698500" lvl="0" indent="-336550" algn="l" rtl="0">
              <a:lnSpc>
                <a:spcPct val="115000"/>
              </a:lnSpc>
              <a:spcBef>
                <a:spcPts val="0"/>
              </a:spcBef>
              <a:spcAft>
                <a:spcPts val="0"/>
              </a:spcAft>
              <a:buClr>
                <a:srgbClr val="666666"/>
              </a:buClr>
              <a:buSzPts val="1700"/>
              <a:buFont typeface="Arial"/>
              <a:buAutoNum type="arabicPeriod"/>
            </a:pPr>
            <a:r>
              <a:rPr lang="en-US" sz="1700">
                <a:solidFill>
                  <a:srgbClr val="666666"/>
                </a:solidFill>
                <a:highlight>
                  <a:srgbClr val="FFFFFF"/>
                </a:highlight>
                <a:latin typeface="Arial"/>
                <a:ea typeface="Arial"/>
                <a:cs typeface="Arial"/>
                <a:sym typeface="Arial"/>
              </a:rPr>
              <a:t>There will be no sub pool for skaters and goalies during the 2020-2021 season, again to limit cross exposure of teams. Goalies can only play with their rostered team and can’t sub for another team. </a:t>
            </a:r>
            <a:endParaRPr sz="1700">
              <a:solidFill>
                <a:srgbClr val="666666"/>
              </a:solidFill>
              <a:highlight>
                <a:srgbClr val="FFFFFF"/>
              </a:highlight>
              <a:latin typeface="Arial"/>
              <a:ea typeface="Arial"/>
              <a:cs typeface="Arial"/>
              <a:sym typeface="Arial"/>
            </a:endParaRPr>
          </a:p>
          <a:p>
            <a:pPr marL="698500" lvl="0" indent="-336550" algn="l" rtl="0">
              <a:lnSpc>
                <a:spcPct val="115000"/>
              </a:lnSpc>
              <a:spcBef>
                <a:spcPts val="0"/>
              </a:spcBef>
              <a:spcAft>
                <a:spcPts val="0"/>
              </a:spcAft>
              <a:buClr>
                <a:srgbClr val="666666"/>
              </a:buClr>
              <a:buSzPts val="1700"/>
              <a:buFont typeface="Arial"/>
              <a:buAutoNum type="arabicPeriod"/>
            </a:pPr>
            <a:r>
              <a:rPr lang="en-US" sz="1700">
                <a:solidFill>
                  <a:srgbClr val="666666"/>
                </a:solidFill>
                <a:highlight>
                  <a:srgbClr val="FFFFFF"/>
                </a:highlight>
                <a:latin typeface="Arial"/>
                <a:ea typeface="Arial"/>
                <a:cs typeface="Arial"/>
                <a:sym typeface="Arial"/>
              </a:rPr>
              <a:t>We ask that players who participate in other hockey leagues in addition to WHAM make every effort to abide by the above guidelines for the safety and overall concern for their teammates and opponents throughout the season. Unfortunately, given the COVID-19 pandemic, playing as much hockey as you can is not safe and should be limited this season.</a:t>
            </a:r>
            <a:endParaRPr sz="1700">
              <a:solidFill>
                <a:srgbClr val="666666"/>
              </a:solidFill>
              <a:highlight>
                <a:srgbClr val="FFFFFF"/>
              </a:highlight>
              <a:latin typeface="Arial"/>
              <a:ea typeface="Arial"/>
              <a:cs typeface="Arial"/>
              <a:sym typeface="Arial"/>
            </a:endParaRPr>
          </a:p>
          <a:p>
            <a:pPr marL="342900" lvl="0" indent="0" algn="l" rtl="0">
              <a:spcBef>
                <a:spcPts val="23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677334" y="609600"/>
            <a:ext cx="8596668" cy="6507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Covid-19 Rules and Guidelines C</a:t>
            </a:r>
            <a:r>
              <a:rPr lang="en-US" sz="3600">
                <a:latin typeface="Times New Roman"/>
                <a:ea typeface="Times New Roman"/>
                <a:cs typeface="Times New Roman"/>
                <a:sym typeface="Times New Roman"/>
              </a:rPr>
              <a:t>ontinued</a:t>
            </a:r>
            <a:endParaRPr/>
          </a:p>
        </p:txBody>
      </p:sp>
      <p:sp>
        <p:nvSpPr>
          <p:cNvPr id="190" name="Google Shape;190;p25"/>
          <p:cNvSpPr txBox="1">
            <a:spLocks noGrp="1"/>
          </p:cNvSpPr>
          <p:nvPr>
            <p:ph type="body" idx="1"/>
          </p:nvPr>
        </p:nvSpPr>
        <p:spPr>
          <a:xfrm>
            <a:off x="677325" y="1260401"/>
            <a:ext cx="8596800" cy="5267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666666"/>
                </a:solidFill>
                <a:highlight>
                  <a:srgbClr val="FFFFFF"/>
                </a:highlight>
                <a:latin typeface="Arial"/>
                <a:ea typeface="Arial"/>
                <a:cs typeface="Arial"/>
                <a:sym typeface="Arial"/>
              </a:rPr>
              <a:t>For games, the following </a:t>
            </a:r>
            <a:r>
              <a:rPr lang="en-US" b="1">
                <a:solidFill>
                  <a:srgbClr val="666666"/>
                </a:solidFill>
                <a:highlight>
                  <a:srgbClr val="FFFFFF"/>
                </a:highlight>
                <a:latin typeface="Arial"/>
                <a:ea typeface="Arial"/>
                <a:cs typeface="Arial"/>
                <a:sym typeface="Arial"/>
              </a:rPr>
              <a:t>pregame</a:t>
            </a:r>
            <a:r>
              <a:rPr lang="en-US">
                <a:solidFill>
                  <a:srgbClr val="666666"/>
                </a:solidFill>
                <a:highlight>
                  <a:srgbClr val="FFFFFF"/>
                </a:highlight>
                <a:latin typeface="Arial"/>
                <a:ea typeface="Arial"/>
                <a:cs typeface="Arial"/>
                <a:sym typeface="Arial"/>
              </a:rPr>
              <a:t> practices are recommended by USA and MN Hockey:</a:t>
            </a:r>
            <a:endParaRPr>
              <a:solidFill>
                <a:srgbClr val="666666"/>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666666"/>
                </a:solidFill>
                <a:highlight>
                  <a:srgbClr val="FFFFFF"/>
                </a:highlight>
                <a:latin typeface="Arial"/>
                <a:ea typeface="Arial"/>
                <a:cs typeface="Arial"/>
                <a:sym typeface="Arial"/>
              </a:rPr>
              <a:t> </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Dress at home as much as possible, with the exception of goalies.</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Use the restroom at home. </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Bring filled water bottles from home. Do not share water bottles on the bench.</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Do not enter locker rooms.</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Allow previous skaters to leave the building before entering.</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Wear a mask while finishing up dressing and when the game is completed and undressing.</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MN Hockey recommends (not required) all players wear a full face mask or cage on the ice.</a:t>
            </a:r>
            <a:endParaRPr>
              <a:solidFill>
                <a:srgbClr val="666666"/>
              </a:solidFill>
              <a:highlight>
                <a:srgbClr val="FFFFFF"/>
              </a:highlight>
              <a:latin typeface="Arial"/>
              <a:ea typeface="Arial"/>
              <a:cs typeface="Arial"/>
              <a:sym typeface="Arial"/>
            </a:endParaRPr>
          </a:p>
          <a:p>
            <a:pPr marL="698500" lvl="0" indent="-342900" algn="l" rtl="0">
              <a:lnSpc>
                <a:spcPct val="115000"/>
              </a:lnSpc>
              <a:spcBef>
                <a:spcPts val="0"/>
              </a:spcBef>
              <a:spcAft>
                <a:spcPts val="0"/>
              </a:spcAft>
              <a:buClr>
                <a:srgbClr val="666666"/>
              </a:buClr>
              <a:buSzPts val="1800"/>
              <a:buFont typeface="Arial"/>
              <a:buAutoNum type="arabicPeriod"/>
            </a:pPr>
            <a:r>
              <a:rPr lang="en-US">
                <a:solidFill>
                  <a:srgbClr val="666666"/>
                </a:solidFill>
                <a:highlight>
                  <a:srgbClr val="FFFFFF"/>
                </a:highlight>
                <a:latin typeface="Arial"/>
                <a:ea typeface="Arial"/>
                <a:cs typeface="Arial"/>
                <a:sym typeface="Arial"/>
              </a:rPr>
              <a:t>Teams should share with their opponents any special conditions their home arena may have at least one week prior to the game so the opposition is able to plan accordingly.</a:t>
            </a:r>
            <a:endParaRPr>
              <a:solidFill>
                <a:srgbClr val="666666"/>
              </a:solidFill>
              <a:highlight>
                <a:srgbClr val="FFFFFF"/>
              </a:highlight>
              <a:latin typeface="Arial"/>
              <a:ea typeface="Arial"/>
              <a:cs typeface="Arial"/>
              <a:sym typeface="Arial"/>
            </a:endParaRPr>
          </a:p>
          <a:p>
            <a:pPr marL="342900" lvl="0" indent="-251459" algn="l" rtl="0">
              <a:spcBef>
                <a:spcPts val="2300"/>
              </a:spcBef>
              <a:spcAft>
                <a:spcPts val="0"/>
              </a:spcAft>
              <a:buSzPts val="1440"/>
              <a:buFont typeface="Trebuchet MS"/>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677325" y="609600"/>
            <a:ext cx="8596800" cy="56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Covid-19 Rules and Guidelines Continued</a:t>
            </a:r>
            <a:endParaRPr/>
          </a:p>
          <a:p>
            <a:pPr marL="0" lvl="0" indent="0" algn="l" rtl="0">
              <a:spcBef>
                <a:spcPts val="0"/>
              </a:spcBef>
              <a:spcAft>
                <a:spcPts val="0"/>
              </a:spcAft>
              <a:buNone/>
            </a:pPr>
            <a:endParaRPr/>
          </a:p>
        </p:txBody>
      </p:sp>
      <p:sp>
        <p:nvSpPr>
          <p:cNvPr id="196" name="Google Shape;196;p26"/>
          <p:cNvSpPr txBox="1">
            <a:spLocks noGrp="1"/>
          </p:cNvSpPr>
          <p:nvPr>
            <p:ph type="body" idx="1"/>
          </p:nvPr>
        </p:nvSpPr>
        <p:spPr>
          <a:xfrm>
            <a:off x="677325" y="1282925"/>
            <a:ext cx="8596800" cy="498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500">
                <a:solidFill>
                  <a:srgbClr val="666666"/>
                </a:solidFill>
                <a:highlight>
                  <a:srgbClr val="FFFFFF"/>
                </a:highlight>
                <a:latin typeface="Arial"/>
                <a:ea typeface="Arial"/>
                <a:cs typeface="Arial"/>
                <a:sym typeface="Arial"/>
              </a:rPr>
              <a:t>During </a:t>
            </a:r>
            <a:r>
              <a:rPr lang="en-US" sz="1500" b="1">
                <a:solidFill>
                  <a:srgbClr val="666666"/>
                </a:solidFill>
                <a:highlight>
                  <a:srgbClr val="FFFFFF"/>
                </a:highlight>
                <a:latin typeface="Arial"/>
                <a:ea typeface="Arial"/>
                <a:cs typeface="Arial"/>
                <a:sym typeface="Arial"/>
              </a:rPr>
              <a:t>game play</a:t>
            </a:r>
            <a:r>
              <a:rPr lang="en-US" sz="1500">
                <a:solidFill>
                  <a:srgbClr val="666666"/>
                </a:solidFill>
                <a:highlight>
                  <a:srgbClr val="FFFFFF"/>
                </a:highlight>
                <a:latin typeface="Arial"/>
                <a:ea typeface="Arial"/>
                <a:cs typeface="Arial"/>
                <a:sym typeface="Arial"/>
              </a:rPr>
              <a:t>, please observe these guidelines:</a:t>
            </a:r>
            <a:endParaRPr sz="1500">
              <a:solidFill>
                <a:srgbClr val="666666"/>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500">
                <a:solidFill>
                  <a:srgbClr val="666666"/>
                </a:solidFill>
                <a:highlight>
                  <a:srgbClr val="FFFFFF"/>
                </a:highlight>
                <a:latin typeface="Arial"/>
                <a:ea typeface="Arial"/>
                <a:cs typeface="Arial"/>
                <a:sym typeface="Arial"/>
              </a:rPr>
              <a:t> </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Only referee is allowed in scorer's box (no scorekeepers/minor officials this year).</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The visiting team must fill out the score sheet on the players bench each game - goals, assists and penalties are a must. Shots on goal are nice for goalies if possible.</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The home team is required, </a:t>
            </a:r>
            <a:r>
              <a:rPr lang="en-US" sz="1500" u="sng">
                <a:solidFill>
                  <a:srgbClr val="666666"/>
                </a:solidFill>
                <a:highlight>
                  <a:srgbClr val="FFFFFF"/>
                </a:highlight>
                <a:latin typeface="Arial"/>
                <a:ea typeface="Arial"/>
                <a:cs typeface="Arial"/>
                <a:sym typeface="Arial"/>
              </a:rPr>
              <a:t>regardless of the final score</a:t>
            </a:r>
            <a:r>
              <a:rPr lang="en-US" sz="1500">
                <a:solidFill>
                  <a:srgbClr val="666666"/>
                </a:solidFill>
                <a:highlight>
                  <a:srgbClr val="FFFFFF"/>
                </a:highlight>
                <a:latin typeface="Arial"/>
                <a:ea typeface="Arial"/>
                <a:cs typeface="Arial"/>
                <a:sym typeface="Arial"/>
              </a:rPr>
              <a:t>, to enter in the stats online after each game within 48 hours and send to stat cats.</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Captains meet with officials at the edge of the referee’s circle to maintain 6 feet of social distancing. </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When picking up practice pucks, keep a gloved hand to handle the pucks.</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A maximum of two coaches, with masks, on the bench.</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Use the bench with one row of seated and one row of standing players, if needed, to space properly.</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Goalies should drop the puck rather than have the ref take it from their glove.</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Any player/coach who intentionally spits in the direction of any opponent or official must be assessed a match penalty.</a:t>
            </a:r>
            <a:endParaRPr sz="1500">
              <a:solidFill>
                <a:srgbClr val="666666"/>
              </a:solidFill>
              <a:highlight>
                <a:srgbClr val="FFFFFF"/>
              </a:highlight>
              <a:latin typeface="Arial"/>
              <a:ea typeface="Arial"/>
              <a:cs typeface="Arial"/>
              <a:sym typeface="Arial"/>
            </a:endParaRPr>
          </a:p>
          <a:p>
            <a:pPr marL="698500" lvl="0" indent="-323850" algn="l" rtl="0">
              <a:lnSpc>
                <a:spcPct val="115000"/>
              </a:lnSpc>
              <a:spcBef>
                <a:spcPts val="0"/>
              </a:spcBef>
              <a:spcAft>
                <a:spcPts val="0"/>
              </a:spcAft>
              <a:buClr>
                <a:srgbClr val="666666"/>
              </a:buClr>
              <a:buSzPts val="1500"/>
              <a:buFont typeface="Arial"/>
              <a:buAutoNum type="arabicPeriod"/>
            </a:pPr>
            <a:r>
              <a:rPr lang="en-US" sz="1500">
                <a:solidFill>
                  <a:srgbClr val="666666"/>
                </a:solidFill>
                <a:highlight>
                  <a:srgbClr val="FFFFFF"/>
                </a:highlight>
                <a:latin typeface="Arial"/>
                <a:ea typeface="Arial"/>
                <a:cs typeface="Arial"/>
                <a:sym typeface="Arial"/>
              </a:rPr>
              <a:t>Afterward, use a stick salute rather than handshakes. Do not shake the officials’ hands. A wave of thanks will suffice. </a:t>
            </a:r>
            <a:endParaRPr sz="1500">
              <a:solidFill>
                <a:srgbClr val="666666"/>
              </a:solidFill>
              <a:highlight>
                <a:srgbClr val="FFFFFF"/>
              </a:highlight>
              <a:latin typeface="Arial"/>
              <a:ea typeface="Arial"/>
              <a:cs typeface="Arial"/>
              <a:sym typeface="Arial"/>
            </a:endParaRPr>
          </a:p>
          <a:p>
            <a:pPr marL="0" lvl="0" indent="0" algn="l" rtl="0">
              <a:spcBef>
                <a:spcPts val="2300"/>
              </a:spcBef>
              <a:spcAft>
                <a:spcPts val="0"/>
              </a:spcAft>
              <a:buNone/>
            </a:pPr>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1881</Words>
  <Application>Microsoft Office PowerPoint</Application>
  <PresentationFormat>Widescreen</PresentationFormat>
  <Paragraphs>255</Paragraphs>
  <Slides>27</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Times New Roman</vt:lpstr>
      <vt:lpstr>trebuchet ms</vt:lpstr>
      <vt:lpstr>Roboto</vt:lpstr>
      <vt:lpstr>Arial Rounded</vt:lpstr>
      <vt:lpstr>Arial</vt:lpstr>
      <vt:lpstr>Noto Sans Symbols</vt:lpstr>
      <vt:lpstr>Arial Black</vt:lpstr>
      <vt:lpstr>Calibri</vt:lpstr>
      <vt:lpstr>trebuchet ms</vt:lpstr>
      <vt:lpstr>Facet</vt:lpstr>
      <vt:lpstr>2020-2021 Annual WHAM Fall Scheduling Meeting </vt:lpstr>
      <vt:lpstr>Agenda Topics </vt:lpstr>
      <vt:lpstr>Current Board and Support</vt:lpstr>
      <vt:lpstr>Commissioners</vt:lpstr>
      <vt:lpstr>Stat Cats</vt:lpstr>
      <vt:lpstr>Important Season Dates </vt:lpstr>
      <vt:lpstr>2020-21 Covid-19 Rules and Guidelines</vt:lpstr>
      <vt:lpstr>Covid-19 Rules and Guidelines Continued</vt:lpstr>
      <vt:lpstr>Covid-19 Rules and Guidelines Continued </vt:lpstr>
      <vt:lpstr>Covid-19 Rules and Guidelines Continued </vt:lpstr>
      <vt:lpstr>Rostering a player</vt:lpstr>
      <vt:lpstr>WHAM OFFICIALS ASSOCIATION</vt:lpstr>
      <vt:lpstr>Process for Feedback </vt:lpstr>
      <vt:lpstr>WHAM Rules - How much do you know?</vt:lpstr>
      <vt:lpstr>NEW: Dispute Resolution, Discipline &amp; Suspensions  SUBCOMMITTEE </vt:lpstr>
      <vt:lpstr>PowerPoint Presentation</vt:lpstr>
      <vt:lpstr>Board Position Openings - Vote</vt:lpstr>
      <vt:lpstr>B-VP Candidate</vt:lpstr>
      <vt:lpstr>Treasurer Candidate</vt:lpstr>
      <vt:lpstr>President Candidate</vt:lpstr>
      <vt:lpstr>Board Position Results – updated Sept 20</vt:lpstr>
      <vt:lpstr>Scheduling Format</vt:lpstr>
      <vt:lpstr>Scheduling – Instruction s</vt:lpstr>
      <vt:lpstr>Ref Payments, Scoresheets, and Voting</vt:lpstr>
      <vt:lpstr>WHAM Apparel and Team Apparel Options </vt:lpstr>
      <vt:lpstr>Email your Commissioner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Annual WHAM Fall Scheduling Meeting </dc:title>
  <dc:creator>Erika Hockinson</dc:creator>
  <cp:lastModifiedBy>Erika Hockinson</cp:lastModifiedBy>
  <cp:revision>2</cp:revision>
  <dcterms:modified xsi:type="dcterms:W3CDTF">2020-09-25T13:22:12Z</dcterms:modified>
</cp:coreProperties>
</file>