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1" r:id="rId5"/>
    <p:sldId id="262" r:id="rId6"/>
    <p:sldId id="263" r:id="rId7"/>
    <p:sldId id="264" r:id="rId8"/>
    <p:sldId id="265" r:id="rId9"/>
    <p:sldId id="260" r:id="rId10"/>
    <p:sldId id="266" r:id="rId11"/>
    <p:sldId id="267" r:id="rId12"/>
    <p:sldId id="268" r:id="rId13"/>
    <p:sldId id="269" r:id="rId14"/>
    <p:sldId id="270" r:id="rId15"/>
    <p:sldId id="271" r:id="rId16"/>
    <p:sldId id="272" r:id="rId17"/>
    <p:sldId id="273" r:id="rId18"/>
    <p:sldId id="274" r:id="rId19"/>
    <p:sldId id="276" r:id="rId20"/>
    <p:sldId id="277" r:id="rId21"/>
    <p:sldId id="278" r:id="rId22"/>
    <p:sldId id="279" r:id="rId23"/>
    <p:sldId id="280" r:id="rId24"/>
    <p:sldId id="281" r:id="rId25"/>
    <p:sldId id="282" r:id="rId26"/>
    <p:sldId id="283"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3" autoAdjust="0"/>
    <p:restoredTop sz="94660"/>
  </p:normalViewPr>
  <p:slideViewPr>
    <p:cSldViewPr snapToGrid="0">
      <p:cViewPr varScale="1">
        <p:scale>
          <a:sx n="59" d="100"/>
          <a:sy n="59" d="100"/>
        </p:scale>
        <p:origin x="504"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394EC66-FA0E-4654-A902-44574007A93C}" type="datetimeFigureOut">
              <a:rPr lang="en-US" smtClean="0"/>
              <a:t>8/7/2018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26A572-F788-415D-8E92-B5E62435B32B}" type="slidenum">
              <a:rPr lang="en-US" smtClean="0"/>
              <a:t>‹#›</a:t>
            </a:fld>
            <a:endParaRPr lang="en-US"/>
          </a:p>
        </p:txBody>
      </p:sp>
    </p:spTree>
    <p:extLst>
      <p:ext uri="{BB962C8B-B14F-4D97-AF65-F5344CB8AC3E}">
        <p14:creationId xmlns:p14="http://schemas.microsoft.com/office/powerpoint/2010/main" val="737083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394EC66-FA0E-4654-A902-44574007A93C}" type="datetimeFigureOut">
              <a:rPr lang="en-US" smtClean="0"/>
              <a:t>8/7/2018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26A572-F788-415D-8E92-B5E62435B32B}" type="slidenum">
              <a:rPr lang="en-US" smtClean="0"/>
              <a:t>‹#›</a:t>
            </a:fld>
            <a:endParaRPr lang="en-US"/>
          </a:p>
        </p:txBody>
      </p:sp>
    </p:spTree>
    <p:extLst>
      <p:ext uri="{BB962C8B-B14F-4D97-AF65-F5344CB8AC3E}">
        <p14:creationId xmlns:p14="http://schemas.microsoft.com/office/powerpoint/2010/main" val="6367468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394EC66-FA0E-4654-A902-44574007A93C}" type="datetimeFigureOut">
              <a:rPr lang="en-US" smtClean="0"/>
              <a:t>8/7/2018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26A572-F788-415D-8E92-B5E62435B32B}" type="slidenum">
              <a:rPr lang="en-US" smtClean="0"/>
              <a:t>‹#›</a:t>
            </a:fld>
            <a:endParaRPr lang="en-US"/>
          </a:p>
        </p:txBody>
      </p:sp>
    </p:spTree>
    <p:extLst>
      <p:ext uri="{BB962C8B-B14F-4D97-AF65-F5344CB8AC3E}">
        <p14:creationId xmlns:p14="http://schemas.microsoft.com/office/powerpoint/2010/main" val="42134885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394EC66-FA0E-4654-A902-44574007A93C}" type="datetimeFigureOut">
              <a:rPr lang="en-US" smtClean="0"/>
              <a:t>8/7/2018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26A572-F788-415D-8E92-B5E62435B32B}" type="slidenum">
              <a:rPr lang="en-US" smtClean="0"/>
              <a:t>‹#›</a:t>
            </a:fld>
            <a:endParaRPr lang="en-US"/>
          </a:p>
        </p:txBody>
      </p:sp>
    </p:spTree>
    <p:extLst>
      <p:ext uri="{BB962C8B-B14F-4D97-AF65-F5344CB8AC3E}">
        <p14:creationId xmlns:p14="http://schemas.microsoft.com/office/powerpoint/2010/main" val="12787502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394EC66-FA0E-4654-A902-44574007A93C}" type="datetimeFigureOut">
              <a:rPr lang="en-US" smtClean="0"/>
              <a:t>8/7/2018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26A572-F788-415D-8E92-B5E62435B32B}" type="slidenum">
              <a:rPr lang="en-US" smtClean="0"/>
              <a:t>‹#›</a:t>
            </a:fld>
            <a:endParaRPr lang="en-US"/>
          </a:p>
        </p:txBody>
      </p:sp>
    </p:spTree>
    <p:extLst>
      <p:ext uri="{BB962C8B-B14F-4D97-AF65-F5344CB8AC3E}">
        <p14:creationId xmlns:p14="http://schemas.microsoft.com/office/powerpoint/2010/main" val="30009522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394EC66-FA0E-4654-A902-44574007A93C}" type="datetimeFigureOut">
              <a:rPr lang="en-US" smtClean="0"/>
              <a:t>8/7/2018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26A572-F788-415D-8E92-B5E62435B32B}" type="slidenum">
              <a:rPr lang="en-US" smtClean="0"/>
              <a:t>‹#›</a:t>
            </a:fld>
            <a:endParaRPr lang="en-US"/>
          </a:p>
        </p:txBody>
      </p:sp>
    </p:spTree>
    <p:extLst>
      <p:ext uri="{BB962C8B-B14F-4D97-AF65-F5344CB8AC3E}">
        <p14:creationId xmlns:p14="http://schemas.microsoft.com/office/powerpoint/2010/main" val="14579276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394EC66-FA0E-4654-A902-44574007A93C}" type="datetimeFigureOut">
              <a:rPr lang="en-US" smtClean="0"/>
              <a:t>8/7/2018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26A572-F788-415D-8E92-B5E62435B32B}" type="slidenum">
              <a:rPr lang="en-US" smtClean="0"/>
              <a:t>‹#›</a:t>
            </a:fld>
            <a:endParaRPr lang="en-US"/>
          </a:p>
        </p:txBody>
      </p:sp>
    </p:spTree>
    <p:extLst>
      <p:ext uri="{BB962C8B-B14F-4D97-AF65-F5344CB8AC3E}">
        <p14:creationId xmlns:p14="http://schemas.microsoft.com/office/powerpoint/2010/main" val="2115538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394EC66-FA0E-4654-A902-44574007A93C}" type="datetimeFigureOut">
              <a:rPr lang="en-US" smtClean="0"/>
              <a:t>8/7/2018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B26A572-F788-415D-8E92-B5E62435B32B}" type="slidenum">
              <a:rPr lang="en-US" smtClean="0"/>
              <a:t>‹#›</a:t>
            </a:fld>
            <a:endParaRPr lang="en-US"/>
          </a:p>
        </p:txBody>
      </p:sp>
    </p:spTree>
    <p:extLst>
      <p:ext uri="{BB962C8B-B14F-4D97-AF65-F5344CB8AC3E}">
        <p14:creationId xmlns:p14="http://schemas.microsoft.com/office/powerpoint/2010/main" val="6823668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94EC66-FA0E-4654-A902-44574007A93C}" type="datetimeFigureOut">
              <a:rPr lang="en-US" smtClean="0"/>
              <a:t>8/7/2018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26A572-F788-415D-8E92-B5E62435B32B}" type="slidenum">
              <a:rPr lang="en-US" smtClean="0"/>
              <a:t>‹#›</a:t>
            </a:fld>
            <a:endParaRPr lang="en-US"/>
          </a:p>
        </p:txBody>
      </p:sp>
    </p:spTree>
    <p:extLst>
      <p:ext uri="{BB962C8B-B14F-4D97-AF65-F5344CB8AC3E}">
        <p14:creationId xmlns:p14="http://schemas.microsoft.com/office/powerpoint/2010/main" val="16666805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394EC66-FA0E-4654-A902-44574007A93C}" type="datetimeFigureOut">
              <a:rPr lang="en-US" smtClean="0"/>
              <a:t>8/7/2018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26A572-F788-415D-8E92-B5E62435B32B}" type="slidenum">
              <a:rPr lang="en-US" smtClean="0"/>
              <a:t>‹#›</a:t>
            </a:fld>
            <a:endParaRPr lang="en-US"/>
          </a:p>
        </p:txBody>
      </p:sp>
    </p:spTree>
    <p:extLst>
      <p:ext uri="{BB962C8B-B14F-4D97-AF65-F5344CB8AC3E}">
        <p14:creationId xmlns:p14="http://schemas.microsoft.com/office/powerpoint/2010/main" val="26643700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394EC66-FA0E-4654-A902-44574007A93C}" type="datetimeFigureOut">
              <a:rPr lang="en-US" smtClean="0"/>
              <a:t>8/7/2018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26A572-F788-415D-8E92-B5E62435B32B}" type="slidenum">
              <a:rPr lang="en-US" smtClean="0"/>
              <a:t>‹#›</a:t>
            </a:fld>
            <a:endParaRPr lang="en-US"/>
          </a:p>
        </p:txBody>
      </p:sp>
    </p:spTree>
    <p:extLst>
      <p:ext uri="{BB962C8B-B14F-4D97-AF65-F5344CB8AC3E}">
        <p14:creationId xmlns:p14="http://schemas.microsoft.com/office/powerpoint/2010/main" val="20148121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94EC66-FA0E-4654-A902-44574007A93C}" type="datetimeFigureOut">
              <a:rPr lang="en-US" smtClean="0"/>
              <a:t>8/7/2018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26A572-F788-415D-8E92-B5E62435B32B}" type="slidenum">
              <a:rPr lang="en-US" smtClean="0"/>
              <a:t>‹#›</a:t>
            </a:fld>
            <a:endParaRPr lang="en-US"/>
          </a:p>
        </p:txBody>
      </p:sp>
    </p:spTree>
    <p:extLst>
      <p:ext uri="{BB962C8B-B14F-4D97-AF65-F5344CB8AC3E}">
        <p14:creationId xmlns:p14="http://schemas.microsoft.com/office/powerpoint/2010/main" val="38362893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ChangeArrowheads="1"/>
          </p:cNvSpPr>
          <p:nvPr/>
        </p:nvSpPr>
        <p:spPr bwMode="auto">
          <a:xfrm>
            <a:off x="872516" y="3997659"/>
            <a:ext cx="10210007" cy="232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303117"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000099"/>
                </a:solidFill>
                <a:effectLst/>
                <a:latin typeface="Arial" panose="020B0604020202020204" pitchFamily="34" charset="0"/>
                <a:ea typeface="Times New Roman" panose="02020603050405020304" pitchFamily="18" charset="0"/>
              </a:rPr>
              <a:t> </a:t>
            </a:r>
            <a:endParaRPr kumimoji="0" lang="en-US" altLang="en-US" sz="10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r>
              <a:rPr kumimoji="0" lang="en-US" altLang="en-US" sz="6000" b="0" i="0" u="none" strike="noStrike" cap="none" normalizeH="0" baseline="0" dirty="0">
                <a:ln>
                  <a:noFill/>
                </a:ln>
                <a:solidFill>
                  <a:srgbClr val="262626"/>
                </a:solidFill>
                <a:effectLst/>
                <a:latin typeface="Arial" panose="020B0604020202020204" pitchFamily="34" charset="0"/>
                <a:ea typeface="Impact" panose="020B0806030902050204" pitchFamily="34" charset="0"/>
                <a:cs typeface="Impact" panose="020B0806030902050204" pitchFamily="34" charset="0"/>
              </a:rPr>
              <a:t>KEEPING A LINE-UP CARD </a:t>
            </a:r>
            <a:endParaRPr kumimoji="0" lang="en-US" altLang="en-US" sz="10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700" b="1" i="0" u="none" strike="noStrike" cap="none" normalizeH="0" baseline="0" dirty="0">
                <a:ln>
                  <a:noFill/>
                </a:ln>
                <a:solidFill>
                  <a:srgbClr val="898989"/>
                </a:solidFill>
                <a:effectLst/>
                <a:latin typeface="Arial" panose="020B0604020202020204" pitchFamily="34" charset="0"/>
                <a:ea typeface="Times New Roman" panose="02020603050405020304" pitchFamily="18" charset="0"/>
                <a:cs typeface="Impact" panose="020B0806030902050204" pitchFamily="34" charset="0"/>
              </a:rPr>
              <a:t>    In Accordance with </a:t>
            </a:r>
            <a:r>
              <a:rPr kumimoji="0" lang="en-US" altLang="en-US" sz="3700" b="1" i="0" u="none" strike="noStrike" cap="none" normalizeH="0" baseline="0" dirty="0">
                <a:ln>
                  <a:noFill/>
                </a:ln>
                <a:solidFill>
                  <a:srgbClr val="00B0F0"/>
                </a:solidFill>
                <a:effectLst/>
                <a:latin typeface="Arial" panose="020B0604020202020204" pitchFamily="34" charset="0"/>
                <a:ea typeface="Times New Roman" panose="02020603050405020304" pitchFamily="18" charset="0"/>
                <a:cs typeface="Impact" panose="020B0806030902050204" pitchFamily="34" charset="0"/>
              </a:rPr>
              <a:t>High School </a:t>
            </a:r>
            <a:r>
              <a:rPr kumimoji="0" lang="en-US" altLang="en-US" sz="3700" b="1" i="0" u="none" strike="noStrike" cap="none" normalizeH="0" baseline="0" dirty="0">
                <a:ln>
                  <a:noFill/>
                </a:ln>
                <a:solidFill>
                  <a:srgbClr val="898989"/>
                </a:solidFill>
                <a:effectLst/>
                <a:latin typeface="Arial" panose="020B0604020202020204" pitchFamily="34" charset="0"/>
                <a:ea typeface="Times New Roman" panose="02020603050405020304" pitchFamily="18" charset="0"/>
                <a:cs typeface="Impact" panose="020B0806030902050204" pitchFamily="34" charset="0"/>
              </a:rPr>
              <a:t>Rules </a:t>
            </a:r>
            <a:endParaRPr kumimoji="0" lang="en-US" altLang="en-US" sz="5400" b="0" i="0" u="none" strike="noStrike" cap="none" normalizeH="0" baseline="0" dirty="0">
              <a:ln>
                <a:noFill/>
              </a:ln>
              <a:solidFill>
                <a:srgbClr val="262626"/>
              </a:solidFill>
              <a:effectLst/>
              <a:latin typeface="Arial" panose="020B0604020202020204" pitchFamily="34" charset="0"/>
              <a:ea typeface="Impact" panose="020B0806030902050204" pitchFamily="34" charset="0"/>
              <a:cs typeface="Impact" panose="020B080603090205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Rectangle 3">
            <a:extLst>
              <a:ext uri="{FF2B5EF4-FFF2-40B4-BE49-F238E27FC236}">
                <a16:creationId xmlns:a16="http://schemas.microsoft.com/office/drawing/2014/main" id="{6D0C33B6-C666-46B7-9C90-2DBA87723214}"/>
              </a:ext>
            </a:extLst>
          </p:cNvPr>
          <p:cNvSpPr/>
          <p:nvPr/>
        </p:nvSpPr>
        <p:spPr>
          <a:xfrm>
            <a:off x="2155371" y="536628"/>
            <a:ext cx="7955280" cy="3354037"/>
          </a:xfrm>
          <a:prstGeom prst="rect">
            <a:avLst/>
          </a:prstGeom>
          <a:solidFill>
            <a:srgbClr val="00B0F0"/>
          </a:solidFill>
        </p:spPr>
        <p:txBody>
          <a:bodyPr wrap="square" lIns="91440" tIns="45720" rIns="91440" bIns="45720">
            <a:spAutoFit/>
          </a:bodyPr>
          <a:lstStyle/>
          <a:p>
            <a:pPr algn="ctr"/>
            <a:endParaRPr lang="en-US" sz="5400" b="0" cap="none" spc="0" dirty="0">
              <a:ln w="0"/>
              <a:solidFill>
                <a:schemeClr val="tx1"/>
              </a:solidFill>
              <a:effectLst>
                <a:outerShdw blurRad="38100" dist="19050" dir="2700000" algn="tl" rotWithShape="0">
                  <a:schemeClr val="dk1">
                    <a:alpha val="40000"/>
                  </a:schemeClr>
                </a:outerShdw>
              </a:effectLst>
            </a:endParaRPr>
          </a:p>
        </p:txBody>
      </p:sp>
      <p:pic>
        <p:nvPicPr>
          <p:cNvPr id="3" name="Picture 2">
            <a:extLst>
              <a:ext uri="{FF2B5EF4-FFF2-40B4-BE49-F238E27FC236}">
                <a16:creationId xmlns:a16="http://schemas.microsoft.com/office/drawing/2014/main" id="{46CC64C6-A7FE-4EDD-BF5B-B85A79BEC2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4711" y="727746"/>
            <a:ext cx="3672840" cy="2971800"/>
          </a:xfrm>
          <a:prstGeom prst="rect">
            <a:avLst/>
          </a:prstGeom>
        </p:spPr>
      </p:pic>
    </p:spTree>
    <p:extLst>
      <p:ext uri="{BB962C8B-B14F-4D97-AF65-F5344CB8AC3E}">
        <p14:creationId xmlns:p14="http://schemas.microsoft.com/office/powerpoint/2010/main" val="36453511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2966" y="331076"/>
            <a:ext cx="11556124" cy="4806957"/>
          </a:xfrm>
          <a:prstGeom prst="rect">
            <a:avLst/>
          </a:prstGeom>
        </p:spPr>
        <p:txBody>
          <a:bodyPr wrap="square">
            <a:spAutoFit/>
          </a:bodyPr>
          <a:lstStyle/>
          <a:p>
            <a:pPr marL="6350" marR="101600" indent="-6350" algn="ctr">
              <a:lnSpc>
                <a:spcPct val="107000"/>
              </a:lnSpc>
              <a:spcBef>
                <a:spcPts val="0"/>
              </a:spcBef>
              <a:spcAft>
                <a:spcPts val="0"/>
              </a:spcAft>
            </a:pPr>
            <a:r>
              <a:rPr lang="en-US" sz="4800" b="1" dirty="0">
                <a:solidFill>
                  <a:srgbClr val="000000"/>
                </a:solidFill>
                <a:effectLst/>
                <a:latin typeface="Times New Roman" panose="02020603050405020304" pitchFamily="18" charset="0"/>
                <a:ea typeface="Times New Roman" panose="02020603050405020304" pitchFamily="18" charset="0"/>
              </a:rPr>
              <a:t>DESIGNATED HITTER </a:t>
            </a:r>
            <a:endParaRPr lang="en-US" sz="4800" b="1" dirty="0">
              <a:solidFill>
                <a:srgbClr val="000000"/>
              </a:solidFill>
              <a:effectLst/>
              <a:latin typeface="Calibri" panose="020F0502020204030204" pitchFamily="34" charset="0"/>
              <a:ea typeface="Calibri" panose="020F0502020204030204" pitchFamily="34" charset="0"/>
            </a:endParaRPr>
          </a:p>
          <a:p>
            <a:pPr marL="6350" marR="70485" indent="-6350" algn="ctr">
              <a:lnSpc>
                <a:spcPct val="107000"/>
              </a:lnSpc>
              <a:spcBef>
                <a:spcPts val="0"/>
              </a:spcBef>
              <a:spcAft>
                <a:spcPts val="0"/>
              </a:spcAft>
            </a:pPr>
            <a:r>
              <a:rPr lang="en-US" sz="4800" b="1" dirty="0">
                <a:solidFill>
                  <a:srgbClr val="000000"/>
                </a:solidFill>
                <a:effectLst/>
                <a:latin typeface="Times New Roman" panose="02020603050405020304" pitchFamily="18" charset="0"/>
                <a:ea typeface="Times New Roman" panose="02020603050405020304" pitchFamily="18" charset="0"/>
              </a:rPr>
              <a:t>(DH) </a:t>
            </a:r>
          </a:p>
          <a:p>
            <a:pPr marL="6350" marR="70485" indent="-6350" algn="ctr">
              <a:lnSpc>
                <a:spcPct val="107000"/>
              </a:lnSpc>
              <a:spcBef>
                <a:spcPts val="0"/>
              </a:spcBef>
              <a:spcAft>
                <a:spcPts val="0"/>
              </a:spcAft>
            </a:pPr>
            <a:endParaRPr lang="en-US" sz="4800" b="1" dirty="0">
              <a:solidFill>
                <a:srgbClr val="000000"/>
              </a:solidFill>
              <a:effectLst/>
              <a:latin typeface="Calibri" panose="020F0502020204030204" pitchFamily="34" charset="0"/>
              <a:ea typeface="Calibri" panose="020F0502020204030204" pitchFamily="34" charset="0"/>
            </a:endParaRPr>
          </a:p>
          <a:p>
            <a:pPr marL="377825" marR="1009015" indent="-6350">
              <a:lnSpc>
                <a:spcPct val="107000"/>
              </a:lnSpc>
              <a:spcBef>
                <a:spcPts val="0"/>
              </a:spcBef>
              <a:spcAft>
                <a:spcPts val="0"/>
              </a:spcAft>
            </a:pPr>
            <a:r>
              <a:rPr lang="en-US" dirty="0">
                <a:solidFill>
                  <a:srgbClr val="303030"/>
                </a:solidFill>
                <a:latin typeface="Times New Roman" panose="02020603050405020304" pitchFamily="18" charset="0"/>
                <a:ea typeface="Times New Roman" panose="02020603050405020304" pitchFamily="18" charset="0"/>
              </a:rPr>
              <a:t> </a:t>
            </a:r>
            <a:r>
              <a:rPr lang="en-US" sz="2800" dirty="0">
                <a:solidFill>
                  <a:srgbClr val="303030"/>
                </a:solidFill>
                <a:latin typeface="Times New Roman" panose="02020603050405020304" pitchFamily="18" charset="0"/>
                <a:ea typeface="Times New Roman" panose="02020603050405020304" pitchFamily="18" charset="0"/>
              </a:rPr>
              <a:t>A hitter may be </a:t>
            </a:r>
            <a:r>
              <a:rPr lang="en-US" sz="2800" dirty="0">
                <a:solidFill>
                  <a:srgbClr val="FF0000"/>
                </a:solidFill>
                <a:effectLst/>
                <a:latin typeface="Times New Roman" panose="02020603050405020304" pitchFamily="18" charset="0"/>
                <a:ea typeface="Times New Roman" panose="02020603050405020304" pitchFamily="18" charset="0"/>
              </a:rPr>
              <a:t>(NOT MANDATORY) </a:t>
            </a:r>
            <a:r>
              <a:rPr lang="en-US" sz="2800" dirty="0">
                <a:solidFill>
                  <a:srgbClr val="303030"/>
                </a:solidFill>
                <a:latin typeface="Times New Roman" panose="02020603050405020304" pitchFamily="18" charset="0"/>
                <a:ea typeface="Times New Roman" panose="02020603050405020304" pitchFamily="18" charset="0"/>
              </a:rPr>
              <a:t>designated  for </a:t>
            </a:r>
            <a:r>
              <a:rPr lang="en-US" sz="2800" b="1" u="sng" dirty="0">
                <a:solidFill>
                  <a:srgbClr val="FF0000"/>
                </a:solidFill>
                <a:uFill>
                  <a:solidFill>
                    <a:srgbClr val="FF0000"/>
                  </a:solidFill>
                </a:uFill>
                <a:latin typeface="Times New Roman" panose="02020603050405020304" pitchFamily="18" charset="0"/>
                <a:ea typeface="Times New Roman" panose="02020603050405020304" pitchFamily="18" charset="0"/>
              </a:rPr>
              <a:t>any one starting</a:t>
            </a:r>
            <a:r>
              <a:rPr lang="en-US" sz="2800" dirty="0">
                <a:solidFill>
                  <a:srgbClr val="303030"/>
                </a:solidFill>
                <a:latin typeface="Times New Roman" panose="02020603050405020304" pitchFamily="18" charset="0"/>
                <a:ea typeface="Times New Roman" panose="02020603050405020304" pitchFamily="18" charset="0"/>
              </a:rPr>
              <a:t> player </a:t>
            </a:r>
            <a:r>
              <a:rPr lang="en-US" sz="2800" dirty="0">
                <a:solidFill>
                  <a:srgbClr val="FF0000"/>
                </a:solidFill>
                <a:effectLst/>
                <a:latin typeface="Times New Roman" panose="02020603050405020304" pitchFamily="18" charset="0"/>
                <a:ea typeface="Times New Roman" panose="02020603050405020304" pitchFamily="18" charset="0"/>
              </a:rPr>
              <a:t>(NOT JUST PITCHERS)</a:t>
            </a:r>
            <a:r>
              <a:rPr lang="en-US" sz="2800" dirty="0">
                <a:solidFill>
                  <a:srgbClr val="FF0000"/>
                </a:solidFill>
                <a:latin typeface="Times New Roman" panose="02020603050405020304" pitchFamily="18" charset="0"/>
                <a:ea typeface="Times New Roman" panose="02020603050405020304" pitchFamily="18" charset="0"/>
              </a:rPr>
              <a:t> </a:t>
            </a:r>
            <a:r>
              <a:rPr lang="en-US" sz="2800" u="sng" dirty="0">
                <a:solidFill>
                  <a:srgbClr val="303030"/>
                </a:solidFill>
                <a:uFill>
                  <a:solidFill>
                    <a:srgbClr val="303030"/>
                  </a:solidFill>
                </a:uFill>
                <a:latin typeface="Times New Roman" panose="02020603050405020304" pitchFamily="18" charset="0"/>
                <a:ea typeface="Times New Roman" panose="02020603050405020304" pitchFamily="18" charset="0"/>
              </a:rPr>
              <a:t>and all subsequent substitutes for that</a:t>
            </a:r>
            <a:r>
              <a:rPr lang="en-US" sz="2800" u="sng" dirty="0">
                <a:solidFill>
                  <a:srgbClr val="303030"/>
                </a:solidFill>
                <a:latin typeface="Times New Roman" panose="02020603050405020304" pitchFamily="18" charset="0"/>
                <a:ea typeface="Times New Roman" panose="02020603050405020304" pitchFamily="18" charset="0"/>
              </a:rPr>
              <a:t> </a:t>
            </a:r>
            <a:r>
              <a:rPr lang="en-US" sz="2800" u="sng" dirty="0">
                <a:solidFill>
                  <a:srgbClr val="303030"/>
                </a:solidFill>
                <a:uFill>
                  <a:solidFill>
                    <a:srgbClr val="303030"/>
                  </a:solidFill>
                </a:uFill>
                <a:latin typeface="Times New Roman" panose="02020603050405020304" pitchFamily="18" charset="0"/>
                <a:ea typeface="Times New Roman" panose="02020603050405020304" pitchFamily="18" charset="0"/>
              </a:rPr>
              <a:t>player in the game.</a:t>
            </a:r>
            <a:r>
              <a:rPr lang="en-US" sz="2800" dirty="0">
                <a:solidFill>
                  <a:srgbClr val="303030"/>
                </a:solidFill>
                <a:latin typeface="Times New Roman" panose="02020603050405020304" pitchFamily="18" charset="0"/>
                <a:ea typeface="Times New Roman" panose="02020603050405020304" pitchFamily="18" charset="0"/>
              </a:rPr>
              <a:t> </a:t>
            </a:r>
            <a:endParaRPr lang="en-US" sz="2800" dirty="0">
              <a:solidFill>
                <a:srgbClr val="000000"/>
              </a:solidFill>
              <a:effectLst/>
              <a:latin typeface="Calibri" panose="020F0502020204030204" pitchFamily="34" charset="0"/>
              <a:ea typeface="Calibri" panose="020F0502020204030204" pitchFamily="34" charset="0"/>
            </a:endParaRPr>
          </a:p>
          <a:p>
            <a:pPr marL="381000" marR="0">
              <a:lnSpc>
                <a:spcPct val="107000"/>
              </a:lnSpc>
              <a:spcBef>
                <a:spcPts val="0"/>
              </a:spcBef>
              <a:spcAft>
                <a:spcPts val="290"/>
              </a:spcAft>
            </a:pPr>
            <a:r>
              <a:rPr lang="en-US" sz="2800" dirty="0">
                <a:solidFill>
                  <a:srgbClr val="303030"/>
                </a:solidFill>
                <a:latin typeface="Times New Roman" panose="02020603050405020304" pitchFamily="18" charset="0"/>
                <a:ea typeface="Times New Roman" panose="02020603050405020304" pitchFamily="18" charset="0"/>
              </a:rPr>
              <a:t> </a:t>
            </a:r>
            <a:endParaRPr lang="en-US" sz="2800" dirty="0">
              <a:solidFill>
                <a:srgbClr val="000000"/>
              </a:solidFill>
              <a:effectLst/>
              <a:latin typeface="Calibri" panose="020F0502020204030204" pitchFamily="34" charset="0"/>
              <a:ea typeface="Calibri" panose="020F0502020204030204" pitchFamily="34" charset="0"/>
            </a:endParaRPr>
          </a:p>
          <a:p>
            <a:pPr marL="377825" marR="363855" indent="-6350">
              <a:lnSpc>
                <a:spcPct val="107000"/>
              </a:lnSpc>
              <a:spcBef>
                <a:spcPts val="0"/>
              </a:spcBef>
              <a:spcAft>
                <a:spcPts val="7390"/>
              </a:spcAft>
            </a:pPr>
            <a:r>
              <a:rPr lang="en-US" sz="2800" dirty="0">
                <a:solidFill>
                  <a:srgbClr val="303030"/>
                </a:solidFill>
                <a:latin typeface="Times New Roman" panose="02020603050405020304" pitchFamily="18" charset="0"/>
                <a:ea typeface="Times New Roman" panose="02020603050405020304" pitchFamily="18" charset="0"/>
              </a:rPr>
              <a:t> A designated hitter, DH…shall be selected prior to the start of the game. </a:t>
            </a:r>
            <a:endParaRPr lang="en-US" sz="2800" dirty="0">
              <a:solidFill>
                <a:srgbClr val="000000"/>
              </a:solidFill>
              <a:effectLst/>
              <a:latin typeface="Calibri" panose="020F0502020204030204" pitchFamily="34" charset="0"/>
              <a:ea typeface="Calibri" panose="020F0502020204030204" pitchFamily="34" charset="0"/>
            </a:endParaRPr>
          </a:p>
        </p:txBody>
      </p:sp>
      <p:sp>
        <p:nvSpPr>
          <p:cNvPr id="3" name="Rectangle 2"/>
          <p:cNvSpPr/>
          <p:nvPr/>
        </p:nvSpPr>
        <p:spPr>
          <a:xfrm>
            <a:off x="3844422" y="5657671"/>
            <a:ext cx="4503156" cy="1200329"/>
          </a:xfrm>
          <a:prstGeom prst="rect">
            <a:avLst/>
          </a:prstGeom>
        </p:spPr>
        <p:txBody>
          <a:bodyPr wrap="none">
            <a:spAutoFit/>
          </a:bodyPr>
          <a:lstStyle/>
          <a:p>
            <a:r>
              <a:rPr lang="en-US" sz="7200" dirty="0">
                <a:solidFill>
                  <a:srgbClr val="000000"/>
                </a:solidFill>
                <a:latin typeface="Calibri" panose="020F0502020204030204" pitchFamily="34" charset="0"/>
                <a:ea typeface="Calibri" panose="020F0502020204030204" pitchFamily="34" charset="0"/>
              </a:rPr>
              <a:t>RULE 3-1-4 </a:t>
            </a:r>
            <a:endParaRPr lang="en-US" sz="7200" dirty="0"/>
          </a:p>
        </p:txBody>
      </p:sp>
    </p:spTree>
    <p:extLst>
      <p:ext uri="{BB962C8B-B14F-4D97-AF65-F5344CB8AC3E}">
        <p14:creationId xmlns:p14="http://schemas.microsoft.com/office/powerpoint/2010/main" val="35227464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2607" y="284542"/>
            <a:ext cx="11829393" cy="5750292"/>
          </a:xfrm>
          <a:prstGeom prst="rect">
            <a:avLst/>
          </a:prstGeom>
        </p:spPr>
        <p:txBody>
          <a:bodyPr wrap="square">
            <a:spAutoFit/>
          </a:bodyPr>
          <a:lstStyle/>
          <a:p>
            <a:pPr marL="6350" marR="349250" indent="-6350" algn="ctr">
              <a:lnSpc>
                <a:spcPct val="107000"/>
              </a:lnSpc>
              <a:spcBef>
                <a:spcPts val="0"/>
              </a:spcBef>
              <a:spcAft>
                <a:spcPts val="0"/>
              </a:spcAft>
            </a:pPr>
            <a:r>
              <a:rPr lang="en-US" sz="4800" b="1" dirty="0">
                <a:solidFill>
                  <a:srgbClr val="000000"/>
                </a:solidFill>
                <a:effectLst/>
                <a:latin typeface="Times New Roman" panose="02020603050405020304" pitchFamily="18" charset="0"/>
                <a:ea typeface="Times New Roman" panose="02020603050405020304" pitchFamily="18" charset="0"/>
              </a:rPr>
              <a:t>P/DH  </a:t>
            </a:r>
            <a:r>
              <a:rPr lang="en-US" sz="3200" b="1" dirty="0">
                <a:solidFill>
                  <a:srgbClr val="000000"/>
                </a:solidFill>
                <a:effectLst/>
                <a:latin typeface="Times New Roman" panose="02020603050405020304" pitchFamily="18" charset="0"/>
                <a:ea typeface="Times New Roman" panose="02020603050405020304" pitchFamily="18" charset="0"/>
              </a:rPr>
              <a:t>(Pitcher/DH)</a:t>
            </a:r>
            <a:endParaRPr lang="en-US" sz="4800" b="1" dirty="0">
              <a:solidFill>
                <a:srgbClr val="000000"/>
              </a:solidFill>
              <a:effectLst/>
              <a:latin typeface="Calibri" panose="020F0502020204030204" pitchFamily="34" charset="0"/>
              <a:ea typeface="Calibri" panose="020F0502020204030204" pitchFamily="34" charset="0"/>
            </a:endParaRPr>
          </a:p>
          <a:p>
            <a:pPr>
              <a:lnSpc>
                <a:spcPct val="107000"/>
              </a:lnSpc>
            </a:pPr>
            <a:r>
              <a:rPr lang="en-US" dirty="0">
                <a:solidFill>
                  <a:srgbClr val="000000"/>
                </a:solidFill>
                <a:latin typeface="Times New Roman" panose="02020603050405020304" pitchFamily="18" charset="0"/>
                <a:ea typeface="Times New Roman" panose="02020603050405020304" pitchFamily="18" charset="0"/>
              </a:rPr>
              <a:t> </a:t>
            </a:r>
            <a:endParaRPr lang="en-US" sz="1050" dirty="0">
              <a:solidFill>
                <a:srgbClr val="000000"/>
              </a:solidFill>
              <a:effectLst/>
              <a:latin typeface="Calibri" panose="020F0502020204030204" pitchFamily="34" charset="0"/>
              <a:ea typeface="Calibri" panose="020F0502020204030204" pitchFamily="34" charset="0"/>
            </a:endParaRPr>
          </a:p>
          <a:p>
            <a:pPr marL="6350" marR="71120" indent="-6350" algn="just">
              <a:lnSpc>
                <a:spcPct val="106000"/>
              </a:lnSpc>
              <a:spcBef>
                <a:spcPts val="0"/>
              </a:spcBef>
              <a:spcAft>
                <a:spcPts val="15"/>
              </a:spcAft>
            </a:pPr>
            <a:r>
              <a:rPr lang="en-US" sz="2400" dirty="0">
                <a:solidFill>
                  <a:srgbClr val="000000"/>
                </a:solidFill>
                <a:highlight>
                  <a:srgbClr val="00FFFF"/>
                </a:highlight>
                <a:latin typeface="Times New Roman" panose="02020603050405020304" pitchFamily="18" charset="0"/>
                <a:ea typeface="Times New Roman" panose="02020603050405020304" pitchFamily="18" charset="0"/>
              </a:rPr>
              <a:t>FHSAA has added an additional position called the Pitcher/Designated Hitter or P/DH.  </a:t>
            </a:r>
            <a:endParaRPr lang="en-US" sz="2400" dirty="0">
              <a:solidFill>
                <a:srgbClr val="000000"/>
              </a:solidFill>
              <a:effectLst/>
              <a:highlight>
                <a:srgbClr val="00FFFF"/>
              </a:highlight>
              <a:latin typeface="Calibri" panose="020F0502020204030204" pitchFamily="34" charset="0"/>
              <a:ea typeface="Calibri" panose="020F0502020204030204" pitchFamily="34" charset="0"/>
            </a:endParaRPr>
          </a:p>
          <a:p>
            <a:pPr>
              <a:lnSpc>
                <a:spcPct val="107000"/>
              </a:lnSpc>
              <a:spcAft>
                <a:spcPts val="125"/>
              </a:spcAft>
            </a:pPr>
            <a:r>
              <a:rPr lang="en-US" sz="2400" dirty="0">
                <a:solidFill>
                  <a:srgbClr val="000000"/>
                </a:solidFill>
                <a:effectLst/>
                <a:latin typeface="Times New Roman" panose="02020603050405020304" pitchFamily="18" charset="0"/>
                <a:ea typeface="Times New Roman" panose="02020603050405020304" pitchFamily="18" charset="0"/>
              </a:rPr>
              <a:t> </a:t>
            </a:r>
            <a:endParaRPr lang="en-US" sz="2400" dirty="0">
              <a:solidFill>
                <a:srgbClr val="000000"/>
              </a:solidFill>
              <a:effectLst/>
              <a:latin typeface="Calibri" panose="020F0502020204030204" pitchFamily="34" charset="0"/>
              <a:ea typeface="Calibri" panose="020F0502020204030204" pitchFamily="34" charset="0"/>
            </a:endParaRPr>
          </a:p>
          <a:p>
            <a:pPr>
              <a:lnSpc>
                <a:spcPct val="102000"/>
              </a:lnSpc>
            </a:pPr>
            <a:r>
              <a:rPr lang="en-US" sz="2400" dirty="0">
                <a:solidFill>
                  <a:srgbClr val="00B0F0"/>
                </a:solidFill>
                <a:effectLst/>
                <a:latin typeface="Times New Roman" panose="02020603050405020304" pitchFamily="18" charset="0"/>
                <a:ea typeface="Times New Roman" panose="02020603050405020304" pitchFamily="18" charset="0"/>
              </a:rPr>
              <a:t>There is a separate PowerPoint on </a:t>
            </a:r>
            <a:r>
              <a:rPr lang="en-US" sz="2400" dirty="0">
                <a:solidFill>
                  <a:srgbClr val="00B0F0"/>
                </a:solidFill>
                <a:latin typeface="Times New Roman" panose="02020603050405020304" pitchFamily="18" charset="0"/>
                <a:ea typeface="Times New Roman" panose="02020603050405020304" pitchFamily="18" charset="0"/>
              </a:rPr>
              <a:t>PBBUA</a:t>
            </a:r>
            <a:r>
              <a:rPr lang="en-US" sz="2400" dirty="0">
                <a:solidFill>
                  <a:srgbClr val="00B0F0"/>
                </a:solidFill>
                <a:effectLst/>
                <a:latin typeface="Times New Roman" panose="02020603050405020304" pitchFamily="18" charset="0"/>
                <a:ea typeface="Times New Roman" panose="02020603050405020304" pitchFamily="18" charset="0"/>
              </a:rPr>
              <a:t> web site for the P/DH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u="sng" dirty="0">
                <a:solidFill>
                  <a:srgbClr val="000000"/>
                </a:solidFill>
                <a:effectLst/>
                <a:uFill>
                  <a:solidFill>
                    <a:srgbClr val="000000"/>
                  </a:solidFill>
                </a:uFill>
                <a:latin typeface="Times New Roman" panose="02020603050405020304" pitchFamily="18" charset="0"/>
                <a:ea typeface="Times New Roman" panose="02020603050405020304" pitchFamily="18" charset="0"/>
              </a:rPr>
              <a:t>You are  encouraged to fully</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u="sng" dirty="0">
                <a:solidFill>
                  <a:srgbClr val="000000"/>
                </a:solidFill>
                <a:uFill>
                  <a:solidFill>
                    <a:srgbClr val="000000"/>
                  </a:solidFill>
                </a:uFill>
                <a:latin typeface="Times New Roman" panose="02020603050405020304" pitchFamily="18" charset="0"/>
                <a:ea typeface="Times New Roman" panose="02020603050405020304" pitchFamily="18" charset="0"/>
              </a:rPr>
              <a:t>understand the NFHS DH rule before learning the FHSAA P/DH rule.</a:t>
            </a:r>
            <a:r>
              <a:rPr lang="en-US" sz="2400" dirty="0">
                <a:solidFill>
                  <a:srgbClr val="000000"/>
                </a:solidFill>
                <a:latin typeface="Times New Roman" panose="02020603050405020304" pitchFamily="18" charset="0"/>
                <a:ea typeface="Times New Roman" panose="02020603050405020304" pitchFamily="18" charset="0"/>
              </a:rPr>
              <a:t> </a:t>
            </a:r>
            <a:endParaRPr lang="en-US" sz="2400" dirty="0">
              <a:solidFill>
                <a:srgbClr val="000000"/>
              </a:solidFill>
              <a:effectLst/>
              <a:latin typeface="Calibri" panose="020F0502020204030204" pitchFamily="34" charset="0"/>
              <a:ea typeface="Calibri" panose="020F0502020204030204" pitchFamily="34" charset="0"/>
            </a:endParaRPr>
          </a:p>
          <a:p>
            <a:pPr>
              <a:lnSpc>
                <a:spcPct val="107000"/>
              </a:lnSpc>
            </a:pPr>
            <a:r>
              <a:rPr lang="en-US" sz="2400" dirty="0">
                <a:solidFill>
                  <a:srgbClr val="000000"/>
                </a:solidFill>
                <a:latin typeface="Times New Roman" panose="02020603050405020304" pitchFamily="18" charset="0"/>
                <a:ea typeface="Times New Roman" panose="02020603050405020304" pitchFamily="18" charset="0"/>
              </a:rPr>
              <a:t> </a:t>
            </a:r>
            <a:endParaRPr lang="en-US" sz="2400" dirty="0">
              <a:solidFill>
                <a:srgbClr val="000000"/>
              </a:solidFill>
              <a:effectLst/>
              <a:latin typeface="Calibri" panose="020F0502020204030204" pitchFamily="34" charset="0"/>
              <a:ea typeface="Calibri" panose="020F0502020204030204" pitchFamily="34" charset="0"/>
            </a:endParaRPr>
          </a:p>
          <a:p>
            <a:pPr marL="6350" marR="71120" indent="-6350" algn="just">
              <a:lnSpc>
                <a:spcPct val="106000"/>
              </a:lnSpc>
              <a:spcBef>
                <a:spcPts val="0"/>
              </a:spcBef>
              <a:spcAft>
                <a:spcPts val="15"/>
              </a:spcAft>
            </a:pPr>
            <a:r>
              <a:rPr lang="en-US" sz="2400" dirty="0">
                <a:solidFill>
                  <a:srgbClr val="000000"/>
                </a:solidFill>
                <a:latin typeface="Times New Roman" panose="02020603050405020304" pitchFamily="18" charset="0"/>
                <a:ea typeface="Times New Roman" panose="02020603050405020304" pitchFamily="18" charset="0"/>
              </a:rPr>
              <a:t>NFHS = National Federation of State High Schools </a:t>
            </a:r>
            <a:endParaRPr lang="en-US" sz="2400" dirty="0">
              <a:solidFill>
                <a:srgbClr val="000000"/>
              </a:solidFill>
              <a:effectLst/>
              <a:latin typeface="Calibri" panose="020F0502020204030204" pitchFamily="34" charset="0"/>
              <a:ea typeface="Calibri" panose="020F0502020204030204" pitchFamily="34" charset="0"/>
            </a:endParaRPr>
          </a:p>
          <a:p>
            <a:pPr marL="6350" marR="71120" indent="-6350" algn="just">
              <a:lnSpc>
                <a:spcPct val="106000"/>
              </a:lnSpc>
              <a:spcBef>
                <a:spcPts val="0"/>
              </a:spcBef>
              <a:spcAft>
                <a:spcPts val="15"/>
              </a:spcAft>
            </a:pPr>
            <a:r>
              <a:rPr lang="en-US" sz="2400" dirty="0">
                <a:solidFill>
                  <a:srgbClr val="000000"/>
                </a:solidFill>
                <a:latin typeface="Times New Roman" panose="02020603050405020304" pitchFamily="18" charset="0"/>
                <a:ea typeface="Times New Roman" panose="02020603050405020304" pitchFamily="18" charset="0"/>
              </a:rPr>
              <a:t>FHSAA =  Florida High School Athletic Association </a:t>
            </a:r>
            <a:endParaRPr lang="en-US" sz="2400" dirty="0">
              <a:solidFill>
                <a:srgbClr val="000000"/>
              </a:solidFill>
              <a:effectLst/>
              <a:latin typeface="Calibri" panose="020F0502020204030204" pitchFamily="34" charset="0"/>
              <a:ea typeface="Calibri" panose="020F0502020204030204" pitchFamily="34" charset="0"/>
            </a:endParaRPr>
          </a:p>
          <a:p>
            <a:pPr>
              <a:lnSpc>
                <a:spcPct val="107000"/>
              </a:lnSpc>
            </a:pPr>
            <a:r>
              <a:rPr lang="en-US" sz="2400" dirty="0">
                <a:solidFill>
                  <a:srgbClr val="000000"/>
                </a:solidFill>
                <a:effectLst/>
                <a:latin typeface="Times New Roman" panose="02020603050405020304" pitchFamily="18" charset="0"/>
                <a:ea typeface="Times New Roman" panose="02020603050405020304" pitchFamily="18" charset="0"/>
              </a:rPr>
              <a:t> </a:t>
            </a:r>
            <a:endParaRPr lang="en-US" sz="2400" dirty="0">
              <a:solidFill>
                <a:srgbClr val="000000"/>
              </a:solidFill>
              <a:effectLst/>
              <a:latin typeface="Calibri" panose="020F0502020204030204" pitchFamily="34" charset="0"/>
              <a:ea typeface="Calibri" panose="020F0502020204030204" pitchFamily="34" charset="0"/>
            </a:endParaRPr>
          </a:p>
          <a:p>
            <a:pPr>
              <a:lnSpc>
                <a:spcPct val="107000"/>
              </a:lnSpc>
            </a:pPr>
            <a:r>
              <a:rPr lang="en-US" sz="2400" dirty="0">
                <a:solidFill>
                  <a:srgbClr val="000000"/>
                </a:solidFill>
                <a:effectLst/>
                <a:latin typeface="Times New Roman" panose="02020603050405020304" pitchFamily="18" charset="0"/>
                <a:ea typeface="Times New Roman" panose="02020603050405020304" pitchFamily="18" charset="0"/>
              </a:rPr>
              <a:t> </a:t>
            </a:r>
            <a:endParaRPr lang="en-US" sz="2400" dirty="0">
              <a:solidFill>
                <a:srgbClr val="000000"/>
              </a:solidFill>
              <a:effectLst/>
              <a:latin typeface="Calibri" panose="020F0502020204030204" pitchFamily="34" charset="0"/>
              <a:ea typeface="Calibri" panose="020F0502020204030204" pitchFamily="34" charset="0"/>
            </a:endParaRPr>
          </a:p>
          <a:p>
            <a:pPr marR="761365">
              <a:lnSpc>
                <a:spcPct val="102000"/>
              </a:lnSpc>
            </a:pPr>
            <a:r>
              <a:rPr lang="en-US" sz="2400" dirty="0">
                <a:solidFill>
                  <a:srgbClr val="FF0000"/>
                </a:solidFill>
                <a:latin typeface="Times New Roman" panose="02020603050405020304" pitchFamily="18" charset="0"/>
                <a:ea typeface="Times New Roman" panose="02020603050405020304" pitchFamily="18" charset="0"/>
              </a:rPr>
              <a:t>NOTE:  A team may use the DH or the P/DH or neither.  A team CANNOT use both DH and P/DH in a game. </a:t>
            </a:r>
            <a:endParaRPr lang="en-US" sz="2400" dirty="0">
              <a:solidFill>
                <a:srgbClr val="000000"/>
              </a:solidFill>
              <a:effectLst/>
              <a:latin typeface="Calibri" panose="020F0502020204030204" pitchFamily="34" charset="0"/>
              <a:ea typeface="Calibri" panose="020F0502020204030204" pitchFamily="34" charset="0"/>
            </a:endParaRPr>
          </a:p>
          <a:p>
            <a:pPr>
              <a:lnSpc>
                <a:spcPct val="107000"/>
              </a:lnSpc>
              <a:spcAft>
                <a:spcPts val="8065"/>
              </a:spcAft>
            </a:pPr>
            <a:r>
              <a:rPr lang="en-US" dirty="0">
                <a:solidFill>
                  <a:srgbClr val="000000"/>
                </a:solidFill>
                <a:latin typeface="Times New Roman" panose="02020603050405020304" pitchFamily="18" charset="0"/>
                <a:ea typeface="Times New Roman" panose="02020603050405020304" pitchFamily="18" charset="0"/>
              </a:rPr>
              <a:t> </a:t>
            </a:r>
            <a:endParaRPr lang="en-US" sz="1050" dirty="0">
              <a:solidFill>
                <a:srgbClr val="000000"/>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1837981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279016" y="297863"/>
            <a:ext cx="3057525" cy="6449777"/>
          </a:xfrm>
          <a:prstGeom prst="rect">
            <a:avLst/>
          </a:prstGeom>
        </p:spPr>
      </p:pic>
      <p:sp>
        <p:nvSpPr>
          <p:cNvPr id="3" name="Rectangle 2"/>
          <p:cNvSpPr/>
          <p:nvPr/>
        </p:nvSpPr>
        <p:spPr>
          <a:xfrm>
            <a:off x="4858672" y="103900"/>
            <a:ext cx="5809328" cy="830997"/>
          </a:xfrm>
          <a:prstGeom prst="rect">
            <a:avLst/>
          </a:prstGeom>
        </p:spPr>
        <p:txBody>
          <a:bodyPr wrap="square">
            <a:spAutoFit/>
          </a:bodyPr>
          <a:lstStyle/>
          <a:p>
            <a:r>
              <a:rPr lang="en-US" sz="4800" b="1" dirty="0">
                <a:solidFill>
                  <a:srgbClr val="000000"/>
                </a:solidFill>
                <a:latin typeface="Calibri" panose="020F0502020204030204" pitchFamily="34" charset="0"/>
                <a:ea typeface="Calibri" panose="020F0502020204030204" pitchFamily="34" charset="0"/>
              </a:rPr>
              <a:t>DH </a:t>
            </a:r>
            <a:r>
              <a:rPr lang="en-US" sz="4800" dirty="0">
                <a:solidFill>
                  <a:srgbClr val="000000"/>
                </a:solidFill>
                <a:latin typeface="Calibri" panose="020F0502020204030204" pitchFamily="34" charset="0"/>
                <a:ea typeface="Calibri" panose="020F0502020204030204" pitchFamily="34" charset="0"/>
              </a:rPr>
              <a:t>Designated Hitter </a:t>
            </a:r>
            <a:endParaRPr lang="en-US" sz="4800" dirty="0"/>
          </a:p>
        </p:txBody>
      </p:sp>
      <p:sp>
        <p:nvSpPr>
          <p:cNvPr id="4" name="Rectangle 3"/>
          <p:cNvSpPr/>
          <p:nvPr/>
        </p:nvSpPr>
        <p:spPr>
          <a:xfrm>
            <a:off x="3336541" y="1163043"/>
            <a:ext cx="8582190" cy="5694957"/>
          </a:xfrm>
          <a:prstGeom prst="rect">
            <a:avLst/>
          </a:prstGeom>
        </p:spPr>
        <p:txBody>
          <a:bodyPr wrap="square">
            <a:spAutoFit/>
          </a:bodyPr>
          <a:lstStyle/>
          <a:p>
            <a:pPr marR="0" algn="just">
              <a:lnSpc>
                <a:spcPct val="105000"/>
              </a:lnSpc>
              <a:spcBef>
                <a:spcPts val="0"/>
              </a:spcBef>
              <a:spcAft>
                <a:spcPts val="325"/>
              </a:spcAft>
            </a:pPr>
            <a:r>
              <a:rPr lang="en-US" sz="2000" dirty="0">
                <a:solidFill>
                  <a:srgbClr val="000000"/>
                </a:solidFill>
                <a:latin typeface="Times New Roman" panose="02020603050405020304" pitchFamily="18" charset="0"/>
                <a:ea typeface="Times New Roman" panose="02020603050405020304" pitchFamily="18" charset="0"/>
              </a:rPr>
              <a:t>     Confirm with the coach at the plate meeting when </a:t>
            </a:r>
            <a:r>
              <a:rPr lang="en-US" sz="2000" dirty="0">
                <a:solidFill>
                  <a:srgbClr val="000000"/>
                </a:solidFill>
                <a:effectLst/>
                <a:latin typeface="Times New Roman" panose="02020603050405020304" pitchFamily="18" charset="0"/>
                <a:ea typeface="Times New Roman" panose="02020603050405020304" pitchFamily="18" charset="0"/>
              </a:rPr>
              <a:t>a DH is being used:</a:t>
            </a:r>
          </a:p>
          <a:p>
            <a:pPr marR="0" algn="just">
              <a:lnSpc>
                <a:spcPct val="105000"/>
              </a:lnSpc>
              <a:spcBef>
                <a:spcPts val="0"/>
              </a:spcBef>
              <a:spcAft>
                <a:spcPts val="325"/>
              </a:spcAft>
            </a:pPr>
            <a:r>
              <a:rPr lang="en-US" sz="2000" i="1" dirty="0">
                <a:solidFill>
                  <a:srgbClr val="000000"/>
                </a:solidFill>
                <a:latin typeface="Times New Roman" panose="02020603050405020304" pitchFamily="18" charset="0"/>
                <a:ea typeface="Times New Roman" panose="02020603050405020304" pitchFamily="18" charset="0"/>
              </a:rPr>
              <a:t> 	</a:t>
            </a:r>
            <a:r>
              <a:rPr lang="en-US" sz="2000" i="1" dirty="0">
                <a:solidFill>
                  <a:srgbClr val="000000"/>
                </a:solidFill>
                <a:effectLst/>
                <a:latin typeface="Times New Roman" panose="02020603050405020304" pitchFamily="18" charset="0"/>
                <a:ea typeface="Times New Roman" panose="02020603050405020304" pitchFamily="18" charset="0"/>
              </a:rPr>
              <a:t>“Franks is hitting  for Grant, correct?” </a:t>
            </a:r>
            <a:endParaRPr lang="en-US" sz="2000" dirty="0">
              <a:solidFill>
                <a:srgbClr val="000000"/>
              </a:solidFill>
              <a:effectLst/>
              <a:latin typeface="Calibri" panose="020F0502020204030204" pitchFamily="34" charset="0"/>
              <a:ea typeface="Calibri" panose="020F0502020204030204" pitchFamily="34" charset="0"/>
            </a:endParaRPr>
          </a:p>
          <a:p>
            <a:pPr marL="254000" marR="0">
              <a:lnSpc>
                <a:spcPct val="107000"/>
              </a:lnSpc>
              <a:spcBef>
                <a:spcPts val="0"/>
              </a:spcBef>
              <a:spcAft>
                <a:spcPts val="510"/>
              </a:spcAft>
            </a:pPr>
            <a:r>
              <a:rPr lang="en-US" sz="2000" i="1" dirty="0">
                <a:solidFill>
                  <a:srgbClr val="000000"/>
                </a:solidFill>
                <a:effectLst/>
                <a:latin typeface="Times New Roman" panose="02020603050405020304" pitchFamily="18" charset="0"/>
                <a:ea typeface="Times New Roman" panose="02020603050405020304" pitchFamily="18" charset="0"/>
              </a:rPr>
              <a:t> </a:t>
            </a:r>
            <a:endParaRPr lang="en-US" sz="2000" dirty="0">
              <a:solidFill>
                <a:srgbClr val="000000"/>
              </a:solidFill>
              <a:effectLst/>
              <a:latin typeface="Calibri" panose="020F0502020204030204" pitchFamily="34" charset="0"/>
              <a:ea typeface="Calibri" panose="020F0502020204030204" pitchFamily="34" charset="0"/>
            </a:endParaRPr>
          </a:p>
          <a:p>
            <a:pPr marL="342900" marR="172085" lvl="0" indent="-342900" algn="just" fontAlgn="base">
              <a:lnSpc>
                <a:spcPct val="105000"/>
              </a:lnSpc>
              <a:spcBef>
                <a:spcPts val="0"/>
              </a:spcBef>
              <a:spcAft>
                <a:spcPts val="0"/>
              </a:spcAft>
              <a:buClr>
                <a:srgbClr val="000000"/>
              </a:buClr>
              <a:buSzPts val="1850"/>
              <a:buFont typeface="Arial" panose="020B0604020202020204" pitchFamily="34" charset="0"/>
              <a:buChar char="•"/>
            </a:pPr>
            <a:r>
              <a:rPr lang="en-US" sz="2000" u="none" strike="noStrike"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Be sure the card is marked clearly (bracketed), </a:t>
            </a:r>
            <a:r>
              <a:rPr lang="en-US" sz="2000"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understanding who the DH is and who he is hitting for.  </a:t>
            </a:r>
            <a:endParaRPr lang="en-US" sz="2000" u="none" strike="noStrike"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a:p>
            <a:pPr marL="254000" marR="0">
              <a:lnSpc>
                <a:spcPct val="107000"/>
              </a:lnSpc>
              <a:spcBef>
                <a:spcPts val="0"/>
              </a:spcBef>
              <a:spcAft>
                <a:spcPts val="705"/>
              </a:spcAft>
            </a:pPr>
            <a:r>
              <a:rPr lang="en-US" sz="2000" dirty="0">
                <a:solidFill>
                  <a:srgbClr val="000000"/>
                </a:solidFill>
                <a:effectLst/>
                <a:latin typeface="Times New Roman" panose="02020603050405020304" pitchFamily="18" charset="0"/>
                <a:ea typeface="Times New Roman" panose="02020603050405020304" pitchFamily="18" charset="0"/>
              </a:rPr>
              <a:t> </a:t>
            </a:r>
            <a:endParaRPr lang="en-US" sz="2000" dirty="0">
              <a:solidFill>
                <a:srgbClr val="000000"/>
              </a:solidFill>
              <a:effectLst/>
              <a:latin typeface="Calibri" panose="020F0502020204030204" pitchFamily="34" charset="0"/>
              <a:ea typeface="Calibri" panose="020F0502020204030204" pitchFamily="34" charset="0"/>
            </a:endParaRPr>
          </a:p>
          <a:p>
            <a:pPr marL="342900" marR="172085" lvl="0" indent="-342900" algn="just" fontAlgn="base">
              <a:lnSpc>
                <a:spcPct val="105000"/>
              </a:lnSpc>
              <a:spcBef>
                <a:spcPts val="0"/>
              </a:spcBef>
              <a:spcAft>
                <a:spcPts val="0"/>
              </a:spcAft>
              <a:buClr>
                <a:srgbClr val="000000"/>
              </a:buClr>
              <a:buSzPts val="1850"/>
              <a:buFont typeface="Arial" panose="020B0604020202020204" pitchFamily="34" charset="0"/>
              <a:buChar char="•"/>
            </a:pPr>
            <a:r>
              <a:rPr lang="en-US" sz="2000" u="none" strike="noStrike"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High School rules allows the DH to hit for any </a:t>
            </a:r>
            <a:r>
              <a:rPr lang="en-US" sz="2000"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position so the </a:t>
            </a:r>
            <a:r>
              <a:rPr lang="en-US" sz="2000" u="sng"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umpire cannot assume </a:t>
            </a:r>
            <a:r>
              <a:rPr lang="en-US" sz="2000"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it is for the pitcher as in pro and college.   </a:t>
            </a:r>
            <a:endParaRPr lang="en-US" sz="2000" u="none" strike="noStrike"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a:p>
            <a:pPr marL="254000" marR="0">
              <a:lnSpc>
                <a:spcPct val="107000"/>
              </a:lnSpc>
              <a:spcBef>
                <a:spcPts val="0"/>
              </a:spcBef>
              <a:spcAft>
                <a:spcPts val="705"/>
              </a:spcAft>
            </a:pPr>
            <a:r>
              <a:rPr lang="en-US" sz="2000" dirty="0">
                <a:solidFill>
                  <a:srgbClr val="000000"/>
                </a:solidFill>
                <a:effectLst/>
                <a:latin typeface="Times New Roman" panose="02020603050405020304" pitchFamily="18" charset="0"/>
                <a:ea typeface="Times New Roman" panose="02020603050405020304" pitchFamily="18" charset="0"/>
              </a:rPr>
              <a:t> </a:t>
            </a:r>
            <a:endParaRPr lang="en-US" sz="2000" dirty="0">
              <a:solidFill>
                <a:srgbClr val="000000"/>
              </a:solidFill>
              <a:effectLst/>
              <a:latin typeface="Calibri" panose="020F0502020204030204" pitchFamily="34" charset="0"/>
              <a:ea typeface="Calibri" panose="020F0502020204030204" pitchFamily="34" charset="0"/>
            </a:endParaRPr>
          </a:p>
          <a:p>
            <a:pPr marL="342900" marR="172085" lvl="0" indent="-342900" algn="just" fontAlgn="base">
              <a:lnSpc>
                <a:spcPct val="106000"/>
              </a:lnSpc>
              <a:spcBef>
                <a:spcPts val="0"/>
              </a:spcBef>
              <a:spcAft>
                <a:spcPts val="15"/>
              </a:spcAft>
              <a:buClr>
                <a:srgbClr val="000000"/>
              </a:buClr>
              <a:buSzPts val="1850"/>
              <a:buFont typeface="Arial" panose="020B0604020202020204" pitchFamily="34" charset="0"/>
              <a:buChar char="•"/>
            </a:pPr>
            <a:r>
              <a:rPr lang="en-US" sz="2000" u="none" strike="noStrike"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A coach may put the DH above or under the </a:t>
            </a:r>
            <a:r>
              <a:rPr lang="en-US" sz="2000"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name of who the DH is hitting for. </a:t>
            </a:r>
            <a:endParaRPr lang="en-US" sz="2000" u="none" strike="noStrike"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a:p>
            <a:pPr marL="254000" marR="0">
              <a:lnSpc>
                <a:spcPct val="107000"/>
              </a:lnSpc>
              <a:spcBef>
                <a:spcPts val="0"/>
              </a:spcBef>
              <a:spcAft>
                <a:spcPts val="710"/>
              </a:spcAft>
            </a:pPr>
            <a:r>
              <a:rPr lang="en-US" sz="2000" dirty="0">
                <a:solidFill>
                  <a:srgbClr val="000000"/>
                </a:solidFill>
                <a:effectLst/>
                <a:latin typeface="Times New Roman" panose="02020603050405020304" pitchFamily="18" charset="0"/>
                <a:ea typeface="Times New Roman" panose="02020603050405020304" pitchFamily="18" charset="0"/>
              </a:rPr>
              <a:t> </a:t>
            </a:r>
            <a:endParaRPr lang="en-US" sz="2000" dirty="0">
              <a:solidFill>
                <a:srgbClr val="000000"/>
              </a:solidFill>
              <a:effectLst/>
              <a:latin typeface="Calibri" panose="020F0502020204030204" pitchFamily="34" charset="0"/>
              <a:ea typeface="Calibri" panose="020F0502020204030204" pitchFamily="34" charset="0"/>
            </a:endParaRPr>
          </a:p>
          <a:p>
            <a:pPr marL="342900" marR="172085" lvl="0" indent="-342900" algn="just" fontAlgn="base">
              <a:lnSpc>
                <a:spcPct val="106000"/>
              </a:lnSpc>
              <a:spcBef>
                <a:spcPts val="0"/>
              </a:spcBef>
              <a:spcAft>
                <a:spcPts val="15"/>
              </a:spcAft>
              <a:buClr>
                <a:srgbClr val="000000"/>
              </a:buClr>
              <a:buSzPts val="1850"/>
              <a:buFont typeface="Arial" panose="020B0604020202020204" pitchFamily="34" charset="0"/>
              <a:buChar char="•"/>
            </a:pPr>
            <a:r>
              <a:rPr lang="en-US" sz="2000" u="none" strike="noStrike"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At times a coach who is </a:t>
            </a:r>
            <a:r>
              <a:rPr lang="en-US" sz="2000" b="1" u="none" strike="noStrike"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not</a:t>
            </a:r>
            <a:r>
              <a:rPr lang="en-US" sz="2000" u="none" strike="noStrike"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use to the HS rule  </a:t>
            </a:r>
            <a:r>
              <a:rPr lang="en-US" sz="2000"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will list  the DH in the line-up  and put the pitcher’s  name at the bottom…the way pro and college do.  </a:t>
            </a:r>
            <a:r>
              <a:rPr lang="en-US" sz="2000" u="none" strike="noStrike"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The umpire should politely ask the coach in the future to put the names together on the card.  </a:t>
            </a:r>
          </a:p>
        </p:txBody>
      </p:sp>
      <p:sp>
        <p:nvSpPr>
          <p:cNvPr id="5" name="TextBox 4"/>
          <p:cNvSpPr txBox="1"/>
          <p:nvPr/>
        </p:nvSpPr>
        <p:spPr>
          <a:xfrm>
            <a:off x="772511" y="1163042"/>
            <a:ext cx="1813034" cy="369332"/>
          </a:xfrm>
          <a:prstGeom prst="rect">
            <a:avLst/>
          </a:prstGeom>
          <a:noFill/>
        </p:spPr>
        <p:txBody>
          <a:bodyPr wrap="square" rtlCol="0">
            <a:spAutoFit/>
          </a:bodyPr>
          <a:lstStyle/>
          <a:p>
            <a:r>
              <a:rPr lang="en-US" dirty="0"/>
              <a:t>   LINE-UP CARD</a:t>
            </a:r>
          </a:p>
        </p:txBody>
      </p:sp>
    </p:spTree>
    <p:extLst>
      <p:ext uri="{BB962C8B-B14F-4D97-AF65-F5344CB8AC3E}">
        <p14:creationId xmlns:p14="http://schemas.microsoft.com/office/powerpoint/2010/main" val="24992926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162942" y="491622"/>
            <a:ext cx="3068955" cy="5654040"/>
          </a:xfrm>
          <a:prstGeom prst="rect">
            <a:avLst/>
          </a:prstGeom>
        </p:spPr>
      </p:pic>
      <p:sp>
        <p:nvSpPr>
          <p:cNvPr id="3" name="Rectangle 2"/>
          <p:cNvSpPr/>
          <p:nvPr/>
        </p:nvSpPr>
        <p:spPr>
          <a:xfrm>
            <a:off x="3048000" y="1923075"/>
            <a:ext cx="8697310" cy="4921604"/>
          </a:xfrm>
          <a:prstGeom prst="rect">
            <a:avLst/>
          </a:prstGeom>
        </p:spPr>
        <p:txBody>
          <a:bodyPr wrap="square">
            <a:spAutoFit/>
          </a:bodyPr>
          <a:lstStyle/>
          <a:p>
            <a:pPr marL="177800" marR="170815" indent="-6350">
              <a:lnSpc>
                <a:spcPct val="105000"/>
              </a:lnSpc>
              <a:spcBef>
                <a:spcPts val="0"/>
              </a:spcBef>
              <a:spcAft>
                <a:spcPts val="30"/>
              </a:spcAft>
            </a:pPr>
            <a:r>
              <a:rPr lang="en-US" sz="2800" dirty="0">
                <a:solidFill>
                  <a:srgbClr val="000000"/>
                </a:solidFill>
                <a:latin typeface="Times New Roman" panose="02020603050405020304" pitchFamily="18" charset="0"/>
                <a:ea typeface="Times New Roman" panose="02020603050405020304" pitchFamily="18" charset="0"/>
              </a:rPr>
              <a:t>If the line-up card is presented with  a DH listed yet no bracket, look below to see if the pitcher is listed at the bottom.  CONFIRM who the DH is hitting for and if hitting for the pitcher, then bracket it as shown here.  </a:t>
            </a:r>
            <a:endParaRPr lang="en-US" sz="2800" dirty="0">
              <a:solidFill>
                <a:srgbClr val="000000"/>
              </a:solidFill>
              <a:effectLst/>
              <a:latin typeface="Calibri" panose="020F0502020204030204" pitchFamily="34" charset="0"/>
              <a:ea typeface="Calibri" panose="020F0502020204030204" pitchFamily="34" charset="0"/>
            </a:endParaRPr>
          </a:p>
          <a:p>
            <a:pPr marL="171450" marR="0">
              <a:lnSpc>
                <a:spcPct val="107000"/>
              </a:lnSpc>
              <a:spcBef>
                <a:spcPts val="0"/>
              </a:spcBef>
              <a:spcAft>
                <a:spcPts val="0"/>
              </a:spcAft>
            </a:pPr>
            <a:r>
              <a:rPr lang="en-US" sz="2800" dirty="0">
                <a:solidFill>
                  <a:srgbClr val="000000"/>
                </a:solidFill>
                <a:latin typeface="Times New Roman" panose="02020603050405020304" pitchFamily="18" charset="0"/>
                <a:ea typeface="Times New Roman" panose="02020603050405020304" pitchFamily="18" charset="0"/>
              </a:rPr>
              <a:t> </a:t>
            </a:r>
            <a:endParaRPr lang="en-US" sz="2800" dirty="0">
              <a:solidFill>
                <a:srgbClr val="000000"/>
              </a:solidFill>
              <a:effectLst/>
              <a:latin typeface="Calibri" panose="020F0502020204030204" pitchFamily="34" charset="0"/>
              <a:ea typeface="Calibri" panose="020F0502020204030204" pitchFamily="34" charset="0"/>
            </a:endParaRPr>
          </a:p>
          <a:p>
            <a:pPr marL="177800" marR="170815" indent="-6350">
              <a:lnSpc>
                <a:spcPct val="105000"/>
              </a:lnSpc>
              <a:spcBef>
                <a:spcPts val="0"/>
              </a:spcBef>
              <a:spcAft>
                <a:spcPts val="30"/>
              </a:spcAft>
            </a:pPr>
            <a:r>
              <a:rPr lang="en-US" sz="2800" dirty="0">
                <a:solidFill>
                  <a:srgbClr val="000000"/>
                </a:solidFill>
                <a:latin typeface="Times New Roman" panose="02020603050405020304" pitchFamily="18" charset="0"/>
                <a:ea typeface="Times New Roman" panose="02020603050405020304" pitchFamily="18" charset="0"/>
              </a:rPr>
              <a:t>It is possible that the coach put the DH and whom he is hitting for on one line and there is no bracket.  Once the DH and defensive player he is hitting for is confirmed, it is a good habit to bracket even if written on the same line.   </a:t>
            </a:r>
            <a:endParaRPr lang="en-US" sz="2800" dirty="0">
              <a:solidFill>
                <a:srgbClr val="000000"/>
              </a:solidFill>
              <a:effectLst/>
              <a:latin typeface="Calibri" panose="020F0502020204030204" pitchFamily="34" charset="0"/>
              <a:ea typeface="Calibri" panose="020F0502020204030204" pitchFamily="34" charset="0"/>
            </a:endParaRPr>
          </a:p>
          <a:p>
            <a:pPr marL="171450" marR="0">
              <a:lnSpc>
                <a:spcPct val="107000"/>
              </a:lnSpc>
              <a:spcBef>
                <a:spcPts val="0"/>
              </a:spcBef>
              <a:spcAft>
                <a:spcPts val="0"/>
              </a:spcAft>
            </a:pPr>
            <a:r>
              <a:rPr lang="en-US" dirty="0">
                <a:solidFill>
                  <a:srgbClr val="000000"/>
                </a:solidFill>
                <a:latin typeface="Times New Roman" panose="02020603050405020304" pitchFamily="18" charset="0"/>
                <a:ea typeface="Times New Roman" panose="02020603050405020304" pitchFamily="18" charset="0"/>
              </a:rPr>
              <a:t> </a:t>
            </a:r>
            <a:endParaRPr lang="en-US" sz="1050" dirty="0">
              <a:solidFill>
                <a:srgbClr val="000000"/>
              </a:solidFill>
              <a:effectLst/>
              <a:latin typeface="Calibri" panose="020F0502020204030204" pitchFamily="34" charset="0"/>
              <a:ea typeface="Calibri" panose="020F0502020204030204" pitchFamily="34" charset="0"/>
            </a:endParaRPr>
          </a:p>
        </p:txBody>
      </p:sp>
      <p:sp>
        <p:nvSpPr>
          <p:cNvPr id="4" name="Rectangle 3"/>
          <p:cNvSpPr/>
          <p:nvPr/>
        </p:nvSpPr>
        <p:spPr>
          <a:xfrm>
            <a:off x="3231897" y="491622"/>
            <a:ext cx="7555723" cy="830997"/>
          </a:xfrm>
          <a:prstGeom prst="rect">
            <a:avLst/>
          </a:prstGeom>
        </p:spPr>
        <p:txBody>
          <a:bodyPr wrap="none">
            <a:spAutoFit/>
          </a:bodyPr>
          <a:lstStyle/>
          <a:p>
            <a:r>
              <a:rPr lang="en-US" sz="4800" b="1" dirty="0">
                <a:solidFill>
                  <a:srgbClr val="000000"/>
                </a:solidFill>
                <a:latin typeface="Calibri" panose="020F0502020204030204" pitchFamily="34" charset="0"/>
                <a:ea typeface="Calibri" panose="020F0502020204030204" pitchFamily="34" charset="0"/>
              </a:rPr>
              <a:t>DH </a:t>
            </a:r>
            <a:r>
              <a:rPr lang="en-US" sz="4800" dirty="0">
                <a:solidFill>
                  <a:srgbClr val="000000"/>
                </a:solidFill>
                <a:latin typeface="Calibri" panose="020F0502020204030204" pitchFamily="34" charset="0"/>
                <a:ea typeface="Calibri" panose="020F0502020204030204" pitchFamily="34" charset="0"/>
              </a:rPr>
              <a:t>Designated Hitter </a:t>
            </a:r>
            <a:r>
              <a:rPr lang="en-US" sz="3200" dirty="0">
                <a:solidFill>
                  <a:srgbClr val="000000"/>
                </a:solidFill>
                <a:latin typeface="Calibri" panose="020F0502020204030204" pitchFamily="34" charset="0"/>
                <a:ea typeface="Calibri" panose="020F0502020204030204" pitchFamily="34" charset="0"/>
              </a:rPr>
              <a:t>(continued)</a:t>
            </a:r>
            <a:endParaRPr lang="en-US" sz="3200" dirty="0"/>
          </a:p>
        </p:txBody>
      </p:sp>
    </p:spTree>
    <p:extLst>
      <p:ext uri="{BB962C8B-B14F-4D97-AF65-F5344CB8AC3E}">
        <p14:creationId xmlns:p14="http://schemas.microsoft.com/office/powerpoint/2010/main" val="17956112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743355" y="252281"/>
            <a:ext cx="10387100" cy="6432298"/>
          </a:xfrm>
          <a:prstGeom prst="rect">
            <a:avLst/>
          </a:prstGeom>
        </p:spPr>
      </p:pic>
      <p:sp>
        <p:nvSpPr>
          <p:cNvPr id="3" name="TextBox 2"/>
          <p:cNvSpPr txBox="1"/>
          <p:nvPr/>
        </p:nvSpPr>
        <p:spPr>
          <a:xfrm>
            <a:off x="1618594" y="975093"/>
            <a:ext cx="1813034" cy="369332"/>
          </a:xfrm>
          <a:prstGeom prst="rect">
            <a:avLst/>
          </a:prstGeom>
          <a:noFill/>
        </p:spPr>
        <p:txBody>
          <a:bodyPr wrap="square" rtlCol="0">
            <a:spAutoFit/>
          </a:bodyPr>
          <a:lstStyle/>
          <a:p>
            <a:r>
              <a:rPr lang="en-US" dirty="0"/>
              <a:t>   LINE-UP CARD</a:t>
            </a:r>
          </a:p>
        </p:txBody>
      </p:sp>
    </p:spTree>
    <p:extLst>
      <p:ext uri="{BB962C8B-B14F-4D97-AF65-F5344CB8AC3E}">
        <p14:creationId xmlns:p14="http://schemas.microsoft.com/office/powerpoint/2010/main" val="3258468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215153" y="-125506"/>
            <a:ext cx="3691829" cy="6777318"/>
          </a:xfrm>
          <a:prstGeom prst="rect">
            <a:avLst/>
          </a:prstGeom>
        </p:spPr>
      </p:pic>
      <p:sp>
        <p:nvSpPr>
          <p:cNvPr id="3" name="TextBox 2"/>
          <p:cNvSpPr txBox="1"/>
          <p:nvPr/>
        </p:nvSpPr>
        <p:spPr>
          <a:xfrm>
            <a:off x="924195" y="642584"/>
            <a:ext cx="1813034" cy="369332"/>
          </a:xfrm>
          <a:prstGeom prst="rect">
            <a:avLst/>
          </a:prstGeom>
          <a:noFill/>
        </p:spPr>
        <p:txBody>
          <a:bodyPr wrap="square" rtlCol="0">
            <a:spAutoFit/>
          </a:bodyPr>
          <a:lstStyle/>
          <a:p>
            <a:r>
              <a:rPr lang="en-US" dirty="0"/>
              <a:t>   LINE-UP CARD</a:t>
            </a:r>
          </a:p>
        </p:txBody>
      </p:sp>
      <p:sp>
        <p:nvSpPr>
          <p:cNvPr id="4" name="Rectangle 3"/>
          <p:cNvSpPr/>
          <p:nvPr/>
        </p:nvSpPr>
        <p:spPr>
          <a:xfrm>
            <a:off x="4738254" y="980184"/>
            <a:ext cx="6096000" cy="4248086"/>
          </a:xfrm>
          <a:prstGeom prst="rect">
            <a:avLst/>
          </a:prstGeom>
        </p:spPr>
        <p:txBody>
          <a:bodyPr>
            <a:spAutoFit/>
          </a:bodyPr>
          <a:lstStyle/>
          <a:p>
            <a:pPr marL="330835" marR="71120" indent="-6350" algn="just">
              <a:lnSpc>
                <a:spcPct val="106000"/>
              </a:lnSpc>
              <a:spcBef>
                <a:spcPts val="0"/>
              </a:spcBef>
              <a:spcAft>
                <a:spcPts val="15"/>
              </a:spcAft>
            </a:pPr>
            <a:r>
              <a:rPr lang="en-US" sz="2000" dirty="0">
                <a:solidFill>
                  <a:srgbClr val="000000"/>
                </a:solidFill>
                <a:latin typeface="Times New Roman" panose="02020603050405020304" pitchFamily="18" charset="0"/>
                <a:ea typeface="Times New Roman" panose="02020603050405020304" pitchFamily="18" charset="0"/>
              </a:rPr>
              <a:t>…</a:t>
            </a:r>
            <a:r>
              <a:rPr lang="en-US" sz="2000" dirty="0">
                <a:solidFill>
                  <a:srgbClr val="000000"/>
                </a:solidFill>
                <a:ea typeface="Times New Roman" panose="02020603050405020304" pitchFamily="18" charset="0"/>
              </a:rPr>
              <a:t>another confusing part in keeping the line-up card is when the </a:t>
            </a:r>
            <a:r>
              <a:rPr lang="en-US" sz="2000" u="sng" dirty="0">
                <a:solidFill>
                  <a:srgbClr val="000000"/>
                </a:solidFill>
                <a:uFill>
                  <a:solidFill>
                    <a:srgbClr val="000000"/>
                  </a:solidFill>
                </a:uFill>
                <a:ea typeface="Times New Roman" panose="02020603050405020304" pitchFamily="18" charset="0"/>
              </a:rPr>
              <a:t>role of  DH is terminated</a:t>
            </a:r>
            <a:r>
              <a:rPr lang="en-US" sz="2000" dirty="0">
                <a:solidFill>
                  <a:srgbClr val="000000"/>
                </a:solidFill>
                <a:ea typeface="Times New Roman" panose="02020603050405020304" pitchFamily="18" charset="0"/>
              </a:rPr>
              <a:t>. </a:t>
            </a:r>
            <a:endParaRPr lang="en-US" sz="2000" dirty="0">
              <a:solidFill>
                <a:srgbClr val="000000"/>
              </a:solidFill>
              <a:ea typeface="Calibri" panose="020F0502020204030204" pitchFamily="34" charset="0"/>
            </a:endParaRPr>
          </a:p>
          <a:p>
            <a:pPr>
              <a:lnSpc>
                <a:spcPct val="107000"/>
              </a:lnSpc>
              <a:tabLst>
                <a:tab pos="324485" algn="ctr"/>
                <a:tab pos="1976755" algn="ctr"/>
              </a:tabLst>
            </a:pPr>
            <a:r>
              <a:rPr lang="en-US" sz="2000" b="1" dirty="0">
                <a:solidFill>
                  <a:srgbClr val="000000"/>
                </a:solidFill>
                <a:ea typeface="Calibri" panose="020F0502020204030204" pitchFamily="34" charset="0"/>
              </a:rPr>
              <a:t>	</a:t>
            </a:r>
            <a:r>
              <a:rPr lang="en-US" sz="2000" b="1" dirty="0">
                <a:solidFill>
                  <a:srgbClr val="000000"/>
                </a:solidFill>
                <a:ea typeface="Times New Roman" panose="02020603050405020304" pitchFamily="18" charset="0"/>
              </a:rPr>
              <a:t>  	</a:t>
            </a:r>
            <a:r>
              <a:rPr lang="en-US" sz="4800" b="1" dirty="0">
                <a:solidFill>
                  <a:srgbClr val="000000"/>
                </a:solidFill>
                <a:ea typeface="Times New Roman" panose="02020603050405020304" pitchFamily="18" charset="0"/>
              </a:rPr>
              <a:t>           </a:t>
            </a:r>
            <a:r>
              <a:rPr lang="en-US" sz="4800" b="1" baseline="-25000" dirty="0">
                <a:solidFill>
                  <a:srgbClr val="000000"/>
                </a:solidFill>
                <a:ea typeface="Times New Roman" panose="02020603050405020304" pitchFamily="18" charset="0"/>
              </a:rPr>
              <a:t>IF </a:t>
            </a:r>
            <a:r>
              <a:rPr lang="en-US" sz="4800" b="1" dirty="0">
                <a:solidFill>
                  <a:srgbClr val="000000"/>
                </a:solidFill>
                <a:ea typeface="Times New Roman" panose="02020603050405020304" pitchFamily="18" charset="0"/>
              </a:rPr>
              <a:t>     </a:t>
            </a:r>
          </a:p>
          <a:p>
            <a:pPr marL="342900" marR="35560" lvl="0" indent="-342900" algn="just" fontAlgn="base">
              <a:lnSpc>
                <a:spcPct val="106000"/>
              </a:lnSpc>
              <a:spcBef>
                <a:spcPts val="0"/>
              </a:spcBef>
              <a:spcAft>
                <a:spcPts val="15"/>
              </a:spcAft>
              <a:buClr>
                <a:srgbClr val="000000"/>
              </a:buClr>
              <a:buSzPts val="1850"/>
              <a:buFont typeface="Arial" panose="020B0604020202020204" pitchFamily="34" charset="0"/>
              <a:buChar char="•"/>
            </a:pPr>
            <a:r>
              <a:rPr lang="en-US" sz="2000" dirty="0">
                <a:solidFill>
                  <a:srgbClr val="000000"/>
                </a:solidFill>
                <a:uFill>
                  <a:solidFill>
                    <a:srgbClr val="000000"/>
                  </a:solidFill>
                </a:uFill>
                <a:ea typeface="Times New Roman" panose="02020603050405020304" pitchFamily="18" charset="0"/>
                <a:cs typeface="Arial" panose="020B0604020202020204" pitchFamily="34" charset="0"/>
              </a:rPr>
              <a:t>Any DEFENSIVE player whom the DH has hit for enters the game on OFFENSE. </a:t>
            </a:r>
            <a:endParaRPr lang="en-US" sz="2000" dirty="0">
              <a:solidFill>
                <a:srgbClr val="000000"/>
              </a:solidFill>
              <a:uFill>
                <a:solidFill>
                  <a:srgbClr val="000000"/>
                </a:solidFill>
              </a:uFill>
              <a:ea typeface="Arial" panose="020B0604020202020204" pitchFamily="34" charset="0"/>
              <a:cs typeface="Arial" panose="020B0604020202020204" pitchFamily="34" charset="0"/>
            </a:endParaRPr>
          </a:p>
          <a:p>
            <a:pPr marL="6350" marR="0" indent="-6350">
              <a:lnSpc>
                <a:spcPct val="105000"/>
              </a:lnSpc>
              <a:spcBef>
                <a:spcPts val="0"/>
              </a:spcBef>
              <a:spcAft>
                <a:spcPts val="55"/>
              </a:spcAft>
            </a:pPr>
            <a:r>
              <a:rPr lang="en-US" sz="4800" dirty="0">
                <a:solidFill>
                  <a:srgbClr val="000000"/>
                </a:solidFill>
                <a:ea typeface="Times New Roman" panose="02020603050405020304" pitchFamily="18" charset="0"/>
              </a:rPr>
              <a:t>                  </a:t>
            </a:r>
            <a:r>
              <a:rPr lang="en-US" sz="3200" b="1" dirty="0">
                <a:solidFill>
                  <a:srgbClr val="000000"/>
                </a:solidFill>
                <a:ea typeface="Times New Roman" panose="02020603050405020304" pitchFamily="18" charset="0"/>
              </a:rPr>
              <a:t>OR  </a:t>
            </a:r>
            <a:r>
              <a:rPr lang="en-US" sz="4800" dirty="0">
                <a:solidFill>
                  <a:srgbClr val="000000"/>
                </a:solidFill>
                <a:ea typeface="Times New Roman" panose="02020603050405020304" pitchFamily="18" charset="0"/>
              </a:rPr>
              <a:t>      		</a:t>
            </a:r>
            <a:r>
              <a:rPr lang="en-US" sz="4800" b="1" dirty="0">
                <a:solidFill>
                  <a:srgbClr val="000000"/>
                </a:solidFill>
                <a:ea typeface="Times New Roman" panose="02020603050405020304" pitchFamily="18" charset="0"/>
              </a:rPr>
              <a:t> </a:t>
            </a:r>
            <a:endParaRPr lang="en-US" sz="4800" dirty="0">
              <a:solidFill>
                <a:srgbClr val="000000"/>
              </a:solidFill>
              <a:ea typeface="Calibri" panose="020F0502020204030204" pitchFamily="34" charset="0"/>
            </a:endParaRPr>
          </a:p>
          <a:p>
            <a:pPr marL="342900" marR="35560" lvl="0" indent="-342900" algn="just" fontAlgn="base">
              <a:lnSpc>
                <a:spcPct val="105000"/>
              </a:lnSpc>
              <a:spcBef>
                <a:spcPts val="0"/>
              </a:spcBef>
              <a:spcAft>
                <a:spcPts val="0"/>
              </a:spcAft>
              <a:buClr>
                <a:srgbClr val="000000"/>
              </a:buClr>
              <a:buSzPts val="1850"/>
              <a:buFont typeface="Arial" panose="020B0604020202020204" pitchFamily="34" charset="0"/>
              <a:buChar char="•"/>
            </a:pPr>
            <a:r>
              <a:rPr lang="en-US" sz="2000" dirty="0">
                <a:solidFill>
                  <a:srgbClr val="000000"/>
                </a:solidFill>
                <a:uFill>
                  <a:solidFill>
                    <a:srgbClr val="000000"/>
                  </a:solidFill>
                </a:uFill>
                <a:ea typeface="Times New Roman" panose="02020603050405020304" pitchFamily="18" charset="0"/>
                <a:cs typeface="Arial" panose="020B0604020202020204" pitchFamily="34" charset="0"/>
              </a:rPr>
              <a:t>Any player who was the DH (OFFENSE) enters the game on DEFENSE. </a:t>
            </a:r>
            <a:endParaRPr lang="en-US" sz="2000" dirty="0">
              <a:solidFill>
                <a:srgbClr val="000000"/>
              </a:solidFill>
              <a:uFill>
                <a:solidFill>
                  <a:srgbClr val="000000"/>
                </a:solidFill>
              </a:uFill>
              <a:ea typeface="Arial" panose="020B0604020202020204" pitchFamily="34" charset="0"/>
              <a:cs typeface="Arial" panose="020B0604020202020204" pitchFamily="34" charset="0"/>
            </a:endParaRPr>
          </a:p>
          <a:p>
            <a:pPr marL="330835" marR="0" indent="-6350">
              <a:lnSpc>
                <a:spcPct val="107000"/>
              </a:lnSpc>
              <a:spcBef>
                <a:spcPts val="0"/>
              </a:spcBef>
              <a:spcAft>
                <a:spcPts val="15"/>
              </a:spcAft>
            </a:pPr>
            <a:r>
              <a:rPr lang="en-US" sz="2000" dirty="0">
                <a:solidFill>
                  <a:srgbClr val="000000"/>
                </a:solidFill>
                <a:ea typeface="Times New Roman" panose="02020603050405020304" pitchFamily="18" charset="0"/>
              </a:rPr>
              <a:t>         </a:t>
            </a:r>
            <a:r>
              <a:rPr lang="en-US" sz="2000" b="1" dirty="0">
                <a:solidFill>
                  <a:srgbClr val="000000"/>
                </a:solidFill>
                <a:ea typeface="Times New Roman" panose="02020603050405020304" pitchFamily="18" charset="0"/>
              </a:rPr>
              <a:t>THE ROLE OF THE DH IS LOST.</a:t>
            </a:r>
            <a:r>
              <a:rPr lang="en-US" sz="2000" dirty="0">
                <a:solidFill>
                  <a:srgbClr val="000000"/>
                </a:solidFill>
                <a:ea typeface="Times New Roman" panose="02020603050405020304" pitchFamily="18" charset="0"/>
              </a:rPr>
              <a:t>    </a:t>
            </a:r>
            <a:endParaRPr lang="en-US" sz="2000" dirty="0">
              <a:solidFill>
                <a:srgbClr val="000000"/>
              </a:solidFill>
              <a:ea typeface="Calibri" panose="020F0502020204030204" pitchFamily="34" charset="0"/>
            </a:endParaRPr>
          </a:p>
          <a:p>
            <a:pPr marL="324485" marR="0">
              <a:lnSpc>
                <a:spcPct val="107000"/>
              </a:lnSpc>
              <a:spcBef>
                <a:spcPts val="0"/>
              </a:spcBef>
              <a:spcAft>
                <a:spcPts val="0"/>
              </a:spcAft>
            </a:pPr>
            <a:r>
              <a:rPr lang="en-US" dirty="0">
                <a:solidFill>
                  <a:srgbClr val="000000"/>
                </a:solidFill>
                <a:latin typeface="Times New Roman" panose="02020603050405020304" pitchFamily="18" charset="0"/>
                <a:ea typeface="Times New Roman" panose="02020603050405020304" pitchFamily="18" charset="0"/>
              </a:rPr>
              <a:t>                                </a:t>
            </a:r>
            <a:endParaRPr lang="en-US" sz="1050" dirty="0">
              <a:solidFill>
                <a:srgbClr val="000000"/>
              </a:solidFill>
              <a:effectLst/>
              <a:latin typeface="Calibri" panose="020F0502020204030204" pitchFamily="34" charset="0"/>
              <a:ea typeface="Calibri" panose="020F0502020204030204" pitchFamily="34" charset="0"/>
            </a:endParaRPr>
          </a:p>
        </p:txBody>
      </p:sp>
      <p:sp>
        <p:nvSpPr>
          <p:cNvPr id="5" name="Rectangle 4"/>
          <p:cNvSpPr/>
          <p:nvPr/>
        </p:nvSpPr>
        <p:spPr>
          <a:xfrm>
            <a:off x="4599709" y="4957274"/>
            <a:ext cx="6096000" cy="2325893"/>
          </a:xfrm>
          <a:prstGeom prst="rect">
            <a:avLst/>
          </a:prstGeom>
        </p:spPr>
        <p:txBody>
          <a:bodyPr>
            <a:spAutoFit/>
          </a:bodyPr>
          <a:lstStyle/>
          <a:p>
            <a:pPr marL="330835" marR="8890" indent="-6350">
              <a:lnSpc>
                <a:spcPct val="102000"/>
              </a:lnSpc>
              <a:spcBef>
                <a:spcPts val="0"/>
              </a:spcBef>
              <a:spcAft>
                <a:spcPts val="5"/>
              </a:spcAft>
            </a:pPr>
            <a:r>
              <a:rPr lang="en-US" sz="2000" dirty="0">
                <a:solidFill>
                  <a:srgbClr val="000000"/>
                </a:solidFill>
                <a:ea typeface="Times New Roman" panose="02020603050405020304" pitchFamily="18" charset="0"/>
              </a:rPr>
              <a:t>NOTE 1:  The DH and defensive player he is hitting for cannot both be on offense or defense  at the same time. </a:t>
            </a:r>
            <a:endParaRPr lang="en-US" sz="2000" dirty="0">
              <a:solidFill>
                <a:srgbClr val="000000"/>
              </a:solidFill>
              <a:ea typeface="Calibri" panose="020F0502020204030204" pitchFamily="34" charset="0"/>
            </a:endParaRPr>
          </a:p>
          <a:p>
            <a:pPr marL="330835" marR="153670" indent="-6350" algn="just">
              <a:lnSpc>
                <a:spcPct val="106000"/>
              </a:lnSpc>
              <a:spcBef>
                <a:spcPts val="0"/>
              </a:spcBef>
              <a:spcAft>
                <a:spcPts val="15"/>
              </a:spcAft>
            </a:pPr>
            <a:r>
              <a:rPr lang="en-US" sz="2000" dirty="0">
                <a:solidFill>
                  <a:srgbClr val="000000"/>
                </a:solidFill>
                <a:ea typeface="Times New Roman" panose="02020603050405020304" pitchFamily="18" charset="0"/>
              </a:rPr>
              <a:t>NOTE 2:  The starting DH and starting defensive player he was hitting for do not lose re-entry status (if  status remains) when the role of  DH is lost.  </a:t>
            </a:r>
            <a:endParaRPr lang="en-US" sz="2000" dirty="0">
              <a:solidFill>
                <a:srgbClr val="000000"/>
              </a:solidFill>
              <a:ea typeface="Calibri" panose="020F0502020204030204" pitchFamily="34" charset="0"/>
            </a:endParaRPr>
          </a:p>
          <a:p>
            <a:pPr marL="324485" marR="0">
              <a:lnSpc>
                <a:spcPct val="107000"/>
              </a:lnSpc>
              <a:spcBef>
                <a:spcPts val="0"/>
              </a:spcBef>
              <a:spcAft>
                <a:spcPts val="1225"/>
              </a:spcAft>
            </a:pPr>
            <a:r>
              <a:rPr lang="en-US" sz="2000" dirty="0">
                <a:solidFill>
                  <a:srgbClr val="000000"/>
                </a:solidFill>
                <a:ea typeface="Times New Roman" panose="02020603050405020304" pitchFamily="18" charset="0"/>
              </a:rPr>
              <a:t> </a:t>
            </a:r>
            <a:endParaRPr lang="en-US" sz="2000" dirty="0">
              <a:solidFill>
                <a:srgbClr val="000000"/>
              </a:solidFill>
              <a:effectLst/>
              <a:ea typeface="Calibri" panose="020F0502020204030204" pitchFamily="34" charset="0"/>
            </a:endParaRPr>
          </a:p>
        </p:txBody>
      </p:sp>
      <p:sp>
        <p:nvSpPr>
          <p:cNvPr id="6" name="TextBox 5"/>
          <p:cNvSpPr txBox="1"/>
          <p:nvPr/>
        </p:nvSpPr>
        <p:spPr>
          <a:xfrm>
            <a:off x="4937538" y="0"/>
            <a:ext cx="6245299" cy="830997"/>
          </a:xfrm>
          <a:prstGeom prst="rect">
            <a:avLst/>
          </a:prstGeom>
          <a:noFill/>
        </p:spPr>
        <p:txBody>
          <a:bodyPr wrap="none" rtlCol="0">
            <a:spAutoFit/>
          </a:bodyPr>
          <a:lstStyle/>
          <a:p>
            <a:r>
              <a:rPr lang="en-US" sz="4800" b="1" dirty="0"/>
              <a:t>DH:  Role of Terminated</a:t>
            </a:r>
          </a:p>
        </p:txBody>
      </p:sp>
      <p:sp>
        <p:nvSpPr>
          <p:cNvPr id="7" name="Rectangle 6"/>
          <p:cNvSpPr/>
          <p:nvPr/>
        </p:nvSpPr>
        <p:spPr>
          <a:xfrm>
            <a:off x="415636" y="6253140"/>
            <a:ext cx="1521491" cy="338554"/>
          </a:xfrm>
          <a:prstGeom prst="rect">
            <a:avLst/>
          </a:prstGeom>
        </p:spPr>
        <p:txBody>
          <a:bodyPr wrap="square">
            <a:spAutoFit/>
          </a:bodyPr>
          <a:lstStyle/>
          <a:p>
            <a:r>
              <a:rPr lang="en-US" sz="1600" dirty="0">
                <a:solidFill>
                  <a:srgbClr val="000000"/>
                </a:solidFill>
                <a:latin typeface="Times New Roman" panose="02020603050405020304" pitchFamily="18" charset="0"/>
                <a:ea typeface="Times New Roman" panose="02020603050405020304" pitchFamily="18" charset="0"/>
              </a:rPr>
              <a:t> 44</a:t>
            </a:r>
            <a:r>
              <a:rPr lang="en-US" sz="1600" dirty="0">
                <a:solidFill>
                  <a:srgbClr val="000000"/>
                </a:solidFill>
                <a:latin typeface="Arial" panose="020B0604020202020204" pitchFamily="34" charset="0"/>
                <a:ea typeface="Times New Roman" panose="02020603050405020304" pitchFamily="18" charset="0"/>
              </a:rPr>
              <a:t>     </a:t>
            </a:r>
            <a:r>
              <a:rPr lang="en-US" sz="1600" dirty="0">
                <a:solidFill>
                  <a:srgbClr val="000000"/>
                </a:solidFill>
                <a:latin typeface="Times New Roman" panose="02020603050405020304" pitchFamily="18" charset="0"/>
                <a:ea typeface="Times New Roman" panose="02020603050405020304" pitchFamily="18" charset="0"/>
              </a:rPr>
              <a:t>James</a:t>
            </a:r>
            <a:r>
              <a:rPr lang="en-US" sz="1600" dirty="0">
                <a:solidFill>
                  <a:srgbClr val="000000"/>
                </a:solidFill>
                <a:latin typeface="Arial" panose="020B0604020202020204" pitchFamily="34" charset="0"/>
                <a:ea typeface="Arial" panose="020B0604020202020204" pitchFamily="34" charset="0"/>
              </a:rPr>
              <a:t> </a:t>
            </a:r>
            <a:endParaRPr lang="en-US" sz="1600" dirty="0"/>
          </a:p>
        </p:txBody>
      </p:sp>
    </p:spTree>
    <p:extLst>
      <p:ext uri="{BB962C8B-B14F-4D97-AF65-F5344CB8AC3E}">
        <p14:creationId xmlns:p14="http://schemas.microsoft.com/office/powerpoint/2010/main" val="18281002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277091" y="-96982"/>
            <a:ext cx="3657599" cy="6719455"/>
          </a:xfrm>
          <a:prstGeom prst="rect">
            <a:avLst/>
          </a:prstGeom>
        </p:spPr>
      </p:pic>
      <p:sp>
        <p:nvSpPr>
          <p:cNvPr id="3" name="TextBox 2"/>
          <p:cNvSpPr txBox="1"/>
          <p:nvPr/>
        </p:nvSpPr>
        <p:spPr>
          <a:xfrm>
            <a:off x="977700" y="656439"/>
            <a:ext cx="1813034" cy="369332"/>
          </a:xfrm>
          <a:prstGeom prst="rect">
            <a:avLst/>
          </a:prstGeom>
          <a:noFill/>
        </p:spPr>
        <p:txBody>
          <a:bodyPr wrap="square" rtlCol="0">
            <a:spAutoFit/>
          </a:bodyPr>
          <a:lstStyle/>
          <a:p>
            <a:r>
              <a:rPr lang="en-US" dirty="0"/>
              <a:t>   LINE-UP CARD</a:t>
            </a:r>
          </a:p>
        </p:txBody>
      </p:sp>
      <p:sp>
        <p:nvSpPr>
          <p:cNvPr id="4" name="Rectangle 3"/>
          <p:cNvSpPr/>
          <p:nvPr/>
        </p:nvSpPr>
        <p:spPr>
          <a:xfrm>
            <a:off x="4461164" y="1613654"/>
            <a:ext cx="6096000" cy="4720844"/>
          </a:xfrm>
          <a:prstGeom prst="rect">
            <a:avLst/>
          </a:prstGeom>
        </p:spPr>
        <p:txBody>
          <a:bodyPr>
            <a:spAutoFit/>
          </a:bodyPr>
          <a:lstStyle/>
          <a:p>
            <a:pPr marL="148590" marR="0">
              <a:lnSpc>
                <a:spcPct val="107000"/>
              </a:lnSpc>
              <a:spcBef>
                <a:spcPts val="0"/>
              </a:spcBef>
              <a:spcAft>
                <a:spcPts val="0"/>
              </a:spcAft>
            </a:pPr>
            <a:r>
              <a:rPr lang="en-US" sz="2000" b="1" dirty="0">
                <a:solidFill>
                  <a:srgbClr val="000000"/>
                </a:solidFill>
                <a:ea typeface="Times New Roman" panose="02020603050405020304" pitchFamily="18" charset="0"/>
              </a:rPr>
              <a:t> </a:t>
            </a:r>
            <a:endParaRPr lang="en-US" sz="1050" dirty="0">
              <a:solidFill>
                <a:srgbClr val="000000"/>
              </a:solidFill>
              <a:ea typeface="Calibri" panose="020F0502020204030204" pitchFamily="34" charset="0"/>
            </a:endParaRPr>
          </a:p>
          <a:p>
            <a:pPr marL="342900" marR="0" lvl="0" indent="-342900" algn="just" fontAlgn="base">
              <a:lnSpc>
                <a:spcPct val="105000"/>
              </a:lnSpc>
              <a:spcBef>
                <a:spcPts val="0"/>
              </a:spcBef>
              <a:spcAft>
                <a:spcPts val="0"/>
              </a:spcAft>
              <a:buClr>
                <a:srgbClr val="000000"/>
              </a:buClr>
              <a:buSzPts val="1800"/>
              <a:buFont typeface="+mj-lt"/>
              <a:buAutoNum type="arabicPeriod"/>
            </a:pPr>
            <a:r>
              <a:rPr lang="en-US" sz="2400" dirty="0">
                <a:solidFill>
                  <a:srgbClr val="000000"/>
                </a:solidFill>
                <a:uFill>
                  <a:solidFill>
                    <a:srgbClr val="000000"/>
                  </a:solidFill>
                </a:uFill>
                <a:ea typeface="Times New Roman" panose="02020603050405020304" pitchFamily="18" charset="0"/>
                <a:cs typeface="Times New Roman" panose="02020603050405020304" pitchFamily="18" charset="0"/>
              </a:rPr>
              <a:t>Franks enters the game defensively.  He remains as the hitter in the #6 slot. </a:t>
            </a:r>
          </a:p>
          <a:p>
            <a:pPr marL="342900" marR="0" lvl="0" indent="-342900" algn="just" fontAlgn="base">
              <a:lnSpc>
                <a:spcPct val="106000"/>
              </a:lnSpc>
              <a:spcBef>
                <a:spcPts val="0"/>
              </a:spcBef>
              <a:spcAft>
                <a:spcPts val="15"/>
              </a:spcAft>
              <a:buClr>
                <a:srgbClr val="000000"/>
              </a:buClr>
              <a:buSzPts val="1800"/>
              <a:buFont typeface="+mj-lt"/>
              <a:buAutoNum type="arabicPeriod"/>
            </a:pPr>
            <a:r>
              <a:rPr lang="en-US" sz="2400" dirty="0">
                <a:solidFill>
                  <a:srgbClr val="000000"/>
                </a:solidFill>
                <a:uFill>
                  <a:solidFill>
                    <a:srgbClr val="000000"/>
                  </a:solidFill>
                </a:uFill>
                <a:ea typeface="Times New Roman" panose="02020603050405020304" pitchFamily="18" charset="0"/>
                <a:cs typeface="Times New Roman" panose="02020603050405020304" pitchFamily="18" charset="0"/>
              </a:rPr>
              <a:t>The ROLE of DH  is terminated meaning Grant must come out of the line-up.  Circle Grant’s number. </a:t>
            </a:r>
          </a:p>
          <a:p>
            <a:pPr marL="342900" marR="0" lvl="0" indent="-342900" algn="just" fontAlgn="base">
              <a:lnSpc>
                <a:spcPct val="105000"/>
              </a:lnSpc>
              <a:spcBef>
                <a:spcPts val="0"/>
              </a:spcBef>
              <a:spcAft>
                <a:spcPts val="0"/>
              </a:spcAft>
              <a:buClr>
                <a:srgbClr val="000000"/>
              </a:buClr>
              <a:buSzPts val="1800"/>
              <a:buFont typeface="+mj-lt"/>
              <a:buAutoNum type="arabicPeriod"/>
            </a:pPr>
            <a:r>
              <a:rPr lang="en-US" sz="2400" dirty="0">
                <a:solidFill>
                  <a:srgbClr val="000000"/>
                </a:solidFill>
                <a:uFill>
                  <a:solidFill>
                    <a:srgbClr val="000000"/>
                  </a:solidFill>
                </a:uFill>
                <a:ea typeface="Times New Roman" panose="02020603050405020304" pitchFamily="18" charset="0"/>
                <a:cs typeface="Times New Roman" panose="02020603050405020304" pitchFamily="18" charset="0"/>
              </a:rPr>
              <a:t>X through DH on line-up card. </a:t>
            </a:r>
          </a:p>
          <a:p>
            <a:pPr marL="148590" marR="0">
              <a:lnSpc>
                <a:spcPct val="107000"/>
              </a:lnSpc>
              <a:spcBef>
                <a:spcPts val="0"/>
              </a:spcBef>
              <a:spcAft>
                <a:spcPts val="0"/>
              </a:spcAft>
            </a:pPr>
            <a:r>
              <a:rPr lang="en-US" sz="2400" dirty="0">
                <a:solidFill>
                  <a:srgbClr val="000000"/>
                </a:solidFill>
                <a:ea typeface="Times New Roman" panose="02020603050405020304" pitchFamily="18" charset="0"/>
              </a:rPr>
              <a:t> </a:t>
            </a:r>
            <a:endParaRPr lang="en-US" sz="2400" dirty="0">
              <a:solidFill>
                <a:srgbClr val="000000"/>
              </a:solidFill>
              <a:ea typeface="Calibri" panose="020F0502020204030204" pitchFamily="34" charset="0"/>
            </a:endParaRPr>
          </a:p>
          <a:p>
            <a:pPr marL="154940" marR="183515" indent="-6350" algn="just">
              <a:lnSpc>
                <a:spcPct val="106000"/>
              </a:lnSpc>
              <a:spcBef>
                <a:spcPts val="0"/>
              </a:spcBef>
              <a:spcAft>
                <a:spcPts val="15"/>
              </a:spcAft>
            </a:pPr>
            <a:r>
              <a:rPr lang="en-US" sz="2400" dirty="0">
                <a:solidFill>
                  <a:srgbClr val="000000"/>
                </a:solidFill>
                <a:ea typeface="Times New Roman" panose="02020603050405020304" pitchFamily="18" charset="0"/>
              </a:rPr>
              <a:t>NOTE:  It is NOT important to change defensive positions on line-up card unless it is a new pitcher or catcher; so to know who CR (if used) can run for.</a:t>
            </a:r>
            <a:r>
              <a:rPr lang="en-US" sz="2400" b="1" dirty="0">
                <a:solidFill>
                  <a:srgbClr val="000000"/>
                </a:solidFill>
                <a:ea typeface="Times New Roman" panose="02020603050405020304" pitchFamily="18" charset="0"/>
              </a:rPr>
              <a:t> </a:t>
            </a:r>
            <a:endParaRPr lang="en-US" sz="2400" dirty="0">
              <a:solidFill>
                <a:srgbClr val="000000"/>
              </a:solidFill>
              <a:effectLst/>
              <a:ea typeface="Calibri" panose="020F0502020204030204" pitchFamily="34" charset="0"/>
            </a:endParaRPr>
          </a:p>
        </p:txBody>
      </p:sp>
      <p:sp>
        <p:nvSpPr>
          <p:cNvPr id="5" name="Rectangle 4"/>
          <p:cNvSpPr/>
          <p:nvPr/>
        </p:nvSpPr>
        <p:spPr>
          <a:xfrm>
            <a:off x="4635299" y="194774"/>
            <a:ext cx="6471323" cy="830997"/>
          </a:xfrm>
          <a:prstGeom prst="rect">
            <a:avLst/>
          </a:prstGeom>
        </p:spPr>
        <p:txBody>
          <a:bodyPr wrap="none">
            <a:spAutoFit/>
          </a:bodyPr>
          <a:lstStyle/>
          <a:p>
            <a:r>
              <a:rPr lang="en-US" sz="4800" b="1" dirty="0">
                <a:solidFill>
                  <a:srgbClr val="000000"/>
                </a:solidFill>
                <a:latin typeface="Calibri" panose="020F0502020204030204" pitchFamily="34" charset="0"/>
                <a:ea typeface="Calibri" panose="020F0502020204030204" pitchFamily="34" charset="0"/>
              </a:rPr>
              <a:t>Role of DH is Terminated</a:t>
            </a:r>
            <a:endParaRPr lang="en-US" sz="4800" b="1" dirty="0"/>
          </a:p>
        </p:txBody>
      </p:sp>
      <p:sp>
        <p:nvSpPr>
          <p:cNvPr id="7" name="Rectangle 6"/>
          <p:cNvSpPr/>
          <p:nvPr/>
        </p:nvSpPr>
        <p:spPr>
          <a:xfrm>
            <a:off x="480135" y="6283919"/>
            <a:ext cx="1290738" cy="338554"/>
          </a:xfrm>
          <a:prstGeom prst="rect">
            <a:avLst/>
          </a:prstGeom>
        </p:spPr>
        <p:txBody>
          <a:bodyPr wrap="none">
            <a:spAutoFit/>
          </a:bodyPr>
          <a:lstStyle/>
          <a:p>
            <a:r>
              <a:rPr lang="en-US" sz="1600" dirty="0">
                <a:solidFill>
                  <a:srgbClr val="000000"/>
                </a:solidFill>
                <a:latin typeface="Times New Roman" panose="02020603050405020304" pitchFamily="18" charset="0"/>
                <a:ea typeface="Times New Roman" panose="02020603050405020304" pitchFamily="18" charset="0"/>
              </a:rPr>
              <a:t> 44</a:t>
            </a:r>
            <a:r>
              <a:rPr lang="en-US" sz="1600" dirty="0">
                <a:solidFill>
                  <a:srgbClr val="000000"/>
                </a:solidFill>
                <a:latin typeface="Arial" panose="020B0604020202020204" pitchFamily="34" charset="0"/>
                <a:ea typeface="Times New Roman" panose="02020603050405020304" pitchFamily="18" charset="0"/>
              </a:rPr>
              <a:t>     </a:t>
            </a:r>
            <a:r>
              <a:rPr lang="en-US" sz="1600" dirty="0">
                <a:solidFill>
                  <a:srgbClr val="000000"/>
                </a:solidFill>
                <a:latin typeface="Times New Roman" panose="02020603050405020304" pitchFamily="18" charset="0"/>
                <a:ea typeface="Times New Roman" panose="02020603050405020304" pitchFamily="18" charset="0"/>
              </a:rPr>
              <a:t>James</a:t>
            </a:r>
            <a:r>
              <a:rPr lang="en-US" sz="1600" dirty="0">
                <a:solidFill>
                  <a:srgbClr val="000000"/>
                </a:solidFill>
                <a:latin typeface="Arial" panose="020B0604020202020204" pitchFamily="34" charset="0"/>
                <a:ea typeface="Arial" panose="020B0604020202020204" pitchFamily="34" charset="0"/>
              </a:rPr>
              <a:t> </a:t>
            </a:r>
            <a:endParaRPr lang="en-US" sz="1600" dirty="0"/>
          </a:p>
        </p:txBody>
      </p:sp>
    </p:spTree>
    <p:extLst>
      <p:ext uri="{BB962C8B-B14F-4D97-AF65-F5344CB8AC3E}">
        <p14:creationId xmlns:p14="http://schemas.microsoft.com/office/powerpoint/2010/main" val="35642862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04884" y="80153"/>
            <a:ext cx="7987116" cy="769441"/>
          </a:xfrm>
          <a:prstGeom prst="rect">
            <a:avLst/>
          </a:prstGeom>
        </p:spPr>
        <p:txBody>
          <a:bodyPr wrap="square">
            <a:spAutoFit/>
          </a:bodyPr>
          <a:lstStyle/>
          <a:p>
            <a:r>
              <a:rPr lang="en-US" sz="4400" b="1" dirty="0">
                <a:solidFill>
                  <a:srgbClr val="000000"/>
                </a:solidFill>
                <a:latin typeface="Times New Roman" panose="02020603050405020304" pitchFamily="18" charset="0"/>
                <a:ea typeface="Times New Roman" panose="02020603050405020304" pitchFamily="18" charset="0"/>
              </a:rPr>
              <a:t>After Role of DH is  Terminated </a:t>
            </a:r>
            <a:endParaRPr lang="en-US" sz="4400" b="1" dirty="0"/>
          </a:p>
        </p:txBody>
      </p:sp>
      <p:pic>
        <p:nvPicPr>
          <p:cNvPr id="3" name="Picture 2"/>
          <p:cNvPicPr/>
          <p:nvPr/>
        </p:nvPicPr>
        <p:blipFill>
          <a:blip r:embed="rId2"/>
          <a:stretch>
            <a:fillRect/>
          </a:stretch>
        </p:blipFill>
        <p:spPr>
          <a:xfrm>
            <a:off x="531683" y="444837"/>
            <a:ext cx="3068955" cy="6163040"/>
          </a:xfrm>
          <a:prstGeom prst="rect">
            <a:avLst/>
          </a:prstGeom>
        </p:spPr>
      </p:pic>
      <p:sp>
        <p:nvSpPr>
          <p:cNvPr id="6" name="TextBox 5"/>
          <p:cNvSpPr txBox="1"/>
          <p:nvPr/>
        </p:nvSpPr>
        <p:spPr>
          <a:xfrm>
            <a:off x="1006149" y="1064187"/>
            <a:ext cx="1813034" cy="369332"/>
          </a:xfrm>
          <a:prstGeom prst="rect">
            <a:avLst/>
          </a:prstGeom>
          <a:noFill/>
        </p:spPr>
        <p:txBody>
          <a:bodyPr wrap="square" rtlCol="0">
            <a:spAutoFit/>
          </a:bodyPr>
          <a:lstStyle/>
          <a:p>
            <a:r>
              <a:rPr lang="en-US" dirty="0"/>
              <a:t>   LINE-UP CARD</a:t>
            </a:r>
          </a:p>
        </p:txBody>
      </p:sp>
      <p:sp>
        <p:nvSpPr>
          <p:cNvPr id="7" name="TextBox 6"/>
          <p:cNvSpPr txBox="1"/>
          <p:nvPr/>
        </p:nvSpPr>
        <p:spPr>
          <a:xfrm>
            <a:off x="646389" y="1058566"/>
            <a:ext cx="450764" cy="369332"/>
          </a:xfrm>
          <a:prstGeom prst="rect">
            <a:avLst/>
          </a:prstGeom>
          <a:noFill/>
        </p:spPr>
        <p:txBody>
          <a:bodyPr wrap="none" rtlCol="0">
            <a:spAutoFit/>
          </a:bodyPr>
          <a:lstStyle/>
          <a:p>
            <a:r>
              <a:rPr lang="en-US" dirty="0"/>
              <a:t>(B)</a:t>
            </a:r>
          </a:p>
        </p:txBody>
      </p:sp>
      <p:sp>
        <p:nvSpPr>
          <p:cNvPr id="8" name="Rectangle 7"/>
          <p:cNvSpPr/>
          <p:nvPr/>
        </p:nvSpPr>
        <p:spPr>
          <a:xfrm>
            <a:off x="4416151" y="1019464"/>
            <a:ext cx="7564581" cy="5603009"/>
          </a:xfrm>
          <a:prstGeom prst="rect">
            <a:avLst/>
          </a:prstGeom>
        </p:spPr>
        <p:txBody>
          <a:bodyPr wrap="square">
            <a:spAutoFit/>
          </a:bodyPr>
          <a:lstStyle/>
          <a:p>
            <a:pPr marL="231140" marR="0" indent="-6350" algn="just">
              <a:lnSpc>
                <a:spcPct val="105000"/>
              </a:lnSpc>
              <a:spcBef>
                <a:spcPts val="0"/>
              </a:spcBef>
              <a:spcAft>
                <a:spcPts val="0"/>
              </a:spcAft>
            </a:pPr>
            <a:r>
              <a:rPr lang="en-US" sz="2800" dirty="0">
                <a:solidFill>
                  <a:srgbClr val="000000"/>
                </a:solidFill>
                <a:ea typeface="Arial" panose="020B0604020202020204" pitchFamily="34" charset="0"/>
              </a:rPr>
              <a:t>• </a:t>
            </a:r>
            <a:r>
              <a:rPr lang="en-US" sz="2800" dirty="0">
                <a:solidFill>
                  <a:srgbClr val="000000"/>
                </a:solidFill>
                <a:ea typeface="Times New Roman" panose="02020603050405020304" pitchFamily="18" charset="0"/>
              </a:rPr>
              <a:t>Owens substitutes for Franks.  </a:t>
            </a:r>
            <a:endParaRPr lang="en-US" sz="2800" dirty="0">
              <a:solidFill>
                <a:srgbClr val="000000"/>
              </a:solidFill>
              <a:ea typeface="Calibri" panose="020F0502020204030204" pitchFamily="34" charset="0"/>
            </a:endParaRPr>
          </a:p>
          <a:p>
            <a:pPr marL="566420" marR="0">
              <a:lnSpc>
                <a:spcPct val="107000"/>
              </a:lnSpc>
              <a:spcBef>
                <a:spcPts val="0"/>
              </a:spcBef>
              <a:spcAft>
                <a:spcPts val="0"/>
              </a:spcAft>
            </a:pPr>
            <a:r>
              <a:rPr lang="en-US" sz="2800" b="1" dirty="0">
                <a:solidFill>
                  <a:srgbClr val="000000"/>
                </a:solidFill>
                <a:ea typeface="Times New Roman" panose="02020603050405020304" pitchFamily="18" charset="0"/>
              </a:rPr>
              <a:t> </a:t>
            </a:r>
            <a:endParaRPr lang="en-US" sz="2800" dirty="0">
              <a:solidFill>
                <a:srgbClr val="000000"/>
              </a:solidFill>
              <a:ea typeface="Calibri" panose="020F0502020204030204" pitchFamily="34" charset="0"/>
            </a:endParaRPr>
          </a:p>
          <a:p>
            <a:pPr marL="231140" marR="71120" indent="-6350" algn="just">
              <a:lnSpc>
                <a:spcPct val="106000"/>
              </a:lnSpc>
              <a:spcBef>
                <a:spcPts val="0"/>
              </a:spcBef>
              <a:spcAft>
                <a:spcPts val="130"/>
              </a:spcAft>
            </a:pPr>
            <a:r>
              <a:rPr lang="en-US" sz="2800" dirty="0">
                <a:solidFill>
                  <a:srgbClr val="000000"/>
                </a:solidFill>
                <a:ea typeface="Times New Roman" panose="02020603050405020304" pitchFamily="18" charset="0"/>
              </a:rPr>
              <a:t>NOTE:  By looking at this line-up you can easily see that Franks and Grant are ‘out’ of the line-up but not out of the game…they have re-entry because their numbers or names aren’t  crossed out. </a:t>
            </a:r>
            <a:endParaRPr lang="en-US" sz="2800" dirty="0">
              <a:solidFill>
                <a:srgbClr val="000000"/>
              </a:solidFill>
              <a:ea typeface="Calibri" panose="020F0502020204030204" pitchFamily="34" charset="0"/>
            </a:endParaRPr>
          </a:p>
          <a:p>
            <a:pPr marL="224790" marR="0">
              <a:lnSpc>
                <a:spcPct val="107000"/>
              </a:lnSpc>
              <a:spcBef>
                <a:spcPts val="0"/>
              </a:spcBef>
              <a:spcAft>
                <a:spcPts val="0"/>
              </a:spcAft>
            </a:pPr>
            <a:r>
              <a:rPr lang="en-US" sz="2800" dirty="0">
                <a:solidFill>
                  <a:srgbClr val="000000"/>
                </a:solidFill>
                <a:ea typeface="Times New Roman" panose="02020603050405020304" pitchFamily="18" charset="0"/>
              </a:rPr>
              <a:t> </a:t>
            </a:r>
            <a:endParaRPr lang="en-US" sz="2800" dirty="0">
              <a:solidFill>
                <a:srgbClr val="000000"/>
              </a:solidFill>
              <a:ea typeface="Calibri" panose="020F0502020204030204" pitchFamily="34" charset="0"/>
            </a:endParaRPr>
          </a:p>
          <a:p>
            <a:pPr marL="231140" marR="0" indent="-6350" algn="just">
              <a:lnSpc>
                <a:spcPct val="106000"/>
              </a:lnSpc>
              <a:spcBef>
                <a:spcPts val="0"/>
              </a:spcBef>
              <a:spcAft>
                <a:spcPts val="15"/>
              </a:spcAft>
            </a:pPr>
            <a:r>
              <a:rPr lang="en-US" sz="2800" dirty="0">
                <a:solidFill>
                  <a:srgbClr val="000000"/>
                </a:solidFill>
                <a:ea typeface="Times New Roman" panose="02020603050405020304" pitchFamily="18" charset="0"/>
              </a:rPr>
              <a:t>It is clear that there is no longer a DH and that Owens is hitting in the #6 slot. </a:t>
            </a:r>
            <a:endParaRPr lang="en-US" sz="2800" dirty="0">
              <a:solidFill>
                <a:srgbClr val="000000"/>
              </a:solidFill>
              <a:ea typeface="Calibri" panose="020F0502020204030204" pitchFamily="34" charset="0"/>
            </a:endParaRPr>
          </a:p>
          <a:p>
            <a:pPr marL="224790" marR="0">
              <a:lnSpc>
                <a:spcPct val="107000"/>
              </a:lnSpc>
              <a:spcBef>
                <a:spcPts val="0"/>
              </a:spcBef>
              <a:spcAft>
                <a:spcPts val="65"/>
              </a:spcAft>
            </a:pPr>
            <a:r>
              <a:rPr lang="en-US" sz="2800" dirty="0">
                <a:solidFill>
                  <a:srgbClr val="000000"/>
                </a:solidFill>
                <a:ea typeface="Times New Roman" panose="02020603050405020304" pitchFamily="18" charset="0"/>
              </a:rPr>
              <a:t> </a:t>
            </a:r>
            <a:endParaRPr lang="en-US" sz="2800" dirty="0">
              <a:solidFill>
                <a:srgbClr val="000000"/>
              </a:solidFill>
              <a:ea typeface="Calibri" panose="020F0502020204030204" pitchFamily="34" charset="0"/>
            </a:endParaRPr>
          </a:p>
          <a:p>
            <a:pPr marL="6350" marR="0" indent="-6350">
              <a:lnSpc>
                <a:spcPct val="105000"/>
              </a:lnSpc>
              <a:spcBef>
                <a:spcPts val="0"/>
              </a:spcBef>
              <a:spcAft>
                <a:spcPts val="55"/>
              </a:spcAft>
            </a:pPr>
            <a:r>
              <a:rPr lang="en-US" sz="2800" b="1" dirty="0">
                <a:solidFill>
                  <a:srgbClr val="000000"/>
                </a:solidFill>
                <a:ea typeface="Times New Roman" panose="02020603050405020304" pitchFamily="18" charset="0"/>
              </a:rPr>
              <a:t>CONTINUED: </a:t>
            </a:r>
            <a:endParaRPr lang="en-US" sz="2800" dirty="0">
              <a:solidFill>
                <a:srgbClr val="000000"/>
              </a:solidFill>
              <a:effectLst/>
              <a:ea typeface="Calibri" panose="020F0502020204030204" pitchFamily="34" charset="0"/>
            </a:endParaRPr>
          </a:p>
        </p:txBody>
      </p:sp>
      <p:sp>
        <p:nvSpPr>
          <p:cNvPr id="9" name="Rectangle 8"/>
          <p:cNvSpPr/>
          <p:nvPr/>
        </p:nvSpPr>
        <p:spPr>
          <a:xfrm>
            <a:off x="646389" y="6253141"/>
            <a:ext cx="1290738" cy="338554"/>
          </a:xfrm>
          <a:prstGeom prst="rect">
            <a:avLst/>
          </a:prstGeom>
        </p:spPr>
        <p:txBody>
          <a:bodyPr wrap="none">
            <a:spAutoFit/>
          </a:bodyPr>
          <a:lstStyle/>
          <a:p>
            <a:r>
              <a:rPr lang="en-US" sz="1600" dirty="0">
                <a:solidFill>
                  <a:srgbClr val="000000"/>
                </a:solidFill>
                <a:latin typeface="Times New Roman" panose="02020603050405020304" pitchFamily="18" charset="0"/>
                <a:ea typeface="Times New Roman" panose="02020603050405020304" pitchFamily="18" charset="0"/>
              </a:rPr>
              <a:t> 44</a:t>
            </a:r>
            <a:r>
              <a:rPr lang="en-US" sz="1600" dirty="0">
                <a:solidFill>
                  <a:srgbClr val="000000"/>
                </a:solidFill>
                <a:latin typeface="Arial" panose="020B0604020202020204" pitchFamily="34" charset="0"/>
                <a:ea typeface="Times New Roman" panose="02020603050405020304" pitchFamily="18" charset="0"/>
              </a:rPr>
              <a:t>     </a:t>
            </a:r>
            <a:r>
              <a:rPr lang="en-US" sz="1600" dirty="0">
                <a:solidFill>
                  <a:srgbClr val="000000"/>
                </a:solidFill>
                <a:latin typeface="Times New Roman" panose="02020603050405020304" pitchFamily="18" charset="0"/>
                <a:ea typeface="Times New Roman" panose="02020603050405020304" pitchFamily="18" charset="0"/>
              </a:rPr>
              <a:t>James</a:t>
            </a:r>
            <a:r>
              <a:rPr lang="en-US" sz="1600" dirty="0">
                <a:solidFill>
                  <a:srgbClr val="000000"/>
                </a:solidFill>
                <a:latin typeface="Arial" panose="020B0604020202020204" pitchFamily="34" charset="0"/>
                <a:ea typeface="Arial" panose="020B0604020202020204" pitchFamily="34" charset="0"/>
              </a:rPr>
              <a:t> </a:t>
            </a:r>
            <a:endParaRPr lang="en-US" sz="1600" dirty="0"/>
          </a:p>
        </p:txBody>
      </p:sp>
    </p:spTree>
    <p:extLst>
      <p:ext uri="{BB962C8B-B14F-4D97-AF65-F5344CB8AC3E}">
        <p14:creationId xmlns:p14="http://schemas.microsoft.com/office/powerpoint/2010/main" val="26494389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04884" y="80153"/>
            <a:ext cx="7987116" cy="1261884"/>
          </a:xfrm>
          <a:prstGeom prst="rect">
            <a:avLst/>
          </a:prstGeom>
        </p:spPr>
        <p:txBody>
          <a:bodyPr wrap="square">
            <a:spAutoFit/>
          </a:bodyPr>
          <a:lstStyle/>
          <a:p>
            <a:r>
              <a:rPr lang="en-US" sz="4400" b="1" dirty="0">
                <a:solidFill>
                  <a:srgbClr val="000000"/>
                </a:solidFill>
                <a:latin typeface="Times New Roman" panose="02020603050405020304" pitchFamily="18" charset="0"/>
                <a:ea typeface="Times New Roman" panose="02020603050405020304" pitchFamily="18" charset="0"/>
              </a:rPr>
              <a:t>After Role of DH is  Terminated</a:t>
            </a:r>
          </a:p>
          <a:p>
            <a:r>
              <a:rPr lang="en-US" sz="3200" dirty="0">
                <a:solidFill>
                  <a:srgbClr val="000000"/>
                </a:solidFill>
                <a:latin typeface="Times New Roman" panose="02020603050405020304" pitchFamily="18" charset="0"/>
                <a:ea typeface="Times New Roman" panose="02020603050405020304" pitchFamily="18" charset="0"/>
              </a:rPr>
              <a:t>                           (continued) </a:t>
            </a:r>
            <a:endParaRPr lang="en-US" sz="3200" dirty="0"/>
          </a:p>
        </p:txBody>
      </p:sp>
      <p:sp>
        <p:nvSpPr>
          <p:cNvPr id="3" name="Rectangle 2"/>
          <p:cNvSpPr/>
          <p:nvPr/>
        </p:nvSpPr>
        <p:spPr>
          <a:xfrm>
            <a:off x="3823853" y="1462677"/>
            <a:ext cx="7426037" cy="4676729"/>
          </a:xfrm>
          <a:prstGeom prst="rect">
            <a:avLst/>
          </a:prstGeom>
        </p:spPr>
        <p:txBody>
          <a:bodyPr wrap="square">
            <a:spAutoFit/>
          </a:bodyPr>
          <a:lstStyle/>
          <a:p>
            <a:pPr marL="644525" marR="71120" indent="-6350" algn="just">
              <a:lnSpc>
                <a:spcPct val="106000"/>
              </a:lnSpc>
              <a:spcBef>
                <a:spcPts val="0"/>
              </a:spcBef>
              <a:spcAft>
                <a:spcPts val="15"/>
              </a:spcAft>
            </a:pPr>
            <a:r>
              <a:rPr lang="en-US" sz="2800" dirty="0">
                <a:solidFill>
                  <a:srgbClr val="000000"/>
                </a:solidFill>
                <a:latin typeface="Arial" panose="020B0604020202020204" pitchFamily="34" charset="0"/>
                <a:ea typeface="Arial" panose="020B0604020202020204" pitchFamily="34" charset="0"/>
              </a:rPr>
              <a:t>• </a:t>
            </a:r>
            <a:r>
              <a:rPr lang="en-US" sz="2800" dirty="0">
                <a:solidFill>
                  <a:srgbClr val="000000"/>
                </a:solidFill>
                <a:latin typeface="Times New Roman" panose="02020603050405020304" pitchFamily="18" charset="0"/>
                <a:ea typeface="Times New Roman" panose="02020603050405020304" pitchFamily="18" charset="0"/>
              </a:rPr>
              <a:t>Grant re-enters. </a:t>
            </a:r>
            <a:endParaRPr lang="en-US" sz="2800" dirty="0">
              <a:solidFill>
                <a:srgbClr val="000000"/>
              </a:solidFill>
              <a:latin typeface="Calibri" panose="020F0502020204030204" pitchFamily="34" charset="0"/>
              <a:ea typeface="Calibri" panose="020F0502020204030204" pitchFamily="34" charset="0"/>
            </a:endParaRPr>
          </a:p>
          <a:p>
            <a:pPr marL="444500" marR="0">
              <a:lnSpc>
                <a:spcPct val="107000"/>
              </a:lnSpc>
              <a:spcBef>
                <a:spcPts val="0"/>
              </a:spcBef>
              <a:spcAft>
                <a:spcPts val="0"/>
              </a:spcAft>
            </a:pPr>
            <a:r>
              <a:rPr lang="en-US" sz="2800" b="1" dirty="0">
                <a:solidFill>
                  <a:srgbClr val="000000"/>
                </a:solidFill>
                <a:latin typeface="Times New Roman" panose="02020603050405020304" pitchFamily="18" charset="0"/>
                <a:ea typeface="Times New Roman" panose="02020603050405020304" pitchFamily="18" charset="0"/>
              </a:rPr>
              <a:t> </a:t>
            </a:r>
            <a:endParaRPr lang="en-US" sz="2800" dirty="0">
              <a:solidFill>
                <a:srgbClr val="000000"/>
              </a:solidFill>
              <a:latin typeface="Calibri" panose="020F0502020204030204" pitchFamily="34" charset="0"/>
              <a:ea typeface="Calibri" panose="020F0502020204030204" pitchFamily="34" charset="0"/>
            </a:endParaRPr>
          </a:p>
          <a:p>
            <a:pPr marL="644525" marR="1270" indent="-6350" algn="just">
              <a:lnSpc>
                <a:spcPct val="106000"/>
              </a:lnSpc>
              <a:spcBef>
                <a:spcPts val="0"/>
              </a:spcBef>
              <a:spcAft>
                <a:spcPts val="15"/>
              </a:spcAft>
            </a:pPr>
            <a:r>
              <a:rPr lang="en-US" sz="2800" dirty="0">
                <a:solidFill>
                  <a:srgbClr val="000000"/>
                </a:solidFill>
                <a:latin typeface="Times New Roman" panose="02020603050405020304" pitchFamily="18" charset="0"/>
                <a:ea typeface="Times New Roman" panose="02020603050405020304" pitchFamily="18" charset="0"/>
              </a:rPr>
              <a:t>NOTE:  By looking at this line-up you can easily see that Franks is ‘out’ of the line-up but not out of the game, yet Owens is out of the game.  With the line through or IN Grant’s number;  this signifies that Grant is back IN the line-up hitting in the #6 slot.</a:t>
            </a:r>
            <a:r>
              <a:rPr lang="en-US" sz="2800" b="1" dirty="0">
                <a:solidFill>
                  <a:srgbClr val="000000"/>
                </a:solidFill>
                <a:latin typeface="Times New Roman" panose="02020603050405020304" pitchFamily="18" charset="0"/>
                <a:ea typeface="Times New Roman" panose="02020603050405020304" pitchFamily="18" charset="0"/>
              </a:rPr>
              <a:t> </a:t>
            </a:r>
            <a:endParaRPr lang="en-US" sz="2800" dirty="0">
              <a:solidFill>
                <a:srgbClr val="000000"/>
              </a:solidFill>
              <a:latin typeface="Calibri" panose="020F0502020204030204" pitchFamily="34" charset="0"/>
              <a:ea typeface="Calibri" panose="020F0502020204030204" pitchFamily="34" charset="0"/>
            </a:endParaRPr>
          </a:p>
          <a:p>
            <a:pPr marL="444500" marR="0">
              <a:lnSpc>
                <a:spcPct val="107000"/>
              </a:lnSpc>
              <a:spcBef>
                <a:spcPts val="0"/>
              </a:spcBef>
              <a:spcAft>
                <a:spcPts val="65"/>
              </a:spcAft>
            </a:pPr>
            <a:r>
              <a:rPr lang="en-US" sz="2800" dirty="0">
                <a:solidFill>
                  <a:srgbClr val="000000"/>
                </a:solidFill>
                <a:latin typeface="Times New Roman" panose="02020603050405020304" pitchFamily="18" charset="0"/>
                <a:ea typeface="Times New Roman" panose="02020603050405020304" pitchFamily="18" charset="0"/>
              </a:rPr>
              <a:t> </a:t>
            </a:r>
            <a:endParaRPr lang="en-US" sz="2800" dirty="0">
              <a:solidFill>
                <a:srgbClr val="000000"/>
              </a:solidFill>
              <a:latin typeface="Calibri" panose="020F0502020204030204" pitchFamily="34" charset="0"/>
              <a:ea typeface="Calibri" panose="020F0502020204030204" pitchFamily="34" charset="0"/>
            </a:endParaRPr>
          </a:p>
          <a:p>
            <a:pPr marL="450850" marR="0" indent="-6350">
              <a:lnSpc>
                <a:spcPct val="105000"/>
              </a:lnSpc>
              <a:spcBef>
                <a:spcPts val="0"/>
              </a:spcBef>
              <a:spcAft>
                <a:spcPts val="1085"/>
              </a:spcAft>
            </a:pPr>
            <a:r>
              <a:rPr lang="en-US" b="1" dirty="0">
                <a:solidFill>
                  <a:srgbClr val="000000"/>
                </a:solidFill>
                <a:latin typeface="Times New Roman" panose="02020603050405020304" pitchFamily="18" charset="0"/>
                <a:ea typeface="Times New Roman" panose="02020603050405020304" pitchFamily="18" charset="0"/>
              </a:rPr>
              <a:t>      </a:t>
            </a:r>
            <a:r>
              <a:rPr lang="en-US" sz="28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CONTINUED: </a:t>
            </a:r>
            <a:endParaRPr lang="en-US"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pic>
        <p:nvPicPr>
          <p:cNvPr id="4" name="Picture 3"/>
          <p:cNvPicPr/>
          <p:nvPr/>
        </p:nvPicPr>
        <p:blipFill>
          <a:blip r:embed="rId2"/>
          <a:stretch>
            <a:fillRect/>
          </a:stretch>
        </p:blipFill>
        <p:spPr>
          <a:xfrm>
            <a:off x="-20955" y="276393"/>
            <a:ext cx="3498446" cy="6290662"/>
          </a:xfrm>
          <a:prstGeom prst="rect">
            <a:avLst/>
          </a:prstGeom>
        </p:spPr>
      </p:pic>
      <p:sp>
        <p:nvSpPr>
          <p:cNvPr id="5" name="TextBox 4"/>
          <p:cNvSpPr txBox="1"/>
          <p:nvPr/>
        </p:nvSpPr>
        <p:spPr>
          <a:xfrm>
            <a:off x="660492" y="972705"/>
            <a:ext cx="1783878" cy="369332"/>
          </a:xfrm>
          <a:prstGeom prst="rect">
            <a:avLst/>
          </a:prstGeom>
          <a:noFill/>
        </p:spPr>
        <p:txBody>
          <a:bodyPr wrap="square" rtlCol="0">
            <a:spAutoFit/>
          </a:bodyPr>
          <a:lstStyle/>
          <a:p>
            <a:r>
              <a:rPr lang="en-US" dirty="0"/>
              <a:t>   LINE-UP CARD</a:t>
            </a:r>
          </a:p>
        </p:txBody>
      </p:sp>
      <p:sp>
        <p:nvSpPr>
          <p:cNvPr id="6" name="Rectangle 5"/>
          <p:cNvSpPr/>
          <p:nvPr/>
        </p:nvSpPr>
        <p:spPr>
          <a:xfrm>
            <a:off x="119917" y="6228501"/>
            <a:ext cx="1290738" cy="338554"/>
          </a:xfrm>
          <a:prstGeom prst="rect">
            <a:avLst/>
          </a:prstGeom>
        </p:spPr>
        <p:txBody>
          <a:bodyPr wrap="none">
            <a:spAutoFit/>
          </a:bodyPr>
          <a:lstStyle/>
          <a:p>
            <a:r>
              <a:rPr lang="en-US" sz="1600" dirty="0">
                <a:solidFill>
                  <a:srgbClr val="000000"/>
                </a:solidFill>
                <a:latin typeface="Times New Roman" panose="02020603050405020304" pitchFamily="18" charset="0"/>
                <a:ea typeface="Times New Roman" panose="02020603050405020304" pitchFamily="18" charset="0"/>
              </a:rPr>
              <a:t> 44</a:t>
            </a:r>
            <a:r>
              <a:rPr lang="en-US" sz="1600" dirty="0">
                <a:solidFill>
                  <a:srgbClr val="000000"/>
                </a:solidFill>
                <a:latin typeface="Arial" panose="020B0604020202020204" pitchFamily="34" charset="0"/>
                <a:ea typeface="Times New Roman" panose="02020603050405020304" pitchFamily="18" charset="0"/>
              </a:rPr>
              <a:t>     </a:t>
            </a:r>
            <a:r>
              <a:rPr lang="en-US" sz="1600" dirty="0">
                <a:solidFill>
                  <a:srgbClr val="000000"/>
                </a:solidFill>
                <a:latin typeface="Times New Roman" panose="02020603050405020304" pitchFamily="18" charset="0"/>
                <a:ea typeface="Times New Roman" panose="02020603050405020304" pitchFamily="18" charset="0"/>
              </a:rPr>
              <a:t>James</a:t>
            </a:r>
            <a:r>
              <a:rPr lang="en-US" sz="1600" dirty="0">
                <a:solidFill>
                  <a:srgbClr val="000000"/>
                </a:solidFill>
                <a:latin typeface="Arial" panose="020B0604020202020204" pitchFamily="34" charset="0"/>
                <a:ea typeface="Arial" panose="020B0604020202020204" pitchFamily="34" charset="0"/>
              </a:rPr>
              <a:t> </a:t>
            </a:r>
            <a:endParaRPr lang="en-US" sz="1600" dirty="0"/>
          </a:p>
        </p:txBody>
      </p:sp>
      <p:sp>
        <p:nvSpPr>
          <p:cNvPr id="7" name="TextBox 6"/>
          <p:cNvSpPr txBox="1"/>
          <p:nvPr/>
        </p:nvSpPr>
        <p:spPr>
          <a:xfrm>
            <a:off x="209728" y="972705"/>
            <a:ext cx="450764" cy="369332"/>
          </a:xfrm>
          <a:prstGeom prst="rect">
            <a:avLst/>
          </a:prstGeom>
          <a:noFill/>
        </p:spPr>
        <p:txBody>
          <a:bodyPr wrap="none" rtlCol="0">
            <a:spAutoFit/>
          </a:bodyPr>
          <a:lstStyle/>
          <a:p>
            <a:r>
              <a:rPr lang="en-US" dirty="0"/>
              <a:t>(B)</a:t>
            </a:r>
          </a:p>
        </p:txBody>
      </p:sp>
    </p:spTree>
    <p:extLst>
      <p:ext uri="{BB962C8B-B14F-4D97-AF65-F5344CB8AC3E}">
        <p14:creationId xmlns:p14="http://schemas.microsoft.com/office/powerpoint/2010/main" val="26807772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79272" y="271837"/>
            <a:ext cx="8160327" cy="1261884"/>
          </a:xfrm>
          <a:prstGeom prst="rect">
            <a:avLst/>
          </a:prstGeom>
        </p:spPr>
        <p:txBody>
          <a:bodyPr wrap="square">
            <a:spAutoFit/>
          </a:bodyPr>
          <a:lstStyle/>
          <a:p>
            <a:r>
              <a:rPr lang="en-US" sz="44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After Role of DH is  Terminated</a:t>
            </a:r>
          </a:p>
          <a:p>
            <a:r>
              <a:rPr lang="en-US" sz="3200" dirty="0">
                <a:solidFill>
                  <a:srgbClr val="000000"/>
                </a:solidFill>
                <a:latin typeface="Times New Roman" panose="02020603050405020304" pitchFamily="18" charset="0"/>
                <a:ea typeface="Times New Roman" panose="02020603050405020304" pitchFamily="18" charset="0"/>
              </a:rPr>
              <a:t>                           (continued) </a:t>
            </a:r>
            <a:endParaRPr lang="en-US" sz="3200" dirty="0"/>
          </a:p>
        </p:txBody>
      </p:sp>
      <p:pic>
        <p:nvPicPr>
          <p:cNvPr id="4" name="Picture 3"/>
          <p:cNvPicPr/>
          <p:nvPr/>
        </p:nvPicPr>
        <p:blipFill>
          <a:blip r:embed="rId2"/>
          <a:stretch>
            <a:fillRect/>
          </a:stretch>
        </p:blipFill>
        <p:spPr>
          <a:xfrm>
            <a:off x="0" y="271838"/>
            <a:ext cx="3639671" cy="6586162"/>
          </a:xfrm>
          <a:prstGeom prst="rect">
            <a:avLst/>
          </a:prstGeom>
        </p:spPr>
      </p:pic>
      <p:sp>
        <p:nvSpPr>
          <p:cNvPr id="5" name="TextBox 4"/>
          <p:cNvSpPr txBox="1"/>
          <p:nvPr/>
        </p:nvSpPr>
        <p:spPr>
          <a:xfrm>
            <a:off x="660492" y="972705"/>
            <a:ext cx="1783878" cy="369332"/>
          </a:xfrm>
          <a:prstGeom prst="rect">
            <a:avLst/>
          </a:prstGeom>
          <a:noFill/>
        </p:spPr>
        <p:txBody>
          <a:bodyPr wrap="square" rtlCol="0">
            <a:spAutoFit/>
          </a:bodyPr>
          <a:lstStyle/>
          <a:p>
            <a:r>
              <a:rPr lang="en-US" dirty="0"/>
              <a:t>   LINE-UP CARD</a:t>
            </a:r>
          </a:p>
        </p:txBody>
      </p:sp>
      <p:sp>
        <p:nvSpPr>
          <p:cNvPr id="8" name="Rectangle 7"/>
          <p:cNvSpPr/>
          <p:nvPr/>
        </p:nvSpPr>
        <p:spPr>
          <a:xfrm>
            <a:off x="147627" y="6519446"/>
            <a:ext cx="1290738" cy="338554"/>
          </a:xfrm>
          <a:prstGeom prst="rect">
            <a:avLst/>
          </a:prstGeom>
        </p:spPr>
        <p:txBody>
          <a:bodyPr wrap="none">
            <a:spAutoFit/>
          </a:bodyPr>
          <a:lstStyle/>
          <a:p>
            <a:r>
              <a:rPr lang="en-US" sz="1600" dirty="0">
                <a:solidFill>
                  <a:srgbClr val="000000"/>
                </a:solidFill>
                <a:latin typeface="Times New Roman" panose="02020603050405020304" pitchFamily="18" charset="0"/>
                <a:ea typeface="Times New Roman" panose="02020603050405020304" pitchFamily="18" charset="0"/>
              </a:rPr>
              <a:t> 44</a:t>
            </a:r>
            <a:r>
              <a:rPr lang="en-US" sz="1600" dirty="0">
                <a:solidFill>
                  <a:srgbClr val="000000"/>
                </a:solidFill>
                <a:latin typeface="Arial" panose="020B0604020202020204" pitchFamily="34" charset="0"/>
                <a:ea typeface="Times New Roman" panose="02020603050405020304" pitchFamily="18" charset="0"/>
              </a:rPr>
              <a:t>     </a:t>
            </a:r>
            <a:r>
              <a:rPr lang="en-US" sz="1600" dirty="0">
                <a:solidFill>
                  <a:srgbClr val="000000"/>
                </a:solidFill>
                <a:latin typeface="Times New Roman" panose="02020603050405020304" pitchFamily="18" charset="0"/>
                <a:ea typeface="Times New Roman" panose="02020603050405020304" pitchFamily="18" charset="0"/>
              </a:rPr>
              <a:t>James</a:t>
            </a:r>
            <a:r>
              <a:rPr lang="en-US" sz="1600" dirty="0">
                <a:solidFill>
                  <a:srgbClr val="000000"/>
                </a:solidFill>
                <a:latin typeface="Arial" panose="020B0604020202020204" pitchFamily="34" charset="0"/>
                <a:ea typeface="Arial" panose="020B0604020202020204" pitchFamily="34" charset="0"/>
              </a:rPr>
              <a:t> </a:t>
            </a:r>
            <a:endParaRPr lang="en-US" sz="1600" dirty="0"/>
          </a:p>
        </p:txBody>
      </p:sp>
      <p:sp>
        <p:nvSpPr>
          <p:cNvPr id="6" name="Rectangle 5"/>
          <p:cNvSpPr/>
          <p:nvPr/>
        </p:nvSpPr>
        <p:spPr>
          <a:xfrm>
            <a:off x="3200400" y="1927160"/>
            <a:ext cx="9144000" cy="4082143"/>
          </a:xfrm>
          <a:prstGeom prst="rect">
            <a:avLst/>
          </a:prstGeom>
        </p:spPr>
        <p:txBody>
          <a:bodyPr wrap="square">
            <a:spAutoFit/>
          </a:bodyPr>
          <a:lstStyle/>
          <a:p>
            <a:pPr marL="474980" marR="0" indent="-6350" algn="just">
              <a:lnSpc>
                <a:spcPct val="105000"/>
              </a:lnSpc>
              <a:spcBef>
                <a:spcPts val="0"/>
              </a:spcBef>
              <a:spcAft>
                <a:spcPts val="0"/>
              </a:spcAft>
            </a:pPr>
            <a:r>
              <a:rPr lang="en-US" sz="2800" dirty="0">
                <a:solidFill>
                  <a:srgbClr val="000000"/>
                </a:solidFill>
                <a:latin typeface="Arial" panose="020B0604020202020204" pitchFamily="34" charset="0"/>
                <a:ea typeface="Arial" panose="020B0604020202020204" pitchFamily="34" charset="0"/>
              </a:rPr>
              <a:t>• </a:t>
            </a:r>
            <a:r>
              <a:rPr lang="en-US" sz="2800" dirty="0">
                <a:solidFill>
                  <a:srgbClr val="000000"/>
                </a:solidFill>
                <a:latin typeface="Times New Roman" panose="02020603050405020304" pitchFamily="18" charset="0"/>
                <a:ea typeface="Times New Roman" panose="02020603050405020304" pitchFamily="18" charset="0"/>
              </a:rPr>
              <a:t>Franks re-enters. </a:t>
            </a:r>
            <a:endParaRPr lang="en-US" sz="2800" dirty="0">
              <a:solidFill>
                <a:srgbClr val="000000"/>
              </a:solidFill>
              <a:latin typeface="Calibri" panose="020F0502020204030204" pitchFamily="34" charset="0"/>
              <a:ea typeface="Calibri" panose="020F0502020204030204" pitchFamily="34" charset="0"/>
            </a:endParaRPr>
          </a:p>
          <a:p>
            <a:pPr marL="444500" marR="0">
              <a:lnSpc>
                <a:spcPct val="107000"/>
              </a:lnSpc>
              <a:spcBef>
                <a:spcPts val="0"/>
              </a:spcBef>
              <a:spcAft>
                <a:spcPts val="0"/>
              </a:spcAft>
            </a:pPr>
            <a:r>
              <a:rPr lang="en-US" sz="2800" b="1" dirty="0">
                <a:solidFill>
                  <a:srgbClr val="000000"/>
                </a:solidFill>
                <a:latin typeface="Times New Roman" panose="02020603050405020304" pitchFamily="18" charset="0"/>
                <a:ea typeface="Times New Roman" panose="02020603050405020304" pitchFamily="18" charset="0"/>
              </a:rPr>
              <a:t> </a:t>
            </a:r>
            <a:endParaRPr lang="en-US" sz="2800" dirty="0">
              <a:solidFill>
                <a:srgbClr val="000000"/>
              </a:solidFill>
              <a:latin typeface="Calibri" panose="020F0502020204030204" pitchFamily="34" charset="0"/>
              <a:ea typeface="Calibri" panose="020F0502020204030204" pitchFamily="34" charset="0"/>
            </a:endParaRPr>
          </a:p>
          <a:p>
            <a:pPr marL="474980" marR="8890" indent="-6350">
              <a:lnSpc>
                <a:spcPct val="102000"/>
              </a:lnSpc>
              <a:spcBef>
                <a:spcPts val="0"/>
              </a:spcBef>
              <a:spcAft>
                <a:spcPts val="5"/>
              </a:spcAft>
            </a:pPr>
            <a:r>
              <a:rPr lang="en-US" sz="2800" dirty="0">
                <a:solidFill>
                  <a:srgbClr val="000000"/>
                </a:solidFill>
                <a:latin typeface="Times New Roman" panose="02020603050405020304" pitchFamily="18" charset="0"/>
                <a:ea typeface="Times New Roman" panose="02020603050405020304" pitchFamily="18" charset="0"/>
              </a:rPr>
              <a:t>NOTE:  By looking at this line-up you can easily see that Grant is now out of the game.  There is a second line through his  number creating an X.  Once Grant is out of the game, a line should be put through his name.  With the line through or IN Franks’ number; this signifies that Franks is back IN the line-up and hitting again in the #6 slot. </a:t>
            </a:r>
            <a:endParaRPr lang="en-US" sz="2800" dirty="0">
              <a:solidFill>
                <a:srgbClr val="000000"/>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931843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69127" y="361711"/>
            <a:ext cx="7703127" cy="1922962"/>
          </a:xfrm>
          <a:prstGeom prst="rect">
            <a:avLst/>
          </a:prstGeom>
        </p:spPr>
        <p:txBody>
          <a:bodyPr wrap="square">
            <a:spAutoFit/>
          </a:bodyPr>
          <a:lstStyle/>
          <a:p>
            <a:pPr marL="457200" marR="894715" algn="just">
              <a:lnSpc>
                <a:spcPct val="90000"/>
              </a:lnSpc>
              <a:spcBef>
                <a:spcPts val="0"/>
              </a:spcBef>
              <a:spcAft>
                <a:spcPts val="255"/>
              </a:spcAft>
            </a:pPr>
            <a:r>
              <a:rPr lang="en-US" dirty="0">
                <a:solidFill>
                  <a:srgbClr val="303030"/>
                </a:solidFill>
                <a:latin typeface="Times New Roman" panose="02020603050405020304" pitchFamily="18" charset="0"/>
                <a:ea typeface="Times New Roman" panose="02020603050405020304" pitchFamily="18" charset="0"/>
              </a:rPr>
              <a:t>…</a:t>
            </a:r>
            <a:r>
              <a:rPr lang="en-US" i="1" dirty="0">
                <a:solidFill>
                  <a:srgbClr val="303030"/>
                </a:solidFill>
                <a:latin typeface="Times New Roman" panose="02020603050405020304" pitchFamily="18" charset="0"/>
                <a:ea typeface="Times New Roman" panose="02020603050405020304" pitchFamily="18" charset="0"/>
              </a:rPr>
              <a:t>line-up card shall include the name, shirt number, position and batting order of each starting player, the name and shirt number of each eligible substitute </a:t>
            </a:r>
            <a:r>
              <a:rPr lang="en-US" i="1" dirty="0">
                <a:solidFill>
                  <a:srgbClr val="FF0000"/>
                </a:solidFill>
                <a:latin typeface="Times New Roman" panose="02020603050405020304" pitchFamily="18" charset="0"/>
                <a:ea typeface="Times New Roman" panose="02020603050405020304" pitchFamily="18" charset="0"/>
              </a:rPr>
              <a:t>should</a:t>
            </a:r>
            <a:r>
              <a:rPr lang="en-US" i="1" dirty="0">
                <a:solidFill>
                  <a:srgbClr val="303030"/>
                </a:solidFill>
                <a:latin typeface="Times New Roman" panose="02020603050405020304" pitchFamily="18" charset="0"/>
                <a:ea typeface="Times New Roman" panose="02020603050405020304" pitchFamily="18" charset="0"/>
              </a:rPr>
              <a:t> also be listed. </a:t>
            </a:r>
            <a:endParaRPr lang="en-US" sz="1050" dirty="0">
              <a:solidFill>
                <a:srgbClr val="000000"/>
              </a:solidFill>
              <a:effectLst/>
              <a:latin typeface="Calibri" panose="020F0502020204030204" pitchFamily="34" charset="0"/>
              <a:ea typeface="Calibri" panose="020F0502020204030204" pitchFamily="34" charset="0"/>
            </a:endParaRPr>
          </a:p>
          <a:p>
            <a:pPr marL="457200" marR="0">
              <a:lnSpc>
                <a:spcPct val="107000"/>
              </a:lnSpc>
              <a:spcBef>
                <a:spcPts val="0"/>
              </a:spcBef>
              <a:spcAft>
                <a:spcPts val="0"/>
              </a:spcAft>
            </a:pPr>
            <a:r>
              <a:rPr lang="en-US" dirty="0">
                <a:solidFill>
                  <a:srgbClr val="303030"/>
                </a:solidFill>
                <a:latin typeface="Times New Roman" panose="02020603050405020304" pitchFamily="18" charset="0"/>
                <a:ea typeface="Times New Roman" panose="02020603050405020304" pitchFamily="18" charset="0"/>
              </a:rPr>
              <a:t> </a:t>
            </a:r>
            <a:endParaRPr lang="en-US" sz="1050" dirty="0">
              <a:solidFill>
                <a:srgbClr val="000000"/>
              </a:solidFill>
              <a:effectLst/>
              <a:latin typeface="Calibri" panose="020F0502020204030204" pitchFamily="34" charset="0"/>
              <a:ea typeface="Calibri" panose="020F0502020204030204" pitchFamily="34" charset="0"/>
            </a:endParaRPr>
          </a:p>
          <a:p>
            <a:pPr marL="454025" marR="746760" indent="-6350" algn="just">
              <a:lnSpc>
                <a:spcPct val="90000"/>
              </a:lnSpc>
              <a:spcBef>
                <a:spcPts val="0"/>
              </a:spcBef>
              <a:spcAft>
                <a:spcPts val="280"/>
              </a:spcAft>
            </a:pPr>
            <a:r>
              <a:rPr lang="en-US" dirty="0">
                <a:solidFill>
                  <a:srgbClr val="303030"/>
                </a:solidFill>
                <a:latin typeface="Times New Roman" panose="02020603050405020304" pitchFamily="18" charset="0"/>
                <a:ea typeface="Times New Roman" panose="02020603050405020304" pitchFamily="18" charset="0"/>
              </a:rPr>
              <a:t>NOTE 1:  </a:t>
            </a:r>
            <a:r>
              <a:rPr lang="en-US" dirty="0">
                <a:solidFill>
                  <a:srgbClr val="FF0000"/>
                </a:solidFill>
                <a:latin typeface="Times New Roman" panose="02020603050405020304" pitchFamily="18" charset="0"/>
                <a:ea typeface="Times New Roman" panose="02020603050405020304" pitchFamily="18" charset="0"/>
              </a:rPr>
              <a:t>IMPORTANT!  </a:t>
            </a:r>
            <a:r>
              <a:rPr lang="en-US" dirty="0">
                <a:solidFill>
                  <a:srgbClr val="303030"/>
                </a:solidFill>
                <a:latin typeface="Times New Roman" panose="02020603050405020304" pitchFamily="18" charset="0"/>
                <a:ea typeface="Times New Roman" panose="02020603050405020304" pitchFamily="18" charset="0"/>
              </a:rPr>
              <a:t>If the Plate Umpire sees there are no substitutes on the line-up card he should ask the coach to list them.  If he states he has no subs, then accept the card as is.  </a:t>
            </a:r>
            <a:endParaRPr lang="en-US" sz="1050" dirty="0">
              <a:solidFill>
                <a:srgbClr val="000000"/>
              </a:solidFill>
              <a:effectLst/>
              <a:latin typeface="Calibri" panose="020F0502020204030204" pitchFamily="34" charset="0"/>
              <a:ea typeface="Calibri" panose="020F0502020204030204" pitchFamily="34" charset="0"/>
            </a:endParaRPr>
          </a:p>
        </p:txBody>
      </p:sp>
      <p:sp>
        <p:nvSpPr>
          <p:cNvPr id="3" name="Rectangle 2"/>
          <p:cNvSpPr/>
          <p:nvPr/>
        </p:nvSpPr>
        <p:spPr>
          <a:xfrm>
            <a:off x="2369127" y="2423053"/>
            <a:ext cx="8243455" cy="4180760"/>
          </a:xfrm>
          <a:prstGeom prst="rect">
            <a:avLst/>
          </a:prstGeom>
        </p:spPr>
        <p:txBody>
          <a:bodyPr wrap="square">
            <a:spAutoFit/>
          </a:bodyPr>
          <a:lstStyle/>
          <a:p>
            <a:pPr marL="454025" marR="654685" indent="-6350" algn="just">
              <a:lnSpc>
                <a:spcPct val="90000"/>
              </a:lnSpc>
              <a:spcBef>
                <a:spcPts val="0"/>
              </a:spcBef>
              <a:spcAft>
                <a:spcPts val="280"/>
              </a:spcAft>
            </a:pPr>
            <a:r>
              <a:rPr lang="en-US" dirty="0">
                <a:solidFill>
                  <a:srgbClr val="FF0000"/>
                </a:solidFill>
                <a:latin typeface="Times New Roman" panose="02020603050405020304" pitchFamily="18" charset="0"/>
                <a:ea typeface="Times New Roman" panose="02020603050405020304" pitchFamily="18" charset="0"/>
              </a:rPr>
              <a:t>THERE IS NO PENALTY </a:t>
            </a:r>
            <a:r>
              <a:rPr lang="en-US" dirty="0">
                <a:solidFill>
                  <a:srgbClr val="303030"/>
                </a:solidFill>
                <a:latin typeface="Times New Roman" panose="02020603050405020304" pitchFamily="18" charset="0"/>
                <a:ea typeface="Times New Roman" panose="02020603050405020304" pitchFamily="18" charset="0"/>
              </a:rPr>
              <a:t>if a substitute comes into the game and was not listed on the line-up card; coach inadvertently left him off, or player arrived late, etc.  </a:t>
            </a:r>
            <a:r>
              <a:rPr lang="en-US" u="sng" dirty="0">
                <a:solidFill>
                  <a:srgbClr val="303030"/>
                </a:solidFill>
                <a:uFill>
                  <a:solidFill>
                    <a:srgbClr val="303030"/>
                  </a:solidFill>
                </a:uFill>
                <a:latin typeface="Times New Roman" panose="02020603050405020304" pitchFamily="18" charset="0"/>
                <a:ea typeface="Times New Roman" panose="02020603050405020304" pitchFamily="18" charset="0"/>
              </a:rPr>
              <a:t>One year an umpire did not know this rule and </a:t>
            </a:r>
            <a:r>
              <a:rPr lang="en-US" b="1" u="sng" dirty="0">
                <a:solidFill>
                  <a:srgbClr val="303030"/>
                </a:solidFill>
                <a:uFill>
                  <a:solidFill>
                    <a:srgbClr val="303030"/>
                  </a:solidFill>
                </a:uFill>
                <a:latin typeface="Times New Roman" panose="02020603050405020304" pitchFamily="18" charset="0"/>
                <a:ea typeface="Times New Roman" panose="02020603050405020304" pitchFamily="18" charset="0"/>
              </a:rPr>
              <a:t>ejected</a:t>
            </a:r>
            <a:r>
              <a:rPr lang="en-US" u="sng" dirty="0">
                <a:solidFill>
                  <a:srgbClr val="303030"/>
                </a:solidFill>
                <a:uFill>
                  <a:solidFill>
                    <a:srgbClr val="303030"/>
                  </a:solidFill>
                </a:uFill>
                <a:latin typeface="Times New Roman" panose="02020603050405020304" pitchFamily="18" charset="0"/>
                <a:ea typeface="Times New Roman" panose="02020603050405020304" pitchFamily="18" charset="0"/>
              </a:rPr>
              <a:t> the coach</a:t>
            </a:r>
            <a:r>
              <a:rPr lang="en-US" dirty="0">
                <a:solidFill>
                  <a:srgbClr val="303030"/>
                </a:solidFill>
                <a:latin typeface="Times New Roman" panose="02020603050405020304" pitchFamily="18" charset="0"/>
                <a:ea typeface="Times New Roman" panose="02020603050405020304" pitchFamily="18" charset="0"/>
              </a:rPr>
              <a:t> </a:t>
            </a:r>
            <a:r>
              <a:rPr lang="en-US" u="sng" dirty="0">
                <a:solidFill>
                  <a:srgbClr val="303030"/>
                </a:solidFill>
                <a:uFill>
                  <a:solidFill>
                    <a:srgbClr val="303030"/>
                  </a:solidFill>
                </a:uFill>
                <a:latin typeface="Times New Roman" panose="02020603050405020304" pitchFamily="18" charset="0"/>
                <a:ea typeface="Times New Roman" panose="02020603050405020304" pitchFamily="18" charset="0"/>
              </a:rPr>
              <a:t>when he argued that the substitute did not have to be on the line-up card.</a:t>
            </a:r>
            <a:r>
              <a:rPr lang="en-US" dirty="0">
                <a:solidFill>
                  <a:srgbClr val="303030"/>
                </a:solidFill>
                <a:latin typeface="Times New Roman" panose="02020603050405020304" pitchFamily="18" charset="0"/>
                <a:ea typeface="Times New Roman" panose="02020603050405020304" pitchFamily="18" charset="0"/>
              </a:rPr>
              <a:t> </a:t>
            </a:r>
            <a:endParaRPr lang="en-US" sz="1050" dirty="0">
              <a:solidFill>
                <a:srgbClr val="000000"/>
              </a:solidFill>
              <a:effectLst/>
              <a:latin typeface="Calibri" panose="020F0502020204030204" pitchFamily="34" charset="0"/>
              <a:ea typeface="Calibri" panose="020F0502020204030204" pitchFamily="34" charset="0"/>
            </a:endParaRPr>
          </a:p>
          <a:p>
            <a:pPr marL="457200" marR="0">
              <a:lnSpc>
                <a:spcPct val="107000"/>
              </a:lnSpc>
              <a:spcBef>
                <a:spcPts val="0"/>
              </a:spcBef>
              <a:spcAft>
                <a:spcPts val="0"/>
              </a:spcAft>
            </a:pPr>
            <a:r>
              <a:rPr lang="en-US" dirty="0">
                <a:solidFill>
                  <a:srgbClr val="303030"/>
                </a:solidFill>
                <a:latin typeface="Times New Roman" panose="02020603050405020304" pitchFamily="18" charset="0"/>
                <a:ea typeface="Times New Roman" panose="02020603050405020304" pitchFamily="18" charset="0"/>
              </a:rPr>
              <a:t> </a:t>
            </a:r>
            <a:endParaRPr lang="en-US" sz="1050" dirty="0">
              <a:solidFill>
                <a:srgbClr val="000000"/>
              </a:solidFill>
              <a:effectLst/>
              <a:latin typeface="Calibri" panose="020F0502020204030204" pitchFamily="34" charset="0"/>
              <a:ea typeface="Calibri" panose="020F0502020204030204" pitchFamily="34" charset="0"/>
            </a:endParaRPr>
          </a:p>
          <a:p>
            <a:pPr marL="454025" marR="727710" indent="-6350" algn="just">
              <a:lnSpc>
                <a:spcPct val="90000"/>
              </a:lnSpc>
              <a:spcBef>
                <a:spcPts val="0"/>
              </a:spcBef>
              <a:spcAft>
                <a:spcPts val="480"/>
              </a:spcAft>
            </a:pPr>
            <a:r>
              <a:rPr lang="en-US" dirty="0">
                <a:solidFill>
                  <a:srgbClr val="303030"/>
                </a:solidFill>
                <a:latin typeface="Times New Roman" panose="02020603050405020304" pitchFamily="18" charset="0"/>
                <a:ea typeface="Times New Roman" panose="02020603050405020304" pitchFamily="18" charset="0"/>
              </a:rPr>
              <a:t>NOTE 2:  It is important to keep a line-up card correctly.  Batting out of order, illegal substitution, etc., may have to be ruled on.  An improperly kept line-up card can create havoc for the umpire.  This presentation gives an example on how to keep the card.   Each umpire, however, may develop his/her own way of keeping the card that makes sense to them.  </a:t>
            </a:r>
            <a:endParaRPr lang="en-US" sz="1050" dirty="0">
              <a:solidFill>
                <a:srgbClr val="000000"/>
              </a:solidFill>
              <a:effectLst/>
              <a:latin typeface="Calibri" panose="020F0502020204030204" pitchFamily="34" charset="0"/>
              <a:ea typeface="Calibri" panose="020F0502020204030204" pitchFamily="34" charset="0"/>
            </a:endParaRPr>
          </a:p>
          <a:p>
            <a:pPr marL="457200" marR="0">
              <a:lnSpc>
                <a:spcPct val="107000"/>
              </a:lnSpc>
              <a:spcBef>
                <a:spcPts val="0"/>
              </a:spcBef>
              <a:spcAft>
                <a:spcPts val="2760"/>
              </a:spcAft>
            </a:pPr>
            <a:r>
              <a:rPr lang="en-US" dirty="0">
                <a:solidFill>
                  <a:srgbClr val="303030"/>
                </a:solidFill>
                <a:latin typeface="Times New Roman" panose="02020603050405020304" pitchFamily="18" charset="0"/>
                <a:ea typeface="Times New Roman" panose="02020603050405020304" pitchFamily="18" charset="0"/>
              </a:rPr>
              <a:t> </a:t>
            </a:r>
            <a:r>
              <a:rPr lang="en-US" dirty="0">
                <a:solidFill>
                  <a:srgbClr val="303030"/>
                </a:solidFill>
                <a:latin typeface="Impact" panose="020B0806030902050204" pitchFamily="34" charset="0"/>
                <a:ea typeface="Impact" panose="020B0806030902050204" pitchFamily="34" charset="0"/>
                <a:cs typeface="Impact" panose="020B0806030902050204" pitchFamily="34" charset="0"/>
              </a:rPr>
              <a:t> </a:t>
            </a:r>
            <a:endParaRPr lang="en-US" sz="1050" dirty="0">
              <a:solidFill>
                <a:srgbClr val="000000"/>
              </a:solidFill>
              <a:effectLst/>
              <a:latin typeface="Calibri" panose="020F0502020204030204" pitchFamily="34" charset="0"/>
              <a:ea typeface="Calibri" panose="020F0502020204030204" pitchFamily="34" charset="0"/>
            </a:endParaRPr>
          </a:p>
          <a:p>
            <a:pPr marR="132080" algn="ctr">
              <a:lnSpc>
                <a:spcPct val="107000"/>
              </a:lnSpc>
            </a:pPr>
            <a:r>
              <a:rPr lang="en-US" sz="4800" b="1" kern="0" dirty="0">
                <a:solidFill>
                  <a:srgbClr val="303030"/>
                </a:solidFill>
                <a:effectLst/>
                <a:latin typeface="Impact" panose="020B0806030902050204" pitchFamily="34" charset="0"/>
                <a:ea typeface="Impact" panose="020B0806030902050204" pitchFamily="34" charset="0"/>
                <a:cs typeface="Impact" panose="020B0806030902050204" pitchFamily="34" charset="0"/>
              </a:rPr>
              <a:t>RULE 1-1-2 </a:t>
            </a:r>
            <a:endParaRPr lang="en-US" sz="5400" b="1" kern="0" dirty="0">
              <a:solidFill>
                <a:srgbClr val="262626"/>
              </a:solidFill>
              <a:effectLst/>
              <a:latin typeface="Impact" panose="020B0806030902050204" pitchFamily="34" charset="0"/>
              <a:ea typeface="Impact" panose="020B0806030902050204" pitchFamily="34" charset="0"/>
              <a:cs typeface="Impact" panose="020B0806030902050204" pitchFamily="34" charset="0"/>
            </a:endParaRPr>
          </a:p>
        </p:txBody>
      </p:sp>
    </p:spTree>
    <p:extLst>
      <p:ext uri="{BB962C8B-B14F-4D97-AF65-F5344CB8AC3E}">
        <p14:creationId xmlns:p14="http://schemas.microsoft.com/office/powerpoint/2010/main" val="8074312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47489" y="528844"/>
            <a:ext cx="5000471" cy="830997"/>
          </a:xfrm>
          <a:prstGeom prst="rect">
            <a:avLst/>
          </a:prstGeom>
        </p:spPr>
        <p:txBody>
          <a:bodyPr wrap="none">
            <a:spAutoFit/>
          </a:bodyPr>
          <a:lstStyle/>
          <a:p>
            <a:r>
              <a:rPr lang="en-US" sz="48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SPEED-UP  RULES   </a:t>
            </a:r>
            <a:endParaRPr lang="en-US" sz="4800" b="1" dirty="0">
              <a:latin typeface="Calibri" panose="020F0502020204030204" pitchFamily="34" charset="0"/>
              <a:cs typeface="Calibri" panose="020F0502020204030204" pitchFamily="34" charset="0"/>
            </a:endParaRPr>
          </a:p>
        </p:txBody>
      </p:sp>
      <p:sp>
        <p:nvSpPr>
          <p:cNvPr id="3" name="Rectangle 2"/>
          <p:cNvSpPr/>
          <p:nvPr/>
        </p:nvSpPr>
        <p:spPr>
          <a:xfrm>
            <a:off x="3241964" y="1359841"/>
            <a:ext cx="6096000" cy="1122038"/>
          </a:xfrm>
          <a:prstGeom prst="rect">
            <a:avLst/>
          </a:prstGeom>
        </p:spPr>
        <p:txBody>
          <a:bodyPr>
            <a:spAutoFit/>
          </a:bodyPr>
          <a:lstStyle/>
          <a:p>
            <a:pPr>
              <a:lnSpc>
                <a:spcPct val="105000"/>
              </a:lnSpc>
              <a:spcAft>
                <a:spcPts val="2235"/>
              </a:spcAft>
              <a:tabLst>
                <a:tab pos="1236345" algn="ctr"/>
                <a:tab pos="3626485" algn="ctr"/>
              </a:tabLst>
            </a:pPr>
            <a:r>
              <a:rPr lang="en-US" dirty="0">
                <a:solidFill>
                  <a:srgbClr val="000000"/>
                </a:solidFill>
                <a:latin typeface="Times New Roman" panose="02020603050405020304" pitchFamily="18" charset="0"/>
                <a:ea typeface="Times New Roman" panose="02020603050405020304" pitchFamily="18" charset="0"/>
              </a:rPr>
              <a:t>           Located in the back of the Rules Book after Rule 10</a:t>
            </a:r>
            <a:endParaRPr lang="en-US" dirty="0">
              <a:solidFill>
                <a:srgbClr val="000000"/>
              </a:solidFill>
              <a:latin typeface="Calibri" panose="020F0502020204030204" pitchFamily="34" charset="0"/>
              <a:ea typeface="Calibri" panose="020F0502020204030204" pitchFamily="34" charset="0"/>
            </a:endParaRPr>
          </a:p>
          <a:p>
            <a:pPr marR="394335" indent="-6350" algn="just">
              <a:lnSpc>
                <a:spcPct val="106000"/>
              </a:lnSpc>
              <a:spcAft>
                <a:spcPts val="55"/>
              </a:spcAft>
            </a:pPr>
            <a:r>
              <a:rPr lang="en-US" sz="2000" b="1" dirty="0">
                <a:solidFill>
                  <a:srgbClr val="000000"/>
                </a:solidFill>
                <a:latin typeface="Times New Roman" panose="02020603050405020304" pitchFamily="18" charset="0"/>
                <a:ea typeface="Times New Roman" panose="02020603050405020304" pitchFamily="18" charset="0"/>
              </a:rPr>
              <a:t>             </a:t>
            </a:r>
            <a:r>
              <a:rPr lang="en-US" sz="28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COURTESY RUNNER(S) – CR </a:t>
            </a:r>
            <a:endParaRPr lang="en-US" sz="2800" b="1" dirty="0">
              <a:latin typeface="Calibri" panose="020F0502020204030204" pitchFamily="34" charset="0"/>
              <a:cs typeface="Calibri" panose="020F0502020204030204" pitchFamily="34" charset="0"/>
            </a:endParaRPr>
          </a:p>
        </p:txBody>
      </p:sp>
      <p:sp>
        <p:nvSpPr>
          <p:cNvPr id="4" name="Rectangle 3"/>
          <p:cNvSpPr/>
          <p:nvPr/>
        </p:nvSpPr>
        <p:spPr>
          <a:xfrm>
            <a:off x="1191490" y="2615569"/>
            <a:ext cx="10764983" cy="2114938"/>
          </a:xfrm>
          <a:prstGeom prst="rect">
            <a:avLst/>
          </a:prstGeom>
        </p:spPr>
        <p:txBody>
          <a:bodyPr wrap="square">
            <a:spAutoFit/>
          </a:bodyPr>
          <a:lstStyle/>
          <a:p>
            <a:pPr marL="342900" marR="170815" lvl="0" indent="-342900" fontAlgn="base">
              <a:lnSpc>
                <a:spcPct val="105000"/>
              </a:lnSpc>
              <a:spcBef>
                <a:spcPts val="0"/>
              </a:spcBef>
              <a:spcAft>
                <a:spcPts val="420"/>
              </a:spcAft>
              <a:buClr>
                <a:srgbClr val="000000"/>
              </a:buClr>
              <a:buSzPts val="2000"/>
              <a:buFont typeface="+mj-lt"/>
              <a:buAutoNum type="alphaLcParenR"/>
            </a:pPr>
            <a:r>
              <a:rPr lang="en-US"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OPTIONAL at any time. </a:t>
            </a:r>
            <a:endParaRPr lang="en-US" sz="1050"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a:p>
            <a:pPr marL="342900" marR="170815" lvl="0" indent="-342900" fontAlgn="base">
              <a:lnSpc>
                <a:spcPct val="105000"/>
              </a:lnSpc>
              <a:spcBef>
                <a:spcPts val="0"/>
              </a:spcBef>
              <a:spcAft>
                <a:spcPts val="30"/>
              </a:spcAft>
              <a:buClr>
                <a:srgbClr val="000000"/>
              </a:buClr>
              <a:buSzPts val="2000"/>
              <a:buFont typeface="+mj-lt"/>
              <a:buAutoNum type="alphaLcParenR"/>
            </a:pPr>
            <a:r>
              <a:rPr lang="en-US"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Used for PITCHER(S) and/or CATCHER(S) only. </a:t>
            </a:r>
            <a:endParaRPr lang="en-US" sz="1050"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a:p>
            <a:pPr marL="342900" marR="170815" lvl="0" indent="-342900" fontAlgn="base">
              <a:lnSpc>
                <a:spcPct val="105000"/>
              </a:lnSpc>
              <a:spcBef>
                <a:spcPts val="0"/>
              </a:spcBef>
              <a:spcAft>
                <a:spcPts val="30"/>
              </a:spcAft>
              <a:buClr>
                <a:srgbClr val="000000"/>
              </a:buClr>
              <a:buSzPts val="2000"/>
              <a:buFont typeface="+mj-lt"/>
              <a:buAutoNum type="alphaLcParenR"/>
            </a:pPr>
            <a:r>
              <a:rPr lang="en-US"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CR must be a player who has not been in the game. </a:t>
            </a:r>
            <a:endParaRPr lang="en-US" sz="1050"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a:p>
            <a:pPr marL="342900" marR="170815" lvl="0" indent="-342900" fontAlgn="base">
              <a:lnSpc>
                <a:spcPct val="105000"/>
              </a:lnSpc>
              <a:spcBef>
                <a:spcPts val="0"/>
              </a:spcBef>
              <a:spcAft>
                <a:spcPts val="30"/>
              </a:spcAft>
              <a:buClr>
                <a:srgbClr val="000000"/>
              </a:buClr>
              <a:buSzPts val="2000"/>
              <a:buFont typeface="+mj-lt"/>
              <a:buAutoNum type="alphaLcParenR"/>
            </a:pPr>
            <a:r>
              <a:rPr lang="en-US"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There is no limit on how many Courtesy Runners can be used. </a:t>
            </a:r>
            <a:endParaRPr lang="en-US" sz="1050"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a:p>
            <a:pPr marL="342900" marR="170815" lvl="0" indent="-342900" fontAlgn="base">
              <a:lnSpc>
                <a:spcPct val="105000"/>
              </a:lnSpc>
              <a:spcBef>
                <a:spcPts val="0"/>
              </a:spcBef>
              <a:spcAft>
                <a:spcPts val="30"/>
              </a:spcAft>
              <a:buClr>
                <a:srgbClr val="000000"/>
              </a:buClr>
              <a:buSzPts val="2000"/>
              <a:buFont typeface="+mj-lt"/>
              <a:buAutoNum type="alphaLcParenR"/>
            </a:pPr>
            <a:r>
              <a:rPr lang="en-US" u="sng"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Cannot use the same CR during the game </a:t>
            </a:r>
            <a:r>
              <a:rPr lang="en-US"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for both positions; catcher and pitcher. </a:t>
            </a:r>
            <a:endParaRPr lang="en-US" sz="1050"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a:p>
            <a:pPr marL="342900" marR="170815" lvl="0" indent="-342900" fontAlgn="base">
              <a:lnSpc>
                <a:spcPct val="105000"/>
              </a:lnSpc>
              <a:spcBef>
                <a:spcPts val="0"/>
              </a:spcBef>
              <a:spcAft>
                <a:spcPts val="30"/>
              </a:spcAft>
              <a:buClr>
                <a:srgbClr val="000000"/>
              </a:buClr>
              <a:buSzPts val="2000"/>
              <a:buFont typeface="+mj-lt"/>
              <a:buAutoNum type="alphaLcParenR"/>
            </a:pPr>
            <a:r>
              <a:rPr lang="en-US"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CR is running for POSITION, not PLAYER.  </a:t>
            </a:r>
          </a:p>
          <a:p>
            <a:pPr marR="170815" lvl="0" fontAlgn="base">
              <a:lnSpc>
                <a:spcPct val="105000"/>
              </a:lnSpc>
              <a:spcBef>
                <a:spcPts val="0"/>
              </a:spcBef>
              <a:spcAft>
                <a:spcPts val="30"/>
              </a:spcAft>
              <a:buClr>
                <a:srgbClr val="000000"/>
              </a:buClr>
              <a:buSzPts val="2000"/>
            </a:pPr>
            <a:r>
              <a:rPr lang="en-US" sz="1400"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(Smith runs </a:t>
            </a:r>
            <a:r>
              <a:rPr lang="en-US" sz="1400" dirty="0">
                <a:solidFill>
                  <a:srgbClr val="000000"/>
                </a:solidFill>
                <a:latin typeface="Times New Roman" panose="02020603050405020304" pitchFamily="18" charset="0"/>
                <a:ea typeface="Times New Roman" panose="02020603050405020304" pitchFamily="18" charset="0"/>
              </a:rPr>
              <a:t> for Jones who is pitching.  If Jones comes in to catch, Smith cannot run for Jones as the catcher.  Smith can only run for a pitcher.)  </a:t>
            </a:r>
            <a:endParaRPr lang="en-US" sz="1050" dirty="0">
              <a:solidFill>
                <a:srgbClr val="000000"/>
              </a:solidFill>
              <a:effectLst/>
              <a:latin typeface="Calibri" panose="020F0502020204030204" pitchFamily="34" charset="0"/>
              <a:ea typeface="Calibri" panose="020F0502020204030204" pitchFamily="34" charset="0"/>
            </a:endParaRPr>
          </a:p>
        </p:txBody>
      </p:sp>
      <p:sp>
        <p:nvSpPr>
          <p:cNvPr id="5" name="Rectangle 4"/>
          <p:cNvSpPr/>
          <p:nvPr/>
        </p:nvSpPr>
        <p:spPr>
          <a:xfrm>
            <a:off x="1191490" y="4730507"/>
            <a:ext cx="8950036" cy="1425390"/>
          </a:xfrm>
          <a:prstGeom prst="rect">
            <a:avLst/>
          </a:prstGeom>
        </p:spPr>
        <p:txBody>
          <a:bodyPr wrap="square">
            <a:spAutoFit/>
          </a:bodyPr>
          <a:lstStyle/>
          <a:p>
            <a:pPr marL="342900" marR="170815" lvl="0" indent="-342900" fontAlgn="base">
              <a:lnSpc>
                <a:spcPct val="105000"/>
              </a:lnSpc>
              <a:spcBef>
                <a:spcPts val="0"/>
              </a:spcBef>
              <a:spcAft>
                <a:spcPts val="30"/>
              </a:spcAft>
              <a:buClr>
                <a:srgbClr val="000000"/>
              </a:buClr>
              <a:buSzPts val="2000"/>
              <a:buAutoNum type="alphaLcParenR" startAt="7"/>
            </a:pPr>
            <a:r>
              <a:rPr lang="en-US"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CR cannot come into the game as a substitute to pinch hit or pinch run        in the same ½ inning that he was used as a CR.  </a:t>
            </a:r>
          </a:p>
          <a:p>
            <a:pPr marR="170815" lvl="0" fontAlgn="base">
              <a:lnSpc>
                <a:spcPct val="105000"/>
              </a:lnSpc>
              <a:spcBef>
                <a:spcPts val="0"/>
              </a:spcBef>
              <a:spcAft>
                <a:spcPts val="30"/>
              </a:spcAft>
              <a:buClr>
                <a:srgbClr val="000000"/>
              </a:buClr>
              <a:buSzPts val="2000"/>
            </a:pPr>
            <a:endParaRPr lang="en-US" sz="1050"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a:p>
            <a:pPr marL="6350" marR="0" indent="-6350">
              <a:lnSpc>
                <a:spcPct val="105000"/>
              </a:lnSpc>
              <a:spcBef>
                <a:spcPts val="0"/>
              </a:spcBef>
              <a:spcAft>
                <a:spcPts val="55"/>
              </a:spcAft>
            </a:pPr>
            <a:r>
              <a:rPr lang="en-US" dirty="0">
                <a:solidFill>
                  <a:srgbClr val="000000"/>
                </a:solidFill>
                <a:latin typeface="Times New Roman" panose="02020603050405020304" pitchFamily="18" charset="0"/>
                <a:ea typeface="Times New Roman" panose="02020603050405020304" pitchFamily="18" charset="0"/>
              </a:rPr>
              <a:t> </a:t>
            </a:r>
            <a:r>
              <a:rPr lang="en-US" b="1" dirty="0">
                <a:solidFill>
                  <a:srgbClr val="000000"/>
                </a:solidFill>
                <a:latin typeface="Times New Roman" panose="02020603050405020304" pitchFamily="18" charset="0"/>
                <a:ea typeface="Times New Roman" panose="02020603050405020304" pitchFamily="18" charset="0"/>
              </a:rPr>
              <a:t>Exception:  If injury, illness or ejection happens and there is no other  substitute to come in, the CR may enter the game as a substitute. </a:t>
            </a:r>
            <a:endParaRPr lang="en-US" sz="1050" dirty="0">
              <a:solidFill>
                <a:srgbClr val="000000"/>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8271202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18508" y="357322"/>
            <a:ext cx="7453746" cy="1583382"/>
          </a:xfrm>
          <a:prstGeom prst="rect">
            <a:avLst/>
          </a:prstGeom>
        </p:spPr>
        <p:txBody>
          <a:bodyPr wrap="square">
            <a:spAutoFit/>
          </a:bodyPr>
          <a:lstStyle/>
          <a:p>
            <a:pPr marL="959485" marR="0" indent="-6350">
              <a:lnSpc>
                <a:spcPct val="107000"/>
              </a:lnSpc>
              <a:spcBef>
                <a:spcPts val="0"/>
              </a:spcBef>
              <a:spcAft>
                <a:spcPts val="0"/>
              </a:spcAft>
            </a:pPr>
            <a:r>
              <a:rPr lang="en-US" sz="4800" b="1" dirty="0">
                <a:solidFill>
                  <a:srgbClr val="000000"/>
                </a:solidFill>
                <a:ea typeface="Times New Roman" panose="02020603050405020304" pitchFamily="18" charset="0"/>
              </a:rPr>
              <a:t>COURTESY RUNNER </a:t>
            </a:r>
          </a:p>
          <a:p>
            <a:pPr marL="959485" marR="394335" indent="-6350" algn="just">
              <a:lnSpc>
                <a:spcPct val="106000"/>
              </a:lnSpc>
              <a:spcBef>
                <a:spcPts val="0"/>
              </a:spcBef>
              <a:spcAft>
                <a:spcPts val="55"/>
              </a:spcAft>
            </a:pPr>
            <a:r>
              <a:rPr lang="en-US" dirty="0">
                <a:solidFill>
                  <a:srgbClr val="000000"/>
                </a:solidFill>
                <a:latin typeface="Times New Roman" panose="02020603050405020304" pitchFamily="18" charset="0"/>
                <a:ea typeface="Times New Roman" panose="02020603050405020304" pitchFamily="18" charset="0"/>
              </a:rPr>
              <a:t>                  </a:t>
            </a:r>
            <a:r>
              <a:rPr lang="en-US" sz="2400" dirty="0">
                <a:solidFill>
                  <a:srgbClr val="000000"/>
                </a:solidFill>
                <a:latin typeface="Times New Roman" panose="02020603050405020304" pitchFamily="18" charset="0"/>
                <a:ea typeface="Times New Roman" panose="02020603050405020304" pitchFamily="18" charset="0"/>
              </a:rPr>
              <a:t>Projected Substitution </a:t>
            </a:r>
            <a:endParaRPr lang="en-US" sz="1050" dirty="0">
              <a:solidFill>
                <a:srgbClr val="000000"/>
              </a:solidFill>
              <a:latin typeface="Calibri" panose="020F0502020204030204" pitchFamily="34" charset="0"/>
              <a:ea typeface="Calibri" panose="020F0502020204030204" pitchFamily="34" charset="0"/>
            </a:endParaRPr>
          </a:p>
          <a:p>
            <a:pPr marL="644525" marR="0" indent="-6350">
              <a:lnSpc>
                <a:spcPct val="107000"/>
              </a:lnSpc>
              <a:spcBef>
                <a:spcPts val="0"/>
              </a:spcBef>
              <a:spcAft>
                <a:spcPts val="3060"/>
              </a:spcAft>
            </a:pPr>
            <a:r>
              <a:rPr lang="en-US" b="1" dirty="0">
                <a:solidFill>
                  <a:srgbClr val="FF0000"/>
                </a:solidFill>
                <a:latin typeface="Times New Roman" panose="02020603050405020304" pitchFamily="18" charset="0"/>
                <a:ea typeface="Times New Roman" panose="02020603050405020304" pitchFamily="18" charset="0"/>
              </a:rPr>
              <a:t>          </a:t>
            </a:r>
            <a:r>
              <a:rPr lang="en-US" b="1" dirty="0">
                <a:solidFill>
                  <a:srgbClr val="000000"/>
                </a:solidFill>
                <a:latin typeface="Times New Roman" panose="02020603050405020304" pitchFamily="18" charset="0"/>
                <a:ea typeface="Times New Roman" panose="02020603050405020304" pitchFamily="18" charset="0"/>
              </a:rPr>
              <a:t>Projected  substitutions are </a:t>
            </a:r>
            <a:r>
              <a:rPr lang="en-US" b="1" dirty="0">
                <a:solidFill>
                  <a:srgbClr val="FF0000"/>
                </a:solidFill>
                <a:latin typeface="Times New Roman" panose="02020603050405020304" pitchFamily="18" charset="0"/>
                <a:ea typeface="Times New Roman" panose="02020603050405020304" pitchFamily="18" charset="0"/>
              </a:rPr>
              <a:t>NOT ALLOWED </a:t>
            </a:r>
            <a:endParaRPr lang="en-US" sz="1050" dirty="0">
              <a:solidFill>
                <a:srgbClr val="000000"/>
              </a:solidFill>
              <a:effectLst/>
              <a:latin typeface="Calibri" panose="020F0502020204030204" pitchFamily="34" charset="0"/>
              <a:ea typeface="Calibri" panose="020F0502020204030204" pitchFamily="34" charset="0"/>
            </a:endParaRPr>
          </a:p>
        </p:txBody>
      </p:sp>
      <p:sp>
        <p:nvSpPr>
          <p:cNvPr id="3" name="Rectangle 2"/>
          <p:cNvSpPr/>
          <p:nvPr/>
        </p:nvSpPr>
        <p:spPr>
          <a:xfrm>
            <a:off x="180109" y="2268834"/>
            <a:ext cx="12011891" cy="3530903"/>
          </a:xfrm>
          <a:prstGeom prst="rect">
            <a:avLst/>
          </a:prstGeom>
        </p:spPr>
        <p:txBody>
          <a:bodyPr wrap="square">
            <a:spAutoFit/>
          </a:bodyPr>
          <a:lstStyle/>
          <a:p>
            <a:pPr marR="438785" algn="just">
              <a:lnSpc>
                <a:spcPct val="106000"/>
              </a:lnSpc>
              <a:spcBef>
                <a:spcPts val="0"/>
              </a:spcBef>
              <a:spcAft>
                <a:spcPts val="15"/>
              </a:spcAft>
            </a:pPr>
            <a:r>
              <a:rPr lang="en-US" sz="2400" dirty="0">
                <a:solidFill>
                  <a:srgbClr val="000000"/>
                </a:solidFill>
                <a:latin typeface="Times New Roman" panose="02020603050405020304" pitchFamily="18" charset="0"/>
                <a:ea typeface="Times New Roman" panose="02020603050405020304" pitchFamily="18" charset="0"/>
              </a:rPr>
              <a:t>Example:  F8 (right fielder) gets on base.  Coach calls time and tells the umpire </a:t>
            </a:r>
            <a:r>
              <a:rPr lang="en-US" sz="2400" b="1" dirty="0">
                <a:solidFill>
                  <a:srgbClr val="000000"/>
                </a:solidFill>
                <a:latin typeface="Times New Roman" panose="02020603050405020304" pitchFamily="18" charset="0"/>
                <a:ea typeface="Times New Roman" panose="02020603050405020304" pitchFamily="18" charset="0"/>
              </a:rPr>
              <a:t>     </a:t>
            </a:r>
            <a:r>
              <a:rPr lang="en-US" sz="2400" dirty="0">
                <a:solidFill>
                  <a:srgbClr val="000000"/>
                </a:solidFill>
                <a:latin typeface="Times New Roman" panose="02020603050405020304" pitchFamily="18" charset="0"/>
                <a:ea typeface="Times New Roman" panose="02020603050405020304" pitchFamily="18" charset="0"/>
              </a:rPr>
              <a:t>that F8 will come in as catcher when the team goes back on defense and wants to </a:t>
            </a:r>
            <a:r>
              <a:rPr lang="en-US" sz="2400" b="1" dirty="0">
                <a:solidFill>
                  <a:srgbClr val="000000"/>
                </a:solidFill>
                <a:latin typeface="Times New Roman" panose="02020603050405020304" pitchFamily="18" charset="0"/>
                <a:ea typeface="Times New Roman" panose="02020603050405020304" pitchFamily="18" charset="0"/>
              </a:rPr>
              <a:t>  </a:t>
            </a:r>
            <a:r>
              <a:rPr lang="en-US" sz="2400" dirty="0">
                <a:solidFill>
                  <a:srgbClr val="000000"/>
                </a:solidFill>
                <a:latin typeface="Times New Roman" panose="02020603050405020304" pitchFamily="18" charset="0"/>
                <a:ea typeface="Times New Roman" panose="02020603050405020304" pitchFamily="18" charset="0"/>
              </a:rPr>
              <a:t>use a CR for F8.  This is considered a ‘projected substitution’.  This is not allowed.  A CR may only be used for the pitcher or catcher that played the last time their team was on defense. </a:t>
            </a:r>
            <a:endParaRPr lang="en-US" sz="2400" dirty="0">
              <a:solidFill>
                <a:srgbClr val="000000"/>
              </a:solidFill>
              <a:latin typeface="Calibri" panose="020F0502020204030204" pitchFamily="34" charset="0"/>
              <a:ea typeface="Calibri" panose="020F0502020204030204" pitchFamily="34" charset="0"/>
            </a:endParaRPr>
          </a:p>
          <a:p>
            <a:pPr marL="647700" marR="0">
              <a:lnSpc>
                <a:spcPct val="107000"/>
              </a:lnSpc>
              <a:spcBef>
                <a:spcPts val="0"/>
              </a:spcBef>
              <a:spcAft>
                <a:spcPts val="0"/>
              </a:spcAft>
            </a:pPr>
            <a:r>
              <a:rPr lang="en-US" sz="2400" dirty="0">
                <a:solidFill>
                  <a:srgbClr val="000000"/>
                </a:solidFill>
                <a:latin typeface="Times New Roman" panose="02020603050405020304" pitchFamily="18" charset="0"/>
                <a:ea typeface="Times New Roman" panose="02020603050405020304" pitchFamily="18" charset="0"/>
              </a:rPr>
              <a:t> </a:t>
            </a:r>
            <a:endParaRPr lang="en-US" sz="2400" dirty="0">
              <a:solidFill>
                <a:srgbClr val="000000"/>
              </a:solidFill>
              <a:latin typeface="Calibri" panose="020F0502020204030204" pitchFamily="34" charset="0"/>
              <a:ea typeface="Calibri" panose="020F0502020204030204" pitchFamily="34" charset="0"/>
            </a:endParaRPr>
          </a:p>
          <a:p>
            <a:r>
              <a:rPr lang="en-US" sz="2400" dirty="0">
                <a:solidFill>
                  <a:srgbClr val="000000"/>
                </a:solidFill>
                <a:latin typeface="Times New Roman" panose="02020603050405020304" pitchFamily="18" charset="0"/>
                <a:ea typeface="Times New Roman" panose="02020603050405020304" pitchFamily="18" charset="0"/>
              </a:rPr>
              <a:t>At times coaches, while on offense, will give a change - a pinch hitter or pinch runner, then say,  “#12 will re-enter”.  (meaning when the team goes back on defense.)  That is considered a projected substitution.  Let the coach know that  he should tell you when #12 actually re-enters the game – when team is back on defense.</a:t>
            </a:r>
            <a:endParaRPr lang="en-US" sz="2400" dirty="0"/>
          </a:p>
        </p:txBody>
      </p:sp>
      <p:sp>
        <p:nvSpPr>
          <p:cNvPr id="5" name="Rectangle 4"/>
          <p:cNvSpPr/>
          <p:nvPr/>
        </p:nvSpPr>
        <p:spPr>
          <a:xfrm>
            <a:off x="3496823" y="5664595"/>
            <a:ext cx="4770217" cy="1225272"/>
          </a:xfrm>
          <a:prstGeom prst="rect">
            <a:avLst/>
          </a:prstGeom>
        </p:spPr>
        <p:txBody>
          <a:bodyPr wrap="none">
            <a:spAutoFit/>
          </a:bodyPr>
          <a:lstStyle/>
          <a:p>
            <a:pPr marR="234315" algn="ctr">
              <a:lnSpc>
                <a:spcPct val="107000"/>
              </a:lnSpc>
            </a:pPr>
            <a:r>
              <a:rPr lang="en-US" sz="7200" kern="0" dirty="0">
                <a:solidFill>
                  <a:srgbClr val="000000"/>
                </a:solidFill>
                <a:latin typeface="Calibri" panose="020F0502020204030204" pitchFamily="34" charset="0"/>
                <a:ea typeface="Impact" panose="020B0806030902050204" pitchFamily="34" charset="0"/>
                <a:cs typeface="Calibri" panose="020F0502020204030204" pitchFamily="34" charset="0"/>
              </a:rPr>
              <a:t>RULE 3-1-1 </a:t>
            </a:r>
            <a:endParaRPr lang="en-US" sz="7200" kern="0" dirty="0">
              <a:solidFill>
                <a:srgbClr val="262626"/>
              </a:solidFill>
              <a:latin typeface="Calibri" panose="020F0502020204030204" pitchFamily="34" charset="0"/>
              <a:ea typeface="Impact" panose="020B0806030902050204" pitchFamily="34" charset="0"/>
              <a:cs typeface="Calibri" panose="020F0502020204030204" pitchFamily="34" charset="0"/>
            </a:endParaRPr>
          </a:p>
        </p:txBody>
      </p:sp>
    </p:spTree>
    <p:extLst>
      <p:ext uri="{BB962C8B-B14F-4D97-AF65-F5344CB8AC3E}">
        <p14:creationId xmlns:p14="http://schemas.microsoft.com/office/powerpoint/2010/main" val="9497931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348110" y="401899"/>
            <a:ext cx="3068955" cy="6214054"/>
          </a:xfrm>
          <a:prstGeom prst="rect">
            <a:avLst/>
          </a:prstGeom>
        </p:spPr>
      </p:pic>
      <p:sp>
        <p:nvSpPr>
          <p:cNvPr id="3" name="Rectangle 2"/>
          <p:cNvSpPr/>
          <p:nvPr/>
        </p:nvSpPr>
        <p:spPr>
          <a:xfrm>
            <a:off x="4003964" y="0"/>
            <a:ext cx="7772400" cy="6899325"/>
          </a:xfrm>
          <a:prstGeom prst="rect">
            <a:avLst/>
          </a:prstGeom>
        </p:spPr>
        <p:txBody>
          <a:bodyPr wrap="square">
            <a:spAutoFit/>
          </a:bodyPr>
          <a:lstStyle/>
          <a:p>
            <a:pPr marL="468630" marR="0">
              <a:lnSpc>
                <a:spcPct val="107000"/>
              </a:lnSpc>
              <a:spcBef>
                <a:spcPts val="0"/>
              </a:spcBef>
              <a:spcAft>
                <a:spcPts val="255"/>
              </a:spcAft>
            </a:pPr>
            <a:r>
              <a:rPr lang="en-US" sz="1050" dirty="0">
                <a:solidFill>
                  <a:srgbClr val="000000"/>
                </a:solidFill>
                <a:latin typeface="Calibri" panose="020F0502020204030204" pitchFamily="34" charset="0"/>
                <a:ea typeface="Calibri" panose="020F0502020204030204" pitchFamily="34" charset="0"/>
              </a:rPr>
              <a:t>                            </a:t>
            </a:r>
            <a:r>
              <a:rPr lang="en-US" sz="48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LINE-UP CARD ‘C’  </a:t>
            </a:r>
          </a:p>
          <a:p>
            <a:pPr marL="644525" marR="71120" indent="-6350" algn="just">
              <a:lnSpc>
                <a:spcPct val="106000"/>
              </a:lnSpc>
              <a:spcBef>
                <a:spcPts val="0"/>
              </a:spcBef>
              <a:spcAft>
                <a:spcPts val="15"/>
              </a:spcAft>
            </a:pPr>
            <a:r>
              <a:rPr lang="en-US" sz="28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24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Recording Courtesy Runner(s) </a:t>
            </a:r>
            <a:endParaRPr lang="en-US" sz="2400" b="1"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468630" marR="0">
              <a:lnSpc>
                <a:spcPct val="107000"/>
              </a:lnSpc>
              <a:spcBef>
                <a:spcPts val="0"/>
              </a:spcBef>
              <a:spcAft>
                <a:spcPts val="0"/>
              </a:spcAft>
            </a:pPr>
            <a:r>
              <a:rPr lang="en-US" b="1" dirty="0">
                <a:solidFill>
                  <a:srgbClr val="000000"/>
                </a:solidFill>
                <a:latin typeface="Times New Roman" panose="02020603050405020304" pitchFamily="18" charset="0"/>
                <a:ea typeface="Times New Roman" panose="02020603050405020304" pitchFamily="18" charset="0"/>
              </a:rPr>
              <a:t> </a:t>
            </a:r>
            <a:endParaRPr lang="en-US" sz="1050" dirty="0">
              <a:solidFill>
                <a:srgbClr val="000000"/>
              </a:solidFill>
              <a:latin typeface="Calibri" panose="020F0502020204030204" pitchFamily="34" charset="0"/>
              <a:ea typeface="Calibri" panose="020F0502020204030204" pitchFamily="34" charset="0"/>
            </a:endParaRPr>
          </a:p>
          <a:p>
            <a:pPr marL="644525" marR="71120" indent="-6350" algn="just">
              <a:lnSpc>
                <a:spcPct val="106000"/>
              </a:lnSpc>
              <a:spcBef>
                <a:spcPts val="0"/>
              </a:spcBef>
              <a:spcAft>
                <a:spcPts val="15"/>
              </a:spcAft>
            </a:pPr>
            <a:endParaRPr lang="en-US" sz="2400" dirty="0">
              <a:solidFill>
                <a:srgbClr val="000000"/>
              </a:solidFill>
              <a:latin typeface="Arial" panose="020B0604020202020204" pitchFamily="34" charset="0"/>
              <a:ea typeface="Arial" panose="020B0604020202020204" pitchFamily="34" charset="0"/>
            </a:endParaRPr>
          </a:p>
          <a:p>
            <a:pPr marL="644525" marR="71120" indent="-6350" algn="just">
              <a:lnSpc>
                <a:spcPct val="106000"/>
              </a:lnSpc>
              <a:spcBef>
                <a:spcPts val="0"/>
              </a:spcBef>
              <a:spcAft>
                <a:spcPts val="15"/>
              </a:spcAft>
            </a:pPr>
            <a:r>
              <a:rPr lang="en-US" sz="2000" dirty="0">
                <a:solidFill>
                  <a:srgbClr val="000000"/>
                </a:solidFill>
                <a:latin typeface="Arial" panose="020B0604020202020204" pitchFamily="34" charset="0"/>
                <a:ea typeface="Arial" panose="020B0604020202020204" pitchFamily="34" charset="0"/>
              </a:rPr>
              <a:t>• </a:t>
            </a:r>
            <a:r>
              <a:rPr lang="en-US" sz="2000" dirty="0">
                <a:solidFill>
                  <a:srgbClr val="000000"/>
                </a:solidFill>
                <a:latin typeface="Times New Roman" panose="02020603050405020304" pitchFamily="18" charset="0"/>
                <a:ea typeface="Times New Roman" panose="02020603050405020304" pitchFamily="18" charset="0"/>
              </a:rPr>
              <a:t>Stevens runs for the pitcher, Holt. </a:t>
            </a:r>
            <a:endParaRPr lang="en-US" sz="2000" dirty="0">
              <a:solidFill>
                <a:srgbClr val="000000"/>
              </a:solidFill>
              <a:latin typeface="Calibri" panose="020F0502020204030204" pitchFamily="34" charset="0"/>
              <a:ea typeface="Calibri" panose="020F0502020204030204" pitchFamily="34" charset="0"/>
            </a:endParaRPr>
          </a:p>
          <a:p>
            <a:pPr marL="468630" marR="0">
              <a:lnSpc>
                <a:spcPct val="107000"/>
              </a:lnSpc>
              <a:spcBef>
                <a:spcPts val="0"/>
              </a:spcBef>
              <a:spcAft>
                <a:spcPts val="210"/>
              </a:spcAft>
            </a:pPr>
            <a:r>
              <a:rPr lang="en-US" sz="2000" dirty="0">
                <a:solidFill>
                  <a:srgbClr val="000000"/>
                </a:solidFill>
                <a:latin typeface="Times New Roman" panose="02020603050405020304" pitchFamily="18" charset="0"/>
                <a:ea typeface="Times New Roman" panose="02020603050405020304" pitchFamily="18" charset="0"/>
              </a:rPr>
              <a:t> </a:t>
            </a:r>
            <a:endParaRPr lang="en-US" sz="2000" dirty="0">
              <a:solidFill>
                <a:srgbClr val="000000"/>
              </a:solidFill>
              <a:latin typeface="Calibri" panose="020F0502020204030204" pitchFamily="34" charset="0"/>
              <a:ea typeface="Calibri" panose="020F0502020204030204" pitchFamily="34" charset="0"/>
            </a:endParaRPr>
          </a:p>
          <a:p>
            <a:pPr marL="474980" marR="0" indent="-6350" algn="just">
              <a:lnSpc>
                <a:spcPct val="105000"/>
              </a:lnSpc>
              <a:spcBef>
                <a:spcPts val="0"/>
              </a:spcBef>
              <a:spcAft>
                <a:spcPts val="245"/>
              </a:spcAft>
            </a:pPr>
            <a:r>
              <a:rPr lang="en-US" sz="2000" dirty="0">
                <a:solidFill>
                  <a:srgbClr val="000000"/>
                </a:solidFill>
                <a:latin typeface="Times New Roman" panose="02020603050405020304" pitchFamily="18" charset="0"/>
                <a:ea typeface="Times New Roman" panose="02020603050405020304" pitchFamily="18" charset="0"/>
              </a:rPr>
              <a:t>1. Write next to Stevens’ name;  </a:t>
            </a:r>
            <a:endParaRPr lang="en-US" sz="2000" dirty="0">
              <a:solidFill>
                <a:srgbClr val="000000"/>
              </a:solidFill>
              <a:latin typeface="Calibri" panose="020F0502020204030204" pitchFamily="34" charset="0"/>
              <a:ea typeface="Calibri" panose="020F0502020204030204" pitchFamily="34" charset="0"/>
            </a:endParaRPr>
          </a:p>
          <a:p>
            <a:pPr marL="468630" marR="0">
              <a:lnSpc>
                <a:spcPct val="107000"/>
              </a:lnSpc>
              <a:spcBef>
                <a:spcPts val="0"/>
              </a:spcBef>
              <a:spcAft>
                <a:spcPts val="0"/>
              </a:spcAft>
            </a:pPr>
            <a:r>
              <a:rPr lang="en-US" sz="2000" dirty="0">
                <a:solidFill>
                  <a:srgbClr val="000000"/>
                </a:solidFill>
                <a:latin typeface="Times New Roman" panose="02020603050405020304" pitchFamily="18" charset="0"/>
                <a:ea typeface="Times New Roman" panose="02020603050405020304" pitchFamily="18" charset="0"/>
              </a:rPr>
              <a:t>       CR-P  (Courtesy Runner for Pitcher) </a:t>
            </a:r>
            <a:endParaRPr lang="en-US" sz="2000" dirty="0">
              <a:solidFill>
                <a:srgbClr val="000000"/>
              </a:solidFill>
              <a:latin typeface="Calibri" panose="020F0502020204030204" pitchFamily="34" charset="0"/>
              <a:ea typeface="Calibri" panose="020F0502020204030204" pitchFamily="34" charset="0"/>
            </a:endParaRPr>
          </a:p>
          <a:p>
            <a:pPr marL="468630" marR="0">
              <a:lnSpc>
                <a:spcPct val="107000"/>
              </a:lnSpc>
              <a:spcBef>
                <a:spcPts val="0"/>
              </a:spcBef>
              <a:spcAft>
                <a:spcPts val="130"/>
              </a:spcAft>
            </a:pPr>
            <a:r>
              <a:rPr lang="en-US" sz="2000" dirty="0">
                <a:solidFill>
                  <a:srgbClr val="000000"/>
                </a:solidFill>
                <a:latin typeface="Times New Roman" panose="02020603050405020304" pitchFamily="18" charset="0"/>
                <a:ea typeface="Times New Roman" panose="02020603050405020304" pitchFamily="18" charset="0"/>
              </a:rPr>
              <a:t> </a:t>
            </a:r>
            <a:endParaRPr lang="en-US" sz="2000" dirty="0">
              <a:solidFill>
                <a:srgbClr val="000000"/>
              </a:solidFill>
              <a:latin typeface="Calibri" panose="020F0502020204030204" pitchFamily="34" charset="0"/>
              <a:ea typeface="Calibri" panose="020F0502020204030204" pitchFamily="34" charset="0"/>
            </a:endParaRPr>
          </a:p>
          <a:p>
            <a:pPr marL="474980" marR="71755" indent="-6350">
              <a:lnSpc>
                <a:spcPct val="102000"/>
              </a:lnSpc>
              <a:spcBef>
                <a:spcPts val="0"/>
              </a:spcBef>
              <a:spcAft>
                <a:spcPts val="5"/>
              </a:spcAft>
            </a:pPr>
            <a:r>
              <a:rPr lang="en-US" sz="2000" dirty="0">
                <a:solidFill>
                  <a:srgbClr val="000000"/>
                </a:solidFill>
                <a:latin typeface="Times New Roman" panose="02020603050405020304" pitchFamily="18" charset="0"/>
                <a:ea typeface="Times New Roman" panose="02020603050405020304" pitchFamily="18" charset="0"/>
              </a:rPr>
              <a:t>NOTE:  a) The umpire calls ‘time’ when a CR enters the game.  b) Some coaches make the mistake by saying they have a ‘pinch runner’.  Be sure to clarify that he means a CR.   A pinch runner  is a substitute. c) Some umpires wait to write CR down at the ½ inning to save time.  This is fine, but glance at your line-up card to be sure that player is eligible to run… otherwise it is an illegal substitute situation.                                    </a:t>
            </a:r>
          </a:p>
          <a:p>
            <a:pPr marL="474980" marR="71755" indent="-6350">
              <a:lnSpc>
                <a:spcPct val="102000"/>
              </a:lnSpc>
              <a:spcBef>
                <a:spcPts val="0"/>
              </a:spcBef>
              <a:spcAft>
                <a:spcPts val="5"/>
              </a:spcAft>
            </a:pPr>
            <a:endParaRPr lang="en-US" sz="2000" b="1" dirty="0">
              <a:solidFill>
                <a:srgbClr val="000000"/>
              </a:solidFill>
              <a:latin typeface="Times New Roman" panose="02020603050405020304" pitchFamily="18" charset="0"/>
              <a:ea typeface="Times New Roman" panose="02020603050405020304" pitchFamily="18" charset="0"/>
            </a:endParaRPr>
          </a:p>
          <a:p>
            <a:pPr marL="474980" marR="71755" indent="-6350">
              <a:lnSpc>
                <a:spcPct val="102000"/>
              </a:lnSpc>
              <a:spcBef>
                <a:spcPts val="0"/>
              </a:spcBef>
              <a:spcAft>
                <a:spcPts val="5"/>
              </a:spcAft>
            </a:pPr>
            <a:r>
              <a:rPr lang="en-US" sz="2800" b="1" dirty="0">
                <a:solidFill>
                  <a:srgbClr val="000000"/>
                </a:solidFill>
                <a:ea typeface="Times New Roman" panose="02020603050405020304" pitchFamily="18" charset="0"/>
              </a:rPr>
              <a:t>CONTINUED:</a:t>
            </a:r>
            <a:endParaRPr lang="en-US" sz="2800" b="1" dirty="0">
              <a:solidFill>
                <a:srgbClr val="000000"/>
              </a:solidFill>
              <a:ea typeface="Calibri" panose="020F0502020204030204" pitchFamily="34" charset="0"/>
            </a:endParaRPr>
          </a:p>
          <a:p>
            <a:pPr marL="468630" marR="0">
              <a:lnSpc>
                <a:spcPct val="107000"/>
              </a:lnSpc>
              <a:spcBef>
                <a:spcPts val="0"/>
              </a:spcBef>
              <a:spcAft>
                <a:spcPts val="515"/>
              </a:spcAft>
            </a:pPr>
            <a:r>
              <a:rPr lang="en-US" sz="1100" dirty="0">
                <a:solidFill>
                  <a:srgbClr val="000000"/>
                </a:solidFill>
                <a:latin typeface="Times New Roman" panose="02020603050405020304" pitchFamily="18" charset="0"/>
                <a:ea typeface="Times New Roman" panose="02020603050405020304" pitchFamily="18" charset="0"/>
              </a:rPr>
              <a:t> </a:t>
            </a:r>
            <a:endParaRPr lang="en-US" sz="1050" dirty="0">
              <a:solidFill>
                <a:srgbClr val="000000"/>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41502432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207819" y="294323"/>
            <a:ext cx="3496118" cy="6466695"/>
          </a:xfrm>
          <a:prstGeom prst="rect">
            <a:avLst/>
          </a:prstGeom>
        </p:spPr>
      </p:pic>
      <p:sp>
        <p:nvSpPr>
          <p:cNvPr id="4" name="Rectangle 3"/>
          <p:cNvSpPr/>
          <p:nvPr/>
        </p:nvSpPr>
        <p:spPr>
          <a:xfrm>
            <a:off x="4738253" y="54283"/>
            <a:ext cx="6858001" cy="5631991"/>
          </a:xfrm>
          <a:prstGeom prst="rect">
            <a:avLst/>
          </a:prstGeom>
        </p:spPr>
        <p:txBody>
          <a:bodyPr wrap="square">
            <a:spAutoFit/>
          </a:bodyPr>
          <a:lstStyle/>
          <a:p>
            <a:pPr>
              <a:lnSpc>
                <a:spcPct val="107000"/>
              </a:lnSpc>
              <a:tabLst>
                <a:tab pos="3473450" algn="ctr"/>
                <a:tab pos="8509635" algn="r"/>
              </a:tabLst>
            </a:pPr>
            <a:r>
              <a:rPr lang="en-US" sz="1400" b="1" dirty="0">
                <a:solidFill>
                  <a:srgbClr val="000000"/>
                </a:solidFill>
                <a:latin typeface="Arial" panose="020B0604020202020204" pitchFamily="34" charset="0"/>
                <a:ea typeface="Times New Roman" panose="02020603050405020304" pitchFamily="18" charset="0"/>
              </a:rPr>
              <a:t>              </a:t>
            </a:r>
            <a:r>
              <a:rPr lang="en-US" sz="4800" b="1" dirty="0">
                <a:solidFill>
                  <a:srgbClr val="000000"/>
                </a:solidFill>
                <a:ea typeface="Times New Roman" panose="02020603050405020304" pitchFamily="18" charset="0"/>
              </a:rPr>
              <a:t>LINE-UP CARD ‘C’  </a:t>
            </a:r>
          </a:p>
          <a:p>
            <a:pPr marL="474980" marR="170815" indent="-6350">
              <a:lnSpc>
                <a:spcPct val="105000"/>
              </a:lnSpc>
              <a:spcBef>
                <a:spcPts val="0"/>
              </a:spcBef>
              <a:spcAft>
                <a:spcPts val="30"/>
              </a:spcAft>
            </a:pPr>
            <a:r>
              <a:rPr lang="en-US" sz="3200" dirty="0">
                <a:solidFill>
                  <a:srgbClr val="000000"/>
                </a:solidFill>
                <a:ea typeface="Times New Roman" panose="02020603050405020304" pitchFamily="18" charset="0"/>
              </a:rPr>
              <a:t>     </a:t>
            </a:r>
            <a:r>
              <a:rPr lang="en-US" sz="2400" b="1" dirty="0">
                <a:solidFill>
                  <a:srgbClr val="000000"/>
                </a:solidFill>
                <a:ea typeface="Times New Roman" panose="02020603050405020304" pitchFamily="18" charset="0"/>
              </a:rPr>
              <a:t>Recording Courtesy Runner(s) </a:t>
            </a:r>
            <a:endParaRPr lang="en-US" sz="2400" b="1" dirty="0">
              <a:solidFill>
                <a:srgbClr val="000000"/>
              </a:solidFill>
              <a:ea typeface="Calibri" panose="020F0502020204030204" pitchFamily="34" charset="0"/>
            </a:endParaRPr>
          </a:p>
          <a:p>
            <a:pPr marL="468630" marR="0">
              <a:lnSpc>
                <a:spcPct val="107000"/>
              </a:lnSpc>
              <a:spcBef>
                <a:spcPts val="0"/>
              </a:spcBef>
              <a:spcAft>
                <a:spcPts val="0"/>
              </a:spcAft>
            </a:pPr>
            <a:r>
              <a:rPr lang="en-US" sz="3200" b="1" dirty="0">
                <a:solidFill>
                  <a:srgbClr val="000000"/>
                </a:solidFill>
                <a:latin typeface="Times New Roman" panose="02020603050405020304" pitchFamily="18" charset="0"/>
                <a:ea typeface="Times New Roman" panose="02020603050405020304" pitchFamily="18" charset="0"/>
              </a:rPr>
              <a:t> </a:t>
            </a:r>
            <a:endParaRPr lang="en-US" sz="3200" b="1" dirty="0">
              <a:solidFill>
                <a:srgbClr val="000000"/>
              </a:solidFill>
              <a:latin typeface="Times New Roman" panose="02020603050405020304" pitchFamily="18" charset="0"/>
              <a:ea typeface="Calibri" panose="020F0502020204030204" pitchFamily="34" charset="0"/>
            </a:endParaRPr>
          </a:p>
          <a:p>
            <a:pPr marL="468630" marR="0">
              <a:lnSpc>
                <a:spcPct val="107000"/>
              </a:lnSpc>
              <a:spcBef>
                <a:spcPts val="0"/>
              </a:spcBef>
              <a:spcAft>
                <a:spcPts val="0"/>
              </a:spcAft>
            </a:pPr>
            <a:endParaRPr lang="en-US" sz="3200" dirty="0">
              <a:solidFill>
                <a:srgbClr val="000000"/>
              </a:solidFill>
              <a:latin typeface="Calibri" panose="020F0502020204030204" pitchFamily="34" charset="0"/>
              <a:ea typeface="Calibri" panose="020F0502020204030204" pitchFamily="34" charset="0"/>
            </a:endParaRPr>
          </a:p>
          <a:p>
            <a:pPr marR="71120" algn="just">
              <a:lnSpc>
                <a:spcPct val="106000"/>
              </a:lnSpc>
              <a:spcBef>
                <a:spcPts val="0"/>
              </a:spcBef>
              <a:spcAft>
                <a:spcPts val="15"/>
              </a:spcAft>
            </a:pPr>
            <a:r>
              <a:rPr lang="en-US" sz="3200" dirty="0">
                <a:solidFill>
                  <a:srgbClr val="000000"/>
                </a:solidFill>
                <a:latin typeface="Arial" panose="020B0604020202020204" pitchFamily="34" charset="0"/>
                <a:ea typeface="Arial" panose="020B0604020202020204" pitchFamily="34" charset="0"/>
              </a:rPr>
              <a:t>• </a:t>
            </a:r>
            <a:r>
              <a:rPr lang="en-US" sz="3200" dirty="0">
                <a:solidFill>
                  <a:srgbClr val="000000"/>
                </a:solidFill>
                <a:latin typeface="Times New Roman" panose="02020603050405020304" pitchFamily="18" charset="0"/>
                <a:ea typeface="Times New Roman" panose="02020603050405020304" pitchFamily="18" charset="0"/>
              </a:rPr>
              <a:t>Stevens enters the game. </a:t>
            </a:r>
            <a:endParaRPr lang="en-US" sz="3200" dirty="0">
              <a:solidFill>
                <a:srgbClr val="000000"/>
              </a:solidFill>
              <a:latin typeface="Calibri" panose="020F0502020204030204" pitchFamily="34" charset="0"/>
              <a:ea typeface="Calibri" panose="020F0502020204030204" pitchFamily="34" charset="0"/>
            </a:endParaRPr>
          </a:p>
          <a:p>
            <a:pPr marL="468630" marR="0">
              <a:lnSpc>
                <a:spcPct val="107000"/>
              </a:lnSpc>
              <a:spcBef>
                <a:spcPts val="0"/>
              </a:spcBef>
              <a:spcAft>
                <a:spcPts val="65"/>
              </a:spcAft>
            </a:pPr>
            <a:r>
              <a:rPr lang="en-US" sz="3200" dirty="0">
                <a:solidFill>
                  <a:srgbClr val="000000"/>
                </a:solidFill>
                <a:latin typeface="Times New Roman" panose="02020603050405020304" pitchFamily="18" charset="0"/>
                <a:ea typeface="Times New Roman" panose="02020603050405020304" pitchFamily="18" charset="0"/>
              </a:rPr>
              <a:t> </a:t>
            </a:r>
            <a:endParaRPr lang="en-US" sz="3200" dirty="0">
              <a:solidFill>
                <a:srgbClr val="000000"/>
              </a:solidFill>
              <a:latin typeface="Calibri" panose="020F0502020204030204" pitchFamily="34" charset="0"/>
              <a:ea typeface="Calibri" panose="020F0502020204030204" pitchFamily="34" charset="0"/>
            </a:endParaRPr>
          </a:p>
          <a:p>
            <a:pPr marL="342900" marR="35560" lvl="0" indent="-342900" algn="just" fontAlgn="base">
              <a:lnSpc>
                <a:spcPct val="105000"/>
              </a:lnSpc>
              <a:spcBef>
                <a:spcPts val="0"/>
              </a:spcBef>
              <a:spcAft>
                <a:spcPts val="295"/>
              </a:spcAft>
              <a:buClr>
                <a:srgbClr val="000000"/>
              </a:buClr>
              <a:buSzPts val="1800"/>
              <a:buFont typeface="+mj-lt"/>
              <a:buAutoNum type="arabicPeriod"/>
            </a:pPr>
            <a:r>
              <a:rPr lang="en-US" sz="3200"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Write Stevens’ number on line-up and cross out Stevens’ name in sub list.  </a:t>
            </a:r>
          </a:p>
          <a:p>
            <a:pPr marL="342900" marR="35560" lvl="0" indent="-342900" algn="just" fontAlgn="base">
              <a:lnSpc>
                <a:spcPct val="106000"/>
              </a:lnSpc>
              <a:spcBef>
                <a:spcPts val="0"/>
              </a:spcBef>
              <a:spcAft>
                <a:spcPts val="15"/>
              </a:spcAft>
              <a:buClr>
                <a:srgbClr val="000000"/>
              </a:buClr>
              <a:buSzPts val="1800"/>
              <a:buFont typeface="+mj-lt"/>
              <a:buAutoNum type="arabicPeriod"/>
            </a:pPr>
            <a:r>
              <a:rPr lang="en-US" sz="3200"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Cross out CR-P…he can no longer be used as a CR once he enters the game. </a:t>
            </a:r>
            <a:endParaRPr lang="en-US" sz="3200" dirty="0"/>
          </a:p>
        </p:txBody>
      </p:sp>
    </p:spTree>
    <p:extLst>
      <p:ext uri="{BB962C8B-B14F-4D97-AF65-F5344CB8AC3E}">
        <p14:creationId xmlns:p14="http://schemas.microsoft.com/office/powerpoint/2010/main" val="36874296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70709" y="124995"/>
            <a:ext cx="10607040" cy="2326086"/>
          </a:xfrm>
          <a:prstGeom prst="rect">
            <a:avLst/>
          </a:prstGeom>
        </p:spPr>
        <p:txBody>
          <a:bodyPr wrap="square">
            <a:spAutoFit/>
          </a:bodyPr>
          <a:lstStyle/>
          <a:p>
            <a:pPr marL="6350" marR="0" indent="-6350">
              <a:lnSpc>
                <a:spcPct val="107000"/>
              </a:lnSpc>
              <a:spcBef>
                <a:spcPts val="0"/>
              </a:spcBef>
              <a:spcAft>
                <a:spcPts val="0"/>
              </a:spcAft>
            </a:pPr>
            <a:r>
              <a:rPr lang="en-US" sz="4800" b="1" dirty="0">
                <a:solidFill>
                  <a:srgbClr val="000000"/>
                </a:solidFill>
                <a:ea typeface="Times New Roman" panose="02020603050405020304" pitchFamily="18" charset="0"/>
              </a:rPr>
              <a:t>            CHARGED CONFERENCES </a:t>
            </a:r>
          </a:p>
          <a:p>
            <a:pPr>
              <a:lnSpc>
                <a:spcPct val="107000"/>
              </a:lnSpc>
              <a:spcAft>
                <a:spcPts val="325"/>
              </a:spcAft>
            </a:pPr>
            <a:r>
              <a:rPr lang="en-US" sz="1400" b="1" dirty="0">
                <a:solidFill>
                  <a:srgbClr val="000000"/>
                </a:solidFill>
                <a:latin typeface="Times New Roman" panose="02020603050405020304" pitchFamily="18" charset="0"/>
                <a:ea typeface="Times New Roman" panose="02020603050405020304" pitchFamily="18" charset="0"/>
              </a:rPr>
              <a:t> </a:t>
            </a:r>
            <a:endParaRPr lang="en-US" sz="1200" dirty="0">
              <a:solidFill>
                <a:srgbClr val="000000"/>
              </a:solidFill>
              <a:latin typeface="Calibri" panose="020F0502020204030204" pitchFamily="34" charset="0"/>
              <a:ea typeface="Calibri" panose="020F0502020204030204" pitchFamily="34" charset="0"/>
            </a:endParaRPr>
          </a:p>
          <a:p>
            <a:pPr indent="-6350" algn="just">
              <a:lnSpc>
                <a:spcPct val="106000"/>
              </a:lnSpc>
              <a:spcAft>
                <a:spcPts val="15"/>
              </a:spcAft>
            </a:pPr>
            <a:r>
              <a:rPr lang="en-US" i="1" dirty="0">
                <a:solidFill>
                  <a:srgbClr val="000000"/>
                </a:solidFill>
                <a:latin typeface="Times New Roman" panose="02020603050405020304" pitchFamily="18" charset="0"/>
                <a:ea typeface="Times New Roman" panose="02020603050405020304" pitchFamily="18" charset="0"/>
              </a:rPr>
              <a:t>Each team, when on defense, may be granted not more than three charged conferences during a  seven-inning game , without penalty, to confer </a:t>
            </a:r>
            <a:r>
              <a:rPr lang="en-US" i="1" u="sng" dirty="0">
                <a:solidFill>
                  <a:srgbClr val="000000"/>
                </a:solidFill>
                <a:uFill>
                  <a:solidFill>
                    <a:srgbClr val="000000"/>
                  </a:solidFill>
                </a:uFill>
                <a:latin typeface="Times New Roman" panose="02020603050405020304" pitchFamily="18" charset="0"/>
                <a:ea typeface="Times New Roman" panose="02020603050405020304" pitchFamily="18" charset="0"/>
              </a:rPr>
              <a:t>with a defensive player or players</a:t>
            </a:r>
            <a:r>
              <a:rPr lang="en-US" dirty="0">
                <a:solidFill>
                  <a:srgbClr val="000000"/>
                </a:solidFill>
                <a:latin typeface="Times New Roman" panose="02020603050405020304" pitchFamily="18" charset="0"/>
                <a:ea typeface="Times New Roman" panose="02020603050405020304" pitchFamily="18" charset="0"/>
              </a:rPr>
              <a:t>.   (Not just the pitcher.) This is a High School rule difference from pro and college.  ‘Trip to the mound’ is not High School terminology if coach goes to the mound;  charged defensive conference is correct.  </a:t>
            </a:r>
            <a:endParaRPr lang="en-US" sz="1200" dirty="0">
              <a:solidFill>
                <a:srgbClr val="000000"/>
              </a:solidFill>
              <a:effectLst/>
              <a:latin typeface="Calibri" panose="020F0502020204030204" pitchFamily="34" charset="0"/>
              <a:ea typeface="Calibri" panose="020F0502020204030204" pitchFamily="34" charset="0"/>
            </a:endParaRPr>
          </a:p>
        </p:txBody>
      </p:sp>
      <p:sp>
        <p:nvSpPr>
          <p:cNvPr id="3" name="Rectangle 2"/>
          <p:cNvSpPr/>
          <p:nvPr/>
        </p:nvSpPr>
        <p:spPr>
          <a:xfrm>
            <a:off x="770709" y="2413602"/>
            <a:ext cx="10476412" cy="3477747"/>
          </a:xfrm>
          <a:prstGeom prst="rect">
            <a:avLst/>
          </a:prstGeom>
        </p:spPr>
        <p:txBody>
          <a:bodyPr wrap="square">
            <a:spAutoFit/>
          </a:bodyPr>
          <a:lstStyle/>
          <a:p>
            <a:pPr indent="-6350" algn="just">
              <a:lnSpc>
                <a:spcPct val="106000"/>
              </a:lnSpc>
              <a:spcAft>
                <a:spcPts val="15"/>
              </a:spcAft>
            </a:pPr>
            <a:r>
              <a:rPr lang="en-US" u="sng" dirty="0">
                <a:solidFill>
                  <a:srgbClr val="000000"/>
                </a:solidFill>
                <a:uFill>
                  <a:solidFill>
                    <a:srgbClr val="000000"/>
                  </a:solidFill>
                </a:uFill>
                <a:latin typeface="Times New Roman" panose="02020603050405020304" pitchFamily="18" charset="0"/>
                <a:ea typeface="Times New Roman" panose="02020603050405020304" pitchFamily="18" charset="0"/>
              </a:rPr>
              <a:t>In an extra inning game one defensive conference is allowed in each extra inning</a:t>
            </a:r>
            <a:r>
              <a:rPr lang="en-US" dirty="0">
                <a:solidFill>
                  <a:srgbClr val="000000"/>
                </a:solidFill>
                <a:latin typeface="Times New Roman" panose="02020603050405020304" pitchFamily="18" charset="0"/>
                <a:ea typeface="Times New Roman" panose="02020603050405020304" pitchFamily="18" charset="0"/>
              </a:rPr>
              <a:t>.  </a:t>
            </a:r>
            <a:r>
              <a:rPr lang="en-US" b="1" dirty="0">
                <a:solidFill>
                  <a:srgbClr val="000000"/>
                </a:solidFill>
                <a:latin typeface="Times New Roman" panose="02020603050405020304" pitchFamily="18" charset="0"/>
                <a:ea typeface="Times New Roman" panose="02020603050405020304" pitchFamily="18" charset="0"/>
              </a:rPr>
              <a:t>Unused conferences </a:t>
            </a:r>
            <a:r>
              <a:rPr lang="en-US" dirty="0">
                <a:solidFill>
                  <a:srgbClr val="000000"/>
                </a:solidFill>
                <a:latin typeface="Times New Roman" panose="02020603050405020304" pitchFamily="18" charset="0"/>
                <a:ea typeface="Times New Roman" panose="02020603050405020304" pitchFamily="18" charset="0"/>
              </a:rPr>
              <a:t>from the first seven innings cannot be carried over into the extra inning(s).  Each team is allowed </a:t>
            </a:r>
            <a:r>
              <a:rPr lang="en-US" u="sng" dirty="0">
                <a:solidFill>
                  <a:srgbClr val="000000"/>
                </a:solidFill>
                <a:uFill>
                  <a:solidFill>
                    <a:srgbClr val="000000"/>
                  </a:solidFill>
                </a:uFill>
                <a:latin typeface="Times New Roman" panose="02020603050405020304" pitchFamily="18" charset="0"/>
                <a:ea typeface="Times New Roman" panose="02020603050405020304" pitchFamily="18" charset="0"/>
              </a:rPr>
              <a:t>one</a:t>
            </a:r>
            <a:r>
              <a:rPr lang="en-US" dirty="0">
                <a:solidFill>
                  <a:srgbClr val="000000"/>
                </a:solidFill>
                <a:latin typeface="Times New Roman" panose="02020603050405020304" pitchFamily="18" charset="0"/>
                <a:ea typeface="Times New Roman" panose="02020603050405020304" pitchFamily="18" charset="0"/>
              </a:rPr>
              <a:t> </a:t>
            </a:r>
            <a:r>
              <a:rPr lang="en-US" u="sng" dirty="0">
                <a:solidFill>
                  <a:srgbClr val="000000"/>
                </a:solidFill>
                <a:uFill>
                  <a:solidFill>
                    <a:srgbClr val="000000"/>
                  </a:solidFill>
                </a:uFill>
                <a:latin typeface="Times New Roman" panose="02020603050405020304" pitchFamily="18" charset="0"/>
                <a:ea typeface="Times New Roman" panose="02020603050405020304" pitchFamily="18" charset="0"/>
              </a:rPr>
              <a:t>offensive conference  per inning </a:t>
            </a:r>
            <a:r>
              <a:rPr lang="en-US" dirty="0">
                <a:solidFill>
                  <a:srgbClr val="000000"/>
                </a:solidFill>
                <a:latin typeface="Times New Roman" panose="02020603050405020304" pitchFamily="18" charset="0"/>
                <a:ea typeface="Times New Roman" panose="02020603050405020304" pitchFamily="18" charset="0"/>
              </a:rPr>
              <a:t>throughout the game.</a:t>
            </a:r>
            <a:r>
              <a:rPr lang="en-US" b="1" dirty="0">
                <a:solidFill>
                  <a:srgbClr val="000000"/>
                </a:solidFill>
                <a:latin typeface="Times New Roman" panose="02020603050405020304" pitchFamily="18" charset="0"/>
                <a:ea typeface="Times New Roman" panose="02020603050405020304" pitchFamily="18" charset="0"/>
              </a:rPr>
              <a:t> </a:t>
            </a:r>
            <a:endParaRPr lang="en-US" sz="1200" dirty="0">
              <a:solidFill>
                <a:srgbClr val="000000"/>
              </a:solidFill>
              <a:latin typeface="Calibri" panose="020F0502020204030204" pitchFamily="34" charset="0"/>
              <a:ea typeface="Calibri" panose="020F0502020204030204" pitchFamily="34" charset="0"/>
            </a:endParaRPr>
          </a:p>
          <a:p>
            <a:pPr>
              <a:lnSpc>
                <a:spcPct val="107000"/>
              </a:lnSpc>
              <a:spcAft>
                <a:spcPts val="515"/>
              </a:spcAft>
            </a:pPr>
            <a:r>
              <a:rPr lang="en-US" sz="1050" b="1" dirty="0">
                <a:solidFill>
                  <a:srgbClr val="FF0000"/>
                </a:solidFill>
                <a:latin typeface="Times New Roman" panose="02020603050405020304" pitchFamily="18" charset="0"/>
                <a:ea typeface="Times New Roman" panose="02020603050405020304" pitchFamily="18" charset="0"/>
              </a:rPr>
              <a:t> </a:t>
            </a:r>
            <a:endParaRPr lang="en-US" sz="1200" dirty="0">
              <a:solidFill>
                <a:srgbClr val="000000"/>
              </a:solidFill>
              <a:latin typeface="Calibri" panose="020F0502020204030204" pitchFamily="34" charset="0"/>
              <a:ea typeface="Calibri" panose="020F0502020204030204" pitchFamily="34" charset="0"/>
            </a:endParaRPr>
          </a:p>
          <a:p>
            <a:pPr marR="434340" indent="-6350" algn="just">
              <a:lnSpc>
                <a:spcPct val="106000"/>
              </a:lnSpc>
              <a:spcAft>
                <a:spcPts val="15"/>
              </a:spcAft>
            </a:pPr>
            <a:r>
              <a:rPr lang="en-US" b="1" dirty="0">
                <a:solidFill>
                  <a:srgbClr val="FF0000"/>
                </a:solidFill>
                <a:latin typeface="Times New Roman" panose="02020603050405020304" pitchFamily="18" charset="0"/>
                <a:ea typeface="Times New Roman" panose="02020603050405020304" pitchFamily="18" charset="0"/>
              </a:rPr>
              <a:t>The umpire keeps  written record of the conferences.  </a:t>
            </a:r>
            <a:r>
              <a:rPr lang="en-US" dirty="0">
                <a:solidFill>
                  <a:srgbClr val="000000"/>
                </a:solidFill>
                <a:latin typeface="Times New Roman" panose="02020603050405020304" pitchFamily="18" charset="0"/>
                <a:ea typeface="Times New Roman" panose="02020603050405020304" pitchFamily="18" charset="0"/>
              </a:rPr>
              <a:t>Defensive especially must be kept.  Many officials don’t record Offensive conferences since only one per inning; easy to remember.  (It is important an official develops an efficient way to record conferences so not to delay the game.) </a:t>
            </a:r>
            <a:endParaRPr lang="en-US" sz="1200" dirty="0">
              <a:solidFill>
                <a:srgbClr val="000000"/>
              </a:solidFill>
              <a:latin typeface="Calibri" panose="020F0502020204030204" pitchFamily="34" charset="0"/>
              <a:ea typeface="Calibri" panose="020F0502020204030204" pitchFamily="34" charset="0"/>
            </a:endParaRPr>
          </a:p>
          <a:p>
            <a:pPr>
              <a:lnSpc>
                <a:spcPct val="107000"/>
              </a:lnSpc>
              <a:spcAft>
                <a:spcPts val="325"/>
              </a:spcAft>
            </a:pPr>
            <a:r>
              <a:rPr lang="en-US" sz="1400" dirty="0">
                <a:solidFill>
                  <a:srgbClr val="000000"/>
                </a:solidFill>
                <a:latin typeface="Times New Roman" panose="02020603050405020304" pitchFamily="18" charset="0"/>
                <a:ea typeface="Times New Roman" panose="02020603050405020304" pitchFamily="18" charset="0"/>
              </a:rPr>
              <a:t> </a:t>
            </a:r>
            <a:endParaRPr lang="en-US" sz="1200" dirty="0">
              <a:solidFill>
                <a:srgbClr val="000000"/>
              </a:solidFill>
              <a:latin typeface="Calibri" panose="020F0502020204030204" pitchFamily="34" charset="0"/>
              <a:ea typeface="Calibri" panose="020F0502020204030204" pitchFamily="34" charset="0"/>
            </a:endParaRPr>
          </a:p>
          <a:p>
            <a:pPr indent="-6350" algn="just">
              <a:lnSpc>
                <a:spcPct val="106000"/>
              </a:lnSpc>
              <a:spcAft>
                <a:spcPts val="15"/>
              </a:spcAft>
            </a:pPr>
            <a:r>
              <a:rPr lang="en-US" dirty="0">
                <a:solidFill>
                  <a:srgbClr val="000000"/>
                </a:solidFill>
                <a:latin typeface="Times New Roman" panose="02020603050405020304" pitchFamily="18" charset="0"/>
                <a:ea typeface="Times New Roman" panose="02020603050405020304" pitchFamily="18" charset="0"/>
              </a:rPr>
              <a:t>NOTE:  A team is not limited to how many of the three conferences are used in one inning.</a:t>
            </a:r>
            <a:r>
              <a:rPr lang="en-US" b="1" dirty="0">
                <a:solidFill>
                  <a:srgbClr val="000000"/>
                </a:solidFill>
                <a:latin typeface="Times New Roman" panose="02020603050405020304" pitchFamily="18" charset="0"/>
                <a:ea typeface="Times New Roman" panose="02020603050405020304" pitchFamily="18" charset="0"/>
              </a:rPr>
              <a:t> </a:t>
            </a:r>
            <a:endParaRPr lang="en-US" sz="1200" dirty="0">
              <a:solidFill>
                <a:srgbClr val="000000"/>
              </a:solidFill>
              <a:latin typeface="Calibri" panose="020F0502020204030204" pitchFamily="34" charset="0"/>
              <a:ea typeface="Calibri" panose="020F0502020204030204" pitchFamily="34" charset="0"/>
            </a:endParaRPr>
          </a:p>
          <a:p>
            <a:pPr>
              <a:lnSpc>
                <a:spcPct val="107000"/>
              </a:lnSpc>
              <a:spcAft>
                <a:spcPts val="520"/>
              </a:spcAft>
            </a:pPr>
            <a:r>
              <a:rPr lang="en-US" sz="1050" dirty="0">
                <a:solidFill>
                  <a:srgbClr val="000000"/>
                </a:solidFill>
                <a:latin typeface="Times New Roman" panose="02020603050405020304" pitchFamily="18" charset="0"/>
                <a:ea typeface="Times New Roman" panose="02020603050405020304" pitchFamily="18" charset="0"/>
              </a:rPr>
              <a:t> </a:t>
            </a:r>
            <a:endParaRPr lang="en-US" sz="1200" dirty="0">
              <a:solidFill>
                <a:srgbClr val="000000"/>
              </a:solidFill>
              <a:latin typeface="Calibri" panose="020F0502020204030204" pitchFamily="34" charset="0"/>
              <a:ea typeface="Calibri" panose="020F0502020204030204" pitchFamily="34" charset="0"/>
            </a:endParaRPr>
          </a:p>
          <a:p>
            <a:pPr indent="-6350" algn="just">
              <a:lnSpc>
                <a:spcPct val="106000"/>
              </a:lnSpc>
              <a:spcAft>
                <a:spcPts val="160"/>
              </a:spcAft>
            </a:pPr>
            <a:r>
              <a:rPr lang="en-US" dirty="0">
                <a:solidFill>
                  <a:srgbClr val="000000"/>
                </a:solidFill>
                <a:latin typeface="Times New Roman" panose="02020603050405020304" pitchFamily="18" charset="0"/>
                <a:ea typeface="Times New Roman" panose="02020603050405020304" pitchFamily="18" charset="0"/>
              </a:rPr>
              <a:t>READ entire rule for complete information on charged conferences in regard to:  a)  when a conference ends   b) when a conference is not charged c) when a pitcher is removed.</a:t>
            </a:r>
            <a:endParaRPr lang="en-US" sz="1200" dirty="0">
              <a:solidFill>
                <a:srgbClr val="000000"/>
              </a:solidFill>
              <a:effectLst/>
              <a:latin typeface="Calibri" panose="020F0502020204030204" pitchFamily="34" charset="0"/>
              <a:ea typeface="Calibri" panose="020F0502020204030204" pitchFamily="34" charset="0"/>
            </a:endParaRPr>
          </a:p>
        </p:txBody>
      </p:sp>
      <p:sp>
        <p:nvSpPr>
          <p:cNvPr id="4" name="TextBox 3"/>
          <p:cNvSpPr txBox="1"/>
          <p:nvPr/>
        </p:nvSpPr>
        <p:spPr>
          <a:xfrm>
            <a:off x="3540035" y="5786846"/>
            <a:ext cx="5532284" cy="1200329"/>
          </a:xfrm>
          <a:prstGeom prst="rect">
            <a:avLst/>
          </a:prstGeom>
          <a:noFill/>
        </p:spPr>
        <p:txBody>
          <a:bodyPr wrap="none" rtlCol="0">
            <a:spAutoFit/>
          </a:bodyPr>
          <a:lstStyle/>
          <a:p>
            <a:r>
              <a:rPr lang="en-US" sz="7200" b="1" dirty="0"/>
              <a:t>RULE 3-4 (1-5)</a:t>
            </a:r>
          </a:p>
        </p:txBody>
      </p:sp>
    </p:spTree>
    <p:extLst>
      <p:ext uri="{BB962C8B-B14F-4D97-AF65-F5344CB8AC3E}">
        <p14:creationId xmlns:p14="http://schemas.microsoft.com/office/powerpoint/2010/main" val="6206146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0891" y="486425"/>
            <a:ext cx="11325498" cy="1804725"/>
          </a:xfrm>
          <a:prstGeom prst="rect">
            <a:avLst/>
          </a:prstGeom>
        </p:spPr>
        <p:txBody>
          <a:bodyPr wrap="square">
            <a:spAutoFit/>
          </a:bodyPr>
          <a:lstStyle/>
          <a:p>
            <a:pPr marL="273050" marR="0" indent="-6350">
              <a:lnSpc>
                <a:spcPct val="107000"/>
              </a:lnSpc>
              <a:spcBef>
                <a:spcPts val="0"/>
              </a:spcBef>
              <a:spcAft>
                <a:spcPts val="0"/>
              </a:spcAft>
            </a:pPr>
            <a:r>
              <a:rPr lang="en-US" sz="4800" b="1" dirty="0">
                <a:solidFill>
                  <a:srgbClr val="000000"/>
                </a:solidFill>
                <a:latin typeface="Times New Roman" panose="02020603050405020304" pitchFamily="18" charset="0"/>
                <a:ea typeface="Times New Roman" panose="02020603050405020304" pitchFamily="18" charset="0"/>
              </a:rPr>
              <a:t>TEAM MAY FINISH GAME WITH    	 	 	             8 PLAYERS </a:t>
            </a:r>
          </a:p>
          <a:p>
            <a:pPr marL="266700" marR="0">
              <a:lnSpc>
                <a:spcPct val="107000"/>
              </a:lnSpc>
              <a:spcBef>
                <a:spcPts val="0"/>
              </a:spcBef>
              <a:spcAft>
                <a:spcPts val="920"/>
              </a:spcAft>
            </a:pPr>
            <a:r>
              <a:rPr lang="en-US" sz="800" b="1" dirty="0">
                <a:solidFill>
                  <a:srgbClr val="000000"/>
                </a:solidFill>
                <a:latin typeface="Times New Roman" panose="02020603050405020304" pitchFamily="18" charset="0"/>
                <a:ea typeface="Times New Roman" panose="02020603050405020304" pitchFamily="18" charset="0"/>
              </a:rPr>
              <a:t> </a:t>
            </a:r>
            <a:endParaRPr lang="en-US" sz="800" dirty="0">
              <a:solidFill>
                <a:srgbClr val="000000"/>
              </a:solidFill>
              <a:effectLst/>
              <a:latin typeface="Calibri" panose="020F0502020204030204" pitchFamily="34" charset="0"/>
              <a:ea typeface="Calibri" panose="020F0502020204030204" pitchFamily="34" charset="0"/>
            </a:endParaRPr>
          </a:p>
        </p:txBody>
      </p:sp>
      <p:sp>
        <p:nvSpPr>
          <p:cNvPr id="3" name="Rectangle 2"/>
          <p:cNvSpPr/>
          <p:nvPr/>
        </p:nvSpPr>
        <p:spPr>
          <a:xfrm>
            <a:off x="1567543" y="2291150"/>
            <a:ext cx="8321040" cy="679545"/>
          </a:xfrm>
          <a:prstGeom prst="rect">
            <a:avLst/>
          </a:prstGeom>
        </p:spPr>
        <p:txBody>
          <a:bodyPr wrap="square">
            <a:spAutoFit/>
          </a:bodyPr>
          <a:lstStyle/>
          <a:p>
            <a:pPr marL="273050" marR="170815" indent="-6350">
              <a:lnSpc>
                <a:spcPct val="105000"/>
              </a:lnSpc>
              <a:spcBef>
                <a:spcPts val="0"/>
              </a:spcBef>
              <a:spcAft>
                <a:spcPts val="30"/>
              </a:spcAft>
            </a:pPr>
            <a:r>
              <a:rPr lang="en-US" b="1" dirty="0">
                <a:solidFill>
                  <a:srgbClr val="000000"/>
                </a:solidFill>
                <a:latin typeface="Times New Roman" panose="02020603050405020304" pitchFamily="18" charset="0"/>
                <a:ea typeface="Times New Roman" panose="02020603050405020304" pitchFamily="18" charset="0"/>
              </a:rPr>
              <a:t>Rule 4-1-3  </a:t>
            </a:r>
            <a:r>
              <a:rPr lang="en-US" dirty="0">
                <a:solidFill>
                  <a:srgbClr val="000000"/>
                </a:solidFill>
                <a:latin typeface="Times New Roman" panose="02020603050405020304" pitchFamily="18" charset="0"/>
                <a:ea typeface="Times New Roman" panose="02020603050405020304" pitchFamily="18" charset="0"/>
              </a:rPr>
              <a:t>Each team’s line-up card shall list a minimum of</a:t>
            </a:r>
            <a:r>
              <a:rPr lang="en-US" b="1" dirty="0">
                <a:solidFill>
                  <a:srgbClr val="000000"/>
                </a:solidFill>
                <a:latin typeface="Times New Roman" panose="02020603050405020304" pitchFamily="18" charset="0"/>
                <a:ea typeface="Times New Roman" panose="02020603050405020304" pitchFamily="18" charset="0"/>
              </a:rPr>
              <a:t> nine </a:t>
            </a:r>
            <a:r>
              <a:rPr lang="en-US" dirty="0">
                <a:solidFill>
                  <a:srgbClr val="000000"/>
                </a:solidFill>
                <a:latin typeface="Times New Roman" panose="02020603050405020304" pitchFamily="18" charset="0"/>
                <a:ea typeface="Times New Roman" panose="02020603050405020304" pitchFamily="18" charset="0"/>
              </a:rPr>
              <a:t>players to            </a:t>
            </a:r>
            <a:endParaRPr lang="en-US" sz="1050" dirty="0">
              <a:solidFill>
                <a:srgbClr val="000000"/>
              </a:solidFill>
              <a:latin typeface="Calibri" panose="020F0502020204030204" pitchFamily="34" charset="0"/>
              <a:ea typeface="Calibri" panose="020F0502020204030204" pitchFamily="34" charset="0"/>
            </a:endParaRPr>
          </a:p>
          <a:p>
            <a:pPr>
              <a:lnSpc>
                <a:spcPct val="107000"/>
              </a:lnSpc>
              <a:tabLst>
                <a:tab pos="266700" algn="ctr"/>
                <a:tab pos="1181735" algn="ctr"/>
                <a:tab pos="2096770" algn="ctr"/>
                <a:tab pos="4074795" algn="ctr"/>
              </a:tabLst>
            </a:pPr>
            <a:r>
              <a:rPr lang="en-US" sz="1050" dirty="0">
                <a:solidFill>
                  <a:srgbClr val="000000"/>
                </a:solidFill>
                <a:latin typeface="Calibri" panose="020F0502020204030204" pitchFamily="34" charset="0"/>
                <a:ea typeface="Calibri" panose="020F0502020204030204" pitchFamily="34" charset="0"/>
              </a:rPr>
              <a:t>	</a:t>
            </a:r>
            <a:r>
              <a:rPr lang="en-US" dirty="0">
                <a:solidFill>
                  <a:srgbClr val="000000"/>
                </a:solidFill>
                <a:latin typeface="Times New Roman" panose="02020603050405020304" pitchFamily="18" charset="0"/>
                <a:ea typeface="Times New Roman" panose="02020603050405020304" pitchFamily="18" charset="0"/>
              </a:rPr>
              <a:t> 	 	 	    </a:t>
            </a:r>
            <a:r>
              <a:rPr lang="en-US" b="1" u="sng" dirty="0">
                <a:solidFill>
                  <a:srgbClr val="000000"/>
                </a:solidFill>
                <a:uFill>
                  <a:solidFill>
                    <a:srgbClr val="000000"/>
                  </a:solidFill>
                </a:uFill>
                <a:latin typeface="Times New Roman" panose="02020603050405020304" pitchFamily="18" charset="0"/>
                <a:ea typeface="Times New Roman" panose="02020603050405020304" pitchFamily="18" charset="0"/>
              </a:rPr>
              <a:t>START </a:t>
            </a:r>
            <a:r>
              <a:rPr lang="en-US" u="sng" dirty="0">
                <a:solidFill>
                  <a:srgbClr val="000000"/>
                </a:solidFill>
                <a:uFill>
                  <a:solidFill>
                    <a:srgbClr val="000000"/>
                  </a:solidFill>
                </a:uFill>
                <a:latin typeface="Times New Roman" panose="02020603050405020304" pitchFamily="18" charset="0"/>
                <a:ea typeface="Times New Roman" panose="02020603050405020304" pitchFamily="18" charset="0"/>
              </a:rPr>
              <a:t>the game</a:t>
            </a:r>
            <a:r>
              <a:rPr lang="en-US" dirty="0">
                <a:solidFill>
                  <a:srgbClr val="000000"/>
                </a:solidFill>
                <a:latin typeface="Times New Roman" panose="02020603050405020304" pitchFamily="18" charset="0"/>
                <a:ea typeface="Times New Roman" panose="02020603050405020304" pitchFamily="18" charset="0"/>
              </a:rPr>
              <a:t>. </a:t>
            </a:r>
            <a:endParaRPr lang="en-US" sz="1050" dirty="0">
              <a:solidFill>
                <a:srgbClr val="000000"/>
              </a:solidFill>
              <a:effectLst/>
              <a:latin typeface="Calibri" panose="020F0502020204030204" pitchFamily="34" charset="0"/>
              <a:ea typeface="Calibri" panose="020F0502020204030204" pitchFamily="34" charset="0"/>
            </a:endParaRPr>
          </a:p>
        </p:txBody>
      </p:sp>
      <p:sp>
        <p:nvSpPr>
          <p:cNvPr id="4" name="Rectangle 3"/>
          <p:cNvSpPr/>
          <p:nvPr/>
        </p:nvSpPr>
        <p:spPr>
          <a:xfrm>
            <a:off x="1567543" y="3114201"/>
            <a:ext cx="8321040" cy="3109954"/>
          </a:xfrm>
          <a:prstGeom prst="rect">
            <a:avLst/>
          </a:prstGeom>
        </p:spPr>
        <p:txBody>
          <a:bodyPr wrap="square">
            <a:spAutoFit/>
          </a:bodyPr>
          <a:lstStyle/>
          <a:p>
            <a:pPr marL="263525" marR="699135" indent="-6350" algn="just">
              <a:lnSpc>
                <a:spcPct val="102000"/>
              </a:lnSpc>
              <a:spcBef>
                <a:spcPts val="0"/>
              </a:spcBef>
              <a:spcAft>
                <a:spcPts val="0"/>
              </a:spcAft>
            </a:pPr>
            <a:r>
              <a:rPr lang="en-US" b="1" dirty="0">
                <a:solidFill>
                  <a:srgbClr val="000000"/>
                </a:solidFill>
                <a:latin typeface="Times New Roman" panose="02020603050405020304" pitchFamily="18" charset="0"/>
                <a:ea typeface="Times New Roman" panose="02020603050405020304" pitchFamily="18" charset="0"/>
              </a:rPr>
              <a:t>Rule 4-4-1f  </a:t>
            </a:r>
            <a:r>
              <a:rPr lang="en-US" dirty="0">
                <a:solidFill>
                  <a:srgbClr val="000000"/>
                </a:solidFill>
                <a:latin typeface="Times New Roman" panose="02020603050405020304" pitchFamily="18" charset="0"/>
                <a:ea typeface="Times New Roman" panose="02020603050405020304" pitchFamily="18" charset="0"/>
              </a:rPr>
              <a:t>A game shall be forfeited to the offended team by the umpire when a team:  is unable to provide at least nine players to start the game                  </a:t>
            </a:r>
            <a:r>
              <a:rPr lang="en-US" u="sng" dirty="0">
                <a:solidFill>
                  <a:srgbClr val="000000"/>
                </a:solidFill>
                <a:uFill>
                  <a:solidFill>
                    <a:srgbClr val="000000"/>
                  </a:solidFill>
                </a:uFill>
                <a:latin typeface="Times New Roman" panose="02020603050405020304" pitchFamily="18" charset="0"/>
                <a:ea typeface="Times New Roman" panose="02020603050405020304" pitchFamily="18" charset="0"/>
              </a:rPr>
              <a:t>or cannot provide </a:t>
            </a:r>
            <a:r>
              <a:rPr lang="en-US" b="1" u="sng" dirty="0">
                <a:solidFill>
                  <a:srgbClr val="000000"/>
                </a:solidFill>
                <a:uFill>
                  <a:solidFill>
                    <a:srgbClr val="000000"/>
                  </a:solidFill>
                </a:uFill>
                <a:latin typeface="Times New Roman" panose="02020603050405020304" pitchFamily="18" charset="0"/>
                <a:ea typeface="Times New Roman" panose="02020603050405020304" pitchFamily="18" charset="0"/>
              </a:rPr>
              <a:t>eight</a:t>
            </a:r>
            <a:r>
              <a:rPr lang="en-US" u="sng" dirty="0">
                <a:solidFill>
                  <a:srgbClr val="000000"/>
                </a:solidFill>
                <a:uFill>
                  <a:solidFill>
                    <a:srgbClr val="000000"/>
                  </a:solidFill>
                </a:uFill>
                <a:latin typeface="Times New Roman" panose="02020603050405020304" pitchFamily="18" charset="0"/>
                <a:ea typeface="Times New Roman" panose="02020603050405020304" pitchFamily="18" charset="0"/>
              </a:rPr>
              <a:t> players to </a:t>
            </a:r>
            <a:r>
              <a:rPr lang="en-US" b="1" u="sng" dirty="0">
                <a:solidFill>
                  <a:srgbClr val="000000"/>
                </a:solidFill>
                <a:uFill>
                  <a:solidFill>
                    <a:srgbClr val="000000"/>
                  </a:solidFill>
                </a:uFill>
                <a:latin typeface="Times New Roman" panose="02020603050405020304" pitchFamily="18" charset="0"/>
                <a:ea typeface="Times New Roman" panose="02020603050405020304" pitchFamily="18" charset="0"/>
              </a:rPr>
              <a:t>FINISH </a:t>
            </a:r>
            <a:r>
              <a:rPr lang="en-US" u="sng" dirty="0">
                <a:solidFill>
                  <a:srgbClr val="000000"/>
                </a:solidFill>
                <a:uFill>
                  <a:solidFill>
                    <a:srgbClr val="000000"/>
                  </a:solidFill>
                </a:uFill>
                <a:latin typeface="Times New Roman" panose="02020603050405020304" pitchFamily="18" charset="0"/>
                <a:ea typeface="Times New Roman" panose="02020603050405020304" pitchFamily="18" charset="0"/>
              </a:rPr>
              <a:t>the game.</a:t>
            </a:r>
            <a:r>
              <a:rPr lang="en-US" dirty="0">
                <a:solidFill>
                  <a:srgbClr val="000000"/>
                </a:solidFill>
                <a:latin typeface="Times New Roman" panose="02020603050405020304" pitchFamily="18" charset="0"/>
                <a:ea typeface="Times New Roman" panose="02020603050405020304" pitchFamily="18" charset="0"/>
              </a:rPr>
              <a:t> </a:t>
            </a:r>
            <a:endParaRPr lang="en-US" sz="1050" dirty="0">
              <a:solidFill>
                <a:srgbClr val="000000"/>
              </a:solidFill>
              <a:latin typeface="Calibri" panose="020F0502020204030204" pitchFamily="34" charset="0"/>
              <a:ea typeface="Calibri" panose="020F0502020204030204" pitchFamily="34" charset="0"/>
            </a:endParaRPr>
          </a:p>
          <a:p>
            <a:pPr marL="266700" marR="0">
              <a:lnSpc>
                <a:spcPct val="107000"/>
              </a:lnSpc>
              <a:spcBef>
                <a:spcPts val="0"/>
              </a:spcBef>
              <a:spcAft>
                <a:spcPts val="0"/>
              </a:spcAft>
            </a:pPr>
            <a:r>
              <a:rPr lang="en-US" b="1" dirty="0">
                <a:solidFill>
                  <a:srgbClr val="000000"/>
                </a:solidFill>
                <a:latin typeface="Times New Roman" panose="02020603050405020304" pitchFamily="18" charset="0"/>
                <a:ea typeface="Times New Roman" panose="02020603050405020304" pitchFamily="18" charset="0"/>
              </a:rPr>
              <a:t> </a:t>
            </a:r>
            <a:endParaRPr lang="en-US" sz="1050" dirty="0">
              <a:solidFill>
                <a:srgbClr val="000000"/>
              </a:solidFill>
              <a:latin typeface="Calibri" panose="020F0502020204030204" pitchFamily="34" charset="0"/>
              <a:ea typeface="Calibri" panose="020F0502020204030204" pitchFamily="34" charset="0"/>
            </a:endParaRPr>
          </a:p>
          <a:p>
            <a:pPr marL="263525" marR="274955" indent="-6350" algn="just">
              <a:lnSpc>
                <a:spcPct val="102000"/>
              </a:lnSpc>
              <a:spcBef>
                <a:spcPts val="0"/>
              </a:spcBef>
              <a:spcAft>
                <a:spcPts val="0"/>
              </a:spcAft>
            </a:pPr>
            <a:r>
              <a:rPr lang="en-US" dirty="0">
                <a:solidFill>
                  <a:srgbClr val="000000"/>
                </a:solidFill>
                <a:latin typeface="Times New Roman" panose="02020603050405020304" pitchFamily="18" charset="0"/>
                <a:ea typeface="Times New Roman" panose="02020603050405020304" pitchFamily="18" charset="0"/>
              </a:rPr>
              <a:t>NOTE 1:  (When playing with 8) an </a:t>
            </a:r>
            <a:r>
              <a:rPr lang="en-US" b="1" dirty="0">
                <a:solidFill>
                  <a:srgbClr val="000000"/>
                </a:solidFill>
                <a:latin typeface="Times New Roman" panose="02020603050405020304" pitchFamily="18" charset="0"/>
                <a:ea typeface="Times New Roman" panose="02020603050405020304" pitchFamily="18" charset="0"/>
              </a:rPr>
              <a:t>OUT</a:t>
            </a:r>
            <a:r>
              <a:rPr lang="en-US" dirty="0">
                <a:solidFill>
                  <a:srgbClr val="000000"/>
                </a:solidFill>
                <a:latin typeface="Times New Roman" panose="02020603050405020304" pitchFamily="18" charset="0"/>
                <a:ea typeface="Times New Roman" panose="02020603050405020304" pitchFamily="18" charset="0"/>
              </a:rPr>
              <a:t> will be called each time that spot in the batting order comes to bat.  If the offensive player must be substituted for after reaching base, the </a:t>
            </a:r>
            <a:r>
              <a:rPr lang="en-US" b="1" dirty="0">
                <a:solidFill>
                  <a:srgbClr val="000000"/>
                </a:solidFill>
                <a:latin typeface="Times New Roman" panose="02020603050405020304" pitchFamily="18" charset="0"/>
                <a:ea typeface="Times New Roman" panose="02020603050405020304" pitchFamily="18" charset="0"/>
              </a:rPr>
              <a:t>most recent batter </a:t>
            </a:r>
            <a:r>
              <a:rPr lang="en-US" dirty="0">
                <a:solidFill>
                  <a:srgbClr val="000000"/>
                </a:solidFill>
                <a:latin typeface="Times New Roman" panose="02020603050405020304" pitchFamily="18" charset="0"/>
                <a:ea typeface="Times New Roman" panose="02020603050405020304" pitchFamily="18" charset="0"/>
              </a:rPr>
              <a:t>not on base is allowed to run for that player. </a:t>
            </a:r>
          </a:p>
          <a:p>
            <a:pPr marL="263525" marR="274955" indent="-6350" algn="just">
              <a:lnSpc>
                <a:spcPct val="102000"/>
              </a:lnSpc>
              <a:spcBef>
                <a:spcPts val="0"/>
              </a:spcBef>
              <a:spcAft>
                <a:spcPts val="0"/>
              </a:spcAft>
            </a:pPr>
            <a:endParaRPr lang="en-US" sz="1050" dirty="0">
              <a:solidFill>
                <a:srgbClr val="000000"/>
              </a:solidFill>
              <a:latin typeface="Calibri" panose="020F0502020204030204" pitchFamily="34" charset="0"/>
              <a:ea typeface="Calibri" panose="020F0502020204030204" pitchFamily="34" charset="0"/>
            </a:endParaRPr>
          </a:p>
          <a:p>
            <a:pPr marL="266700" marR="128270">
              <a:lnSpc>
                <a:spcPct val="102000"/>
              </a:lnSpc>
              <a:spcBef>
                <a:spcPts val="0"/>
              </a:spcBef>
              <a:spcAft>
                <a:spcPts val="0"/>
              </a:spcAft>
            </a:pPr>
            <a:r>
              <a:rPr lang="en-US" dirty="0">
                <a:solidFill>
                  <a:srgbClr val="000000"/>
                </a:solidFill>
                <a:latin typeface="Times New Roman" panose="02020603050405020304" pitchFamily="18" charset="0"/>
                <a:ea typeface="Times New Roman" panose="02020603050405020304" pitchFamily="18" charset="0"/>
              </a:rPr>
              <a:t>NOTE 2:  </a:t>
            </a:r>
            <a:r>
              <a:rPr lang="en-US" u="sng" dirty="0">
                <a:solidFill>
                  <a:srgbClr val="FF0000"/>
                </a:solidFill>
                <a:uFill>
                  <a:solidFill>
                    <a:srgbClr val="FF0000"/>
                  </a:solidFill>
                </a:uFill>
                <a:latin typeface="Times New Roman" panose="02020603050405020304" pitchFamily="18" charset="0"/>
                <a:ea typeface="Times New Roman" panose="02020603050405020304" pitchFamily="18" charset="0"/>
              </a:rPr>
              <a:t>A team playing with fewer than nine players </a:t>
            </a:r>
            <a:r>
              <a:rPr lang="en-US" b="1" u="sng" dirty="0">
                <a:solidFill>
                  <a:srgbClr val="FF0000"/>
                </a:solidFill>
                <a:uFill>
                  <a:solidFill>
                    <a:srgbClr val="FF0000"/>
                  </a:solidFill>
                </a:uFill>
                <a:latin typeface="Times New Roman" panose="02020603050405020304" pitchFamily="18" charset="0"/>
                <a:ea typeface="Times New Roman" panose="02020603050405020304" pitchFamily="18" charset="0"/>
              </a:rPr>
              <a:t>MAY RETURN </a:t>
            </a:r>
            <a:r>
              <a:rPr lang="en-US" u="sng" dirty="0">
                <a:solidFill>
                  <a:srgbClr val="FF0000"/>
                </a:solidFill>
                <a:uFill>
                  <a:solidFill>
                    <a:srgbClr val="FF0000"/>
                  </a:solidFill>
                </a:uFill>
                <a:latin typeface="Times New Roman" panose="02020603050405020304" pitchFamily="18" charset="0"/>
                <a:ea typeface="Times New Roman" panose="02020603050405020304" pitchFamily="18" charset="0"/>
              </a:rPr>
              <a:t>to</a:t>
            </a:r>
            <a:r>
              <a:rPr lang="en-US" dirty="0">
                <a:solidFill>
                  <a:srgbClr val="FF0000"/>
                </a:solidFill>
                <a:latin typeface="Times New Roman" panose="02020603050405020304" pitchFamily="18" charset="0"/>
                <a:ea typeface="Times New Roman" panose="02020603050405020304" pitchFamily="18" charset="0"/>
              </a:rPr>
              <a:t> </a:t>
            </a:r>
            <a:r>
              <a:rPr lang="en-US" u="sng" dirty="0">
                <a:solidFill>
                  <a:srgbClr val="FF0000"/>
                </a:solidFill>
                <a:uFill>
                  <a:solidFill>
                    <a:srgbClr val="FF0000"/>
                  </a:solidFill>
                </a:uFill>
                <a:latin typeface="Times New Roman" panose="02020603050405020304" pitchFamily="18" charset="0"/>
                <a:ea typeface="Times New Roman" panose="02020603050405020304" pitchFamily="18" charset="0"/>
              </a:rPr>
              <a:t>nine players</a:t>
            </a:r>
            <a:r>
              <a:rPr lang="en-US" dirty="0">
                <a:solidFill>
                  <a:srgbClr val="FF0000"/>
                </a:solidFill>
                <a:latin typeface="Times New Roman" panose="02020603050405020304" pitchFamily="18" charset="0"/>
                <a:ea typeface="Times New Roman" panose="02020603050405020304" pitchFamily="18" charset="0"/>
              </a:rPr>
              <a:t>.</a:t>
            </a:r>
            <a:r>
              <a:rPr lang="en-US" b="1" dirty="0">
                <a:solidFill>
                  <a:srgbClr val="FF0000"/>
                </a:solidFill>
                <a:latin typeface="Times New Roman" panose="02020603050405020304" pitchFamily="18" charset="0"/>
                <a:ea typeface="Times New Roman" panose="02020603050405020304" pitchFamily="18" charset="0"/>
              </a:rPr>
              <a:t> </a:t>
            </a:r>
            <a:endParaRPr lang="en-US" sz="1050" dirty="0">
              <a:solidFill>
                <a:srgbClr val="000000"/>
              </a:solidFill>
              <a:latin typeface="Calibri" panose="020F0502020204030204" pitchFamily="34" charset="0"/>
              <a:ea typeface="Calibri" panose="020F0502020204030204" pitchFamily="34" charset="0"/>
            </a:endParaRPr>
          </a:p>
          <a:p>
            <a:pPr marL="266700" marR="0">
              <a:lnSpc>
                <a:spcPct val="107000"/>
              </a:lnSpc>
              <a:spcBef>
                <a:spcPts val="0"/>
              </a:spcBef>
              <a:spcAft>
                <a:spcPts val="0"/>
              </a:spcAft>
            </a:pPr>
            <a:r>
              <a:rPr lang="en-US" b="1" dirty="0">
                <a:solidFill>
                  <a:srgbClr val="000000"/>
                </a:solidFill>
                <a:latin typeface="Times New Roman" panose="02020603050405020304" pitchFamily="18" charset="0"/>
                <a:ea typeface="Times New Roman" panose="02020603050405020304" pitchFamily="18" charset="0"/>
              </a:rPr>
              <a:t> </a:t>
            </a:r>
            <a:endParaRPr lang="en-US" sz="1050" dirty="0">
              <a:solidFill>
                <a:srgbClr val="000000"/>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6701374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21429" y="0"/>
            <a:ext cx="6096000" cy="1977593"/>
          </a:xfrm>
          <a:prstGeom prst="rect">
            <a:avLst/>
          </a:prstGeom>
        </p:spPr>
        <p:txBody>
          <a:bodyPr>
            <a:spAutoFit/>
          </a:bodyPr>
          <a:lstStyle/>
          <a:p>
            <a:pPr>
              <a:lnSpc>
                <a:spcPct val="107000"/>
              </a:lnSpc>
            </a:pPr>
            <a:r>
              <a:rPr lang="en-US" sz="800" dirty="0">
                <a:solidFill>
                  <a:srgbClr val="000000"/>
                </a:solidFill>
                <a:latin typeface="Calibri" panose="020F0502020204030204" pitchFamily="34" charset="0"/>
                <a:ea typeface="Calibri" panose="020F0502020204030204" pitchFamily="34" charset="0"/>
              </a:rPr>
              <a:t> </a:t>
            </a:r>
          </a:p>
          <a:p>
            <a:pPr>
              <a:lnSpc>
                <a:spcPct val="107000"/>
              </a:lnSpc>
            </a:pPr>
            <a:r>
              <a:rPr lang="en-US" sz="1050" b="1" dirty="0">
                <a:solidFill>
                  <a:srgbClr val="000000"/>
                </a:solidFill>
                <a:latin typeface="Times New Roman" panose="02020603050405020304" pitchFamily="18" charset="0"/>
                <a:ea typeface="Times New Roman" panose="02020603050405020304" pitchFamily="18" charset="0"/>
              </a:rPr>
              <a:t> </a:t>
            </a:r>
            <a:endParaRPr lang="en-US" sz="4800" dirty="0">
              <a:solidFill>
                <a:srgbClr val="000000"/>
              </a:solidFill>
              <a:latin typeface="Calibri" panose="020F0502020204030204" pitchFamily="34" charset="0"/>
              <a:ea typeface="Calibri" panose="020F0502020204030204" pitchFamily="34" charset="0"/>
            </a:endParaRPr>
          </a:p>
          <a:p>
            <a:pPr marL="1255395" marR="0" indent="-6350">
              <a:lnSpc>
                <a:spcPct val="107000"/>
              </a:lnSpc>
              <a:spcBef>
                <a:spcPts val="0"/>
              </a:spcBef>
              <a:spcAft>
                <a:spcPts val="0"/>
              </a:spcAft>
            </a:pPr>
            <a:r>
              <a:rPr lang="en-US" sz="4800" b="1" dirty="0">
                <a:solidFill>
                  <a:srgbClr val="000000"/>
                </a:solidFill>
                <a:latin typeface="Times New Roman" panose="02020603050405020304" pitchFamily="18" charset="0"/>
                <a:ea typeface="Times New Roman" panose="02020603050405020304" pitchFamily="18" charset="0"/>
              </a:rPr>
              <a:t>WARNINGS           </a:t>
            </a:r>
          </a:p>
          <a:p>
            <a:pPr marL="1255395" marR="0" indent="-6350">
              <a:lnSpc>
                <a:spcPct val="107000"/>
              </a:lnSpc>
              <a:spcBef>
                <a:spcPts val="0"/>
              </a:spcBef>
              <a:spcAft>
                <a:spcPts val="0"/>
              </a:spcAft>
            </a:pPr>
            <a:r>
              <a:rPr lang="en-US" sz="4800" b="1" dirty="0">
                <a:solidFill>
                  <a:srgbClr val="000000"/>
                </a:solidFill>
                <a:latin typeface="Times New Roman" panose="02020603050405020304" pitchFamily="18" charset="0"/>
                <a:ea typeface="Times New Roman" panose="02020603050405020304" pitchFamily="18" charset="0"/>
              </a:rPr>
              <a:t>EJECTIONS </a:t>
            </a:r>
          </a:p>
        </p:txBody>
      </p:sp>
      <p:sp>
        <p:nvSpPr>
          <p:cNvPr id="4" name="TextBox 3"/>
          <p:cNvSpPr txBox="1"/>
          <p:nvPr/>
        </p:nvSpPr>
        <p:spPr>
          <a:xfrm>
            <a:off x="4336868" y="1977593"/>
            <a:ext cx="3061864" cy="584775"/>
          </a:xfrm>
          <a:prstGeom prst="rect">
            <a:avLst/>
          </a:prstGeom>
          <a:noFill/>
        </p:spPr>
        <p:txBody>
          <a:bodyPr wrap="none" rtlCol="0">
            <a:spAutoFit/>
          </a:bodyPr>
          <a:lstStyle/>
          <a:p>
            <a:r>
              <a:rPr lang="en-US" sz="3200" b="1" dirty="0"/>
              <a:t>RULE 3-3 Penalty</a:t>
            </a:r>
          </a:p>
        </p:txBody>
      </p:sp>
      <p:sp>
        <p:nvSpPr>
          <p:cNvPr id="5" name="TextBox 4"/>
          <p:cNvSpPr txBox="1"/>
          <p:nvPr/>
        </p:nvSpPr>
        <p:spPr>
          <a:xfrm>
            <a:off x="368710" y="2647135"/>
            <a:ext cx="11823290" cy="3785652"/>
          </a:xfrm>
          <a:prstGeom prst="rect">
            <a:avLst/>
          </a:prstGeom>
          <a:noFill/>
        </p:spPr>
        <p:txBody>
          <a:bodyPr wrap="square" rtlCol="0">
            <a:spAutoFit/>
          </a:bodyPr>
          <a:lstStyle/>
          <a:p>
            <a:pPr algn="ctr"/>
            <a:r>
              <a:rPr lang="en-US" sz="2400" u="sng" dirty="0"/>
              <a:t>Florida now applies this rule as written. </a:t>
            </a:r>
          </a:p>
          <a:p>
            <a:pPr algn="ctr"/>
            <a:endParaRPr lang="en-US" sz="2400" u="sng" dirty="0"/>
          </a:p>
          <a:p>
            <a:r>
              <a:rPr lang="en-US" sz="2400" dirty="0"/>
              <a:t>Warnings:  (Rule 10.2.3j   Plate umpire keeping written records.)</a:t>
            </a:r>
          </a:p>
          <a:p>
            <a:pPr marL="457200" indent="-457200">
              <a:buAutoNum type="arabicPeriod"/>
            </a:pPr>
            <a:r>
              <a:rPr lang="en-US" sz="2400" dirty="0"/>
              <a:t>Verbal warning.</a:t>
            </a:r>
          </a:p>
          <a:p>
            <a:pPr marL="457200" indent="-457200">
              <a:buAutoNum type="arabicPeriod"/>
            </a:pPr>
            <a:r>
              <a:rPr lang="en-US" sz="2400" dirty="0"/>
              <a:t>Written warning.  ‘Written’ simply means ‘restriction to the dugout’…</a:t>
            </a:r>
            <a:r>
              <a:rPr lang="en-US" sz="2400" b="1" u="sng" dirty="0"/>
              <a:t>NOT</a:t>
            </a:r>
            <a:r>
              <a:rPr lang="en-US" sz="2400" dirty="0"/>
              <a:t> a literal warning that is ‘written’ and given to coach.</a:t>
            </a:r>
          </a:p>
          <a:p>
            <a:pPr marL="457200" indent="-457200">
              <a:buAutoNum type="arabicPeriod"/>
            </a:pPr>
            <a:r>
              <a:rPr lang="en-US" sz="2400" dirty="0"/>
              <a:t>Third ‘warning’ requires the coach to ejected.</a:t>
            </a:r>
          </a:p>
          <a:p>
            <a:r>
              <a:rPr lang="en-US" sz="2400" dirty="0"/>
              <a:t>       </a:t>
            </a:r>
          </a:p>
          <a:p>
            <a:r>
              <a:rPr lang="en-US" sz="2400" dirty="0"/>
              <a:t>NOTE:  A coach may be ejected without warning or after a verbal warning if violation is judged to be severe.  Once a coach is restricted…any other violation the coach is to be ejected.  </a:t>
            </a:r>
          </a:p>
        </p:txBody>
      </p:sp>
    </p:spTree>
    <p:extLst>
      <p:ext uri="{BB962C8B-B14F-4D97-AF65-F5344CB8AC3E}">
        <p14:creationId xmlns:p14="http://schemas.microsoft.com/office/powerpoint/2010/main" val="20936208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31816" y="399813"/>
            <a:ext cx="8603674" cy="8472127"/>
          </a:xfrm>
          <a:prstGeom prst="rect">
            <a:avLst/>
          </a:prstGeom>
        </p:spPr>
        <p:txBody>
          <a:bodyPr wrap="square">
            <a:spAutoFit/>
          </a:bodyPr>
          <a:lstStyle/>
          <a:p>
            <a:pPr>
              <a:lnSpc>
                <a:spcPct val="107000"/>
              </a:lnSpc>
              <a:tabLst>
                <a:tab pos="304800" algn="ctr"/>
                <a:tab pos="3855085" algn="ctr"/>
              </a:tabLst>
            </a:pPr>
            <a:r>
              <a:rPr lang="en-US" sz="2000" b="1" dirty="0">
                <a:solidFill>
                  <a:srgbClr val="000000"/>
                </a:solidFill>
                <a:effectLst/>
                <a:latin typeface="Times New Roman" panose="02020603050405020304" pitchFamily="18" charset="0"/>
                <a:ea typeface="Times New Roman" panose="02020603050405020304" pitchFamily="18" charset="0"/>
              </a:rPr>
              <a:t>                                  </a:t>
            </a:r>
            <a:r>
              <a:rPr lang="en-US" sz="4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UMPIRE-IN-CHIEF </a:t>
            </a:r>
          </a:p>
          <a:p>
            <a:pPr marL="304800" marR="0">
              <a:lnSpc>
                <a:spcPct val="107000"/>
              </a:lnSpc>
              <a:spcBef>
                <a:spcPts val="0"/>
              </a:spcBef>
              <a:spcAft>
                <a:spcPts val="645"/>
              </a:spcAft>
            </a:pPr>
            <a:r>
              <a:rPr lang="en-US" sz="3200" dirty="0">
                <a:solidFill>
                  <a:srgbClr val="000000"/>
                </a:solidFill>
                <a:effectLst/>
                <a:latin typeface="Times New Roman" panose="02020603050405020304" pitchFamily="18" charset="0"/>
                <a:ea typeface="Times New Roman" panose="02020603050405020304" pitchFamily="18" charset="0"/>
              </a:rPr>
              <a:t> </a:t>
            </a:r>
            <a:endParaRPr lang="en-US" sz="3200" dirty="0">
              <a:solidFill>
                <a:srgbClr val="000000"/>
              </a:solidFill>
              <a:effectLst/>
              <a:latin typeface="Calibri" panose="020F0502020204030204" pitchFamily="34" charset="0"/>
              <a:ea typeface="Calibri" panose="020F0502020204030204" pitchFamily="34" charset="0"/>
            </a:endParaRPr>
          </a:p>
          <a:p>
            <a:pPr marL="311150" marR="394335" indent="-6350" algn="just">
              <a:lnSpc>
                <a:spcPct val="106000"/>
              </a:lnSpc>
              <a:spcBef>
                <a:spcPts val="0"/>
              </a:spcBef>
              <a:spcAft>
                <a:spcPts val="10685"/>
              </a:spcAft>
            </a:pPr>
            <a:r>
              <a:rPr lang="en-US" sz="3200" dirty="0">
                <a:solidFill>
                  <a:srgbClr val="000000"/>
                </a:solidFill>
                <a:latin typeface="Times New Roman" panose="02020603050405020304" pitchFamily="18" charset="0"/>
                <a:ea typeface="Times New Roman" panose="02020603050405020304" pitchFamily="18" charset="0"/>
              </a:rPr>
              <a:t>Keep a written record of defensive and offensive team charged conferences for each team and notify the respective coach each time a conference is charged to his team.  </a:t>
            </a:r>
            <a:r>
              <a:rPr lang="en-US" sz="3200" dirty="0">
                <a:solidFill>
                  <a:srgbClr val="FF0000"/>
                </a:solidFill>
                <a:latin typeface="Times New Roman" panose="02020603050405020304" pitchFamily="18" charset="0"/>
                <a:ea typeface="Times New Roman" panose="02020603050405020304" pitchFamily="18" charset="0"/>
              </a:rPr>
              <a:t>He shall also be responsible for keeping a line-up card and recording all substitutes, courtesy runner participation, and team warnings. </a:t>
            </a:r>
          </a:p>
          <a:p>
            <a:pPr marL="311150" marR="394335" indent="-6350" algn="just">
              <a:lnSpc>
                <a:spcPct val="106000"/>
              </a:lnSpc>
              <a:spcBef>
                <a:spcPts val="0"/>
              </a:spcBef>
              <a:spcAft>
                <a:spcPts val="10685"/>
              </a:spcAft>
            </a:pPr>
            <a:endParaRPr lang="en-US" dirty="0">
              <a:solidFill>
                <a:srgbClr val="FF0000"/>
              </a:solidFill>
              <a:latin typeface="Times New Roman" panose="02020603050405020304" pitchFamily="18" charset="0"/>
            </a:endParaRPr>
          </a:p>
          <a:p>
            <a:pPr marL="311150" marR="394335" indent="-6350" algn="just">
              <a:lnSpc>
                <a:spcPct val="106000"/>
              </a:lnSpc>
              <a:spcBef>
                <a:spcPts val="0"/>
              </a:spcBef>
              <a:spcAft>
                <a:spcPts val="10685"/>
              </a:spcAft>
            </a:pPr>
            <a:endParaRPr lang="en-US" dirty="0"/>
          </a:p>
        </p:txBody>
      </p:sp>
      <p:sp>
        <p:nvSpPr>
          <p:cNvPr id="4" name="Rectangle 3"/>
          <p:cNvSpPr/>
          <p:nvPr/>
        </p:nvSpPr>
        <p:spPr>
          <a:xfrm>
            <a:off x="3437429" y="5533803"/>
            <a:ext cx="5192447" cy="1200329"/>
          </a:xfrm>
          <a:prstGeom prst="rect">
            <a:avLst/>
          </a:prstGeom>
        </p:spPr>
        <p:txBody>
          <a:bodyPr wrap="none">
            <a:spAutoFit/>
          </a:bodyPr>
          <a:lstStyle/>
          <a:p>
            <a:r>
              <a:rPr lang="en-US" sz="7200" dirty="0">
                <a:solidFill>
                  <a:srgbClr val="000000"/>
                </a:solidFill>
                <a:latin typeface="Calibri" panose="020F0502020204030204" pitchFamily="34" charset="0"/>
                <a:ea typeface="Calibri" panose="020F0502020204030204" pitchFamily="34" charset="0"/>
              </a:rPr>
              <a:t>RULE 10-2-3j </a:t>
            </a:r>
            <a:endParaRPr lang="en-US" sz="7200" dirty="0"/>
          </a:p>
        </p:txBody>
      </p:sp>
    </p:spTree>
    <p:extLst>
      <p:ext uri="{BB962C8B-B14F-4D97-AF65-F5344CB8AC3E}">
        <p14:creationId xmlns:p14="http://schemas.microsoft.com/office/powerpoint/2010/main" val="39056006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563" y="298681"/>
            <a:ext cx="10529454" cy="5525102"/>
          </a:xfrm>
          <a:prstGeom prst="rect">
            <a:avLst/>
          </a:prstGeom>
        </p:spPr>
        <p:txBody>
          <a:bodyPr wrap="square">
            <a:spAutoFit/>
          </a:bodyPr>
          <a:lstStyle/>
          <a:p>
            <a:pPr marL="24765" marR="304800" indent="-6350" algn="ctr">
              <a:lnSpc>
                <a:spcPct val="107000"/>
              </a:lnSpc>
              <a:spcBef>
                <a:spcPts val="0"/>
              </a:spcBef>
              <a:spcAft>
                <a:spcPts val="0"/>
              </a:spcAft>
            </a:pPr>
            <a:r>
              <a:rPr lang="en-US" sz="4800" b="1" dirty="0">
                <a:solidFill>
                  <a:srgbClr val="303030"/>
                </a:solidFill>
                <a:effectLst/>
                <a:ea typeface="Times New Roman" panose="02020603050405020304" pitchFamily="18" charset="0"/>
                <a:cs typeface="Calibri" panose="020F0502020204030204" pitchFamily="34" charset="0"/>
              </a:rPr>
              <a:t>STARTERS</a:t>
            </a:r>
            <a:r>
              <a:rPr lang="en-US" sz="4800" b="1" dirty="0">
                <a:solidFill>
                  <a:srgbClr val="303030"/>
                </a:solidFill>
                <a:effectLst/>
                <a:ea typeface="Times New Roman" panose="02020603050405020304" pitchFamily="18" charset="0"/>
              </a:rPr>
              <a:t> </a:t>
            </a:r>
            <a:endParaRPr lang="en-US" sz="4800" b="1" dirty="0">
              <a:solidFill>
                <a:srgbClr val="000000"/>
              </a:solidFill>
              <a:effectLst/>
              <a:ea typeface="Calibri" panose="020F0502020204030204" pitchFamily="34" charset="0"/>
            </a:endParaRPr>
          </a:p>
          <a:p>
            <a:pPr marL="381000" marR="0">
              <a:lnSpc>
                <a:spcPct val="107000"/>
              </a:lnSpc>
              <a:spcBef>
                <a:spcPts val="0"/>
              </a:spcBef>
              <a:spcAft>
                <a:spcPts val="0"/>
              </a:spcAft>
            </a:pPr>
            <a:r>
              <a:rPr lang="en-US" dirty="0">
                <a:solidFill>
                  <a:srgbClr val="303030"/>
                </a:solidFill>
                <a:latin typeface="Times New Roman" panose="02020603050405020304" pitchFamily="18" charset="0"/>
                <a:ea typeface="Times New Roman" panose="02020603050405020304" pitchFamily="18" charset="0"/>
              </a:rPr>
              <a:t> </a:t>
            </a:r>
            <a:endParaRPr lang="en-US" sz="2800" dirty="0">
              <a:solidFill>
                <a:srgbClr val="000000"/>
              </a:solidFill>
              <a:effectLst/>
              <a:latin typeface="Calibri" panose="020F0502020204030204" pitchFamily="34" charset="0"/>
              <a:ea typeface="Calibri" panose="020F0502020204030204" pitchFamily="34" charset="0"/>
            </a:endParaRPr>
          </a:p>
          <a:p>
            <a:pPr marL="377825" marR="444500" indent="-6350" algn="just">
              <a:lnSpc>
                <a:spcPct val="92000"/>
              </a:lnSpc>
              <a:spcBef>
                <a:spcPts val="0"/>
              </a:spcBef>
              <a:spcAft>
                <a:spcPts val="245"/>
              </a:spcAft>
            </a:pPr>
            <a:r>
              <a:rPr lang="en-US" sz="2400" dirty="0">
                <a:solidFill>
                  <a:srgbClr val="303030"/>
                </a:solidFill>
                <a:latin typeface="Times New Roman" panose="02020603050405020304" pitchFamily="18" charset="0"/>
                <a:ea typeface="Times New Roman" panose="02020603050405020304" pitchFamily="18" charset="0"/>
              </a:rPr>
              <a:t>Any of the </a:t>
            </a:r>
            <a:r>
              <a:rPr lang="en-US" sz="2400" dirty="0">
                <a:solidFill>
                  <a:srgbClr val="FF0000"/>
                </a:solidFill>
                <a:latin typeface="Times New Roman" panose="02020603050405020304" pitchFamily="18" charset="0"/>
                <a:ea typeface="Times New Roman" panose="02020603050405020304" pitchFamily="18" charset="0"/>
              </a:rPr>
              <a:t>starting players </a:t>
            </a:r>
            <a:r>
              <a:rPr lang="en-US" sz="2400" dirty="0">
                <a:solidFill>
                  <a:srgbClr val="303030"/>
                </a:solidFill>
                <a:latin typeface="Times New Roman" panose="02020603050405020304" pitchFamily="18" charset="0"/>
                <a:ea typeface="Times New Roman" panose="02020603050405020304" pitchFamily="18" charset="0"/>
              </a:rPr>
              <a:t>may be withdrawn and  </a:t>
            </a:r>
            <a:endParaRPr lang="en-US" sz="2400" dirty="0">
              <a:solidFill>
                <a:srgbClr val="000000"/>
              </a:solidFill>
              <a:effectLst/>
              <a:latin typeface="Calibri" panose="020F0502020204030204" pitchFamily="34" charset="0"/>
              <a:ea typeface="Calibri" panose="020F0502020204030204" pitchFamily="34" charset="0"/>
            </a:endParaRPr>
          </a:p>
          <a:p>
            <a:pPr marL="377825" marR="746760" indent="-6350" algn="just">
              <a:lnSpc>
                <a:spcPct val="92000"/>
              </a:lnSpc>
              <a:spcBef>
                <a:spcPts val="0"/>
              </a:spcBef>
              <a:spcAft>
                <a:spcPts val="245"/>
              </a:spcAft>
            </a:pPr>
            <a:r>
              <a:rPr lang="en-US" sz="2400" dirty="0">
                <a:solidFill>
                  <a:srgbClr val="FF0000"/>
                </a:solidFill>
                <a:latin typeface="Times New Roman" panose="02020603050405020304" pitchFamily="18" charset="0"/>
                <a:ea typeface="Times New Roman" panose="02020603050405020304" pitchFamily="18" charset="0"/>
              </a:rPr>
              <a:t>re-entered</a:t>
            </a:r>
            <a:r>
              <a:rPr lang="en-US" sz="2400" dirty="0">
                <a:solidFill>
                  <a:srgbClr val="303030"/>
                </a:solidFill>
                <a:latin typeface="Times New Roman" panose="02020603050405020304" pitchFamily="18" charset="0"/>
                <a:ea typeface="Times New Roman" panose="02020603050405020304" pitchFamily="18" charset="0"/>
              </a:rPr>
              <a:t> once, </a:t>
            </a:r>
            <a:r>
              <a:rPr lang="en-US" sz="2400" dirty="0">
                <a:solidFill>
                  <a:srgbClr val="FF0000"/>
                </a:solidFill>
                <a:latin typeface="Times New Roman" panose="02020603050405020304" pitchFamily="18" charset="0"/>
                <a:ea typeface="Times New Roman" panose="02020603050405020304" pitchFamily="18" charset="0"/>
              </a:rPr>
              <a:t>including</a:t>
            </a:r>
            <a:r>
              <a:rPr lang="en-US" sz="2400" dirty="0">
                <a:solidFill>
                  <a:srgbClr val="303030"/>
                </a:solidFill>
                <a:latin typeface="Times New Roman" panose="02020603050405020304" pitchFamily="18" charset="0"/>
                <a:ea typeface="Times New Roman" panose="02020603050405020304" pitchFamily="18" charset="0"/>
              </a:rPr>
              <a:t> a player who was the </a:t>
            </a:r>
            <a:r>
              <a:rPr lang="en-US" sz="2400" dirty="0">
                <a:solidFill>
                  <a:srgbClr val="FF0000"/>
                </a:solidFill>
                <a:latin typeface="Times New Roman" panose="02020603050405020304" pitchFamily="18" charset="0"/>
                <a:ea typeface="Times New Roman" panose="02020603050405020304" pitchFamily="18" charset="0"/>
              </a:rPr>
              <a:t>designated hitter*</a:t>
            </a:r>
            <a:r>
              <a:rPr lang="en-US" sz="2400" dirty="0">
                <a:solidFill>
                  <a:srgbClr val="303030"/>
                </a:solidFill>
                <a:latin typeface="Times New Roman" panose="02020603050405020304" pitchFamily="18" charset="0"/>
                <a:ea typeface="Times New Roman" panose="02020603050405020304" pitchFamily="18" charset="0"/>
              </a:rPr>
              <a:t>, provided such player occupies the </a:t>
            </a:r>
            <a:r>
              <a:rPr lang="en-US" sz="2400" u="sng" dirty="0">
                <a:solidFill>
                  <a:srgbClr val="303030"/>
                </a:solidFill>
                <a:uFill>
                  <a:solidFill>
                    <a:srgbClr val="303030"/>
                  </a:solidFill>
                </a:uFill>
                <a:latin typeface="Times New Roman" panose="02020603050405020304" pitchFamily="18" charset="0"/>
                <a:ea typeface="Times New Roman" panose="02020603050405020304" pitchFamily="18" charset="0"/>
              </a:rPr>
              <a:t>same batting position </a:t>
            </a:r>
            <a:r>
              <a:rPr lang="en-US" sz="2400" dirty="0">
                <a:solidFill>
                  <a:srgbClr val="303030"/>
                </a:solidFill>
                <a:latin typeface="Times New Roman" panose="02020603050405020304" pitchFamily="18" charset="0"/>
                <a:ea typeface="Times New Roman" panose="02020603050405020304" pitchFamily="18" charset="0"/>
              </a:rPr>
              <a:t>whenever he is in the lineup. </a:t>
            </a:r>
            <a:endParaRPr lang="en-US" sz="2400" dirty="0">
              <a:solidFill>
                <a:srgbClr val="000000"/>
              </a:solidFill>
              <a:effectLst/>
              <a:latin typeface="Calibri" panose="020F0502020204030204" pitchFamily="34" charset="0"/>
              <a:ea typeface="Calibri" panose="020F0502020204030204" pitchFamily="34" charset="0"/>
            </a:endParaRPr>
          </a:p>
          <a:p>
            <a:pPr marL="381000" marR="0">
              <a:lnSpc>
                <a:spcPct val="107000"/>
              </a:lnSpc>
              <a:spcBef>
                <a:spcPts val="0"/>
              </a:spcBef>
              <a:spcAft>
                <a:spcPts val="0"/>
              </a:spcAft>
            </a:pPr>
            <a:r>
              <a:rPr lang="en-US" sz="2400" dirty="0">
                <a:solidFill>
                  <a:srgbClr val="303030"/>
                </a:solidFill>
                <a:latin typeface="Times New Roman" panose="02020603050405020304" pitchFamily="18" charset="0"/>
                <a:ea typeface="Times New Roman" panose="02020603050405020304" pitchFamily="18" charset="0"/>
              </a:rPr>
              <a:t> </a:t>
            </a:r>
            <a:endParaRPr lang="en-US" sz="2400" dirty="0">
              <a:solidFill>
                <a:srgbClr val="000000"/>
              </a:solidFill>
              <a:effectLst/>
              <a:latin typeface="Calibri" panose="020F0502020204030204" pitchFamily="34" charset="0"/>
              <a:ea typeface="Calibri" panose="020F0502020204030204" pitchFamily="34" charset="0"/>
            </a:endParaRPr>
          </a:p>
          <a:p>
            <a:pPr marL="377825" marR="444500" indent="-6350" algn="just">
              <a:lnSpc>
                <a:spcPct val="92000"/>
              </a:lnSpc>
              <a:spcBef>
                <a:spcPts val="0"/>
              </a:spcBef>
              <a:spcAft>
                <a:spcPts val="245"/>
              </a:spcAft>
            </a:pPr>
            <a:r>
              <a:rPr lang="en-US" sz="2400" dirty="0">
                <a:solidFill>
                  <a:srgbClr val="303030"/>
                </a:solidFill>
                <a:latin typeface="Times New Roman" panose="02020603050405020304" pitchFamily="18" charset="0"/>
                <a:ea typeface="Times New Roman" panose="02020603050405020304" pitchFamily="18" charset="0"/>
              </a:rPr>
              <a:t>*Starting Designated Hitter is considered a STARTER; has re-entry status. </a:t>
            </a:r>
            <a:endParaRPr lang="en-US" sz="2400" dirty="0">
              <a:solidFill>
                <a:srgbClr val="000000"/>
              </a:solidFill>
              <a:effectLst/>
              <a:latin typeface="Calibri" panose="020F0502020204030204" pitchFamily="34" charset="0"/>
              <a:ea typeface="Calibri" panose="020F0502020204030204" pitchFamily="34" charset="0"/>
            </a:endParaRPr>
          </a:p>
          <a:p>
            <a:pPr marL="381000" marR="0">
              <a:lnSpc>
                <a:spcPct val="107000"/>
              </a:lnSpc>
              <a:spcBef>
                <a:spcPts val="0"/>
              </a:spcBef>
              <a:spcAft>
                <a:spcPts val="0"/>
              </a:spcAft>
            </a:pPr>
            <a:r>
              <a:rPr lang="en-US" sz="2400" dirty="0">
                <a:solidFill>
                  <a:srgbClr val="303030"/>
                </a:solidFill>
                <a:latin typeface="Times New Roman" panose="02020603050405020304" pitchFamily="18" charset="0"/>
                <a:ea typeface="Times New Roman" panose="02020603050405020304" pitchFamily="18" charset="0"/>
              </a:rPr>
              <a:t> </a:t>
            </a:r>
            <a:endParaRPr lang="en-US" sz="2400" dirty="0">
              <a:solidFill>
                <a:srgbClr val="000000"/>
              </a:solidFill>
              <a:effectLst/>
              <a:latin typeface="Calibri" panose="020F0502020204030204" pitchFamily="34" charset="0"/>
              <a:ea typeface="Calibri" panose="020F0502020204030204" pitchFamily="34" charset="0"/>
            </a:endParaRPr>
          </a:p>
          <a:p>
            <a:pPr marL="377825" marR="444500" indent="-6350" algn="just">
              <a:lnSpc>
                <a:spcPct val="92000"/>
              </a:lnSpc>
              <a:spcBef>
                <a:spcPts val="0"/>
              </a:spcBef>
              <a:spcAft>
                <a:spcPts val="245"/>
              </a:spcAft>
            </a:pPr>
            <a:r>
              <a:rPr lang="en-US" sz="2400" dirty="0">
                <a:solidFill>
                  <a:srgbClr val="303030"/>
                </a:solidFill>
                <a:latin typeface="Times New Roman" panose="02020603050405020304" pitchFamily="18" charset="0"/>
                <a:ea typeface="Times New Roman" panose="02020603050405020304" pitchFamily="18" charset="0"/>
              </a:rPr>
              <a:t>NOTE:  If the </a:t>
            </a:r>
            <a:r>
              <a:rPr lang="en-US" sz="2400" u="sng" dirty="0">
                <a:solidFill>
                  <a:srgbClr val="303030"/>
                </a:solidFill>
                <a:uFill>
                  <a:solidFill>
                    <a:srgbClr val="303030"/>
                  </a:solidFill>
                </a:uFill>
                <a:latin typeface="Times New Roman" panose="02020603050405020304" pitchFamily="18" charset="0"/>
                <a:ea typeface="Times New Roman" panose="02020603050405020304" pitchFamily="18" charset="0"/>
              </a:rPr>
              <a:t>starting</a:t>
            </a:r>
            <a:r>
              <a:rPr lang="en-US" sz="2400" dirty="0">
                <a:solidFill>
                  <a:srgbClr val="303030"/>
                </a:solidFill>
                <a:latin typeface="Times New Roman" panose="02020603050405020304" pitchFamily="18" charset="0"/>
                <a:ea typeface="Times New Roman" panose="02020603050405020304" pitchFamily="18" charset="0"/>
              </a:rPr>
              <a:t> pitcher does not face one batter, he may play another position, but not return to pitch.  Rule 3-1-1 Penalty  </a:t>
            </a:r>
            <a:endParaRPr lang="en-US" sz="2400" dirty="0">
              <a:solidFill>
                <a:srgbClr val="000000"/>
              </a:solidFill>
              <a:effectLst/>
              <a:latin typeface="Calibri" panose="020F0502020204030204" pitchFamily="34" charset="0"/>
              <a:ea typeface="Calibri" panose="020F0502020204030204" pitchFamily="34" charset="0"/>
            </a:endParaRPr>
          </a:p>
          <a:p>
            <a:pPr marL="381000" marR="0">
              <a:lnSpc>
                <a:spcPct val="107000"/>
              </a:lnSpc>
              <a:spcBef>
                <a:spcPts val="0"/>
              </a:spcBef>
              <a:spcAft>
                <a:spcPts val="0"/>
              </a:spcAft>
            </a:pPr>
            <a:r>
              <a:rPr lang="en-US" sz="2400" dirty="0">
                <a:solidFill>
                  <a:srgbClr val="303030"/>
                </a:solidFill>
                <a:latin typeface="Times New Roman" panose="02020603050405020304" pitchFamily="18" charset="0"/>
                <a:ea typeface="Times New Roman" panose="02020603050405020304" pitchFamily="18" charset="0"/>
              </a:rPr>
              <a:t>   </a:t>
            </a:r>
            <a:endParaRPr lang="en-US" sz="2400" dirty="0">
              <a:solidFill>
                <a:srgbClr val="000000"/>
              </a:solidFill>
              <a:effectLst/>
              <a:latin typeface="Calibri" panose="020F0502020204030204" pitchFamily="34" charset="0"/>
              <a:ea typeface="Calibri" panose="020F0502020204030204" pitchFamily="34" charset="0"/>
            </a:endParaRPr>
          </a:p>
          <a:p>
            <a:pPr marL="377825" marR="444500" indent="-6350" algn="just">
              <a:lnSpc>
                <a:spcPct val="92000"/>
              </a:lnSpc>
              <a:spcBef>
                <a:spcPts val="0"/>
              </a:spcBef>
              <a:spcAft>
                <a:spcPts val="245"/>
              </a:spcAft>
            </a:pPr>
            <a:r>
              <a:rPr lang="en-US" sz="2400" dirty="0">
                <a:solidFill>
                  <a:srgbClr val="303030"/>
                </a:solidFill>
                <a:latin typeface="Times New Roman" panose="02020603050405020304" pitchFamily="18" charset="0"/>
                <a:ea typeface="Times New Roman" panose="02020603050405020304" pitchFamily="18" charset="0"/>
              </a:rPr>
              <a:t>READ:  3-1-2 about allowing a pitcher to be removed and then return as pitcher. </a:t>
            </a:r>
            <a:endParaRPr lang="en-US" sz="2400" dirty="0">
              <a:solidFill>
                <a:srgbClr val="000000"/>
              </a:solidFill>
              <a:effectLst/>
              <a:latin typeface="Calibri" panose="020F0502020204030204" pitchFamily="34" charset="0"/>
              <a:ea typeface="Calibri" panose="020F0502020204030204" pitchFamily="34" charset="0"/>
            </a:endParaRPr>
          </a:p>
        </p:txBody>
      </p:sp>
      <p:sp>
        <p:nvSpPr>
          <p:cNvPr id="3" name="Rectangle 2"/>
          <p:cNvSpPr/>
          <p:nvPr/>
        </p:nvSpPr>
        <p:spPr>
          <a:xfrm>
            <a:off x="3687491" y="5641073"/>
            <a:ext cx="4525598" cy="1200329"/>
          </a:xfrm>
          <a:prstGeom prst="rect">
            <a:avLst/>
          </a:prstGeom>
        </p:spPr>
        <p:txBody>
          <a:bodyPr wrap="none">
            <a:spAutoFit/>
          </a:bodyPr>
          <a:lstStyle/>
          <a:p>
            <a:r>
              <a:rPr lang="en-US" sz="7200" dirty="0">
                <a:solidFill>
                  <a:srgbClr val="000000"/>
                </a:solidFill>
                <a:ea typeface="Calibri" panose="020F0502020204030204" pitchFamily="34" charset="0"/>
              </a:rPr>
              <a:t>RULE 3-1-3</a:t>
            </a:r>
            <a:r>
              <a:rPr lang="en-US" sz="7200" dirty="0">
                <a:solidFill>
                  <a:srgbClr val="454545"/>
                </a:solidFill>
                <a:effectLst/>
                <a:ea typeface="Times New Roman" panose="02020603050405020304" pitchFamily="18" charset="0"/>
              </a:rPr>
              <a:t> </a:t>
            </a:r>
            <a:endParaRPr lang="en-US" sz="7200" dirty="0"/>
          </a:p>
        </p:txBody>
      </p:sp>
    </p:spTree>
    <p:extLst>
      <p:ext uri="{BB962C8B-B14F-4D97-AF65-F5344CB8AC3E}">
        <p14:creationId xmlns:p14="http://schemas.microsoft.com/office/powerpoint/2010/main" val="12021839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8676" y="286804"/>
            <a:ext cx="12013324" cy="5454057"/>
          </a:xfrm>
          <a:prstGeom prst="rect">
            <a:avLst/>
          </a:prstGeom>
        </p:spPr>
        <p:txBody>
          <a:bodyPr wrap="square">
            <a:spAutoFit/>
          </a:bodyPr>
          <a:lstStyle/>
          <a:p>
            <a:pPr marL="24765" marR="0" indent="-6350" algn="ctr">
              <a:lnSpc>
                <a:spcPct val="107000"/>
              </a:lnSpc>
              <a:spcBef>
                <a:spcPts val="0"/>
              </a:spcBef>
              <a:spcAft>
                <a:spcPts val="0"/>
              </a:spcAft>
            </a:pPr>
            <a:r>
              <a:rPr lang="en-US" sz="4800" b="1" dirty="0">
                <a:solidFill>
                  <a:srgbClr val="303030"/>
                </a:solidFill>
                <a:effectLst/>
                <a:latin typeface="Calibri" panose="020F0502020204030204" pitchFamily="34" charset="0"/>
                <a:ea typeface="Times New Roman" panose="02020603050405020304" pitchFamily="18" charset="0"/>
                <a:cs typeface="Calibri" panose="020F0502020204030204" pitchFamily="34" charset="0"/>
              </a:rPr>
              <a:t>SUBSTITUTES </a:t>
            </a:r>
            <a:endParaRPr lang="en-US" sz="4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59690" marR="0" algn="ctr">
              <a:lnSpc>
                <a:spcPct val="107000"/>
              </a:lnSpc>
              <a:spcBef>
                <a:spcPts val="0"/>
              </a:spcBef>
              <a:spcAft>
                <a:spcPts val="1115"/>
              </a:spcAft>
            </a:pPr>
            <a:r>
              <a:rPr lang="en-US" sz="2800" dirty="0">
                <a:solidFill>
                  <a:srgbClr val="303030"/>
                </a:solidFill>
                <a:effectLst/>
                <a:ea typeface="Times New Roman" panose="02020603050405020304" pitchFamily="18" charset="0"/>
              </a:rPr>
              <a:t> </a:t>
            </a:r>
            <a:endParaRPr lang="en-US" sz="2800" dirty="0">
              <a:solidFill>
                <a:srgbClr val="000000"/>
              </a:solidFill>
              <a:effectLst/>
              <a:ea typeface="Calibri" panose="020F0502020204030204" pitchFamily="34" charset="0"/>
            </a:endParaRPr>
          </a:p>
          <a:p>
            <a:pPr marR="233680">
              <a:lnSpc>
                <a:spcPct val="90000"/>
              </a:lnSpc>
              <a:spcBef>
                <a:spcPts val="0"/>
              </a:spcBef>
              <a:spcAft>
                <a:spcPts val="450"/>
              </a:spcAft>
            </a:pPr>
            <a:r>
              <a:rPr lang="en-US" sz="3200" dirty="0">
                <a:solidFill>
                  <a:srgbClr val="303030"/>
                </a:solidFill>
                <a:ea typeface="Times New Roman" panose="02020603050405020304" pitchFamily="18" charset="0"/>
              </a:rPr>
              <a:t>A </a:t>
            </a:r>
            <a:r>
              <a:rPr lang="en-US" sz="3200" dirty="0">
                <a:solidFill>
                  <a:srgbClr val="FF0000"/>
                </a:solidFill>
                <a:ea typeface="Times New Roman" panose="02020603050405020304" pitchFamily="18" charset="0"/>
              </a:rPr>
              <a:t>SUBSTITUTE</a:t>
            </a:r>
            <a:r>
              <a:rPr lang="en-US" sz="3200" dirty="0">
                <a:solidFill>
                  <a:srgbClr val="303030"/>
                </a:solidFill>
                <a:ea typeface="Times New Roman" panose="02020603050405020304" pitchFamily="18" charset="0"/>
              </a:rPr>
              <a:t> who is withdrawn </a:t>
            </a:r>
            <a:r>
              <a:rPr lang="en-US" sz="3200" dirty="0">
                <a:solidFill>
                  <a:srgbClr val="FF0000"/>
                </a:solidFill>
                <a:ea typeface="Times New Roman" panose="02020603050405020304" pitchFamily="18" charset="0"/>
              </a:rPr>
              <a:t>MAY NOT </a:t>
            </a:r>
            <a:r>
              <a:rPr lang="en-US" sz="3200" dirty="0">
                <a:solidFill>
                  <a:srgbClr val="303030"/>
                </a:solidFill>
                <a:ea typeface="Times New Roman" panose="02020603050405020304" pitchFamily="18" charset="0"/>
              </a:rPr>
              <a:t>re-enter.   </a:t>
            </a:r>
            <a:endParaRPr lang="en-US" sz="3200" dirty="0">
              <a:solidFill>
                <a:srgbClr val="000000"/>
              </a:solidFill>
              <a:ea typeface="Times New Roman" panose="02020603050405020304" pitchFamily="18" charset="0"/>
            </a:endParaRPr>
          </a:p>
          <a:p>
            <a:pPr marR="233680">
              <a:lnSpc>
                <a:spcPct val="90000"/>
              </a:lnSpc>
              <a:spcBef>
                <a:spcPts val="0"/>
              </a:spcBef>
              <a:spcAft>
                <a:spcPts val="450"/>
              </a:spcAft>
            </a:pPr>
            <a:endParaRPr lang="en-US" sz="3200" dirty="0">
              <a:solidFill>
                <a:srgbClr val="000000"/>
              </a:solidFill>
              <a:effectLst/>
              <a:ea typeface="Calibri" panose="020F0502020204030204" pitchFamily="34" charset="0"/>
            </a:endParaRPr>
          </a:p>
          <a:p>
            <a:r>
              <a:rPr lang="en-US" sz="3200" dirty="0">
                <a:solidFill>
                  <a:srgbClr val="303030"/>
                </a:solidFill>
                <a:ea typeface="Times New Roman" panose="02020603050405020304" pitchFamily="18" charset="0"/>
              </a:rPr>
              <a:t>NOTE:  If a team is on offense and the coach gives you several substitutes and one or more of those substitutes does not hit that ½ inning, THEY ARE CONSIDERED IN THE GAME.  The coach may think because a player didn’t actually hit, that the substitution is not in effect.  That is not </a:t>
            </a:r>
            <a:r>
              <a:rPr lang="en-US" sz="3200" dirty="0"/>
              <a:t>correct.  Therefore, if he chooses to remove one of those subs when they go back on defense, they are out of the game. </a:t>
            </a:r>
          </a:p>
        </p:txBody>
      </p:sp>
      <p:sp>
        <p:nvSpPr>
          <p:cNvPr id="3" name="Rectangle 2"/>
          <p:cNvSpPr/>
          <p:nvPr/>
        </p:nvSpPr>
        <p:spPr>
          <a:xfrm>
            <a:off x="3933760" y="5640117"/>
            <a:ext cx="4503156" cy="1200329"/>
          </a:xfrm>
          <a:prstGeom prst="rect">
            <a:avLst/>
          </a:prstGeom>
        </p:spPr>
        <p:txBody>
          <a:bodyPr wrap="none">
            <a:spAutoFit/>
          </a:bodyPr>
          <a:lstStyle/>
          <a:p>
            <a:r>
              <a:rPr lang="en-US" sz="7200" dirty="0">
                <a:solidFill>
                  <a:srgbClr val="000000"/>
                </a:solidFill>
                <a:latin typeface="Calibri" panose="020F0502020204030204" pitchFamily="34" charset="0"/>
                <a:ea typeface="Calibri" panose="020F0502020204030204" pitchFamily="34" charset="0"/>
              </a:rPr>
              <a:t>RULE 3-1-3 </a:t>
            </a:r>
            <a:endParaRPr lang="en-US" sz="7200" dirty="0"/>
          </a:p>
        </p:txBody>
      </p:sp>
    </p:spTree>
    <p:extLst>
      <p:ext uri="{BB962C8B-B14F-4D97-AF65-F5344CB8AC3E}">
        <p14:creationId xmlns:p14="http://schemas.microsoft.com/office/powerpoint/2010/main" val="39391976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04041" y="190458"/>
            <a:ext cx="10499835" cy="2541530"/>
          </a:xfrm>
          <a:prstGeom prst="rect">
            <a:avLst/>
          </a:prstGeom>
        </p:spPr>
        <p:txBody>
          <a:bodyPr wrap="square">
            <a:spAutoFit/>
          </a:bodyPr>
          <a:lstStyle/>
          <a:p>
            <a:pPr marL="24765" marR="153035" indent="-6350" algn="ctr">
              <a:lnSpc>
                <a:spcPct val="107000"/>
              </a:lnSpc>
              <a:spcBef>
                <a:spcPts val="0"/>
              </a:spcBef>
              <a:spcAft>
                <a:spcPts val="0"/>
              </a:spcAft>
            </a:pPr>
            <a:r>
              <a:rPr lang="en-US" sz="4800" b="1" dirty="0">
                <a:solidFill>
                  <a:srgbClr val="303030"/>
                </a:solidFill>
                <a:effectLst/>
                <a:ea typeface="Times New Roman" panose="02020603050405020304" pitchFamily="18" charset="0"/>
              </a:rPr>
              <a:t>SUBSTITUTES</a:t>
            </a:r>
            <a:r>
              <a:rPr lang="en-US" sz="4000" dirty="0">
                <a:solidFill>
                  <a:srgbClr val="303030"/>
                </a:solidFill>
                <a:effectLst/>
                <a:latin typeface="Times New Roman" panose="02020603050405020304" pitchFamily="18" charset="0"/>
                <a:ea typeface="Times New Roman" panose="02020603050405020304" pitchFamily="18" charset="0"/>
              </a:rPr>
              <a:t>  </a:t>
            </a:r>
            <a:r>
              <a:rPr lang="en-US" sz="3200" dirty="0">
                <a:solidFill>
                  <a:srgbClr val="303030"/>
                </a:solidFill>
                <a:effectLst/>
                <a:ea typeface="Times New Roman" panose="02020603050405020304" pitchFamily="18" charset="0"/>
              </a:rPr>
              <a:t>(continued)</a:t>
            </a:r>
            <a:endParaRPr lang="en-US" sz="3200" dirty="0">
              <a:solidFill>
                <a:srgbClr val="000000"/>
              </a:solidFill>
              <a:effectLst/>
              <a:ea typeface="Calibri" panose="020F0502020204030204" pitchFamily="34" charset="0"/>
            </a:endParaRPr>
          </a:p>
          <a:p>
            <a:pPr marR="69850" algn="ctr">
              <a:lnSpc>
                <a:spcPct val="107000"/>
              </a:lnSpc>
              <a:spcAft>
                <a:spcPts val="595"/>
              </a:spcAft>
            </a:pPr>
            <a:r>
              <a:rPr lang="en-US" sz="1600" b="1" dirty="0">
                <a:solidFill>
                  <a:srgbClr val="303030"/>
                </a:solidFill>
                <a:effectLst/>
                <a:latin typeface="Times New Roman" panose="02020603050405020304" pitchFamily="18" charset="0"/>
                <a:ea typeface="Times New Roman" panose="02020603050405020304" pitchFamily="18" charset="0"/>
              </a:rPr>
              <a:t> </a:t>
            </a:r>
            <a:endParaRPr lang="en-US" sz="1000" dirty="0">
              <a:solidFill>
                <a:srgbClr val="000000"/>
              </a:solidFill>
              <a:effectLst/>
              <a:latin typeface="Calibri" panose="020F0502020204030204" pitchFamily="34" charset="0"/>
              <a:ea typeface="Calibri" panose="020F0502020204030204" pitchFamily="34" charset="0"/>
            </a:endParaRPr>
          </a:p>
          <a:p>
            <a:pPr marL="6350" marR="0" indent="-6350">
              <a:lnSpc>
                <a:spcPct val="107000"/>
              </a:lnSpc>
              <a:spcBef>
                <a:spcPts val="0"/>
              </a:spcBef>
              <a:spcAft>
                <a:spcPts val="0"/>
              </a:spcAft>
            </a:pPr>
            <a:r>
              <a:rPr lang="en-US" sz="2800" u="sng" dirty="0">
                <a:solidFill>
                  <a:srgbClr val="303030"/>
                </a:solidFill>
                <a:uFill>
                  <a:solidFill>
                    <a:srgbClr val="303030"/>
                  </a:solidFill>
                </a:uFill>
                <a:latin typeface="Times New Roman" panose="02020603050405020304" pitchFamily="18" charset="0"/>
                <a:ea typeface="Times New Roman" panose="02020603050405020304" pitchFamily="18" charset="0"/>
              </a:rPr>
              <a:t>Should there be </a:t>
            </a:r>
            <a:r>
              <a:rPr lang="en-US" sz="2800" b="1" u="sng" dirty="0">
                <a:solidFill>
                  <a:srgbClr val="303030"/>
                </a:solidFill>
                <a:uFill>
                  <a:solidFill>
                    <a:srgbClr val="303030"/>
                  </a:solidFill>
                </a:uFill>
                <a:latin typeface="Times New Roman" panose="02020603050405020304" pitchFamily="18" charset="0"/>
                <a:ea typeface="Times New Roman" panose="02020603050405020304" pitchFamily="18" charset="0"/>
              </a:rPr>
              <a:t>no announcement </a:t>
            </a:r>
            <a:r>
              <a:rPr lang="en-US" sz="2800" dirty="0">
                <a:solidFill>
                  <a:srgbClr val="303030"/>
                </a:solidFill>
                <a:latin typeface="Times New Roman" panose="02020603050405020304" pitchFamily="18" charset="0"/>
                <a:ea typeface="Times New Roman" panose="02020603050405020304" pitchFamily="18" charset="0"/>
              </a:rPr>
              <a:t>of substitutions, a substitute has entered the game when the ball is live and: </a:t>
            </a:r>
            <a:endParaRPr lang="en-US" sz="2800" dirty="0">
              <a:solidFill>
                <a:srgbClr val="000000"/>
              </a:solidFill>
              <a:effectLst/>
              <a:latin typeface="Calibri" panose="020F0502020204030204" pitchFamily="34" charset="0"/>
              <a:ea typeface="Calibri" panose="020F0502020204030204" pitchFamily="34" charset="0"/>
            </a:endParaRPr>
          </a:p>
          <a:p>
            <a:pPr marR="444500" lvl="0" algn="just" fontAlgn="base">
              <a:lnSpc>
                <a:spcPct val="92000"/>
              </a:lnSpc>
              <a:spcBef>
                <a:spcPts val="0"/>
              </a:spcBef>
              <a:spcAft>
                <a:spcPts val="485"/>
              </a:spcAft>
              <a:buClr>
                <a:srgbClr val="303030"/>
              </a:buClr>
              <a:buSzPts val="2000"/>
            </a:pPr>
            <a:r>
              <a:rPr lang="en-US" sz="2800" u="none" strike="noStrike" dirty="0">
                <a:solidFill>
                  <a:srgbClr val="30303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a.  a runner takes the place of a runner he has replaced. </a:t>
            </a:r>
            <a:endParaRPr lang="en-US" sz="2800" u="none" strike="noStrike"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ectangle 2"/>
          <p:cNvSpPr/>
          <p:nvPr/>
        </p:nvSpPr>
        <p:spPr>
          <a:xfrm>
            <a:off x="788275" y="2716222"/>
            <a:ext cx="10846676" cy="2792303"/>
          </a:xfrm>
          <a:prstGeom prst="rect">
            <a:avLst/>
          </a:prstGeom>
        </p:spPr>
        <p:txBody>
          <a:bodyPr wrap="square">
            <a:spAutoFit/>
          </a:bodyPr>
          <a:lstStyle/>
          <a:p>
            <a:pPr marR="444500" lvl="0" algn="just" fontAlgn="base">
              <a:lnSpc>
                <a:spcPct val="92000"/>
              </a:lnSpc>
              <a:spcBef>
                <a:spcPts val="0"/>
              </a:spcBef>
              <a:spcAft>
                <a:spcPts val="490"/>
              </a:spcAft>
              <a:buClr>
                <a:srgbClr val="303030"/>
              </a:buClr>
              <a:buSzPts val="2000"/>
            </a:pPr>
            <a:r>
              <a:rPr lang="en-US" sz="2800" dirty="0">
                <a:solidFill>
                  <a:srgbClr val="30303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b.  a pitcher takes his place on the pitcher's plate, </a:t>
            </a:r>
            <a:endParaRPr lang="en-US" sz="2800" u="none" strike="noStrike"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a:p>
            <a:pPr marR="444500" lvl="0" algn="just" fontAlgn="base">
              <a:lnSpc>
                <a:spcPct val="92000"/>
              </a:lnSpc>
              <a:spcBef>
                <a:spcPts val="0"/>
              </a:spcBef>
              <a:spcAft>
                <a:spcPts val="835"/>
              </a:spcAft>
              <a:buClr>
                <a:srgbClr val="303030"/>
              </a:buClr>
              <a:buSzPts val="2000"/>
            </a:pPr>
            <a:r>
              <a:rPr lang="en-US" sz="2800" dirty="0">
                <a:solidFill>
                  <a:srgbClr val="30303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c.  a fielder reaches the position usually occupied by the fielder he has replaced, or </a:t>
            </a:r>
            <a:endParaRPr lang="en-US" sz="2800" u="none" strike="noStrike"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a:p>
            <a:pPr marR="444500" lvl="0" algn="just" fontAlgn="base">
              <a:lnSpc>
                <a:spcPct val="92000"/>
              </a:lnSpc>
              <a:spcBef>
                <a:spcPts val="0"/>
              </a:spcBef>
              <a:spcAft>
                <a:spcPts val="245"/>
              </a:spcAft>
              <a:buClr>
                <a:srgbClr val="303030"/>
              </a:buClr>
              <a:buSzPts val="2000"/>
            </a:pPr>
            <a:r>
              <a:rPr lang="en-US" sz="2800" dirty="0">
                <a:solidFill>
                  <a:srgbClr val="30303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d.  a batter takes his place in the batter’s box. </a:t>
            </a:r>
            <a:endParaRPr lang="en-US" sz="2800" u="none" strike="noStrike"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Aft>
                <a:spcPts val="1235"/>
              </a:spcAft>
            </a:pPr>
            <a:r>
              <a:rPr lang="en-US" sz="2800" b="1" dirty="0">
                <a:solidFill>
                  <a:srgbClr val="303030"/>
                </a:solidFill>
                <a:effectLst/>
                <a:latin typeface="Times New Roman" panose="02020603050405020304" pitchFamily="18" charset="0"/>
                <a:ea typeface="Times New Roman" panose="02020603050405020304" pitchFamily="18" charset="0"/>
              </a:rPr>
              <a:t> NOTE:  It is a common misconception that a substitute must be announced </a:t>
            </a:r>
            <a:r>
              <a:rPr lang="en-US" sz="2800" b="1" u="sng" dirty="0">
                <a:solidFill>
                  <a:srgbClr val="303030"/>
                </a:solidFill>
                <a:effectLst/>
                <a:uFill>
                  <a:solidFill>
                    <a:srgbClr val="303030"/>
                  </a:solidFill>
                </a:uFill>
                <a:latin typeface="Times New Roman" panose="02020603050405020304" pitchFamily="18" charset="0"/>
                <a:ea typeface="Times New Roman" panose="02020603050405020304" pitchFamily="18" charset="0"/>
              </a:rPr>
              <a:t>or he is illegal</a:t>
            </a:r>
            <a:r>
              <a:rPr lang="en-US" sz="2800" b="1" dirty="0">
                <a:solidFill>
                  <a:srgbClr val="303030"/>
                </a:solidFill>
                <a:effectLst/>
                <a:latin typeface="Times New Roman" panose="02020603050405020304" pitchFamily="18" charset="0"/>
                <a:ea typeface="Times New Roman" panose="02020603050405020304" pitchFamily="18" charset="0"/>
              </a:rPr>
              <a:t>.  </a:t>
            </a:r>
            <a:r>
              <a:rPr lang="en-US" sz="2800" b="1" dirty="0">
                <a:solidFill>
                  <a:srgbClr val="FF0000"/>
                </a:solidFill>
                <a:effectLst/>
                <a:latin typeface="Times New Roman" panose="02020603050405020304" pitchFamily="18" charset="0"/>
                <a:ea typeface="Times New Roman" panose="02020603050405020304" pitchFamily="18" charset="0"/>
              </a:rPr>
              <a:t>THAT IS NOT CORRECT. </a:t>
            </a:r>
            <a:endParaRPr lang="en-US" sz="2800" dirty="0">
              <a:solidFill>
                <a:srgbClr val="000000"/>
              </a:solidFill>
              <a:effectLst/>
              <a:latin typeface="Calibri" panose="020F0502020204030204" pitchFamily="34" charset="0"/>
              <a:ea typeface="Calibri" panose="020F0502020204030204" pitchFamily="34" charset="0"/>
            </a:endParaRPr>
          </a:p>
        </p:txBody>
      </p:sp>
      <p:sp>
        <p:nvSpPr>
          <p:cNvPr id="5" name="Rectangle 4"/>
          <p:cNvSpPr/>
          <p:nvPr/>
        </p:nvSpPr>
        <p:spPr>
          <a:xfrm>
            <a:off x="3787151" y="5657671"/>
            <a:ext cx="4533613" cy="1200329"/>
          </a:xfrm>
          <a:prstGeom prst="rect">
            <a:avLst/>
          </a:prstGeom>
        </p:spPr>
        <p:txBody>
          <a:bodyPr wrap="none">
            <a:spAutoFit/>
          </a:bodyPr>
          <a:lstStyle/>
          <a:p>
            <a:r>
              <a:rPr lang="en-US" sz="7200" dirty="0">
                <a:solidFill>
                  <a:srgbClr val="000000"/>
                </a:solidFill>
                <a:ea typeface="Calibri" panose="020F0502020204030204" pitchFamily="34" charset="0"/>
              </a:rPr>
              <a:t>RULE 3-1-3</a:t>
            </a:r>
            <a:r>
              <a:rPr lang="en-US" sz="7200" dirty="0">
                <a:solidFill>
                  <a:srgbClr val="454545"/>
                </a:solidFill>
                <a:ea typeface="Times New Roman" panose="02020603050405020304" pitchFamily="18" charset="0"/>
              </a:rPr>
              <a:t> </a:t>
            </a:r>
            <a:endParaRPr lang="en-US" sz="7200" dirty="0"/>
          </a:p>
        </p:txBody>
      </p:sp>
    </p:spTree>
    <p:extLst>
      <p:ext uri="{BB962C8B-B14F-4D97-AF65-F5344CB8AC3E}">
        <p14:creationId xmlns:p14="http://schemas.microsoft.com/office/powerpoint/2010/main" val="20270987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352128" y="630654"/>
            <a:ext cx="3068955" cy="5659755"/>
          </a:xfrm>
          <a:prstGeom prst="rect">
            <a:avLst/>
          </a:prstGeom>
        </p:spPr>
      </p:pic>
      <p:sp>
        <p:nvSpPr>
          <p:cNvPr id="4" name="Rectangle 3"/>
          <p:cNvSpPr/>
          <p:nvPr/>
        </p:nvSpPr>
        <p:spPr>
          <a:xfrm>
            <a:off x="4377047" y="477322"/>
            <a:ext cx="5114862" cy="830997"/>
          </a:xfrm>
          <a:prstGeom prst="rect">
            <a:avLst/>
          </a:prstGeom>
        </p:spPr>
        <p:txBody>
          <a:bodyPr wrap="none">
            <a:spAutoFit/>
          </a:bodyPr>
          <a:lstStyle/>
          <a:p>
            <a:r>
              <a:rPr lang="en-US" sz="4800" b="1" dirty="0">
                <a:solidFill>
                  <a:srgbClr val="000000"/>
                </a:solidFill>
                <a:latin typeface="Calibri" panose="020F0502020204030204" pitchFamily="34" charset="0"/>
                <a:ea typeface="Calibri" panose="020F0502020204030204" pitchFamily="34" charset="0"/>
              </a:rPr>
              <a:t>   LINE-UP CARD ‘A’ </a:t>
            </a:r>
            <a:endParaRPr lang="en-US" sz="4800" b="1" dirty="0"/>
          </a:p>
        </p:txBody>
      </p:sp>
      <p:sp>
        <p:nvSpPr>
          <p:cNvPr id="5" name="Rectangle 4"/>
          <p:cNvSpPr/>
          <p:nvPr/>
        </p:nvSpPr>
        <p:spPr>
          <a:xfrm>
            <a:off x="3641834" y="1308319"/>
            <a:ext cx="7819697" cy="5179110"/>
          </a:xfrm>
          <a:prstGeom prst="rect">
            <a:avLst/>
          </a:prstGeom>
        </p:spPr>
        <p:txBody>
          <a:bodyPr wrap="square">
            <a:spAutoFit/>
          </a:bodyPr>
          <a:lstStyle/>
          <a:p>
            <a:pPr marR="71120" algn="just">
              <a:lnSpc>
                <a:spcPct val="106000"/>
              </a:lnSpc>
              <a:spcBef>
                <a:spcPts val="0"/>
              </a:spcBef>
              <a:spcAft>
                <a:spcPts val="15"/>
              </a:spcAft>
            </a:pPr>
            <a:r>
              <a:rPr lang="en-US" sz="2800" dirty="0">
                <a:solidFill>
                  <a:srgbClr val="000000"/>
                </a:solidFill>
                <a:latin typeface="Times New Roman" panose="02020603050405020304" pitchFamily="18" charset="0"/>
                <a:ea typeface="Times New Roman" panose="02020603050405020304" pitchFamily="18" charset="0"/>
              </a:rPr>
              <a:t>Suggested ways to mark substitutions. </a:t>
            </a:r>
            <a:endParaRPr lang="en-US" sz="2800" dirty="0">
              <a:solidFill>
                <a:srgbClr val="000000"/>
              </a:solidFill>
              <a:effectLst/>
              <a:latin typeface="Calibri" panose="020F0502020204030204" pitchFamily="34" charset="0"/>
              <a:ea typeface="Calibri" panose="020F0502020204030204" pitchFamily="34" charset="0"/>
            </a:endParaRPr>
          </a:p>
          <a:p>
            <a:pPr marL="354330" marR="0">
              <a:lnSpc>
                <a:spcPct val="107000"/>
              </a:lnSpc>
              <a:spcBef>
                <a:spcPts val="0"/>
              </a:spcBef>
              <a:spcAft>
                <a:spcPts val="0"/>
              </a:spcAft>
            </a:pPr>
            <a:r>
              <a:rPr lang="en-US" sz="2800" dirty="0">
                <a:solidFill>
                  <a:srgbClr val="000000"/>
                </a:solidFill>
                <a:latin typeface="Times New Roman" panose="02020603050405020304" pitchFamily="18" charset="0"/>
                <a:ea typeface="Times New Roman" panose="02020603050405020304" pitchFamily="18" charset="0"/>
              </a:rPr>
              <a:t> </a:t>
            </a:r>
            <a:endParaRPr lang="en-US" sz="2800" dirty="0">
              <a:solidFill>
                <a:srgbClr val="000000"/>
              </a:solidFill>
              <a:effectLst/>
              <a:latin typeface="Calibri" panose="020F0502020204030204" pitchFamily="34" charset="0"/>
              <a:ea typeface="Calibri" panose="020F0502020204030204" pitchFamily="34" charset="0"/>
            </a:endParaRPr>
          </a:p>
          <a:p>
            <a:pPr marR="0" algn="just">
              <a:lnSpc>
                <a:spcPct val="105000"/>
              </a:lnSpc>
              <a:spcBef>
                <a:spcPts val="0"/>
              </a:spcBef>
              <a:spcAft>
                <a:spcPts val="0"/>
              </a:spcAft>
            </a:pPr>
            <a:r>
              <a:rPr lang="en-US" sz="2800" dirty="0">
                <a:solidFill>
                  <a:srgbClr val="000000"/>
                </a:solidFill>
                <a:effectLst/>
                <a:latin typeface="Arial" panose="020B0604020202020204" pitchFamily="34" charset="0"/>
                <a:ea typeface="Arial" panose="020B0604020202020204" pitchFamily="34" charset="0"/>
              </a:rPr>
              <a:t>• </a:t>
            </a:r>
            <a:r>
              <a:rPr lang="en-US" sz="2800" dirty="0">
                <a:solidFill>
                  <a:srgbClr val="000000"/>
                </a:solidFill>
                <a:effectLst/>
                <a:latin typeface="Times New Roman" panose="02020603050405020304" pitchFamily="18" charset="0"/>
                <a:ea typeface="Times New Roman" panose="02020603050405020304" pitchFamily="18" charset="0"/>
              </a:rPr>
              <a:t>Quinn substitutes for Brown.  </a:t>
            </a:r>
            <a:endParaRPr lang="en-US" sz="2800" dirty="0">
              <a:solidFill>
                <a:srgbClr val="000000"/>
              </a:solidFill>
              <a:effectLst/>
              <a:latin typeface="Calibri" panose="020F0502020204030204" pitchFamily="34" charset="0"/>
              <a:ea typeface="Calibri" panose="020F0502020204030204" pitchFamily="34" charset="0"/>
            </a:endParaRPr>
          </a:p>
          <a:p>
            <a:pPr marL="354330" marR="0">
              <a:lnSpc>
                <a:spcPct val="107000"/>
              </a:lnSpc>
              <a:spcBef>
                <a:spcPts val="0"/>
              </a:spcBef>
              <a:spcAft>
                <a:spcPts val="0"/>
              </a:spcAft>
            </a:pPr>
            <a:r>
              <a:rPr lang="en-US" sz="2800" dirty="0">
                <a:solidFill>
                  <a:srgbClr val="000000"/>
                </a:solidFill>
                <a:effectLst/>
                <a:latin typeface="Times New Roman" panose="02020603050405020304" pitchFamily="18" charset="0"/>
                <a:ea typeface="Times New Roman" panose="02020603050405020304" pitchFamily="18" charset="0"/>
              </a:rPr>
              <a:t> </a:t>
            </a:r>
            <a:endParaRPr lang="en-US" sz="2800" dirty="0">
              <a:solidFill>
                <a:srgbClr val="000000"/>
              </a:solidFill>
              <a:effectLst/>
              <a:latin typeface="Calibri" panose="020F0502020204030204" pitchFamily="34" charset="0"/>
              <a:ea typeface="Calibri" panose="020F0502020204030204" pitchFamily="34" charset="0"/>
            </a:endParaRPr>
          </a:p>
          <a:p>
            <a:pPr marL="342900" marR="71120" lvl="0" indent="-342900" algn="just" fontAlgn="base">
              <a:lnSpc>
                <a:spcPct val="106000"/>
              </a:lnSpc>
              <a:spcBef>
                <a:spcPts val="0"/>
              </a:spcBef>
              <a:spcAft>
                <a:spcPts val="290"/>
              </a:spcAft>
              <a:buClr>
                <a:srgbClr val="000000"/>
              </a:buClr>
              <a:buSzPts val="1850"/>
              <a:buFont typeface="+mj-lt"/>
              <a:buAutoNum type="arabicPeriod"/>
            </a:pPr>
            <a:r>
              <a:rPr lang="en-US" sz="2800"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Cross line through Quinn on sub list.   </a:t>
            </a:r>
            <a:endParaRPr lang="en-US" sz="2800" u="none" strike="noStrike"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a:p>
            <a:pPr marL="342900" marR="71120" lvl="0" indent="-342900" algn="just" fontAlgn="base">
              <a:lnSpc>
                <a:spcPct val="106000"/>
              </a:lnSpc>
              <a:spcBef>
                <a:spcPts val="0"/>
              </a:spcBef>
              <a:spcAft>
                <a:spcPts val="295"/>
              </a:spcAft>
              <a:buClr>
                <a:srgbClr val="000000"/>
              </a:buClr>
              <a:buSzPts val="1850"/>
              <a:buFont typeface="+mj-lt"/>
              <a:buAutoNum type="arabicPeriod"/>
            </a:pPr>
            <a:r>
              <a:rPr lang="en-US" sz="2800"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Write Quinn’s # next to Brown’s name. </a:t>
            </a:r>
            <a:endParaRPr lang="en-US" sz="2800" u="none" strike="noStrike"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a:p>
            <a:pPr marL="342900" marR="71120" lvl="0" indent="-342900" algn="just" fontAlgn="base">
              <a:lnSpc>
                <a:spcPct val="106000"/>
              </a:lnSpc>
              <a:spcBef>
                <a:spcPts val="0"/>
              </a:spcBef>
              <a:spcAft>
                <a:spcPts val="15"/>
              </a:spcAft>
              <a:buClr>
                <a:srgbClr val="000000"/>
              </a:buClr>
              <a:buSzPts val="1850"/>
              <a:buFont typeface="+mj-lt"/>
              <a:buAutoNum type="arabicPeriod"/>
            </a:pPr>
            <a:r>
              <a:rPr lang="en-US" sz="2800"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Circle Brown’s #.  Think of circle as the letter </a:t>
            </a:r>
            <a:r>
              <a:rPr lang="en-US" sz="2800" u="none" strike="noStrike"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a:t>
            </a:r>
            <a:r>
              <a:rPr lang="en-US" sz="2800" u="none" strike="noStrike" dirty="0">
                <a:solidFill>
                  <a:srgbClr val="FF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O</a:t>
            </a:r>
            <a:r>
              <a:rPr lang="en-US" sz="2800" u="none" strike="noStrike"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representing he’s </a:t>
            </a:r>
            <a:r>
              <a:rPr lang="en-US" sz="2800" u="none" strike="noStrike" dirty="0">
                <a:solidFill>
                  <a:srgbClr val="FF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O</a:t>
            </a:r>
            <a:r>
              <a:rPr lang="en-US" sz="2800" u="none" strike="noStrike"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ut of the line-up. </a:t>
            </a:r>
          </a:p>
          <a:p>
            <a:pPr marL="342900" marR="71120" lvl="0" indent="-342900" algn="just" fontAlgn="base">
              <a:lnSpc>
                <a:spcPct val="105000"/>
              </a:lnSpc>
              <a:spcBef>
                <a:spcPts val="0"/>
              </a:spcBef>
              <a:spcAft>
                <a:spcPts val="0"/>
              </a:spcAft>
              <a:buClr>
                <a:srgbClr val="000000"/>
              </a:buClr>
              <a:buSzPts val="1850"/>
              <a:buFont typeface="+mj-lt"/>
              <a:buAutoNum type="arabicPeriod"/>
            </a:pPr>
            <a:r>
              <a:rPr lang="en-US" sz="2800" u="none" strike="noStrike"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Brown is eligible to re-enter.  </a:t>
            </a:r>
          </a:p>
          <a:p>
            <a:pPr marL="354330" marR="0">
              <a:lnSpc>
                <a:spcPct val="107000"/>
              </a:lnSpc>
              <a:spcBef>
                <a:spcPts val="0"/>
              </a:spcBef>
              <a:spcAft>
                <a:spcPts val="0"/>
              </a:spcAft>
            </a:pPr>
            <a:r>
              <a:rPr lang="en-US" sz="2800" dirty="0">
                <a:solidFill>
                  <a:srgbClr val="000000"/>
                </a:solidFill>
                <a:latin typeface="Times New Roman" panose="02020603050405020304" pitchFamily="18" charset="0"/>
                <a:ea typeface="Times New Roman" panose="02020603050405020304" pitchFamily="18" charset="0"/>
              </a:rPr>
              <a:t> </a:t>
            </a:r>
            <a:endParaRPr lang="en-US" sz="2800" dirty="0">
              <a:solidFill>
                <a:srgbClr val="000000"/>
              </a:solidFill>
              <a:effectLst/>
              <a:latin typeface="Calibri" panose="020F0502020204030204" pitchFamily="34" charset="0"/>
              <a:ea typeface="Calibri" panose="020F0502020204030204" pitchFamily="34" charset="0"/>
            </a:endParaRPr>
          </a:p>
          <a:p>
            <a:pPr marL="644525" marR="0" indent="-6350">
              <a:lnSpc>
                <a:spcPct val="107000"/>
              </a:lnSpc>
              <a:spcBef>
                <a:spcPts val="0"/>
              </a:spcBef>
              <a:spcAft>
                <a:spcPts val="15"/>
              </a:spcAft>
            </a:pPr>
            <a:r>
              <a:rPr lang="en-US" sz="2800" b="1" dirty="0">
                <a:solidFill>
                  <a:srgbClr val="000000"/>
                </a:solidFill>
                <a:latin typeface="Times New Roman" panose="02020603050405020304" pitchFamily="18" charset="0"/>
                <a:ea typeface="Times New Roman" panose="02020603050405020304" pitchFamily="18" charset="0"/>
              </a:rPr>
              <a:t>      CONTINUED: </a:t>
            </a:r>
            <a:endParaRPr lang="en-US" sz="2800" dirty="0">
              <a:solidFill>
                <a:srgbClr val="000000"/>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8475445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194474" y="472999"/>
            <a:ext cx="3068955" cy="5659755"/>
          </a:xfrm>
          <a:prstGeom prst="rect">
            <a:avLst/>
          </a:prstGeom>
        </p:spPr>
      </p:pic>
      <p:sp>
        <p:nvSpPr>
          <p:cNvPr id="3" name="Rectangle 2"/>
          <p:cNvSpPr/>
          <p:nvPr/>
        </p:nvSpPr>
        <p:spPr>
          <a:xfrm>
            <a:off x="4330229" y="256581"/>
            <a:ext cx="6909456" cy="830997"/>
          </a:xfrm>
          <a:prstGeom prst="rect">
            <a:avLst/>
          </a:prstGeom>
        </p:spPr>
        <p:txBody>
          <a:bodyPr wrap="none">
            <a:spAutoFit/>
          </a:bodyPr>
          <a:lstStyle/>
          <a:p>
            <a:r>
              <a:rPr lang="en-US" sz="4800" b="1" dirty="0">
                <a:solidFill>
                  <a:srgbClr val="000000"/>
                </a:solidFill>
                <a:latin typeface="Calibri" panose="020F0502020204030204" pitchFamily="34" charset="0"/>
                <a:ea typeface="Calibri" panose="020F0502020204030204" pitchFamily="34" charset="0"/>
              </a:rPr>
              <a:t>LINE-UP CARD ‘A’   </a:t>
            </a:r>
            <a:r>
              <a:rPr lang="en-US" sz="3200" dirty="0">
                <a:solidFill>
                  <a:srgbClr val="000000"/>
                </a:solidFill>
                <a:latin typeface="Calibri" panose="020F0502020204030204" pitchFamily="34" charset="0"/>
                <a:ea typeface="Calibri" panose="020F0502020204030204" pitchFamily="34" charset="0"/>
              </a:rPr>
              <a:t>(continued)</a:t>
            </a:r>
            <a:endParaRPr lang="en-US" sz="3200" dirty="0"/>
          </a:p>
        </p:txBody>
      </p:sp>
      <p:sp>
        <p:nvSpPr>
          <p:cNvPr id="4" name="Rectangle 3"/>
          <p:cNvSpPr/>
          <p:nvPr/>
        </p:nvSpPr>
        <p:spPr>
          <a:xfrm>
            <a:off x="3373820" y="1690512"/>
            <a:ext cx="8613228" cy="4224298"/>
          </a:xfrm>
          <a:prstGeom prst="rect">
            <a:avLst/>
          </a:prstGeom>
        </p:spPr>
        <p:txBody>
          <a:bodyPr wrap="square">
            <a:spAutoFit/>
          </a:bodyPr>
          <a:lstStyle/>
          <a:p>
            <a:pPr marR="71120" algn="just">
              <a:lnSpc>
                <a:spcPct val="106000"/>
              </a:lnSpc>
              <a:spcBef>
                <a:spcPts val="0"/>
              </a:spcBef>
              <a:spcAft>
                <a:spcPts val="15"/>
              </a:spcAft>
            </a:pPr>
            <a:r>
              <a:rPr lang="en-US" sz="2800" dirty="0">
                <a:solidFill>
                  <a:srgbClr val="000000"/>
                </a:solidFill>
                <a:latin typeface="Arial" panose="020B0604020202020204" pitchFamily="34" charset="0"/>
                <a:ea typeface="Arial" panose="020B0604020202020204" pitchFamily="34" charset="0"/>
              </a:rPr>
              <a:t>• </a:t>
            </a:r>
            <a:r>
              <a:rPr lang="en-US" sz="2800" dirty="0">
                <a:solidFill>
                  <a:srgbClr val="000000"/>
                </a:solidFill>
                <a:latin typeface="Times New Roman" panose="02020603050405020304" pitchFamily="18" charset="0"/>
                <a:ea typeface="Times New Roman" panose="02020603050405020304" pitchFamily="18" charset="0"/>
              </a:rPr>
              <a:t>Brown re-enters. </a:t>
            </a:r>
            <a:endParaRPr lang="en-US" sz="2800" dirty="0">
              <a:solidFill>
                <a:srgbClr val="000000"/>
              </a:solidFill>
              <a:effectLst/>
              <a:latin typeface="Calibri" panose="020F0502020204030204" pitchFamily="34" charset="0"/>
              <a:ea typeface="Calibri" panose="020F0502020204030204" pitchFamily="34" charset="0"/>
            </a:endParaRPr>
          </a:p>
          <a:p>
            <a:pPr marL="354330" marR="0">
              <a:lnSpc>
                <a:spcPct val="107000"/>
              </a:lnSpc>
              <a:spcBef>
                <a:spcPts val="0"/>
              </a:spcBef>
              <a:spcAft>
                <a:spcPts val="0"/>
              </a:spcAft>
            </a:pPr>
            <a:r>
              <a:rPr lang="en-US" sz="2800" dirty="0">
                <a:solidFill>
                  <a:srgbClr val="000000"/>
                </a:solidFill>
                <a:effectLst/>
                <a:latin typeface="Times New Roman" panose="02020603050405020304" pitchFamily="18" charset="0"/>
                <a:ea typeface="Times New Roman" panose="02020603050405020304" pitchFamily="18" charset="0"/>
              </a:rPr>
              <a:t> </a:t>
            </a:r>
            <a:endParaRPr lang="en-US" sz="2800" dirty="0">
              <a:solidFill>
                <a:srgbClr val="000000"/>
              </a:solidFill>
              <a:effectLst/>
              <a:latin typeface="Calibri" panose="020F0502020204030204" pitchFamily="34" charset="0"/>
              <a:ea typeface="Calibri" panose="020F0502020204030204" pitchFamily="34" charset="0"/>
            </a:endParaRPr>
          </a:p>
          <a:p>
            <a:pPr marR="71120" lvl="0" algn="just" fontAlgn="base">
              <a:lnSpc>
                <a:spcPct val="106000"/>
              </a:lnSpc>
              <a:spcBef>
                <a:spcPts val="0"/>
              </a:spcBef>
              <a:spcAft>
                <a:spcPts val="15"/>
              </a:spcAft>
              <a:buClr>
                <a:srgbClr val="000000"/>
              </a:buClr>
              <a:buSzPts val="1850"/>
            </a:pPr>
            <a:r>
              <a:rPr lang="en-US" sz="2800"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1.  X through 12 next to Brown.  </a:t>
            </a:r>
            <a:endParaRPr lang="en-US" sz="2800" u="none" strike="noStrike"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a:p>
            <a:pPr marR="71120" lvl="0" algn="just" fontAlgn="base">
              <a:lnSpc>
                <a:spcPct val="106000"/>
              </a:lnSpc>
              <a:spcBef>
                <a:spcPts val="0"/>
              </a:spcBef>
              <a:spcAft>
                <a:spcPts val="140"/>
              </a:spcAft>
              <a:buClr>
                <a:srgbClr val="000000"/>
              </a:buClr>
              <a:buSzPts val="1850"/>
            </a:pPr>
            <a:r>
              <a:rPr lang="en-US" sz="2800"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2.  Quinn is out of the game.  He was not a starter, </a:t>
            </a:r>
          </a:p>
          <a:p>
            <a:pPr marR="71120" lvl="0" algn="just" fontAlgn="base">
              <a:lnSpc>
                <a:spcPct val="106000"/>
              </a:lnSpc>
              <a:spcBef>
                <a:spcPts val="0"/>
              </a:spcBef>
              <a:spcAft>
                <a:spcPts val="140"/>
              </a:spcAft>
              <a:buClr>
                <a:srgbClr val="000000"/>
              </a:buClr>
              <a:buSzPts val="1850"/>
            </a:pPr>
            <a:r>
              <a:rPr lang="en-US" sz="2800"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he cannot re-enter. </a:t>
            </a:r>
            <a:endParaRPr lang="en-US" sz="2800" u="none" strike="noStrike"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a:p>
            <a:pPr marR="71120" lvl="0" algn="just" fontAlgn="base">
              <a:lnSpc>
                <a:spcPct val="106000"/>
              </a:lnSpc>
              <a:spcBef>
                <a:spcPts val="0"/>
              </a:spcBef>
              <a:spcAft>
                <a:spcPts val="15"/>
              </a:spcAft>
              <a:buClr>
                <a:srgbClr val="000000"/>
              </a:buClr>
              <a:buSzPts val="1850"/>
            </a:pPr>
            <a:r>
              <a:rPr lang="en-US" sz="2800"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3.  Put a line </a:t>
            </a:r>
            <a:r>
              <a:rPr lang="en-US" sz="2800" dirty="0">
                <a:solidFill>
                  <a:srgbClr val="FF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IN</a:t>
            </a:r>
            <a:r>
              <a:rPr lang="en-US" sz="2800"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circle, through Brown’s </a:t>
            </a:r>
            <a:r>
              <a:rPr lang="en-US" sz="2800" u="none" strike="noStrike"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number. </a:t>
            </a:r>
          </a:p>
          <a:p>
            <a:pPr marR="71120" lvl="0" algn="just" fontAlgn="base">
              <a:lnSpc>
                <a:spcPct val="106000"/>
              </a:lnSpc>
              <a:spcBef>
                <a:spcPts val="0"/>
              </a:spcBef>
              <a:spcAft>
                <a:spcPts val="15"/>
              </a:spcAft>
              <a:buClr>
                <a:srgbClr val="000000"/>
              </a:buClr>
              <a:buSzPts val="1850"/>
            </a:pPr>
            <a:r>
              <a:rPr lang="en-US" sz="2800"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000000"/>
                </a:solidFill>
                <a:effectLst/>
                <a:latin typeface="Times New Roman" panose="02020603050405020304" pitchFamily="18" charset="0"/>
                <a:ea typeface="Times New Roman" panose="02020603050405020304" pitchFamily="18" charset="0"/>
              </a:rPr>
              <a:t>Line represents Brown is back </a:t>
            </a:r>
            <a:r>
              <a:rPr lang="en-US" sz="2800" dirty="0">
                <a:solidFill>
                  <a:srgbClr val="FF0000"/>
                </a:solidFill>
                <a:effectLst/>
                <a:latin typeface="Times New Roman" panose="02020603050405020304" pitchFamily="18" charset="0"/>
                <a:ea typeface="Times New Roman" panose="02020603050405020304" pitchFamily="18" charset="0"/>
              </a:rPr>
              <a:t>IN</a:t>
            </a:r>
            <a:r>
              <a:rPr lang="en-US" sz="2800" dirty="0">
                <a:solidFill>
                  <a:srgbClr val="000000"/>
                </a:solidFill>
                <a:effectLst/>
                <a:latin typeface="Times New Roman" panose="02020603050405020304" pitchFamily="18" charset="0"/>
                <a:ea typeface="Times New Roman" panose="02020603050405020304" pitchFamily="18" charset="0"/>
              </a:rPr>
              <a:t> the </a:t>
            </a:r>
            <a:r>
              <a:rPr lang="en-US" sz="2800" dirty="0">
                <a:solidFill>
                  <a:srgbClr val="000000"/>
                </a:solidFill>
                <a:latin typeface="Times New Roman" panose="02020603050405020304" pitchFamily="18" charset="0"/>
                <a:ea typeface="Times New Roman" panose="02020603050405020304" pitchFamily="18" charset="0"/>
              </a:rPr>
              <a:t>line-up. </a:t>
            </a:r>
            <a:endParaRPr lang="en-US" sz="2800" dirty="0">
              <a:solidFill>
                <a:srgbClr val="000000"/>
              </a:solidFill>
              <a:effectLst/>
              <a:latin typeface="Calibri" panose="020F0502020204030204" pitchFamily="34" charset="0"/>
              <a:ea typeface="Calibri" panose="020F0502020204030204" pitchFamily="34" charset="0"/>
            </a:endParaRPr>
          </a:p>
          <a:p>
            <a:pPr marL="354330" marR="0">
              <a:lnSpc>
                <a:spcPct val="107000"/>
              </a:lnSpc>
              <a:spcBef>
                <a:spcPts val="0"/>
              </a:spcBef>
              <a:spcAft>
                <a:spcPts val="0"/>
              </a:spcAft>
            </a:pPr>
            <a:r>
              <a:rPr lang="en-US" sz="2800" b="1" dirty="0">
                <a:solidFill>
                  <a:srgbClr val="000000"/>
                </a:solidFill>
                <a:latin typeface="Times New Roman" panose="02020603050405020304" pitchFamily="18" charset="0"/>
                <a:ea typeface="Times New Roman" panose="02020603050405020304" pitchFamily="18" charset="0"/>
              </a:rPr>
              <a:t> </a:t>
            </a:r>
            <a:endParaRPr lang="en-US" sz="2800" dirty="0">
              <a:solidFill>
                <a:srgbClr val="000000"/>
              </a:solidFill>
              <a:effectLst/>
              <a:latin typeface="Calibri" panose="020F0502020204030204" pitchFamily="34" charset="0"/>
              <a:ea typeface="Calibri" panose="020F0502020204030204" pitchFamily="34" charset="0"/>
            </a:endParaRPr>
          </a:p>
          <a:p>
            <a:pPr marL="644525" marR="0" indent="-6350">
              <a:lnSpc>
                <a:spcPct val="107000"/>
              </a:lnSpc>
              <a:spcBef>
                <a:spcPts val="0"/>
              </a:spcBef>
              <a:spcAft>
                <a:spcPts val="15"/>
              </a:spcAft>
            </a:pPr>
            <a:r>
              <a:rPr lang="en-US" sz="2800" b="1" dirty="0">
                <a:solidFill>
                  <a:srgbClr val="000000"/>
                </a:solidFill>
                <a:latin typeface="Times New Roman" panose="02020603050405020304" pitchFamily="18" charset="0"/>
                <a:ea typeface="Times New Roman" panose="02020603050405020304" pitchFamily="18" charset="0"/>
              </a:rPr>
              <a:t>      CONTINUED: </a:t>
            </a:r>
            <a:endParaRPr lang="en-US" sz="2800" dirty="0">
              <a:solidFill>
                <a:srgbClr val="000000"/>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4599484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358546" y="771232"/>
            <a:ext cx="3068955" cy="5659755"/>
          </a:xfrm>
          <a:prstGeom prst="rect">
            <a:avLst/>
          </a:prstGeom>
        </p:spPr>
      </p:pic>
      <p:sp>
        <p:nvSpPr>
          <p:cNvPr id="3" name="Rectangle 2"/>
          <p:cNvSpPr/>
          <p:nvPr/>
        </p:nvSpPr>
        <p:spPr>
          <a:xfrm>
            <a:off x="3437908" y="337575"/>
            <a:ext cx="6862969" cy="830997"/>
          </a:xfrm>
          <a:prstGeom prst="rect">
            <a:avLst/>
          </a:prstGeom>
        </p:spPr>
        <p:txBody>
          <a:bodyPr wrap="none">
            <a:spAutoFit/>
          </a:bodyPr>
          <a:lstStyle/>
          <a:p>
            <a:r>
              <a:rPr lang="en-US" sz="4800" b="1" dirty="0">
                <a:solidFill>
                  <a:srgbClr val="000000"/>
                </a:solidFill>
                <a:latin typeface="Calibri" panose="020F0502020204030204" pitchFamily="34" charset="0"/>
                <a:ea typeface="Calibri" panose="020F0502020204030204" pitchFamily="34" charset="0"/>
              </a:rPr>
              <a:t>LINE-UP CARD ‘A’  </a:t>
            </a:r>
            <a:r>
              <a:rPr lang="en-US" sz="3200" dirty="0">
                <a:solidFill>
                  <a:srgbClr val="000000"/>
                </a:solidFill>
                <a:latin typeface="Calibri" panose="020F0502020204030204" pitchFamily="34" charset="0"/>
                <a:ea typeface="Calibri" panose="020F0502020204030204" pitchFamily="34" charset="0"/>
              </a:rPr>
              <a:t>(continued) </a:t>
            </a:r>
            <a:endParaRPr lang="en-US" sz="3200" dirty="0"/>
          </a:p>
        </p:txBody>
      </p:sp>
      <p:sp>
        <p:nvSpPr>
          <p:cNvPr id="5" name="Rectangle 1"/>
          <p:cNvSpPr>
            <a:spLocks noChangeArrowheads="1"/>
          </p:cNvSpPr>
          <p:nvPr/>
        </p:nvSpPr>
        <p:spPr bwMode="auto">
          <a:xfrm>
            <a:off x="3482921" y="1168572"/>
            <a:ext cx="8380020" cy="5909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312738"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0000"/>
                </a:solidFill>
                <a:effectLst/>
                <a:ea typeface="Arial" panose="020B0604020202020204" pitchFamily="34" charset="0"/>
              </a:rPr>
              <a:t>• </a:t>
            </a:r>
            <a:r>
              <a:rPr kumimoji="0" lang="en-US" altLang="en-US" sz="2400" b="0" i="0" u="none" strike="noStrike" cap="none" normalizeH="0" baseline="0" dirty="0">
                <a:ln>
                  <a:noFill/>
                </a:ln>
                <a:solidFill>
                  <a:srgbClr val="000000"/>
                </a:solidFill>
                <a:effectLst/>
                <a:ea typeface="Times New Roman" panose="02020603050405020304" pitchFamily="18" charset="0"/>
              </a:rPr>
              <a:t>Owens enters the game. </a:t>
            </a:r>
            <a:endParaRPr kumimoji="0" lang="en-US" altLang="en-US" sz="2400" b="0" i="0" u="none" strike="noStrike" cap="none" normalizeH="0" baseline="0" dirty="0">
              <a:ln>
                <a:noFill/>
              </a:ln>
              <a:solidFill>
                <a:schemeClr val="tx1"/>
              </a:solidFill>
              <a:effectLst/>
            </a:endParaRPr>
          </a:p>
          <a:p>
            <a:pPr marL="0" marR="0" lvl="0" indent="312738"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0000"/>
                </a:solidFill>
                <a:effectLst/>
                <a:ea typeface="Times New Roman" panose="02020603050405020304" pitchFamily="18" charset="0"/>
              </a:rPr>
              <a:t> </a:t>
            </a:r>
            <a:endParaRPr kumimoji="0" lang="en-US" altLang="en-US" sz="2400" b="0" i="0" u="none" strike="noStrike" cap="none" normalizeH="0" baseline="0" dirty="0">
              <a:ln>
                <a:noFill/>
              </a:ln>
              <a:solidFill>
                <a:schemeClr val="tx1"/>
              </a:solidFill>
              <a:effectLst/>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2400" b="0" i="0" u="none" strike="noStrike" cap="none" normalizeH="0" baseline="0" dirty="0">
                <a:ln>
                  <a:noFill/>
                </a:ln>
                <a:solidFill>
                  <a:srgbClr val="000000"/>
                </a:solidFill>
                <a:effectLst/>
                <a:ea typeface="Times New Roman" panose="02020603050405020304" pitchFamily="18" charset="0"/>
              </a:rPr>
              <a:t>Cross line through Owens on sub list. </a:t>
            </a:r>
            <a:endParaRPr kumimoji="0" lang="en-US" altLang="en-US" sz="2400" b="0" i="0" u="none" strike="noStrike" cap="none" normalizeH="0" baseline="0" dirty="0">
              <a:ln>
                <a:noFill/>
              </a:ln>
              <a:solidFill>
                <a:schemeClr val="tx1"/>
              </a:solidFill>
              <a:effectLst/>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2400" b="0" i="0" u="none" strike="noStrike" cap="none" normalizeH="0" baseline="0" dirty="0">
                <a:ln>
                  <a:noFill/>
                </a:ln>
                <a:solidFill>
                  <a:srgbClr val="000000"/>
                </a:solidFill>
                <a:effectLst/>
                <a:ea typeface="Times New Roman" panose="02020603050405020304" pitchFamily="18" charset="0"/>
              </a:rPr>
              <a:t>Write Owens’ number next to the  ‘12’. </a:t>
            </a:r>
            <a:endParaRPr kumimoji="0" lang="en-US" altLang="en-US" sz="2400" b="0" i="0" u="none" strike="noStrike" cap="none" normalizeH="0" baseline="0" dirty="0">
              <a:ln>
                <a:noFill/>
              </a:ln>
              <a:solidFill>
                <a:schemeClr val="tx1"/>
              </a:solidFill>
              <a:effectLst/>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2400" b="0" i="0" u="none" strike="noStrike" cap="none" normalizeH="0" baseline="0" dirty="0">
                <a:ln>
                  <a:noFill/>
                </a:ln>
                <a:solidFill>
                  <a:srgbClr val="000000"/>
                </a:solidFill>
                <a:effectLst/>
                <a:ea typeface="Times New Roman" panose="02020603050405020304" pitchFamily="18" charset="0"/>
              </a:rPr>
              <a:t>Put another line through Brown’s number making an X.   </a:t>
            </a:r>
            <a:br>
              <a:rPr kumimoji="0" lang="en-US" altLang="en-US" sz="2400" b="0" i="0" u="none" strike="noStrike" cap="none" normalizeH="0" baseline="0" dirty="0">
                <a:ln>
                  <a:noFill/>
                </a:ln>
                <a:solidFill>
                  <a:schemeClr val="tx1"/>
                </a:solidFill>
                <a:effectLst/>
              </a:rPr>
            </a:br>
            <a:r>
              <a:rPr kumimoji="0" lang="en-US" altLang="en-US" sz="2400" b="0" i="0" u="none" strike="noStrike" cap="none" normalizeH="0" baseline="0" dirty="0">
                <a:ln>
                  <a:noFill/>
                </a:ln>
                <a:solidFill>
                  <a:schemeClr val="tx1"/>
                </a:solidFill>
                <a:effectLst/>
                <a:ea typeface="Times New Roman" panose="02020603050405020304" pitchFamily="18" charset="0"/>
              </a:rPr>
              <a:t> The X through Brown’s number represents that he is out of the game. </a:t>
            </a:r>
            <a:endParaRPr kumimoji="0" lang="en-US" altLang="en-US" sz="2400" b="0" i="0" u="none" strike="noStrike" cap="none" normalizeH="0" baseline="0" dirty="0">
              <a:ln>
                <a:noFill/>
              </a:ln>
              <a:solidFill>
                <a:schemeClr val="tx1"/>
              </a:solidFill>
              <a:effectLst/>
            </a:endParaRPr>
          </a:p>
          <a:p>
            <a:pPr marL="342900" marR="0" lvl="0" indent="-342900" algn="l" defTabSz="914400" rtl="0" eaLnBrk="0" fontAlgn="base" latinLnBrk="0" hangingPunct="0">
              <a:lnSpc>
                <a:spcPct val="100000"/>
              </a:lnSpc>
              <a:spcBef>
                <a:spcPct val="0"/>
              </a:spcBef>
              <a:spcAft>
                <a:spcPct val="0"/>
              </a:spcAft>
              <a:buClrTx/>
              <a:buSzTx/>
              <a:buAutoNum type="arabicPeriod" startAt="4"/>
              <a:tabLst/>
            </a:pPr>
            <a:r>
              <a:rPr kumimoji="0" lang="en-US" altLang="en-US" sz="2400" b="0" i="0" u="none" strike="noStrike" cap="none" normalizeH="0" baseline="0" dirty="0">
                <a:ln>
                  <a:noFill/>
                </a:ln>
                <a:solidFill>
                  <a:srgbClr val="000000"/>
                </a:solidFill>
                <a:effectLst/>
                <a:ea typeface="Times New Roman" panose="02020603050405020304" pitchFamily="18" charset="0"/>
              </a:rPr>
              <a:t>Also put a line through Brown’s name once he is out of the game.  </a:t>
            </a:r>
          </a:p>
          <a:p>
            <a:pPr marR="0" lvl="0" indent="0" algn="l" defTabSz="914400" rtl="0" eaLnBrk="0" fontAlgn="base" latinLnBrk="0" hangingPunct="0">
              <a:lnSpc>
                <a:spcPct val="100000"/>
              </a:lnSpc>
              <a:spcBef>
                <a:spcPct val="0"/>
              </a:spcBef>
              <a:spcAft>
                <a:spcPct val="0"/>
              </a:spcAft>
              <a:buClrTx/>
              <a:buSzTx/>
              <a:tabLst/>
            </a:pPr>
            <a:endParaRPr lang="en-US" altLang="en-US" sz="2400" dirty="0">
              <a:solidFill>
                <a:srgbClr val="000000"/>
              </a:solidFill>
              <a:ea typeface="Times New Roman" panose="02020603050405020304" pitchFamily="18" charset="0"/>
            </a:endParaRPr>
          </a:p>
          <a:p>
            <a:pPr marR="0" lvl="0" indent="0" algn="l" defTabSz="914400" rtl="0" eaLnBrk="0" fontAlgn="base" latinLnBrk="0" hangingPunct="0">
              <a:lnSpc>
                <a:spcPct val="100000"/>
              </a:lnSpc>
              <a:spcBef>
                <a:spcPct val="0"/>
              </a:spcBef>
              <a:spcAft>
                <a:spcPct val="0"/>
              </a:spcAft>
              <a:buClrTx/>
              <a:buSzTx/>
              <a:tabLst/>
            </a:pPr>
            <a:r>
              <a:rPr kumimoji="0" lang="en-US" altLang="en-US" sz="2400" b="0" i="0" u="none" strike="noStrike" cap="none" normalizeH="0" baseline="0" dirty="0">
                <a:ln>
                  <a:noFill/>
                </a:ln>
                <a:solidFill>
                  <a:srgbClr val="000000"/>
                </a:solidFill>
                <a:effectLst/>
                <a:ea typeface="Times New Roman" panose="02020603050405020304" pitchFamily="18" charset="0"/>
              </a:rPr>
              <a:t>NOTE 1:  Don’t obliterate  numbers or names in case you have to refer back about a change. </a:t>
            </a:r>
          </a:p>
          <a:p>
            <a:pPr marR="0" lvl="0" indent="0" algn="l" defTabSz="914400" rtl="0" eaLnBrk="0" fontAlgn="base" latinLnBrk="0" hangingPunct="0">
              <a:lnSpc>
                <a:spcPct val="100000"/>
              </a:lnSpc>
              <a:spcBef>
                <a:spcPct val="0"/>
              </a:spcBef>
              <a:spcAft>
                <a:spcPct val="0"/>
              </a:spcAft>
              <a:buClrTx/>
              <a:buSzTx/>
              <a:tabLst/>
            </a:pPr>
            <a:r>
              <a:rPr kumimoji="0" lang="en-US" altLang="en-US" sz="2400" b="0" i="0" u="none" strike="noStrike" cap="none" normalizeH="0" baseline="0" dirty="0">
                <a:ln>
                  <a:noFill/>
                </a:ln>
                <a:solidFill>
                  <a:srgbClr val="000000"/>
                </a:solidFill>
                <a:effectLst/>
                <a:ea typeface="Times New Roman" panose="02020603050405020304" pitchFamily="18" charset="0"/>
              </a:rPr>
              <a:t>NOTE 2:  Reminding the coach when one of his starters becomes ineligible to re-enter  (out of the game), can help prevent an illegal substitution</a:t>
            </a:r>
            <a:r>
              <a:rPr kumimoji="0" lang="en-US" altLang="en-US" sz="2400" b="0" i="0" u="none" strike="noStrike" cap="none" normalizeH="0" dirty="0">
                <a:ln>
                  <a:noFill/>
                </a:ln>
                <a:solidFill>
                  <a:srgbClr val="000000"/>
                </a:solidFill>
                <a:effectLst/>
                <a:ea typeface="Times New Roman" panose="02020603050405020304" pitchFamily="18" charset="0"/>
              </a:rPr>
              <a:t> </a:t>
            </a:r>
            <a:r>
              <a:rPr kumimoji="0" lang="en-US" altLang="en-US" sz="2400" b="0" i="0" u="none" strike="noStrike" cap="none" normalizeH="0" baseline="0" dirty="0">
                <a:ln>
                  <a:noFill/>
                </a:ln>
                <a:solidFill>
                  <a:srgbClr val="000000"/>
                </a:solidFill>
                <a:effectLst/>
                <a:ea typeface="Times New Roman" panose="02020603050405020304" pitchFamily="18" charset="0"/>
              </a:rPr>
              <a:t>later.  </a:t>
            </a:r>
            <a:endParaRPr kumimoji="0" lang="en-US" altLang="en-US" sz="2400" b="0" i="0" u="none" strike="noStrike" cap="none" normalizeH="0" baseline="0" dirty="0">
              <a:ln>
                <a:noFill/>
              </a:ln>
              <a:solidFill>
                <a:schemeClr val="tx1"/>
              </a:solidFill>
              <a:effectLst/>
            </a:endParaRPr>
          </a:p>
          <a:p>
            <a:pPr marL="0" marR="0" lvl="0" indent="312738"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nvGrpSpPr>
          <p:cNvPr id="6" name="Group 5"/>
          <p:cNvGrpSpPr/>
          <p:nvPr/>
        </p:nvGrpSpPr>
        <p:grpSpPr>
          <a:xfrm>
            <a:off x="8594506" y="2441229"/>
            <a:ext cx="391160" cy="229870"/>
            <a:chOff x="0" y="0"/>
            <a:chExt cx="391414" cy="229870"/>
          </a:xfrm>
        </p:grpSpPr>
        <p:sp>
          <p:nvSpPr>
            <p:cNvPr id="7" name="Shape 1206"/>
            <p:cNvSpPr/>
            <p:nvPr/>
          </p:nvSpPr>
          <p:spPr>
            <a:xfrm>
              <a:off x="10414" y="27686"/>
              <a:ext cx="381000" cy="202184"/>
            </a:xfrm>
            <a:custGeom>
              <a:avLst/>
              <a:gdLst/>
              <a:ahLst/>
              <a:cxnLst/>
              <a:rect l="0" t="0" r="0" b="0"/>
              <a:pathLst>
                <a:path w="381000" h="202184">
                  <a:moveTo>
                    <a:pt x="0" y="0"/>
                  </a:moveTo>
                  <a:lnTo>
                    <a:pt x="381000" y="202184"/>
                  </a:lnTo>
                </a:path>
              </a:pathLst>
            </a:custGeom>
            <a:ln w="15875" cap="flat">
              <a:round/>
            </a:ln>
          </p:spPr>
          <p:style>
            <a:lnRef idx="1">
              <a:srgbClr val="AD0101"/>
            </a:lnRef>
            <a:fillRef idx="0">
              <a:srgbClr val="000000">
                <a:alpha val="0"/>
              </a:srgbClr>
            </a:fillRef>
            <a:effectRef idx="0">
              <a:scrgbClr r="0" g="0" b="0"/>
            </a:effectRef>
            <a:fontRef idx="none"/>
          </p:style>
          <p:txBody>
            <a:bodyPr/>
            <a:lstStyle/>
            <a:p>
              <a:endParaRPr lang="en-US"/>
            </a:p>
          </p:txBody>
        </p:sp>
        <p:sp>
          <p:nvSpPr>
            <p:cNvPr id="8" name="Shape 1207"/>
            <p:cNvSpPr/>
            <p:nvPr/>
          </p:nvSpPr>
          <p:spPr>
            <a:xfrm>
              <a:off x="0" y="0"/>
              <a:ext cx="381000" cy="229870"/>
            </a:xfrm>
            <a:custGeom>
              <a:avLst/>
              <a:gdLst/>
              <a:ahLst/>
              <a:cxnLst/>
              <a:rect l="0" t="0" r="0" b="0"/>
              <a:pathLst>
                <a:path w="381000" h="229870">
                  <a:moveTo>
                    <a:pt x="381000" y="0"/>
                  </a:moveTo>
                  <a:lnTo>
                    <a:pt x="0" y="229870"/>
                  </a:lnTo>
                </a:path>
              </a:pathLst>
            </a:custGeom>
            <a:ln w="15875" cap="flat">
              <a:round/>
            </a:ln>
          </p:spPr>
          <p:style>
            <a:lnRef idx="1">
              <a:srgbClr val="AD0101"/>
            </a:lnRef>
            <a:fillRef idx="0">
              <a:srgbClr val="000000">
                <a:alpha val="0"/>
              </a:srgbClr>
            </a:fillRef>
            <a:effectRef idx="0">
              <a:scrgbClr r="0" g="0" b="0"/>
            </a:effectRef>
            <a:fontRef idx="none"/>
          </p:style>
          <p:txBody>
            <a:bodyPr/>
            <a:lstStyle/>
            <a:p>
              <a:endParaRPr lang="en-US"/>
            </a:p>
          </p:txBody>
        </p:sp>
      </p:grpSp>
    </p:spTree>
    <p:extLst>
      <p:ext uri="{BB962C8B-B14F-4D97-AF65-F5344CB8AC3E}">
        <p14:creationId xmlns:p14="http://schemas.microsoft.com/office/powerpoint/2010/main" val="15298412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TotalTime>
  <Words>2381</Words>
  <Application>Microsoft Office PowerPoint</Application>
  <PresentationFormat>Widescreen</PresentationFormat>
  <Paragraphs>235</Paragraphs>
  <Slides>26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Calibri Light</vt:lpstr>
      <vt:lpstr>Impact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Mona Osborne</dc:creator>
  <cp:lastModifiedBy>Mona Osborne</cp:lastModifiedBy>
  <cp:revision>31</cp:revision>
  <dcterms:created xsi:type="dcterms:W3CDTF">2016-10-13T16:46:28Z</dcterms:created>
  <dcterms:modified xsi:type="dcterms:W3CDTF">2018-08-07T21:47:37Z</dcterms:modified>
</cp:coreProperties>
</file>