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2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58" y="12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cott Wilson" userId="cd42aa7f-f3c4-4347-a311-6734eb8209e1" providerId="ADAL" clId="{FC14C525-A74D-4C9A-97A3-975607104177}"/>
    <pc:docChg chg="modSld">
      <pc:chgData name="Scott Wilson" userId="cd42aa7f-f3c4-4347-a311-6734eb8209e1" providerId="ADAL" clId="{FC14C525-A74D-4C9A-97A3-975607104177}" dt="2024-10-25T14:24:09.003" v="1" actId="20577"/>
      <pc:docMkLst>
        <pc:docMk/>
      </pc:docMkLst>
      <pc:sldChg chg="modSp mod">
        <pc:chgData name="Scott Wilson" userId="cd42aa7f-f3c4-4347-a311-6734eb8209e1" providerId="ADAL" clId="{FC14C525-A74D-4C9A-97A3-975607104177}" dt="2024-10-25T14:24:09.003" v="1" actId="20577"/>
        <pc:sldMkLst>
          <pc:docMk/>
          <pc:sldMk cId="0" sldId="258"/>
        </pc:sldMkLst>
        <pc:spChg chg="mod">
          <ac:chgData name="Scott Wilson" userId="cd42aa7f-f3c4-4347-a311-6734eb8209e1" providerId="ADAL" clId="{FC14C525-A74D-4C9A-97A3-975607104177}" dt="2024-10-25T14:24:09.003" v="1" actId="20577"/>
          <ac:spMkLst>
            <pc:docMk/>
            <pc:sldMk cId="0" sldId="258"/>
            <ac:spMk id="69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g259fab94658_0_1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Google Shape;60;g259fab94658_0_1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5a207ee320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5a207ee320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g25a207ee320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Google Shape;72;g25a207ee320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g25a207ee320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Google Shape;78;g25a207ee320_0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5a207ee320_0_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25a207ee320_0_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2771fbf78c0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Google Shape;90;g2771fbf78c0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  <a:defRPr>
                <a:solidFill>
                  <a:schemeClr val="dk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●"/>
              <a:defRPr>
                <a:solidFill>
                  <a:schemeClr val="dk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  <a:defRPr>
                <a:solidFill>
                  <a:schemeClr val="dk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■"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dark-2">
    <p:bg>
      <p:bgPr>
        <a:solidFill>
          <a:schemeClr val="dk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</a:defRPr>
            </a:lvl1pPr>
            <a:lvl2pPr lvl="1" algn="r">
              <a:buNone/>
              <a:defRPr sz="1000">
                <a:solidFill>
                  <a:schemeClr val="lt2"/>
                </a:solidFill>
              </a:defRPr>
            </a:lvl2pPr>
            <a:lvl3pPr lvl="2" algn="r">
              <a:buNone/>
              <a:defRPr sz="1000">
                <a:solidFill>
                  <a:schemeClr val="lt2"/>
                </a:solidFill>
              </a:defRPr>
            </a:lvl3pPr>
            <a:lvl4pPr lvl="3" algn="r">
              <a:buNone/>
              <a:defRPr sz="1000">
                <a:solidFill>
                  <a:schemeClr val="lt2"/>
                </a:solidFill>
              </a:defRPr>
            </a:lvl4pPr>
            <a:lvl5pPr lvl="4" algn="r">
              <a:buNone/>
              <a:defRPr sz="1000">
                <a:solidFill>
                  <a:schemeClr val="lt2"/>
                </a:solidFill>
              </a:defRPr>
            </a:lvl5pPr>
            <a:lvl6pPr lvl="5" algn="r">
              <a:buNone/>
              <a:defRPr sz="1000">
                <a:solidFill>
                  <a:schemeClr val="lt2"/>
                </a:solidFill>
              </a:defRPr>
            </a:lvl6pPr>
            <a:lvl7pPr lvl="6" algn="r">
              <a:buNone/>
              <a:defRPr sz="1000">
                <a:solidFill>
                  <a:schemeClr val="lt2"/>
                </a:solidFill>
              </a:defRPr>
            </a:lvl7pPr>
            <a:lvl8pPr lvl="7" algn="r">
              <a:buNone/>
              <a:defRPr sz="1000">
                <a:solidFill>
                  <a:schemeClr val="lt2"/>
                </a:solidFill>
              </a:defRPr>
            </a:lvl8pPr>
            <a:lvl9pPr lvl="8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j4G8s35pd3w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0WJ0-3HI2w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7i7QlMjZB7w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youtu.be/MfZNTw9lhBs" TargetMode="External"/><Relationship Id="rId4" Type="http://schemas.openxmlformats.org/officeDocument/2006/relationships/hyperlink" Target="https://www.youtube.com/watch?v=BcOHGMsPS20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UuAXyPOlyhk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hyperlink" Target="https://www.youtube.com/watch?v=IBzRKF_dpYQ" TargetMode="External"/><Relationship Id="rId4" Type="http://schemas.openxmlformats.org/officeDocument/2006/relationships/hyperlink" Target="https://www.youtube.com/watch?v=BAh2XTi2a_I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iy8DaMDIXH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youtu.be/WXt1HL-2e_c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upport.trackwrestling.com/s/article/Enter-Match-Results-Online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3.png"/><Relationship Id="rId4" Type="http://schemas.openxmlformats.org/officeDocument/2006/relationships/hyperlink" Target="http://www.nwcaonline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C4587"/>
                </a:solidFill>
              </a:rPr>
              <a:t>Kicking Off Your Season</a:t>
            </a:r>
            <a:endParaRPr b="1" dirty="0">
              <a:solidFill>
                <a:srgbClr val="1C4587"/>
              </a:solidFill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SzPts val="935"/>
              <a:buNone/>
            </a:pPr>
            <a:r>
              <a:rPr lang="en" sz="1979" i="1" dirty="0">
                <a:solidFill>
                  <a:srgbClr val="CC0000"/>
                </a:solidFill>
              </a:rPr>
              <a:t>Provided by the MHSA</a:t>
            </a:r>
            <a:r>
              <a:rPr kumimoji="0" lang="en" sz="1800" b="0" i="0" u="none" strike="noStrike" kern="0" cap="none" spc="0" normalizeH="0" baseline="0" noProof="0" dirty="0">
                <a:ln>
                  <a:noFill/>
                </a:ln>
                <a:solidFill>
                  <a:srgbClr val="A61C00"/>
                </a:solidFill>
                <a:effectLst/>
                <a:uLnTx/>
                <a:uFillTx/>
                <a:latin typeface="Arial"/>
                <a:cs typeface="Arial"/>
                <a:sym typeface="Arial"/>
              </a:rPr>
              <a:t>, </a:t>
            </a:r>
            <a:r>
              <a:rPr lang="en" sz="1979" i="1" dirty="0">
                <a:solidFill>
                  <a:srgbClr val="CC0000"/>
                </a:solidFill>
              </a:rPr>
              <a:t>the NWCA, &amp; FloSports</a:t>
            </a:r>
            <a:endParaRPr sz="1979" i="1" dirty="0">
              <a:solidFill>
                <a:srgbClr val="CC0000"/>
              </a:solidFill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52050" y="4314125"/>
            <a:ext cx="4160650" cy="745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" name="Google Shape;57;p1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694323" y="3465198"/>
            <a:ext cx="1348450" cy="15947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4"/>
          <p:cNvSpPr txBox="1">
            <a:spLocks noGrp="1"/>
          </p:cNvSpPr>
          <p:nvPr>
            <p:ph type="title"/>
          </p:nvPr>
        </p:nvSpPr>
        <p:spPr>
          <a:xfrm>
            <a:off x="311700" y="20057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C4587"/>
                </a:solidFill>
              </a:rPr>
              <a:t>IMPORTANT DATES IN THE MHSA SEASON</a:t>
            </a:r>
            <a:endParaRPr b="1" dirty="0">
              <a:solidFill>
                <a:srgbClr val="1C4587"/>
              </a:solidFill>
            </a:endParaRPr>
          </a:p>
        </p:txBody>
      </p:sp>
      <p:sp>
        <p:nvSpPr>
          <p:cNvPr id="63" name="Google Shape;63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First assessment date: </a:t>
            </a:r>
            <a:r>
              <a:rPr lang="en" sz="3525" dirty="0">
                <a:solidFill>
                  <a:srgbClr val="1C4587"/>
                </a:solidFill>
              </a:rPr>
              <a:t>November 21, 2024</a:t>
            </a:r>
            <a:endParaRPr sz="3525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Last assessment date: </a:t>
            </a:r>
            <a:r>
              <a:rPr lang="en" sz="3525" dirty="0">
                <a:solidFill>
                  <a:srgbClr val="1C4587"/>
                </a:solidFill>
              </a:rPr>
              <a:t>January 31, 2024</a:t>
            </a:r>
            <a:endParaRPr sz="3525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Minimum wrestling weight deadline: </a:t>
            </a:r>
            <a:r>
              <a:rPr lang="en" sz="3525" dirty="0">
                <a:solidFill>
                  <a:srgbClr val="1C4587"/>
                </a:solidFill>
              </a:rPr>
              <a:t>Decmeber 24, 2024</a:t>
            </a: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Minimum wrestling weight lock date (if applicable): </a:t>
            </a:r>
            <a:r>
              <a:rPr lang="en" sz="3525" dirty="0">
                <a:solidFill>
                  <a:srgbClr val="1C4587"/>
                </a:solidFill>
              </a:rPr>
              <a:t>February 16, 2025</a:t>
            </a:r>
            <a:endParaRPr sz="3525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3525" dirty="0">
                <a:solidFill>
                  <a:srgbClr val="A61C00"/>
                </a:solidFill>
              </a:rPr>
              <a:t>Growth allowance date:</a:t>
            </a:r>
            <a:r>
              <a:rPr lang="en" sz="3525" dirty="0">
                <a:solidFill>
                  <a:srgbClr val="1C4587"/>
                </a:solidFill>
              </a:rPr>
              <a:t> January 1, 2025 and February 1, 2025</a:t>
            </a:r>
            <a:endParaRPr sz="3525"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YOUR ROSTER	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69" name="Google Shape;69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-You will be sent your login directly from TrackWrestling. These logins go out once the gives the team list to TrackWrestling.</a:t>
            </a: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-Always start with importing your roster from last season</a:t>
            </a: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	-Video Link: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Import Your Roster from last season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-Then add new additions</a:t>
            </a: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	-Video Link: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Adding New Wrestlers to your Roster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br>
              <a:rPr lang="en" dirty="0">
                <a:solidFill>
                  <a:srgbClr val="A61C00"/>
                </a:solidFill>
              </a:rPr>
            </a:br>
            <a:r>
              <a:rPr lang="en" dirty="0">
                <a:solidFill>
                  <a:srgbClr val="A61C00"/>
                </a:solidFill>
              </a:rPr>
              <a:t>Rosters must be completed by January 31, 2025.</a:t>
            </a: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ASSESSMENTS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75" name="Google Shape;75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Assessor Practice Transactions: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Approving or Denying Weight Assessments: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Viewing a wrestler’s Alpha Master: </a:t>
            </a:r>
            <a:r>
              <a:rPr lang="en" u="sng" dirty="0">
                <a:solidFill>
                  <a:srgbClr val="1C458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YOUR SCHEDULE	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81" name="Google Shape;81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To Add a Dual Meet: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To Add an Individual Tournament: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To Add a Multi-Dual Event: </a:t>
            </a:r>
            <a:r>
              <a:rPr lang="en" u="sng" dirty="0">
                <a:solidFill>
                  <a:srgbClr val="1C4587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br>
              <a:rPr lang="en" dirty="0">
                <a:solidFill>
                  <a:srgbClr val="A61C00"/>
                </a:solidFill>
              </a:rPr>
            </a:br>
            <a:endParaRPr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-Please note: Once you add a team to an event, it shows up on their schedule to “accept.” You can accept events versus adding a second one to avoid duplicate events and results.</a:t>
            </a:r>
            <a:br>
              <a:rPr lang="en" dirty="0">
                <a:solidFill>
                  <a:srgbClr val="A61C00"/>
                </a:solidFill>
              </a:rPr>
            </a:b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solidFill>
                  <a:srgbClr val="1C4587"/>
                </a:solidFill>
              </a:rPr>
              <a:t>KICKING OFF YOUR SEASON: WEIGH-INS	</a:t>
            </a:r>
            <a:endParaRPr b="1">
              <a:solidFill>
                <a:srgbClr val="1C4587"/>
              </a:solidFill>
            </a:endParaRPr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Creating a Weigh-In Sheet: </a:t>
            </a:r>
            <a:r>
              <a:rPr lang="en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" dirty="0">
                <a:solidFill>
                  <a:srgbClr val="A61C00"/>
                </a:solidFill>
              </a:rPr>
              <a:t>Entering and Committing Weights: </a:t>
            </a:r>
            <a:r>
              <a:rPr lang="en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endParaRPr dirty="0">
              <a:solidFill>
                <a:srgbClr val="1C4587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endParaRPr dirty="0">
              <a:solidFill>
                <a:srgbClr val="A61C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9"/>
          <p:cNvSpPr/>
          <p:nvPr/>
        </p:nvSpPr>
        <p:spPr>
          <a:xfrm>
            <a:off x="265949" y="1122625"/>
            <a:ext cx="8240275" cy="527700"/>
          </a:xfrm>
          <a:prstGeom prst="rect">
            <a:avLst/>
          </a:prstGeom>
          <a:solidFill>
            <a:srgbClr val="D9D9D9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 dirty="0">
                <a:solidFill>
                  <a:srgbClr val="1C4587"/>
                </a:solidFill>
              </a:rPr>
              <a:t>KICKING OFF YOUR SEASON: YOUR BENEFITS	</a:t>
            </a:r>
            <a:endParaRPr b="1" dirty="0">
              <a:solidFill>
                <a:srgbClr val="1C4587"/>
              </a:solidFill>
            </a:endParaRPr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6895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lnSpcReduction="1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solidFill>
                  <a:srgbClr val="A61C00"/>
                </a:solidFill>
              </a:rPr>
              <a:t>-LIVE Dual Meet scoring is FREE on TrackWrestling: </a:t>
            </a:r>
            <a:r>
              <a:rPr lang="en" sz="2000" b="1" u="sng" dirty="0">
                <a:solidFill>
                  <a:srgbClr val="1C4587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How to Video</a:t>
            </a:r>
            <a:br>
              <a:rPr lang="en" sz="3921" dirty="0">
                <a:solidFill>
                  <a:srgbClr val="A61C00"/>
                </a:solidFill>
              </a:rPr>
            </a:br>
            <a:br>
              <a:rPr lang="en" sz="392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-All OPC Subscribers are also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NWCA Members!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-Please go to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</a:t>
            </a:r>
            <a:r>
              <a:rPr lang="en" sz="1900" b="1" u="sng" dirty="0">
                <a:solidFill>
                  <a:srgbClr val="1C4587"/>
                </a:solidFill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NWCAonline.com</a:t>
            </a:r>
            <a:r>
              <a:rPr lang="en" sz="1900" b="1" dirty="0">
                <a:solidFill>
                  <a:srgbClr val="A61C00"/>
                </a:solidFill>
              </a:rPr>
              <a:t>,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navigate to MEMBERSHIP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in the top right and explore </a:t>
            </a:r>
            <a:br>
              <a:rPr lang="en" sz="1900" b="1" dirty="0">
                <a:solidFill>
                  <a:srgbClr val="A61C00"/>
                </a:solidFill>
              </a:rPr>
            </a:br>
            <a:r>
              <a:rPr lang="en" sz="1900" b="1" dirty="0">
                <a:solidFill>
                  <a:srgbClr val="A61C00"/>
                </a:solidFill>
              </a:rPr>
              <a:t>	our members-only portal.</a:t>
            </a:r>
            <a:endParaRPr sz="1900" b="1" dirty="0">
              <a:solidFill>
                <a:srgbClr val="A61C00"/>
              </a:solidFill>
            </a:endParaRPr>
          </a:p>
          <a:p>
            <a:pPr marL="0" lvl="0" indent="0" algn="l" rtl="0">
              <a:spcBef>
                <a:spcPts val="1200"/>
              </a:spcBef>
              <a:spcAft>
                <a:spcPts val="1200"/>
              </a:spcAft>
              <a:buNone/>
            </a:pPr>
            <a:endParaRPr dirty="0">
              <a:solidFill>
                <a:srgbClr val="A61C00"/>
              </a:solidFill>
            </a:endParaRPr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811151" y="1949613"/>
            <a:ext cx="4190049" cy="2974949"/>
          </a:xfrm>
          <a:prstGeom prst="rect">
            <a:avLst/>
          </a:prstGeom>
          <a:noFill/>
          <a:ln w="9525" cap="flat" cmpd="sng">
            <a:solidFill>
              <a:srgbClr val="1C4587"/>
            </a:solidFill>
            <a:prstDash val="solid"/>
            <a:round/>
            <a:headEnd type="none" w="sm" len="sm"/>
            <a:tailEnd type="none" w="sm" len="sm"/>
          </a:ln>
        </p:spPr>
      </p:pic>
      <p:sp>
        <p:nvSpPr>
          <p:cNvPr id="96" name="Google Shape;96;p19"/>
          <p:cNvSpPr txBox="1"/>
          <p:nvPr/>
        </p:nvSpPr>
        <p:spPr>
          <a:xfrm>
            <a:off x="194650" y="4300400"/>
            <a:ext cx="4377300" cy="69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" sz="2621" b="1">
                <a:solidFill>
                  <a:srgbClr val="1C4587"/>
                </a:solidFill>
              </a:rPr>
              <a:t>GOOD LUCK this season!</a:t>
            </a:r>
            <a:endParaRPr sz="200">
              <a:solidFill>
                <a:srgbClr val="1C4587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FD6D527E6110D499E1ADA1B6C26A16E" ma:contentTypeVersion="13" ma:contentTypeDescription="Create a new document." ma:contentTypeScope="" ma:versionID="27f2458bc311c302c4f56fa8f8b47d7e">
  <xsd:schema xmlns:xsd="http://www.w3.org/2001/XMLSchema" xmlns:xs="http://www.w3.org/2001/XMLSchema" xmlns:p="http://schemas.microsoft.com/office/2006/metadata/properties" xmlns:ns2="4edc9b52-6c06-4881-9ee3-050748a1ff96" xmlns:ns3="22e05874-196c-488c-bb49-0f513efe6a42" targetNamespace="http://schemas.microsoft.com/office/2006/metadata/properties" ma:root="true" ma:fieldsID="f1bb157450ad83b1c7112620b7780a03" ns2:_="" ns3:_="">
    <xsd:import namespace="4edc9b52-6c06-4881-9ee3-050748a1ff96"/>
    <xsd:import namespace="22e05874-196c-488c-bb49-0f513efe6a4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edc9b52-6c06-4881-9ee3-050748a1ff9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7" nillable="true" ma:taxonomy="true" ma:internalName="lcf76f155ced4ddcb4097134ff3c332f" ma:taxonomyFieldName="MediaServiceImageTags" ma:displayName="Image Tags" ma:readOnly="false" ma:fieldId="{5cf76f15-5ced-4ddc-b409-7134ff3c332f}" ma:taxonomyMulti="true" ma:sspId="b6dd44e0-e9e5-490b-8aa6-880468cce2f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2e05874-196c-488c-bb49-0f513efe6a42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d1a1eeea-6099-4bab-b16f-c7ec454473b4}" ma:internalName="TaxCatchAll" ma:showField="CatchAllData" ma:web="22e05874-196c-488c-bb49-0f513efe6a4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edc9b52-6c06-4881-9ee3-050748a1ff96">
      <Terms xmlns="http://schemas.microsoft.com/office/infopath/2007/PartnerControls"/>
    </lcf76f155ced4ddcb4097134ff3c332f>
    <TaxCatchAll xmlns="22e05874-196c-488c-bb49-0f513efe6a42" xsi:nil="true"/>
  </documentManagement>
</p:properties>
</file>

<file path=customXml/itemProps1.xml><?xml version="1.0" encoding="utf-8"?>
<ds:datastoreItem xmlns:ds="http://schemas.openxmlformats.org/officeDocument/2006/customXml" ds:itemID="{6A885E78-3A84-48E0-95FE-5D698E9C8D3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2F6B215-F5F9-4651-B293-56EF4AA6D17D}"/>
</file>

<file path=customXml/itemProps3.xml><?xml version="1.0" encoding="utf-8"?>
<ds:datastoreItem xmlns:ds="http://schemas.openxmlformats.org/officeDocument/2006/customXml" ds:itemID="{676CFA4C-CAAE-4C91-A6BE-6177928BE9CE}">
  <ds:schemaRefs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elements/1.1/"/>
    <ds:schemaRef ds:uri="http://purl.org/dc/terms/"/>
    <ds:schemaRef ds:uri="http://schemas.microsoft.com/office/infopath/2007/PartnerControls"/>
    <ds:schemaRef ds:uri="ff2fd589-0fd9-458c-b4f6-a4a7fdc85d60"/>
    <ds:schemaRef ds:uri="http://schemas.microsoft.com/office/2006/metadata/properties"/>
    <ds:schemaRef ds:uri="4edc9b52-6c06-4881-9ee3-050748a1ff96"/>
    <ds:schemaRef ds:uri="22e05874-196c-488c-bb49-0f513efe6a4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352</Words>
  <Application>Microsoft Office PowerPoint</Application>
  <PresentationFormat>On-screen Show (16:9)</PresentationFormat>
  <Paragraphs>30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Arial</vt:lpstr>
      <vt:lpstr>Simple Dark</vt:lpstr>
      <vt:lpstr>Kicking Off Your Season</vt:lpstr>
      <vt:lpstr>IMPORTANT DATES IN THE MHSA SEASON</vt:lpstr>
      <vt:lpstr>KICKING OFF YOUR SEASON: YOUR ROSTER </vt:lpstr>
      <vt:lpstr>KICKING OFF YOUR SEASON: ASSESSMENTS</vt:lpstr>
      <vt:lpstr>KICKING OFF YOUR SEASON: YOUR SCHEDULE </vt:lpstr>
      <vt:lpstr>KICKING OFF YOUR SEASON: WEIGH-INS </vt:lpstr>
      <vt:lpstr>KICKING OFF YOUR SEASON: YOUR BENEFITS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Kicking Off Your Season</dc:title>
  <dc:creator>Scott Wilson</dc:creator>
  <cp:lastModifiedBy>Scott Wilson</cp:lastModifiedBy>
  <cp:revision>4</cp:revision>
  <dcterms:modified xsi:type="dcterms:W3CDTF">2024-10-25T14:24:19Z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0x010100FFD6D527E6110D499E1ADA1B6C26A16E</vt:lpwstr>
  </property>
  <property fmtid="{D5CDD505-2E9C-101B-9397-08002B2CF9AE}" pid="3" name="Order">
    <vt:r8>139800</vt:r8>
  </property>
  <property fmtid="{D5CDD505-2E9C-101B-9397-08002B2CF9AE}" pid="4" name="MediaServiceImageTags">
    <vt:lpwstr/>
  </property>
</Properties>
</file>