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8" name="Google Shape;5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6" name="Google Shape;58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1" name="Google Shape;61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4" name="Google Shape;70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1" name="Google Shape;72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pic>
        <p:nvPicPr>
          <p:cNvPr id="21" name="Google Shape;21;p2" descr="Brickwork-HD-R1a.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2"/>
          <p:cNvSpPr/>
          <p:nvPr/>
        </p:nvSpPr>
        <p:spPr>
          <a:xfrm>
            <a:off x="-15875" y="0"/>
            <a:ext cx="11683810" cy="6588125"/>
          </a:xfrm>
          <a:custGeom>
            <a:avLst/>
            <a:gdLst/>
            <a:ahLst/>
            <a:cxnLst/>
            <a:rect l="l" t="t" r="r" b="b"/>
            <a:pathLst>
              <a:path w="11683810" h="6588125" extrusionOk="0">
                <a:moveTo>
                  <a:pt x="0" y="0"/>
                </a:moveTo>
                <a:lnTo>
                  <a:pt x="11318691" y="0"/>
                </a:lnTo>
                <a:lnTo>
                  <a:pt x="11683810" y="5976938"/>
                </a:lnTo>
                <a:lnTo>
                  <a:pt x="15875" y="6588125"/>
                </a:lnTo>
                <a:cubicBezTo>
                  <a:pt x="10583" y="4386792"/>
                  <a:pt x="5292" y="2185458"/>
                  <a:pt x="0" y="0"/>
                </a:cubicBezTo>
                <a:close/>
              </a:path>
            </a:pathLst>
          </a:custGeom>
          <a:solidFill>
            <a:schemeClr val="lt1"/>
          </a:solidFill>
          <a:ln>
            <a:noFill/>
          </a:ln>
          <a:effectLst>
            <a:outerShdw blurRad="101600" dist="152400" dir="4380000" algn="tl" rotWithShape="0">
              <a:srgbClr val="000000">
                <a:alpha val="4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0" y="4282257"/>
            <a:ext cx="11329257" cy="2028845"/>
          </a:xfrm>
          <a:custGeom>
            <a:avLst/>
            <a:gdLst/>
            <a:ahLst/>
            <a:cxnLst/>
            <a:rect l="l" t="t" r="r" b="b"/>
            <a:pathLst>
              <a:path w="11329257" h="2028845" extrusionOk="0">
                <a:moveTo>
                  <a:pt x="0" y="588520"/>
                </a:moveTo>
                <a:lnTo>
                  <a:pt x="11244075" y="0"/>
                </a:lnTo>
                <a:lnTo>
                  <a:pt x="11329257" y="1424838"/>
                </a:lnTo>
                <a:lnTo>
                  <a:pt x="0" y="2028845"/>
                </a:lnTo>
                <a:lnTo>
                  <a:pt x="0" y="588520"/>
                </a:lnTo>
                <a:close/>
              </a:path>
            </a:pathLst>
          </a:custGeom>
          <a:gradFill>
            <a:gsLst>
              <a:gs pos="0">
                <a:schemeClr val="accent1"/>
              </a:gs>
              <a:gs pos="34000">
                <a:schemeClr val="accent1"/>
              </a:gs>
              <a:gs pos="100000">
                <a:srgbClr val="5C0607"/>
              </a:gs>
            </a:gsLst>
            <a:path path="circle">
              <a:fillToRect l="50000" t="50000" r="50000" b="50000"/>
            </a:path>
            <a:tileRect/>
          </a:gradFill>
          <a:ln>
            <a:noFill/>
          </a:ln>
        </p:spPr>
        <p:txBody>
          <a:bodyPr/>
          <a:lstStyle/>
          <a:p>
            <a:endParaRPr lang="en-US"/>
          </a:p>
        </p:txBody>
      </p:sp>
      <p:sp>
        <p:nvSpPr>
          <p:cNvPr id="24" name="Google Shape;24;p2"/>
          <p:cNvSpPr/>
          <p:nvPr/>
        </p:nvSpPr>
        <p:spPr>
          <a:xfrm>
            <a:off x="0" y="0"/>
            <a:ext cx="8719579" cy="456877"/>
          </a:xfrm>
          <a:custGeom>
            <a:avLst/>
            <a:gdLst/>
            <a:ahLst/>
            <a:cxnLst/>
            <a:rect l="l" t="t" r="r" b="b"/>
            <a:pathLst>
              <a:path w="8719579" h="456877" extrusionOk="0">
                <a:moveTo>
                  <a:pt x="0" y="0"/>
                </a:moveTo>
                <a:lnTo>
                  <a:pt x="8719579" y="0"/>
                </a:lnTo>
                <a:lnTo>
                  <a:pt x="0" y="456877"/>
                </a:lnTo>
                <a:lnTo>
                  <a:pt x="0" y="0"/>
                </a:lnTo>
                <a:close/>
              </a:path>
            </a:pathLst>
          </a:custGeom>
          <a:gradFill>
            <a:gsLst>
              <a:gs pos="0">
                <a:schemeClr val="accent1"/>
              </a:gs>
              <a:gs pos="34000">
                <a:schemeClr val="accent1"/>
              </a:gs>
              <a:gs pos="100000">
                <a:srgbClr val="5C0607"/>
              </a:gs>
            </a:gsLst>
            <a:path path="circle">
              <a:fillToRect l="50000" t="50000" r="50000" b="50000"/>
            </a:path>
            <a:tileRect/>
          </a:gradFill>
          <a:ln>
            <a:noFill/>
          </a:ln>
        </p:spPr>
        <p:txBody>
          <a:bodyPr/>
          <a:lstStyle/>
          <a:p>
            <a:endParaRPr lang="en-US"/>
          </a:p>
        </p:txBody>
      </p:sp>
      <p:sp>
        <p:nvSpPr>
          <p:cNvPr id="25" name="Google Shape;25;p2"/>
          <p:cNvSpPr/>
          <p:nvPr/>
        </p:nvSpPr>
        <p:spPr>
          <a:xfrm rot="-180000">
            <a:off x="-161800" y="293317"/>
            <a:ext cx="11367116" cy="5751804"/>
          </a:xfrm>
          <a:custGeom>
            <a:avLst/>
            <a:gdLst/>
            <a:ahLst/>
            <a:cxnLst/>
            <a:rect l="l" t="t" r="r" b="b"/>
            <a:pathLst>
              <a:path w="11367116" h="5751804" extrusionOk="0">
                <a:moveTo>
                  <a:pt x="11346705" y="0"/>
                </a:moveTo>
                <a:cubicBezTo>
                  <a:pt x="11353509" y="1915114"/>
                  <a:pt x="11360312" y="3830229"/>
                  <a:pt x="11367116" y="5745343"/>
                </a:cubicBezTo>
                <a:lnTo>
                  <a:pt x="0" y="5751804"/>
                </a:lnTo>
              </a:path>
            </a:pathLst>
          </a:custGeom>
          <a:noFill/>
          <a:ln w="82550" cap="flat" cmpd="sng">
            <a:solidFill>
              <a:srgbClr val="7F7F7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txBox="1">
            <a:spLocks noGrp="1"/>
          </p:cNvSpPr>
          <p:nvPr>
            <p:ph type="ctrTitle"/>
          </p:nvPr>
        </p:nvSpPr>
        <p:spPr>
          <a:xfrm rot="-180000">
            <a:off x="891201" y="662656"/>
            <a:ext cx="9755187" cy="2766528"/>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accent1"/>
              </a:buClr>
              <a:buSzPts val="8000"/>
              <a:buFont typeface="Impact"/>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
          <p:cNvSpPr txBox="1">
            <a:spLocks noGrp="1"/>
          </p:cNvSpPr>
          <p:nvPr>
            <p:ph type="subTitle" idx="1"/>
          </p:nvPr>
        </p:nvSpPr>
        <p:spPr>
          <a:xfrm rot="-180000">
            <a:off x="983062" y="3505209"/>
            <a:ext cx="9755187" cy="550333"/>
          </a:xfrm>
          <a:prstGeom prst="rect">
            <a:avLst/>
          </a:prstGeom>
          <a:noFill/>
          <a:ln>
            <a:noFill/>
          </a:ln>
        </p:spPr>
        <p:txBody>
          <a:bodyPr spcFirstLastPara="1" wrap="square" lIns="91425" tIns="45700" rIns="91425" bIns="45700" anchor="t" anchorCtr="0">
            <a:noAutofit/>
          </a:bodyPr>
          <a:lstStyle>
            <a:lvl1pPr lvl="0" algn="r">
              <a:lnSpc>
                <a:spcPct val="120000"/>
              </a:lnSpc>
              <a:spcBef>
                <a:spcPts val="1000"/>
              </a:spcBef>
              <a:spcAft>
                <a:spcPts val="0"/>
              </a:spcAft>
              <a:buSzPts val="4480"/>
              <a:buNone/>
              <a:defRPr sz="2800">
                <a:solidFill>
                  <a:srgbClr val="7F7F7F"/>
                </a:solidFill>
              </a:defRPr>
            </a:lvl1pPr>
            <a:lvl2pPr lvl="1" algn="ctr">
              <a:lnSpc>
                <a:spcPct val="120000"/>
              </a:lnSpc>
              <a:spcBef>
                <a:spcPts val="500"/>
              </a:spcBef>
              <a:spcAft>
                <a:spcPts val="0"/>
              </a:spcAft>
              <a:buSzPts val="3200"/>
              <a:buNone/>
              <a:defRPr sz="2000"/>
            </a:lvl2pPr>
            <a:lvl3pPr lvl="2" algn="ctr">
              <a:lnSpc>
                <a:spcPct val="120000"/>
              </a:lnSpc>
              <a:spcBef>
                <a:spcPts val="500"/>
              </a:spcBef>
              <a:spcAft>
                <a:spcPts val="0"/>
              </a:spcAft>
              <a:buSzPts val="2880"/>
              <a:buNone/>
              <a:defRPr sz="1800"/>
            </a:lvl3pPr>
            <a:lvl4pPr lvl="3" algn="ctr">
              <a:lnSpc>
                <a:spcPct val="120000"/>
              </a:lnSpc>
              <a:spcBef>
                <a:spcPts val="500"/>
              </a:spcBef>
              <a:spcAft>
                <a:spcPts val="0"/>
              </a:spcAft>
              <a:buSzPts val="2560"/>
              <a:buNone/>
              <a:defRPr sz="1600"/>
            </a:lvl4pPr>
            <a:lvl5pPr lvl="4" algn="ctr">
              <a:lnSpc>
                <a:spcPct val="120000"/>
              </a:lnSpc>
              <a:spcBef>
                <a:spcPts val="500"/>
              </a:spcBef>
              <a:spcAft>
                <a:spcPts val="0"/>
              </a:spcAft>
              <a:buSzPts val="2560"/>
              <a:buNone/>
              <a:defRPr sz="1600"/>
            </a:lvl5pPr>
            <a:lvl6pPr lvl="5" algn="ctr">
              <a:lnSpc>
                <a:spcPct val="120000"/>
              </a:lnSpc>
              <a:spcBef>
                <a:spcPts val="500"/>
              </a:spcBef>
              <a:spcAft>
                <a:spcPts val="0"/>
              </a:spcAft>
              <a:buSzPts val="2560"/>
              <a:buNone/>
              <a:defRPr sz="1600"/>
            </a:lvl6pPr>
            <a:lvl7pPr lvl="6" algn="ctr">
              <a:lnSpc>
                <a:spcPct val="120000"/>
              </a:lnSpc>
              <a:spcBef>
                <a:spcPts val="500"/>
              </a:spcBef>
              <a:spcAft>
                <a:spcPts val="0"/>
              </a:spcAft>
              <a:buSzPts val="2560"/>
              <a:buNone/>
              <a:defRPr sz="1600"/>
            </a:lvl7pPr>
            <a:lvl8pPr lvl="7" algn="ctr">
              <a:lnSpc>
                <a:spcPct val="120000"/>
              </a:lnSpc>
              <a:spcBef>
                <a:spcPts val="500"/>
              </a:spcBef>
              <a:spcAft>
                <a:spcPts val="0"/>
              </a:spcAft>
              <a:buSzPts val="2560"/>
              <a:buNone/>
              <a:defRPr sz="1600"/>
            </a:lvl8pPr>
            <a:lvl9pPr lvl="8" algn="ctr">
              <a:lnSpc>
                <a:spcPct val="120000"/>
              </a:lnSpc>
              <a:spcBef>
                <a:spcPts val="500"/>
              </a:spcBef>
              <a:spcAft>
                <a:spcPts val="0"/>
              </a:spcAft>
              <a:buSzPts val="2560"/>
              <a:buNone/>
              <a:defRPr sz="1600"/>
            </a:lvl9pPr>
          </a:lstStyle>
          <a:p>
            <a:endParaRPr/>
          </a:p>
        </p:txBody>
      </p:sp>
      <p:sp>
        <p:nvSpPr>
          <p:cNvPr id="28" name="Google Shape;28;p2"/>
          <p:cNvSpPr txBox="1">
            <a:spLocks noGrp="1"/>
          </p:cNvSpPr>
          <p:nvPr>
            <p:ph type="dt" idx="10"/>
          </p:nvPr>
        </p:nvSpPr>
        <p:spPr>
          <a:xfrm rot="-180000">
            <a:off x="4948541" y="4578463"/>
            <a:ext cx="6143653" cy="11631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5400">
                <a:solidFill>
                  <a:srgbClr val="5C060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
          <p:cNvSpPr txBox="1">
            <a:spLocks noGrp="1"/>
          </p:cNvSpPr>
          <p:nvPr>
            <p:ph type="ftr" idx="11"/>
          </p:nvPr>
        </p:nvSpPr>
        <p:spPr>
          <a:xfrm rot="-180000">
            <a:off x="-5560" y="4883024"/>
            <a:ext cx="4047239" cy="11955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
          <p:cNvSpPr txBox="1">
            <a:spLocks noGrp="1"/>
          </p:cNvSpPr>
          <p:nvPr>
            <p:ph type="sldNum" idx="12"/>
          </p:nvPr>
        </p:nvSpPr>
        <p:spPr>
          <a:xfrm rot="-180000">
            <a:off x="9851758" y="3832648"/>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b="0" i="0" u="none" strike="noStrike" cap="none">
                <a:solidFill>
                  <a:srgbClr val="3F3F3F"/>
                </a:solidFill>
                <a:latin typeface="Impact"/>
                <a:ea typeface="Impact"/>
                <a:cs typeface="Impact"/>
                <a:sym typeface="Impact"/>
              </a:defRPr>
            </a:lvl1pPr>
            <a:lvl2pPr marL="0" lvl="1" indent="0" algn="ctr">
              <a:spcBef>
                <a:spcPts val="0"/>
              </a:spcBef>
              <a:buNone/>
              <a:defRPr sz="2400" b="0" i="0" u="none" strike="noStrike" cap="none">
                <a:solidFill>
                  <a:srgbClr val="3F3F3F"/>
                </a:solidFill>
                <a:latin typeface="Impact"/>
                <a:ea typeface="Impact"/>
                <a:cs typeface="Impact"/>
                <a:sym typeface="Impact"/>
              </a:defRPr>
            </a:lvl2pPr>
            <a:lvl3pPr marL="0" lvl="2" indent="0" algn="ctr">
              <a:spcBef>
                <a:spcPts val="0"/>
              </a:spcBef>
              <a:buNone/>
              <a:defRPr sz="2400" b="0" i="0" u="none" strike="noStrike" cap="none">
                <a:solidFill>
                  <a:srgbClr val="3F3F3F"/>
                </a:solidFill>
                <a:latin typeface="Impact"/>
                <a:ea typeface="Impact"/>
                <a:cs typeface="Impact"/>
                <a:sym typeface="Impact"/>
              </a:defRPr>
            </a:lvl3pPr>
            <a:lvl4pPr marL="0" lvl="3" indent="0" algn="ctr">
              <a:spcBef>
                <a:spcPts val="0"/>
              </a:spcBef>
              <a:buNone/>
              <a:defRPr sz="2400" b="0" i="0" u="none" strike="noStrike" cap="none">
                <a:solidFill>
                  <a:srgbClr val="3F3F3F"/>
                </a:solidFill>
                <a:latin typeface="Impact"/>
                <a:ea typeface="Impact"/>
                <a:cs typeface="Impact"/>
                <a:sym typeface="Impact"/>
              </a:defRPr>
            </a:lvl4pPr>
            <a:lvl5pPr marL="0" lvl="4" indent="0" algn="ctr">
              <a:spcBef>
                <a:spcPts val="0"/>
              </a:spcBef>
              <a:buNone/>
              <a:defRPr sz="2400" b="0" i="0" u="none" strike="noStrike" cap="none">
                <a:solidFill>
                  <a:srgbClr val="3F3F3F"/>
                </a:solidFill>
                <a:latin typeface="Impact"/>
                <a:ea typeface="Impact"/>
                <a:cs typeface="Impact"/>
                <a:sym typeface="Impact"/>
              </a:defRPr>
            </a:lvl5pPr>
            <a:lvl6pPr marL="0" lvl="5" indent="0" algn="ctr">
              <a:spcBef>
                <a:spcPts val="0"/>
              </a:spcBef>
              <a:buNone/>
              <a:defRPr sz="2400" b="0" i="0" u="none" strike="noStrike" cap="none">
                <a:solidFill>
                  <a:srgbClr val="3F3F3F"/>
                </a:solidFill>
                <a:latin typeface="Impact"/>
                <a:ea typeface="Impact"/>
                <a:cs typeface="Impact"/>
                <a:sym typeface="Impact"/>
              </a:defRPr>
            </a:lvl6pPr>
            <a:lvl7pPr marL="0" lvl="6" indent="0" algn="ctr">
              <a:spcBef>
                <a:spcPts val="0"/>
              </a:spcBef>
              <a:buNone/>
              <a:defRPr sz="2400" b="0" i="0" u="none" strike="noStrike" cap="none">
                <a:solidFill>
                  <a:srgbClr val="3F3F3F"/>
                </a:solidFill>
                <a:latin typeface="Impact"/>
                <a:ea typeface="Impact"/>
                <a:cs typeface="Impact"/>
                <a:sym typeface="Impact"/>
              </a:defRPr>
            </a:lvl7pPr>
            <a:lvl8pPr marL="0" lvl="7" indent="0" algn="ctr">
              <a:spcBef>
                <a:spcPts val="0"/>
              </a:spcBef>
              <a:buNone/>
              <a:defRPr sz="2400" b="0" i="0" u="none" strike="noStrike" cap="none">
                <a:solidFill>
                  <a:srgbClr val="3F3F3F"/>
                </a:solidFill>
                <a:latin typeface="Impact"/>
                <a:ea typeface="Impact"/>
                <a:cs typeface="Impact"/>
                <a:sym typeface="Impact"/>
              </a:defRPr>
            </a:lvl8pPr>
            <a:lvl9pPr marL="0" lvl="8" indent="0" algn="ctr">
              <a:spcBef>
                <a:spcPts val="0"/>
              </a:spcBef>
              <a:buNone/>
              <a:defRPr sz="2400" b="0" i="0" u="none" strike="noStrike" cap="none">
                <a:solidFill>
                  <a:srgbClr val="3F3F3F"/>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
        <p:nvSpPr>
          <p:cNvPr id="31" name="Google Shape;31;p2"/>
          <p:cNvSpPr/>
          <p:nvPr/>
        </p:nvSpPr>
        <p:spPr>
          <a:xfrm rot="-180000">
            <a:off x="4221385" y="5111356"/>
            <a:ext cx="515386" cy="515386"/>
          </a:xfrm>
          <a:prstGeom prst="star5">
            <a:avLst>
              <a:gd name="adj" fmla="val 26693"/>
              <a:gd name="hf" fmla="val 105146"/>
              <a:gd name="vf" fmla="val 110557"/>
            </a:avLst>
          </a:prstGeom>
          <a:solidFill>
            <a:schemeClr val="dk1">
              <a:alpha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685800" y="4106333"/>
            <a:ext cx="10394708" cy="5888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Impac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1"/>
          <p:cNvSpPr>
            <a:spLocks noGrp="1"/>
          </p:cNvSpPr>
          <p:nvPr>
            <p:ph type="pic" idx="2"/>
          </p:nvPr>
        </p:nvSpPr>
        <p:spPr>
          <a:xfrm>
            <a:off x="685801" y="685799"/>
            <a:ext cx="10392513" cy="3194903"/>
          </a:xfrm>
          <a:prstGeom prst="rect">
            <a:avLst/>
          </a:prstGeom>
          <a:noFill/>
          <a:ln w="57150" cap="flat" cmpd="thinThick">
            <a:solidFill>
              <a:srgbClr val="7F7F7F"/>
            </a:solidFill>
            <a:prstDash val="solid"/>
            <a:miter lim="800000"/>
            <a:headEnd type="none" w="sm" len="sm"/>
            <a:tailEnd type="none" w="sm" len="sm"/>
          </a:ln>
        </p:spPr>
      </p:sp>
      <p:sp>
        <p:nvSpPr>
          <p:cNvPr id="86" name="Google Shape;86;p11"/>
          <p:cNvSpPr txBox="1">
            <a:spLocks noGrp="1"/>
          </p:cNvSpPr>
          <p:nvPr>
            <p:ph type="body" idx="1"/>
          </p:nvPr>
        </p:nvSpPr>
        <p:spPr>
          <a:xfrm>
            <a:off x="685780" y="4702923"/>
            <a:ext cx="10394728" cy="68247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2560"/>
              <a:buNone/>
              <a:defRPr sz="16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87" name="Google Shape;87;p11"/>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1"/>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685801" y="685800"/>
            <a:ext cx="10396902" cy="319490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2"/>
          <p:cNvSpPr txBox="1">
            <a:spLocks noGrp="1"/>
          </p:cNvSpPr>
          <p:nvPr>
            <p:ph type="body" idx="1"/>
          </p:nvPr>
        </p:nvSpPr>
        <p:spPr>
          <a:xfrm>
            <a:off x="685779" y="4106333"/>
            <a:ext cx="10394729" cy="1273606"/>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93" name="Google Shape;93;p12"/>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1121732" y="685800"/>
            <a:ext cx="9525020" cy="29167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3"/>
          <p:cNvSpPr txBox="1">
            <a:spLocks noGrp="1"/>
          </p:cNvSpPr>
          <p:nvPr>
            <p:ph type="body" idx="1"/>
          </p:nvPr>
        </p:nvSpPr>
        <p:spPr>
          <a:xfrm>
            <a:off x="1550264" y="3610032"/>
            <a:ext cx="8667956" cy="377768"/>
          </a:xfrm>
          <a:prstGeom prst="rect">
            <a:avLst/>
          </a:prstGeom>
          <a:noFill/>
          <a:ln>
            <a:noFill/>
          </a:ln>
        </p:spPr>
        <p:txBody>
          <a:bodyPr spcFirstLastPara="1" wrap="square" lIns="91425" tIns="45700" rIns="91425" bIns="45700" anchor="t" anchorCtr="0">
            <a:normAutofit/>
          </a:bodyPr>
          <a:lstStyle>
            <a:lvl1pPr marL="457200" lvl="0" indent="-228600" algn="r">
              <a:lnSpc>
                <a:spcPct val="120000"/>
              </a:lnSpc>
              <a:spcBef>
                <a:spcPts val="1000"/>
              </a:spcBef>
              <a:spcAft>
                <a:spcPts val="0"/>
              </a:spcAft>
              <a:buSzPts val="2240"/>
              <a:buNone/>
              <a:defRPr sz="1400">
                <a:solidFill>
                  <a:srgbClr val="7F7F7F"/>
                </a:solidFill>
              </a:defRPr>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99" name="Google Shape;99;p13"/>
          <p:cNvSpPr txBox="1">
            <a:spLocks noGrp="1"/>
          </p:cNvSpPr>
          <p:nvPr>
            <p:ph type="body" idx="2"/>
          </p:nvPr>
        </p:nvSpPr>
        <p:spPr>
          <a:xfrm>
            <a:off x="685801" y="4106334"/>
            <a:ext cx="10396882" cy="1268252"/>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100" name="Google Shape;100;p13"/>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3"/>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3"/>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03" name="Google Shape;103;p13"/>
          <p:cNvSpPr txBox="1"/>
          <p:nvPr/>
        </p:nvSpPr>
        <p:spPr>
          <a:xfrm>
            <a:off x="685801" y="89262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Impact"/>
              <a:buNone/>
            </a:pPr>
            <a:r>
              <a:rPr lang="en-US" sz="8000" b="0" cap="none">
                <a:solidFill>
                  <a:schemeClr val="dk1"/>
                </a:solidFill>
                <a:latin typeface="Impact"/>
                <a:ea typeface="Impact"/>
                <a:cs typeface="Impact"/>
                <a:sym typeface="Impact"/>
              </a:rPr>
              <a:t>“</a:t>
            </a:r>
            <a:endParaRPr/>
          </a:p>
        </p:txBody>
      </p:sp>
      <p:sp>
        <p:nvSpPr>
          <p:cNvPr id="104" name="Google Shape;104;p13"/>
          <p:cNvSpPr txBox="1"/>
          <p:nvPr/>
        </p:nvSpPr>
        <p:spPr>
          <a:xfrm>
            <a:off x="10473083" y="2922827"/>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Impact"/>
              <a:buNone/>
            </a:pPr>
            <a:r>
              <a:rPr lang="en-US" sz="8000" b="0" cap="none">
                <a:solidFill>
                  <a:schemeClr val="dk1"/>
                </a:solidFill>
                <a:latin typeface="Impact"/>
                <a:ea typeface="Impact"/>
                <a:cs typeface="Impact"/>
                <a:sym typeface="Impact"/>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685800" y="1723854"/>
            <a:ext cx="10394707"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4"/>
          <p:cNvSpPr txBox="1">
            <a:spLocks noGrp="1"/>
          </p:cNvSpPr>
          <p:nvPr>
            <p:ph type="body" idx="1"/>
          </p:nvPr>
        </p:nvSpPr>
        <p:spPr>
          <a:xfrm>
            <a:off x="685800" y="4247468"/>
            <a:ext cx="10394707" cy="114064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108" name="Google Shape;108;p14"/>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4"/>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4"/>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685802" y="685800"/>
            <a:ext cx="10394706" cy="115196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5"/>
          <p:cNvSpPr txBox="1">
            <a:spLocks noGrp="1"/>
          </p:cNvSpPr>
          <p:nvPr>
            <p:ph type="body" idx="1"/>
          </p:nvPr>
        </p:nvSpPr>
        <p:spPr>
          <a:xfrm>
            <a:off x="685802"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840"/>
              <a:buNone/>
              <a:defRPr sz="24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14" name="Google Shape;114;p15"/>
          <p:cNvSpPr txBox="1">
            <a:spLocks noGrp="1"/>
          </p:cNvSpPr>
          <p:nvPr>
            <p:ph type="body" idx="2"/>
          </p:nvPr>
        </p:nvSpPr>
        <p:spPr>
          <a:xfrm>
            <a:off x="685802"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15" name="Google Shape;115;p15"/>
          <p:cNvSpPr txBox="1">
            <a:spLocks noGrp="1"/>
          </p:cNvSpPr>
          <p:nvPr>
            <p:ph type="body" idx="3"/>
          </p:nvPr>
        </p:nvSpPr>
        <p:spPr>
          <a:xfrm>
            <a:off x="4234622"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840"/>
              <a:buNone/>
              <a:defRPr sz="24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16" name="Google Shape;116;p15"/>
          <p:cNvSpPr txBox="1">
            <a:spLocks noGrp="1"/>
          </p:cNvSpPr>
          <p:nvPr>
            <p:ph type="body" idx="4"/>
          </p:nvPr>
        </p:nvSpPr>
        <p:spPr>
          <a:xfrm>
            <a:off x="4234621"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17" name="Google Shape;117;p15"/>
          <p:cNvSpPr txBox="1">
            <a:spLocks noGrp="1"/>
          </p:cNvSpPr>
          <p:nvPr>
            <p:ph type="body" idx="5"/>
          </p:nvPr>
        </p:nvSpPr>
        <p:spPr>
          <a:xfrm>
            <a:off x="7770380"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840"/>
              <a:buNone/>
              <a:defRPr sz="24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18" name="Google Shape;118;p15"/>
          <p:cNvSpPr txBox="1">
            <a:spLocks noGrp="1"/>
          </p:cNvSpPr>
          <p:nvPr>
            <p:ph type="body" idx="6"/>
          </p:nvPr>
        </p:nvSpPr>
        <p:spPr>
          <a:xfrm>
            <a:off x="7770380"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19" name="Google Shape;119;p15"/>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5"/>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5"/>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16"/>
          <p:cNvSpPr txBox="1">
            <a:spLocks noGrp="1"/>
          </p:cNvSpPr>
          <p:nvPr>
            <p:ph type="body" idx="1"/>
          </p:nvPr>
        </p:nvSpPr>
        <p:spPr>
          <a:xfrm>
            <a:off x="691840"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520"/>
              <a:buNone/>
              <a:defRPr sz="22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25" name="Google Shape;125;p16"/>
          <p:cNvSpPr>
            <a:spLocks noGrp="1"/>
          </p:cNvSpPr>
          <p:nvPr>
            <p:ph type="pic" idx="2"/>
          </p:nvPr>
        </p:nvSpPr>
        <p:spPr>
          <a:xfrm>
            <a:off x="685780" y="2063395"/>
            <a:ext cx="3310128" cy="1536725"/>
          </a:xfrm>
          <a:prstGeom prst="roundRect">
            <a:avLst>
              <a:gd name="adj" fmla="val 0"/>
            </a:avLst>
          </a:prstGeom>
          <a:noFill/>
          <a:ln w="57150" cap="flat" cmpd="thinThick">
            <a:solidFill>
              <a:srgbClr val="7F7F7F"/>
            </a:solidFill>
            <a:prstDash val="solid"/>
            <a:miter lim="800000"/>
            <a:headEnd type="none" w="sm" len="sm"/>
            <a:tailEnd type="none" w="sm" len="sm"/>
          </a:ln>
        </p:spPr>
      </p:sp>
      <p:sp>
        <p:nvSpPr>
          <p:cNvPr id="126" name="Google Shape;126;p16"/>
          <p:cNvSpPr txBox="1">
            <a:spLocks noGrp="1"/>
          </p:cNvSpPr>
          <p:nvPr>
            <p:ph type="body" idx="3"/>
          </p:nvPr>
        </p:nvSpPr>
        <p:spPr>
          <a:xfrm>
            <a:off x="691840" y="4389287"/>
            <a:ext cx="3310128" cy="98529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27" name="Google Shape;127;p16"/>
          <p:cNvSpPr txBox="1">
            <a:spLocks noGrp="1"/>
          </p:cNvSpPr>
          <p:nvPr>
            <p:ph type="body" idx="4"/>
          </p:nvPr>
        </p:nvSpPr>
        <p:spPr>
          <a:xfrm>
            <a:off x="4237410"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520"/>
              <a:buNone/>
              <a:defRPr sz="22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28" name="Google Shape;128;p16"/>
          <p:cNvSpPr>
            <a:spLocks noGrp="1"/>
          </p:cNvSpPr>
          <p:nvPr>
            <p:ph type="pic" idx="5"/>
          </p:nvPr>
        </p:nvSpPr>
        <p:spPr>
          <a:xfrm>
            <a:off x="4235999" y="2063395"/>
            <a:ext cx="3310128" cy="1535237"/>
          </a:xfrm>
          <a:prstGeom prst="roundRect">
            <a:avLst>
              <a:gd name="adj" fmla="val 0"/>
            </a:avLst>
          </a:prstGeom>
          <a:noFill/>
          <a:ln w="57150" cap="flat" cmpd="thinThick">
            <a:solidFill>
              <a:srgbClr val="7F7F7F"/>
            </a:solidFill>
            <a:prstDash val="solid"/>
            <a:miter lim="800000"/>
            <a:headEnd type="none" w="sm" len="sm"/>
            <a:tailEnd type="none" w="sm" len="sm"/>
          </a:ln>
        </p:spPr>
      </p:sp>
      <p:sp>
        <p:nvSpPr>
          <p:cNvPr id="129" name="Google Shape;129;p16"/>
          <p:cNvSpPr txBox="1">
            <a:spLocks noGrp="1"/>
          </p:cNvSpPr>
          <p:nvPr>
            <p:ph type="body" idx="6"/>
          </p:nvPr>
        </p:nvSpPr>
        <p:spPr>
          <a:xfrm>
            <a:off x="4235999" y="4389286"/>
            <a:ext cx="3310128" cy="9853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30" name="Google Shape;130;p16"/>
          <p:cNvSpPr txBox="1">
            <a:spLocks noGrp="1"/>
          </p:cNvSpPr>
          <p:nvPr>
            <p:ph type="body" idx="7"/>
          </p:nvPr>
        </p:nvSpPr>
        <p:spPr>
          <a:xfrm>
            <a:off x="7768944"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520"/>
              <a:buNone/>
              <a:defRPr sz="22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31" name="Google Shape;131;p16"/>
          <p:cNvSpPr>
            <a:spLocks noGrp="1"/>
          </p:cNvSpPr>
          <p:nvPr>
            <p:ph type="pic" idx="8"/>
          </p:nvPr>
        </p:nvSpPr>
        <p:spPr>
          <a:xfrm>
            <a:off x="7768819" y="2063394"/>
            <a:ext cx="3310128" cy="1537196"/>
          </a:xfrm>
          <a:prstGeom prst="roundRect">
            <a:avLst>
              <a:gd name="adj" fmla="val 0"/>
            </a:avLst>
          </a:prstGeom>
          <a:noFill/>
          <a:ln w="57150" cap="flat" cmpd="thinThick">
            <a:solidFill>
              <a:srgbClr val="7F7F7F"/>
            </a:solidFill>
            <a:prstDash val="solid"/>
            <a:miter lim="800000"/>
            <a:headEnd type="none" w="sm" len="sm"/>
            <a:tailEnd type="none" w="sm" len="sm"/>
          </a:ln>
        </p:spPr>
      </p:sp>
      <p:sp>
        <p:nvSpPr>
          <p:cNvPr id="132" name="Google Shape;132;p16"/>
          <p:cNvSpPr txBox="1">
            <a:spLocks noGrp="1"/>
          </p:cNvSpPr>
          <p:nvPr>
            <p:ph type="body" idx="9"/>
          </p:nvPr>
        </p:nvSpPr>
        <p:spPr>
          <a:xfrm>
            <a:off x="7768819" y="4389284"/>
            <a:ext cx="3310128" cy="98530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33" name="Google Shape;133;p16"/>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6"/>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6"/>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6"/>
        <p:cNvGrpSpPr/>
        <p:nvPr/>
      </p:nvGrpSpPr>
      <p:grpSpPr>
        <a:xfrm>
          <a:off x="0" y="0"/>
          <a:ext cx="0" cy="0"/>
          <a:chOff x="0" y="0"/>
          <a:chExt cx="0" cy="0"/>
        </a:xfrm>
      </p:grpSpPr>
      <p:sp>
        <p:nvSpPr>
          <p:cNvPr id="137" name="Google Shape;137;p17"/>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17"/>
          <p:cNvSpPr txBox="1">
            <a:spLocks noGrp="1"/>
          </p:cNvSpPr>
          <p:nvPr>
            <p:ph type="body" idx="1"/>
          </p:nvPr>
        </p:nvSpPr>
        <p:spPr>
          <a:xfrm rot="5400000">
            <a:off x="4227559" y="-1478362"/>
            <a:ext cx="3311190" cy="10394707"/>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139" name="Google Shape;139;p17"/>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7"/>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7"/>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rot="5400000">
            <a:off x="7603792" y="1897870"/>
            <a:ext cx="4688785" cy="226464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18"/>
          <p:cNvSpPr txBox="1">
            <a:spLocks noGrp="1"/>
          </p:cNvSpPr>
          <p:nvPr>
            <p:ph type="body" idx="1"/>
          </p:nvPr>
        </p:nvSpPr>
        <p:spPr>
          <a:xfrm rot="5400000">
            <a:off x="2293623" y="-922023"/>
            <a:ext cx="4688785" cy="7904431"/>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145" name="Google Shape;145;p18"/>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8"/>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18"/>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3"/>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39" name="Google Shape;39;p4"/>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685801" y="685800"/>
            <a:ext cx="10394707" cy="31934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5400"/>
              <a:buFont typeface="Impact"/>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
          <p:cNvSpPr txBox="1">
            <a:spLocks noGrp="1"/>
          </p:cNvSpPr>
          <p:nvPr>
            <p:ph type="body" idx="1"/>
          </p:nvPr>
        </p:nvSpPr>
        <p:spPr>
          <a:xfrm>
            <a:off x="685801" y="3742267"/>
            <a:ext cx="10394707" cy="16396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3200"/>
              <a:buNone/>
              <a:defRPr sz="2000">
                <a:solidFill>
                  <a:srgbClr val="7F7F7F"/>
                </a:solidFill>
              </a:defRPr>
            </a:lvl1pPr>
            <a:lvl2pPr marL="914400" lvl="1" indent="-228600" algn="l">
              <a:lnSpc>
                <a:spcPct val="120000"/>
              </a:lnSpc>
              <a:spcBef>
                <a:spcPts val="500"/>
              </a:spcBef>
              <a:spcAft>
                <a:spcPts val="0"/>
              </a:spcAft>
              <a:buSzPts val="3200"/>
              <a:buNone/>
              <a:defRPr sz="2000">
                <a:solidFill>
                  <a:srgbClr val="888888"/>
                </a:solidFill>
              </a:defRPr>
            </a:lvl2pPr>
            <a:lvl3pPr marL="1371600" lvl="2" indent="-228600" algn="l">
              <a:lnSpc>
                <a:spcPct val="120000"/>
              </a:lnSpc>
              <a:spcBef>
                <a:spcPts val="500"/>
              </a:spcBef>
              <a:spcAft>
                <a:spcPts val="0"/>
              </a:spcAft>
              <a:buSzPts val="2880"/>
              <a:buNone/>
              <a:defRPr sz="1800">
                <a:solidFill>
                  <a:srgbClr val="888888"/>
                </a:solidFill>
              </a:defRPr>
            </a:lvl3pPr>
            <a:lvl4pPr marL="1828800" lvl="3" indent="-228600" algn="l">
              <a:lnSpc>
                <a:spcPct val="120000"/>
              </a:lnSpc>
              <a:spcBef>
                <a:spcPts val="500"/>
              </a:spcBef>
              <a:spcAft>
                <a:spcPts val="0"/>
              </a:spcAft>
              <a:buSzPts val="2560"/>
              <a:buNone/>
              <a:defRPr sz="1600">
                <a:solidFill>
                  <a:srgbClr val="888888"/>
                </a:solidFill>
              </a:defRPr>
            </a:lvl4pPr>
            <a:lvl5pPr marL="2286000" lvl="4" indent="-228600" algn="l">
              <a:lnSpc>
                <a:spcPct val="120000"/>
              </a:lnSpc>
              <a:spcBef>
                <a:spcPts val="500"/>
              </a:spcBef>
              <a:spcAft>
                <a:spcPts val="0"/>
              </a:spcAft>
              <a:buSzPts val="2560"/>
              <a:buNone/>
              <a:defRPr sz="1600">
                <a:solidFill>
                  <a:srgbClr val="888888"/>
                </a:solidFill>
              </a:defRPr>
            </a:lvl5pPr>
            <a:lvl6pPr marL="2743200" lvl="5" indent="-228600" algn="l">
              <a:lnSpc>
                <a:spcPct val="120000"/>
              </a:lnSpc>
              <a:spcBef>
                <a:spcPts val="500"/>
              </a:spcBef>
              <a:spcAft>
                <a:spcPts val="0"/>
              </a:spcAft>
              <a:buSzPts val="2560"/>
              <a:buNone/>
              <a:defRPr sz="1600">
                <a:solidFill>
                  <a:srgbClr val="888888"/>
                </a:solidFill>
              </a:defRPr>
            </a:lvl6pPr>
            <a:lvl7pPr marL="3200400" lvl="6" indent="-228600" algn="l">
              <a:lnSpc>
                <a:spcPct val="120000"/>
              </a:lnSpc>
              <a:spcBef>
                <a:spcPts val="500"/>
              </a:spcBef>
              <a:spcAft>
                <a:spcPts val="0"/>
              </a:spcAft>
              <a:buSzPts val="2560"/>
              <a:buNone/>
              <a:defRPr sz="1600">
                <a:solidFill>
                  <a:srgbClr val="888888"/>
                </a:solidFill>
              </a:defRPr>
            </a:lvl7pPr>
            <a:lvl8pPr marL="3657600" lvl="7" indent="-228600" algn="l">
              <a:lnSpc>
                <a:spcPct val="120000"/>
              </a:lnSpc>
              <a:spcBef>
                <a:spcPts val="500"/>
              </a:spcBef>
              <a:spcAft>
                <a:spcPts val="0"/>
              </a:spcAft>
              <a:buSzPts val="2560"/>
              <a:buNone/>
              <a:defRPr sz="1600">
                <a:solidFill>
                  <a:srgbClr val="888888"/>
                </a:solidFill>
              </a:defRPr>
            </a:lvl8pPr>
            <a:lvl9pPr marL="4114800" lvl="8" indent="-228600" algn="l">
              <a:lnSpc>
                <a:spcPct val="120000"/>
              </a:lnSpc>
              <a:spcBef>
                <a:spcPts val="500"/>
              </a:spcBef>
              <a:spcAft>
                <a:spcPts val="0"/>
              </a:spcAft>
              <a:buSzPts val="2560"/>
              <a:buNone/>
              <a:defRPr sz="1600">
                <a:solidFill>
                  <a:srgbClr val="888888"/>
                </a:solidFill>
              </a:defRPr>
            </a:lvl9pPr>
          </a:lstStyle>
          <a:p>
            <a:endParaRPr/>
          </a:p>
        </p:txBody>
      </p:sp>
      <p:sp>
        <p:nvSpPr>
          <p:cNvPr id="45" name="Google Shape;45;p5"/>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685801" y="685800"/>
            <a:ext cx="10396882" cy="11581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6"/>
          <p:cNvSpPr txBox="1">
            <a:spLocks noGrp="1"/>
          </p:cNvSpPr>
          <p:nvPr>
            <p:ph type="body" idx="1"/>
          </p:nvPr>
        </p:nvSpPr>
        <p:spPr>
          <a:xfrm>
            <a:off x="685800" y="2063396"/>
            <a:ext cx="5088714" cy="3311189"/>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51" name="Google Shape;51;p6"/>
          <p:cNvSpPr txBox="1">
            <a:spLocks noGrp="1"/>
          </p:cNvSpPr>
          <p:nvPr>
            <p:ph type="body" idx="2"/>
          </p:nvPr>
        </p:nvSpPr>
        <p:spPr>
          <a:xfrm>
            <a:off x="5993971" y="2063396"/>
            <a:ext cx="5086538" cy="3311189"/>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52" name="Google Shape;52;p6"/>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685801" y="685800"/>
            <a:ext cx="10394707" cy="11581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7"/>
          <p:cNvSpPr txBox="1">
            <a:spLocks noGrp="1"/>
          </p:cNvSpPr>
          <p:nvPr>
            <p:ph type="body" idx="1"/>
          </p:nvPr>
        </p:nvSpPr>
        <p:spPr>
          <a:xfrm>
            <a:off x="918356" y="2063396"/>
            <a:ext cx="4856158" cy="67999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4160"/>
              <a:buNone/>
              <a:defRPr sz="26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58" name="Google Shape;58;p7"/>
          <p:cNvSpPr txBox="1">
            <a:spLocks noGrp="1"/>
          </p:cNvSpPr>
          <p:nvPr>
            <p:ph type="body" idx="2"/>
          </p:nvPr>
        </p:nvSpPr>
        <p:spPr>
          <a:xfrm>
            <a:off x="685802" y="2861733"/>
            <a:ext cx="5088712" cy="2512852"/>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59" name="Google Shape;59;p7"/>
          <p:cNvSpPr txBox="1">
            <a:spLocks noGrp="1"/>
          </p:cNvSpPr>
          <p:nvPr>
            <p:ph type="body" idx="3"/>
          </p:nvPr>
        </p:nvSpPr>
        <p:spPr>
          <a:xfrm>
            <a:off x="6218191" y="2063396"/>
            <a:ext cx="4864491" cy="67999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4160"/>
              <a:buNone/>
              <a:defRPr sz="26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60" name="Google Shape;60;p7"/>
          <p:cNvSpPr txBox="1">
            <a:spLocks noGrp="1"/>
          </p:cNvSpPr>
          <p:nvPr>
            <p:ph type="body" idx="4"/>
          </p:nvPr>
        </p:nvSpPr>
        <p:spPr>
          <a:xfrm>
            <a:off x="5993969" y="2861733"/>
            <a:ext cx="5088713" cy="2512852"/>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61" name="Google Shape;61;p7"/>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8"/>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693643" y="685800"/>
            <a:ext cx="4126860"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9"/>
          <p:cNvSpPr txBox="1">
            <a:spLocks noGrp="1"/>
          </p:cNvSpPr>
          <p:nvPr>
            <p:ph type="body" idx="1"/>
          </p:nvPr>
        </p:nvSpPr>
        <p:spPr>
          <a:xfrm>
            <a:off x="5046132" y="685800"/>
            <a:ext cx="6034375" cy="4688785"/>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72" name="Google Shape;72;p9"/>
          <p:cNvSpPr txBox="1">
            <a:spLocks noGrp="1"/>
          </p:cNvSpPr>
          <p:nvPr>
            <p:ph type="body" idx="2"/>
          </p:nvPr>
        </p:nvSpPr>
        <p:spPr>
          <a:xfrm>
            <a:off x="693642" y="2709052"/>
            <a:ext cx="4126861" cy="2665533"/>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73" name="Google Shape;73;p9"/>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685800" y="685800"/>
            <a:ext cx="6345302"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0"/>
          <p:cNvSpPr>
            <a:spLocks noGrp="1"/>
          </p:cNvSpPr>
          <p:nvPr>
            <p:ph type="pic" idx="2"/>
          </p:nvPr>
        </p:nvSpPr>
        <p:spPr>
          <a:xfrm>
            <a:off x="7482362" y="0"/>
            <a:ext cx="3598146" cy="5071533"/>
          </a:xfrm>
          <a:prstGeom prst="rect">
            <a:avLst/>
          </a:prstGeom>
          <a:noFill/>
          <a:ln w="57150" cap="flat" cmpd="thinThick">
            <a:solidFill>
              <a:srgbClr val="7F7F7F"/>
            </a:solidFill>
            <a:prstDash val="solid"/>
            <a:miter lim="800000"/>
            <a:headEnd type="none" w="sm" len="sm"/>
            <a:tailEnd type="none" w="sm" len="sm"/>
          </a:ln>
        </p:spPr>
      </p:sp>
      <p:sp>
        <p:nvSpPr>
          <p:cNvPr id="79" name="Google Shape;79;p10"/>
          <p:cNvSpPr txBox="1">
            <a:spLocks noGrp="1"/>
          </p:cNvSpPr>
          <p:nvPr>
            <p:ph type="body" idx="1"/>
          </p:nvPr>
        </p:nvSpPr>
        <p:spPr>
          <a:xfrm>
            <a:off x="685801" y="2709052"/>
            <a:ext cx="6345301" cy="236248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80" name="Google Shape;80;p10"/>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9"/>
        <p:cNvGrpSpPr/>
        <p:nvPr/>
      </p:nvGrpSpPr>
      <p:grpSpPr>
        <a:xfrm>
          <a:off x="0" y="0"/>
          <a:ext cx="0" cy="0"/>
          <a:chOff x="0" y="0"/>
          <a:chExt cx="0" cy="0"/>
        </a:xfrm>
      </p:grpSpPr>
      <p:pic>
        <p:nvPicPr>
          <p:cNvPr id="10" name="Google Shape;10;p1" descr="Brickwork-HD-R1a.jpg"/>
          <p:cNvPicPr preferRelativeResize="0"/>
          <p:nvPr/>
        </p:nvPicPr>
        <p:blipFill rotWithShape="1">
          <a:blip r:embed="rId19">
            <a:alphaModFix/>
          </a:blip>
          <a:srcRect/>
          <a:stretch/>
        </p:blipFill>
        <p:spPr>
          <a:xfrm>
            <a:off x="0" y="0"/>
            <a:ext cx="12192000" cy="6858000"/>
          </a:xfrm>
          <a:prstGeom prst="rect">
            <a:avLst/>
          </a:prstGeom>
          <a:noFill/>
          <a:ln>
            <a:noFill/>
          </a:ln>
        </p:spPr>
      </p:pic>
      <p:grpSp>
        <p:nvGrpSpPr>
          <p:cNvPr id="11" name="Google Shape;11;p1"/>
          <p:cNvGrpSpPr/>
          <p:nvPr/>
        </p:nvGrpSpPr>
        <p:grpSpPr>
          <a:xfrm>
            <a:off x="-25397" y="0"/>
            <a:ext cx="12005350" cy="6644081"/>
            <a:chOff x="-25397" y="0"/>
            <a:chExt cx="12005350" cy="6644081"/>
          </a:xfrm>
        </p:grpSpPr>
        <p:sp>
          <p:nvSpPr>
            <p:cNvPr id="12" name="Google Shape;12;p1"/>
            <p:cNvSpPr/>
            <p:nvPr/>
          </p:nvSpPr>
          <p:spPr>
            <a:xfrm>
              <a:off x="1" y="0"/>
              <a:ext cx="11979952" cy="6644081"/>
            </a:xfrm>
            <a:prstGeom prst="rect">
              <a:avLst/>
            </a:prstGeom>
            <a:solidFill>
              <a:schemeClr val="lt1"/>
            </a:solidFill>
            <a:ln>
              <a:noFill/>
            </a:ln>
            <a:effectLst>
              <a:outerShdw blurRad="98425" dist="76200" dir="4380000" algn="tl" rotWithShape="0">
                <a:srgbClr val="000000">
                  <a:alpha val="6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txBody>
            <a:bodyPr/>
            <a:lstStyle/>
            <a:p>
              <a:endParaRPr lang="en-US"/>
            </a:p>
          </p:txBody>
        </p:sp>
        <p:sp>
          <p:nvSpPr>
            <p:cNvPr id="14" name="Google Shape;14;p1"/>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1"/>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
          <p:cNvSpPr txBox="1">
            <a:spLocks noGrp="1"/>
          </p:cNvSpPr>
          <p:nvPr>
            <p:ph type="body" idx="1"/>
          </p:nvPr>
        </p:nvSpPr>
        <p:spPr>
          <a:xfrm>
            <a:off x="685800" y="2063396"/>
            <a:ext cx="10396883" cy="3311189"/>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7" name="Google Shape;17;p1"/>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8" name="Google Shape;18;p1"/>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9" name="Google Shape;19;p1"/>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3200" b="0" i="0" u="none" strike="noStrike" cap="none">
                <a:solidFill>
                  <a:srgbClr val="5C0607"/>
                </a:solidFill>
                <a:latin typeface="Impact"/>
                <a:ea typeface="Impact"/>
                <a:cs typeface="Impact"/>
                <a:sym typeface="Impact"/>
              </a:defRPr>
            </a:lvl1pPr>
            <a:lvl2pPr marL="0" marR="0" lvl="1" indent="0" algn="ctr" rtl="0">
              <a:spcBef>
                <a:spcPts val="0"/>
              </a:spcBef>
              <a:buNone/>
              <a:defRPr sz="3200" b="0" i="0" u="none" strike="noStrike" cap="none">
                <a:solidFill>
                  <a:srgbClr val="5C0607"/>
                </a:solidFill>
                <a:latin typeface="Impact"/>
                <a:ea typeface="Impact"/>
                <a:cs typeface="Impact"/>
                <a:sym typeface="Impact"/>
              </a:defRPr>
            </a:lvl2pPr>
            <a:lvl3pPr marL="0" marR="0" lvl="2" indent="0" algn="ctr" rtl="0">
              <a:spcBef>
                <a:spcPts val="0"/>
              </a:spcBef>
              <a:buNone/>
              <a:defRPr sz="3200" b="0" i="0" u="none" strike="noStrike" cap="none">
                <a:solidFill>
                  <a:srgbClr val="5C0607"/>
                </a:solidFill>
                <a:latin typeface="Impact"/>
                <a:ea typeface="Impact"/>
                <a:cs typeface="Impact"/>
                <a:sym typeface="Impact"/>
              </a:defRPr>
            </a:lvl3pPr>
            <a:lvl4pPr marL="0" marR="0" lvl="3" indent="0" algn="ctr" rtl="0">
              <a:spcBef>
                <a:spcPts val="0"/>
              </a:spcBef>
              <a:buNone/>
              <a:defRPr sz="3200" b="0" i="0" u="none" strike="noStrike" cap="none">
                <a:solidFill>
                  <a:srgbClr val="5C0607"/>
                </a:solidFill>
                <a:latin typeface="Impact"/>
                <a:ea typeface="Impact"/>
                <a:cs typeface="Impact"/>
                <a:sym typeface="Impact"/>
              </a:defRPr>
            </a:lvl4pPr>
            <a:lvl5pPr marL="0" marR="0" lvl="4" indent="0" algn="ctr" rtl="0">
              <a:spcBef>
                <a:spcPts val="0"/>
              </a:spcBef>
              <a:buNone/>
              <a:defRPr sz="3200" b="0" i="0" u="none" strike="noStrike" cap="none">
                <a:solidFill>
                  <a:srgbClr val="5C0607"/>
                </a:solidFill>
                <a:latin typeface="Impact"/>
                <a:ea typeface="Impact"/>
                <a:cs typeface="Impact"/>
                <a:sym typeface="Impact"/>
              </a:defRPr>
            </a:lvl5pPr>
            <a:lvl6pPr marL="0" marR="0" lvl="5" indent="0" algn="ctr" rtl="0">
              <a:spcBef>
                <a:spcPts val="0"/>
              </a:spcBef>
              <a:buNone/>
              <a:defRPr sz="3200" b="0" i="0" u="none" strike="noStrike" cap="none">
                <a:solidFill>
                  <a:srgbClr val="5C0607"/>
                </a:solidFill>
                <a:latin typeface="Impact"/>
                <a:ea typeface="Impact"/>
                <a:cs typeface="Impact"/>
                <a:sym typeface="Impact"/>
              </a:defRPr>
            </a:lvl6pPr>
            <a:lvl7pPr marL="0" marR="0" lvl="6" indent="0" algn="ctr" rtl="0">
              <a:spcBef>
                <a:spcPts val="0"/>
              </a:spcBef>
              <a:buNone/>
              <a:defRPr sz="3200" b="0" i="0" u="none" strike="noStrike" cap="none">
                <a:solidFill>
                  <a:srgbClr val="5C0607"/>
                </a:solidFill>
                <a:latin typeface="Impact"/>
                <a:ea typeface="Impact"/>
                <a:cs typeface="Impact"/>
                <a:sym typeface="Impact"/>
              </a:defRPr>
            </a:lvl7pPr>
            <a:lvl8pPr marL="0" marR="0" lvl="7" indent="0" algn="ctr" rtl="0">
              <a:spcBef>
                <a:spcPts val="0"/>
              </a:spcBef>
              <a:buNone/>
              <a:defRPr sz="3200" b="0" i="0" u="none" strike="noStrike" cap="none">
                <a:solidFill>
                  <a:srgbClr val="5C0607"/>
                </a:solidFill>
                <a:latin typeface="Impact"/>
                <a:ea typeface="Impact"/>
                <a:cs typeface="Impact"/>
                <a:sym typeface="Impact"/>
              </a:defRPr>
            </a:lvl8pPr>
            <a:lvl9pPr marL="0" marR="0" lvl="8" indent="0" algn="ctr" rtl="0">
              <a:spcBef>
                <a:spcPts val="0"/>
              </a:spcBef>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1.jp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cloudconvert.com/png-to-pdf" TargetMode="External"/><Relationship Id="rId5" Type="http://schemas.openxmlformats.org/officeDocument/2006/relationships/hyperlink" Target="https://www.adobe.com/acrobat/online/jpg-to-pdf.html" TargetMode="External"/><Relationship Id="rId4" Type="http://schemas.openxmlformats.org/officeDocument/2006/relationships/hyperlink" Target="https://jpg2pdf.co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updf.com/merge-and-split/pdf-merge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51"/>
        <p:cNvGrpSpPr/>
        <p:nvPr/>
      </p:nvGrpSpPr>
      <p:grpSpPr>
        <a:xfrm>
          <a:off x="0" y="0"/>
          <a:ext cx="0" cy="0"/>
          <a:chOff x="0" y="0"/>
          <a:chExt cx="0" cy="0"/>
        </a:xfrm>
      </p:grpSpPr>
      <p:sp>
        <p:nvSpPr>
          <p:cNvPr id="152" name="Google Shape;152;p19"/>
          <p:cNvSpPr/>
          <p:nvPr/>
        </p:nvSpPr>
        <p:spPr>
          <a:xfrm>
            <a:off x="0" y="0"/>
            <a:ext cx="12192001"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mpact"/>
              <a:ea typeface="Impact"/>
              <a:cs typeface="Impact"/>
              <a:sym typeface="Impact"/>
            </a:endParaRPr>
          </a:p>
        </p:txBody>
      </p:sp>
      <p:sp>
        <p:nvSpPr>
          <p:cNvPr id="153" name="Google Shape;153;p19"/>
          <p:cNvSpPr txBox="1">
            <a:spLocks noGrp="1"/>
          </p:cNvSpPr>
          <p:nvPr>
            <p:ph type="ctrTitle"/>
          </p:nvPr>
        </p:nvSpPr>
        <p:spPr>
          <a:xfrm>
            <a:off x="447039" y="854078"/>
            <a:ext cx="5648960" cy="3352161"/>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accent1"/>
              </a:buClr>
              <a:buSzPts val="8000"/>
              <a:buFont typeface="Impact"/>
              <a:buNone/>
            </a:pPr>
            <a:r>
              <a:rPr lang="en-US" b="1"/>
              <a:t>NTB TEAM BOOKS 101</a:t>
            </a:r>
            <a:endParaRPr/>
          </a:p>
        </p:txBody>
      </p:sp>
      <p:sp>
        <p:nvSpPr>
          <p:cNvPr id="154" name="Google Shape;154;p19"/>
          <p:cNvSpPr txBox="1"/>
          <p:nvPr/>
        </p:nvSpPr>
        <p:spPr>
          <a:xfrm>
            <a:off x="447038" y="4206239"/>
            <a:ext cx="5634365" cy="1066971"/>
          </a:xfrm>
          <a:prstGeom prst="rect">
            <a:avLst/>
          </a:prstGeom>
          <a:no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n-US" sz="2400" b="0" i="0" u="none" strike="noStrike" cap="none">
                <a:solidFill>
                  <a:srgbClr val="7F7F7F"/>
                </a:solidFill>
                <a:latin typeface="Impact"/>
                <a:ea typeface="Impact"/>
                <a:cs typeface="Impact"/>
                <a:sym typeface="Impact"/>
              </a:rPr>
              <a:t>EVERYTHING YOU NEED TO KNOW TO ASSEMBLE AND SUBMIT YOUR CREDENTIAL BOOK.</a:t>
            </a:r>
            <a:endParaRPr/>
          </a:p>
        </p:txBody>
      </p:sp>
      <p:sp>
        <p:nvSpPr>
          <p:cNvPr id="155" name="Google Shape;155;p19"/>
          <p:cNvSpPr/>
          <p:nvPr/>
        </p:nvSpPr>
        <p:spPr>
          <a:xfrm>
            <a:off x="0" y="0"/>
            <a:ext cx="12188952" cy="226225"/>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pic>
        <p:nvPicPr>
          <p:cNvPr id="156" name="Google Shape;156;p19" descr="page1image52804592"/>
          <p:cNvPicPr preferRelativeResize="0"/>
          <p:nvPr/>
        </p:nvPicPr>
        <p:blipFill rotWithShape="1">
          <a:blip r:embed="rId3">
            <a:alphaModFix/>
          </a:blip>
          <a:srcRect/>
          <a:stretch/>
        </p:blipFill>
        <p:spPr>
          <a:xfrm>
            <a:off x="6724871" y="1783506"/>
            <a:ext cx="4823662" cy="2387793"/>
          </a:xfrm>
          <a:prstGeom prst="rect">
            <a:avLst/>
          </a:prstGeom>
          <a:noFill/>
          <a:ln>
            <a:noFill/>
          </a:ln>
        </p:spPr>
      </p:pic>
      <p:sp>
        <p:nvSpPr>
          <p:cNvPr id="157" name="Google Shape;157;p19"/>
          <p:cNvSpPr/>
          <p:nvPr/>
        </p:nvSpPr>
        <p:spPr>
          <a:xfrm>
            <a:off x="0" y="5752622"/>
            <a:ext cx="12188952" cy="780581"/>
          </a:xfrm>
          <a:prstGeom prst="rect">
            <a:avLst/>
          </a:prstGeom>
          <a:gradFill>
            <a:gsLst>
              <a:gs pos="0">
                <a:schemeClr val="accent1"/>
              </a:gs>
              <a:gs pos="49000">
                <a:schemeClr val="accent1"/>
              </a:gs>
              <a:gs pos="100000">
                <a:srgbClr val="720809"/>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384"/>
        <p:cNvGrpSpPr/>
        <p:nvPr/>
      </p:nvGrpSpPr>
      <p:grpSpPr>
        <a:xfrm>
          <a:off x="0" y="0"/>
          <a:ext cx="0" cy="0"/>
          <a:chOff x="0" y="0"/>
          <a:chExt cx="0" cy="0"/>
        </a:xfrm>
      </p:grpSpPr>
      <p:pic>
        <p:nvPicPr>
          <p:cNvPr id="385" name="Google Shape;385;p28"/>
          <p:cNvPicPr preferRelativeResize="0"/>
          <p:nvPr/>
        </p:nvPicPr>
        <p:blipFill rotWithShape="1">
          <a:blip r:embed="rId3">
            <a:alphaModFix/>
          </a:blip>
          <a:srcRect/>
          <a:stretch/>
        </p:blipFill>
        <p:spPr>
          <a:xfrm rot="-5400000">
            <a:off x="3050059" y="-1433384"/>
            <a:ext cx="5622325" cy="8835084"/>
          </a:xfrm>
          <a:prstGeom prst="rect">
            <a:avLst/>
          </a:prstGeom>
          <a:noFill/>
          <a:ln>
            <a:noFill/>
          </a:ln>
        </p:spPr>
      </p:pic>
      <p:sp>
        <p:nvSpPr>
          <p:cNvPr id="386" name="Google Shape;386;p28"/>
          <p:cNvSpPr txBox="1"/>
          <p:nvPr/>
        </p:nvSpPr>
        <p:spPr>
          <a:xfrm>
            <a:off x="641131" y="5711238"/>
            <a:ext cx="1194159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1"/>
                </a:solidFill>
                <a:latin typeface="Calibri"/>
                <a:ea typeface="Calibri"/>
                <a:cs typeface="Calibri"/>
                <a:sym typeface="Calibri"/>
              </a:rPr>
              <a:t>Game count totals are easy to see. Dates are legible. CTTs are checked. Coach that will not be in attendance is clearly </a:t>
            </a:r>
            <a:endParaRPr/>
          </a:p>
          <a:p>
            <a:pPr marL="0" marR="0" lvl="0" indent="0" algn="l" rtl="0">
              <a:spcBef>
                <a:spcPts val="0"/>
              </a:spcBef>
              <a:spcAft>
                <a:spcPts val="0"/>
              </a:spcAft>
              <a:buNone/>
            </a:pPr>
            <a:r>
              <a:rPr lang="en-US" sz="1800" b="1">
                <a:solidFill>
                  <a:schemeClr val="accent1"/>
                </a:solidFill>
                <a:latin typeface="Calibri"/>
                <a:ea typeface="Calibri"/>
                <a:cs typeface="Calibri"/>
                <a:sym typeface="Calibri"/>
              </a:rPr>
              <a:t>crossed out. If not attending CTT is not required and games for player do not need to be checked.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390"/>
        <p:cNvGrpSpPr/>
        <p:nvPr/>
      </p:nvGrpSpPr>
      <p:grpSpPr>
        <a:xfrm>
          <a:off x="0" y="0"/>
          <a:ext cx="0" cy="0"/>
          <a:chOff x="0" y="0"/>
          <a:chExt cx="0" cy="0"/>
        </a:xfrm>
      </p:grpSpPr>
      <p:sp>
        <p:nvSpPr>
          <p:cNvPr id="391" name="Google Shape;391;p2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mpact"/>
              <a:ea typeface="Impact"/>
              <a:cs typeface="Impact"/>
              <a:sym typeface="Impact"/>
            </a:endParaRPr>
          </a:p>
        </p:txBody>
      </p:sp>
      <p:pic>
        <p:nvPicPr>
          <p:cNvPr id="392" name="Google Shape;392;p29"/>
          <p:cNvPicPr preferRelativeResize="0"/>
          <p:nvPr/>
        </p:nvPicPr>
        <p:blipFill rotWithShape="1">
          <a:blip r:embed="rId3">
            <a:alphaModFix/>
          </a:blip>
          <a:srcRect/>
          <a:stretch/>
        </p:blipFill>
        <p:spPr>
          <a:xfrm>
            <a:off x="643467" y="590102"/>
            <a:ext cx="10905066" cy="4416554"/>
          </a:xfrm>
          <a:prstGeom prst="rect">
            <a:avLst/>
          </a:prstGeom>
          <a:noFill/>
          <a:ln>
            <a:noFill/>
          </a:ln>
        </p:spPr>
      </p:pic>
      <p:sp>
        <p:nvSpPr>
          <p:cNvPr id="393" name="Google Shape;393;p29"/>
          <p:cNvSpPr txBox="1">
            <a:spLocks noGrp="1"/>
          </p:cNvSpPr>
          <p:nvPr>
            <p:ph type="sldNum" idx="12"/>
          </p:nvPr>
        </p:nvSpPr>
        <p:spPr>
          <a:xfrm>
            <a:off x="1595029" y="5161935"/>
            <a:ext cx="9001941" cy="141341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1600">
                <a:solidFill>
                  <a:schemeClr val="accent1"/>
                </a:solidFill>
                <a:latin typeface="Arial"/>
                <a:ea typeface="Arial"/>
                <a:cs typeface="Arial"/>
                <a:sym typeface="Arial"/>
              </a:rPr>
              <a:t>ANOTHER WAY TO MARK GAMES AND INDICATE GAME COUNTS. EASY TO SEE GAMES PLAYED/NOT PLAYED. GAME COUNT TOTALS ARE LISTED. CTTS ARE CHECKED. JERSEY NUMBERS AND POSITIONS ARE ENTERED. NOTICE THE AUTO-POPULATED TRANSFER.</a:t>
            </a:r>
            <a:endParaRPr sz="1600">
              <a:solidFill>
                <a:schemeClr val="accen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97"/>
        <p:cNvGrpSpPr/>
        <p:nvPr/>
      </p:nvGrpSpPr>
      <p:grpSpPr>
        <a:xfrm>
          <a:off x="0" y="0"/>
          <a:ext cx="0" cy="0"/>
          <a:chOff x="0" y="0"/>
          <a:chExt cx="0" cy="0"/>
        </a:xfrm>
      </p:grpSpPr>
      <p:sp>
        <p:nvSpPr>
          <p:cNvPr id="398" name="Google Shape;398;p30"/>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mpact"/>
              <a:ea typeface="Impact"/>
              <a:cs typeface="Impact"/>
              <a:sym typeface="Impact"/>
            </a:endParaRPr>
          </a:p>
        </p:txBody>
      </p:sp>
      <p:sp>
        <p:nvSpPr>
          <p:cNvPr id="399" name="Google Shape;399;p30"/>
          <p:cNvSpPr/>
          <p:nvPr/>
        </p:nvSpPr>
        <p:spPr>
          <a:xfrm>
            <a:off x="477012" y="480060"/>
            <a:ext cx="11237976" cy="58978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mpact"/>
              <a:ea typeface="Impact"/>
              <a:cs typeface="Impact"/>
              <a:sym typeface="Impact"/>
            </a:endParaRPr>
          </a:p>
        </p:txBody>
      </p:sp>
      <p:pic>
        <p:nvPicPr>
          <p:cNvPr id="400" name="Google Shape;400;p30"/>
          <p:cNvPicPr preferRelativeResize="0"/>
          <p:nvPr/>
        </p:nvPicPr>
        <p:blipFill rotWithShape="1">
          <a:blip r:embed="rId3">
            <a:alphaModFix/>
          </a:blip>
          <a:srcRect/>
          <a:stretch/>
        </p:blipFill>
        <p:spPr>
          <a:xfrm>
            <a:off x="643467" y="1192600"/>
            <a:ext cx="10905066" cy="2126485"/>
          </a:xfrm>
          <a:prstGeom prst="rect">
            <a:avLst/>
          </a:prstGeom>
          <a:noFill/>
          <a:ln>
            <a:noFill/>
          </a:ln>
        </p:spPr>
      </p:pic>
      <p:sp>
        <p:nvSpPr>
          <p:cNvPr id="401" name="Google Shape;401;p30"/>
          <p:cNvSpPr/>
          <p:nvPr/>
        </p:nvSpPr>
        <p:spPr>
          <a:xfrm>
            <a:off x="6185519" y="1524322"/>
            <a:ext cx="2926080" cy="1463040"/>
          </a:xfrm>
          <a:prstGeom prst="ellipse">
            <a:avLst/>
          </a:prstGeom>
          <a:solidFill>
            <a:srgbClr val="E71224">
              <a:alpha val="4705"/>
            </a:srgbClr>
          </a:solidFill>
          <a:ln w="18000" cap="flat" cmpd="sng">
            <a:solidFill>
              <a:srgbClr val="E71224"/>
            </a:solidFill>
            <a:prstDash val="solid"/>
            <a:round/>
            <a:headEnd type="none" w="sm" len="sm"/>
            <a:tailEnd type="none" w="sm" len="sm"/>
          </a:ln>
        </p:spPr>
        <p:txBody>
          <a:bodyPr spcFirstLastPara="1" wrap="square" lIns="91425" tIns="45700" rIns="91425" bIns="45700" anchor="ctr" anchorCtr="1">
            <a:noAutofit/>
          </a:bodyPr>
          <a:lstStyle/>
          <a:p>
            <a:pPr marL="0" marR="0" lvl="0" indent="0" algn="l" rtl="0">
              <a:spcBef>
                <a:spcPts val="0"/>
              </a:spcBef>
              <a:spcAft>
                <a:spcPts val="0"/>
              </a:spcAft>
              <a:buNone/>
            </a:pPr>
            <a:endParaRPr sz="1800">
              <a:solidFill>
                <a:srgbClr val="E71224"/>
              </a:solidFill>
              <a:latin typeface="Impact"/>
              <a:ea typeface="Impact"/>
              <a:cs typeface="Impact"/>
              <a:sym typeface="Impact"/>
            </a:endParaRPr>
          </a:p>
        </p:txBody>
      </p:sp>
      <p:grpSp>
        <p:nvGrpSpPr>
          <p:cNvPr id="402" name="Google Shape;402;p30"/>
          <p:cNvGrpSpPr/>
          <p:nvPr/>
        </p:nvGrpSpPr>
        <p:grpSpPr>
          <a:xfrm>
            <a:off x="1656768" y="3718748"/>
            <a:ext cx="9057503" cy="2272577"/>
            <a:chOff x="0" y="12276"/>
            <a:chExt cx="9057503" cy="2272577"/>
          </a:xfrm>
        </p:grpSpPr>
        <p:sp>
          <p:nvSpPr>
            <p:cNvPr id="403" name="Google Shape;403;p30"/>
            <p:cNvSpPr/>
            <p:nvPr/>
          </p:nvSpPr>
          <p:spPr>
            <a:xfrm>
              <a:off x="0" y="12276"/>
              <a:ext cx="9057503" cy="479114"/>
            </a:xfrm>
            <a:prstGeom prst="roundRect">
              <a:avLst>
                <a:gd name="adj" fmla="val 16667"/>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0"/>
            <p:cNvSpPr txBox="1"/>
            <p:nvPr/>
          </p:nvSpPr>
          <p:spPr>
            <a:xfrm>
              <a:off x="23388" y="35664"/>
              <a:ext cx="9010727" cy="432338"/>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Arial"/>
                <a:buNone/>
              </a:pPr>
              <a:r>
                <a:rPr lang="en-US" sz="2100" b="1">
                  <a:solidFill>
                    <a:schemeClr val="lt1"/>
                  </a:solidFill>
                  <a:latin typeface="Arial"/>
                  <a:ea typeface="Arial"/>
                  <a:cs typeface="Arial"/>
                  <a:sym typeface="Arial"/>
                </a:rPr>
                <a:t>Staff information at the bottom of the CVS. </a:t>
              </a:r>
              <a:endParaRPr sz="2100">
                <a:solidFill>
                  <a:schemeClr val="lt1"/>
                </a:solidFill>
                <a:latin typeface="Arial"/>
                <a:ea typeface="Arial"/>
                <a:cs typeface="Arial"/>
                <a:sym typeface="Arial"/>
              </a:endParaRPr>
            </a:p>
          </p:txBody>
        </p:sp>
        <p:sp>
          <p:nvSpPr>
            <p:cNvPr id="405" name="Google Shape;405;p30"/>
            <p:cNvSpPr/>
            <p:nvPr/>
          </p:nvSpPr>
          <p:spPr>
            <a:xfrm>
              <a:off x="0" y="502584"/>
              <a:ext cx="9057503" cy="17822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0"/>
            <p:cNvSpPr txBox="1"/>
            <p:nvPr/>
          </p:nvSpPr>
          <p:spPr>
            <a:xfrm>
              <a:off x="0" y="502584"/>
              <a:ext cx="9057503" cy="1782269"/>
            </a:xfrm>
            <a:prstGeom prst="rect">
              <a:avLst/>
            </a:prstGeom>
            <a:noFill/>
            <a:ln>
              <a:noFill/>
            </a:ln>
          </p:spPr>
          <p:txBody>
            <a:bodyPr spcFirstLastPara="1" wrap="square" lIns="287575" tIns="26650" rIns="149350" bIns="26650" anchor="t" anchorCtr="0">
              <a:noAutofit/>
            </a:bodyPr>
            <a:lstStyle/>
            <a:p>
              <a:pPr marL="171450" marR="0" lvl="1" indent="-171450" algn="l" rtl="0">
                <a:lnSpc>
                  <a:spcPct val="9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This roster does not have any non-coach LRMs or a team manager.</a:t>
              </a:r>
              <a:endParaRPr/>
            </a:p>
            <a:p>
              <a:pPr marL="171450" marR="0" lvl="1" indent="-171450" algn="l" rtl="0">
                <a:lnSpc>
                  <a:spcPct val="9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One coach still shows 2024 expiration for CEP. </a:t>
              </a:r>
              <a:endParaRPr/>
            </a:p>
            <a:p>
              <a:pPr marL="171450" marR="0" lvl="1" indent="-171450" algn="l" rtl="0">
                <a:lnSpc>
                  <a:spcPct val="9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CEP expiration of 12/** indicates a coach is grandfathered at level 4. </a:t>
              </a:r>
              <a:endParaRPr/>
            </a:p>
            <a:p>
              <a:pPr marL="342900" marR="0" lvl="2" indent="-171450" algn="l" rtl="0">
                <a:lnSpc>
                  <a:spcPct val="9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This is acceptable on a High School NTB roster, but NOT youth or girls NTB rosters.</a:t>
              </a:r>
              <a:endParaRPr/>
            </a:p>
            <a:p>
              <a:pPr marL="171450" marR="0" lvl="1" indent="-171450" algn="l" rtl="0">
                <a:lnSpc>
                  <a:spcPct val="9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Confirm 1T roster has the required age module and if doesn’t auto populate on CVS add it.</a:t>
              </a:r>
              <a:endParaRPr/>
            </a:p>
            <a:p>
              <a:pPr marL="171450" marR="0" lvl="1" indent="-171450" algn="l" rtl="0">
                <a:lnSpc>
                  <a:spcPct val="9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Check box for staff consent to treat. </a:t>
              </a:r>
              <a:endParaRPr/>
            </a:p>
            <a:p>
              <a:pPr marL="171450" marR="0" lvl="1" indent="-171450" algn="l" rtl="0">
                <a:lnSpc>
                  <a:spcPct val="9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Do NOT sign or date the CVS.</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410"/>
        <p:cNvGrpSpPr/>
        <p:nvPr/>
      </p:nvGrpSpPr>
      <p:grpSpPr>
        <a:xfrm>
          <a:off x="0" y="0"/>
          <a:ext cx="0" cy="0"/>
          <a:chOff x="0" y="0"/>
          <a:chExt cx="0" cy="0"/>
        </a:xfrm>
      </p:grpSpPr>
      <p:pic>
        <p:nvPicPr>
          <p:cNvPr id="411" name="Google Shape;411;p31"/>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412" name="Google Shape;412;p31"/>
          <p:cNvGrpSpPr/>
          <p:nvPr/>
        </p:nvGrpSpPr>
        <p:grpSpPr>
          <a:xfrm>
            <a:off x="-25397" y="0"/>
            <a:ext cx="12005350" cy="6644081"/>
            <a:chOff x="-25397" y="0"/>
            <a:chExt cx="12005350" cy="6644081"/>
          </a:xfrm>
        </p:grpSpPr>
        <p:sp>
          <p:nvSpPr>
            <p:cNvPr id="413" name="Google Shape;413;p31"/>
            <p:cNvSpPr/>
            <p:nvPr/>
          </p:nvSpPr>
          <p:spPr>
            <a:xfrm>
              <a:off x="1" y="0"/>
              <a:ext cx="11979952" cy="6644081"/>
            </a:xfrm>
            <a:prstGeom prst="rect">
              <a:avLst/>
            </a:prstGeom>
            <a:solidFill>
              <a:schemeClr val="lt1"/>
            </a:solidFill>
            <a:ln>
              <a:noFill/>
            </a:ln>
            <a:effectLst>
              <a:outerShdw blurRad="98425" dist="76200" dir="4380000" algn="tl" rotWithShape="0">
                <a:srgbClr val="000000">
                  <a:alpha val="6784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414" name="Google Shape;414;p31"/>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sp>
          <p:nvSpPr>
            <p:cNvPr id="415" name="Google Shape;415;p31"/>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grpSp>
      <p:sp>
        <p:nvSpPr>
          <p:cNvPr id="416" name="Google Shape;416;p31"/>
          <p:cNvSpPr/>
          <p:nvPr/>
        </p:nvSpPr>
        <p:spPr>
          <a:xfrm>
            <a:off x="-1" y="0"/>
            <a:ext cx="4070191" cy="6858000"/>
          </a:xfrm>
          <a:custGeom>
            <a:avLst/>
            <a:gdLst/>
            <a:ahLst/>
            <a:cxnLst/>
            <a:rect l="l" t="t" r="r" b="b"/>
            <a:pathLst>
              <a:path w="4061802" h="6858000" extrusionOk="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a:gsLst>
              <a:gs pos="0">
                <a:schemeClr val="accent1"/>
              </a:gs>
              <a:gs pos="34000">
                <a:schemeClr val="accent1"/>
              </a:gs>
              <a:gs pos="100000">
                <a:srgbClr val="5C0607"/>
              </a:gs>
            </a:gsLst>
            <a:lin ang="36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417" name="Google Shape;417;p31"/>
          <p:cNvSpPr/>
          <p:nvPr/>
        </p:nvSpPr>
        <p:spPr>
          <a:xfrm>
            <a:off x="0" y="0"/>
            <a:ext cx="321733" cy="6858000"/>
          </a:xfrm>
          <a:prstGeom prst="rect">
            <a:avLst/>
          </a:prstGeom>
          <a:solidFill>
            <a:srgbClr val="5C0607">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mpact"/>
              <a:ea typeface="Impact"/>
              <a:cs typeface="Impact"/>
              <a:sym typeface="Impact"/>
            </a:endParaRPr>
          </a:p>
        </p:txBody>
      </p:sp>
      <p:sp>
        <p:nvSpPr>
          <p:cNvPr id="418" name="Google Shape;418;p31"/>
          <p:cNvSpPr/>
          <p:nvPr/>
        </p:nvSpPr>
        <p:spPr>
          <a:xfrm>
            <a:off x="4061802" y="1"/>
            <a:ext cx="8130198" cy="6857999"/>
          </a:xfrm>
          <a:custGeom>
            <a:avLst/>
            <a:gdLst/>
            <a:ahLst/>
            <a:cxnLst/>
            <a:rect l="l" t="t" r="r" b="b"/>
            <a:pathLst>
              <a:path w="8130198" h="6857999" extrusionOk="0">
                <a:moveTo>
                  <a:pt x="0" y="0"/>
                </a:moveTo>
                <a:lnTo>
                  <a:pt x="7241014" y="0"/>
                </a:lnTo>
                <a:lnTo>
                  <a:pt x="8130198" y="0"/>
                </a:lnTo>
                <a:lnTo>
                  <a:pt x="8130198" y="6857999"/>
                </a:lnTo>
                <a:lnTo>
                  <a:pt x="0" y="6857999"/>
                </a:lnTo>
                <a:lnTo>
                  <a:pt x="0" y="637536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419" name="Google Shape;419;p31"/>
          <p:cNvSpPr txBox="1"/>
          <p:nvPr/>
        </p:nvSpPr>
        <p:spPr>
          <a:xfrm>
            <a:off x="4554461" y="1226122"/>
            <a:ext cx="6526045" cy="4405756"/>
          </a:xfrm>
          <a:prstGeom prst="rect">
            <a:avLst/>
          </a:prstGeom>
          <a:noFill/>
          <a:ln>
            <a:noFill/>
          </a:ln>
        </p:spPr>
        <p:txBody>
          <a:bodyPr spcFirstLastPara="1" wrap="square" lIns="91425" tIns="45700" rIns="91425" bIns="45700" anchor="ctr" anchorCtr="0">
            <a:normAutofit/>
          </a:bodyPr>
          <a:lstStyle/>
          <a:p>
            <a:pPr marL="0" marR="0" lvl="0" indent="0" algn="l" rtl="0">
              <a:lnSpc>
                <a:spcPct val="120000"/>
              </a:lnSpc>
              <a:spcBef>
                <a:spcPts val="0"/>
              </a:spcBef>
              <a:spcAft>
                <a:spcPts val="0"/>
              </a:spcAft>
              <a:buNone/>
            </a:pPr>
            <a:endParaRPr sz="1600" cap="none">
              <a:solidFill>
                <a:srgbClr val="0C0C0C"/>
              </a:solidFill>
              <a:latin typeface="Impact"/>
              <a:ea typeface="Impact"/>
              <a:cs typeface="Impact"/>
              <a:sym typeface="Impact"/>
            </a:endParaRPr>
          </a:p>
        </p:txBody>
      </p:sp>
      <p:sp>
        <p:nvSpPr>
          <p:cNvPr id="420" name="Google Shape;420;p31"/>
          <p:cNvSpPr txBox="1"/>
          <p:nvPr/>
        </p:nvSpPr>
        <p:spPr>
          <a:xfrm>
            <a:off x="959994" y="353282"/>
            <a:ext cx="204895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mbria"/>
                <a:ea typeface="Cambria"/>
                <a:cs typeface="Cambria"/>
                <a:sym typeface="Cambria"/>
              </a:rPr>
              <a:t>Game Sheets.</a:t>
            </a:r>
            <a:endParaRPr/>
          </a:p>
        </p:txBody>
      </p:sp>
      <p:sp>
        <p:nvSpPr>
          <p:cNvPr id="421" name="Google Shape;421;p31"/>
          <p:cNvSpPr txBox="1"/>
          <p:nvPr/>
        </p:nvSpPr>
        <p:spPr>
          <a:xfrm>
            <a:off x="424223" y="953448"/>
            <a:ext cx="3346219"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Game Counts:</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Youth – 20 games/team; 10 per player.</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Girls – 14 games/team; 10/player.</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High School – 10 games/team; 5/player.</a:t>
            </a:r>
            <a:endParaRPr/>
          </a:p>
        </p:txBody>
      </p:sp>
      <p:sp>
        <p:nvSpPr>
          <p:cNvPr id="422" name="Google Shape;422;p31"/>
          <p:cNvSpPr txBox="1"/>
          <p:nvPr/>
        </p:nvSpPr>
        <p:spPr>
          <a:xfrm>
            <a:off x="444106" y="3209757"/>
            <a:ext cx="3346218"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Tips:</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Align all gamesheets in the </a:t>
            </a:r>
            <a:r>
              <a:rPr lang="en-US" sz="1800" b="1">
                <a:solidFill>
                  <a:schemeClr val="lt1"/>
                </a:solidFill>
                <a:latin typeface="Calibri"/>
                <a:ea typeface="Calibri"/>
                <a:cs typeface="Calibri"/>
                <a:sym typeface="Calibri"/>
              </a:rPr>
              <a:t>upright</a:t>
            </a:r>
            <a:r>
              <a:rPr lang="en-US" sz="1800">
                <a:solidFill>
                  <a:schemeClr val="lt1"/>
                </a:solidFill>
                <a:latin typeface="Calibri"/>
                <a:ea typeface="Calibri"/>
                <a:cs typeface="Calibri"/>
                <a:sym typeface="Calibri"/>
              </a:rPr>
              <a:t> position before submitting.</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If your carbon copies are illegible when scanned, try adjusting the settings. If the sheets are too light or too dark to read they will not be accepted.</a:t>
            </a:r>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31"/>
          <p:cNvSpPr txBox="1"/>
          <p:nvPr/>
        </p:nvSpPr>
        <p:spPr>
          <a:xfrm>
            <a:off x="4386810" y="605978"/>
            <a:ext cx="7007165" cy="5355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Game Sheet Musts: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Must be legible (even for those with old eyeballs).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Must be signed by head coach.</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Must have referees’ signatures (preferred) or names visible.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Must include complete game information (date, location, team names, game roster for both teams, game data including goals, and penalties).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Must be submitted in .pdf format. No .jpeg, .png, etc. Consistent sizing please.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Must be submitted in chronologic and same exact order as on CVS.</a:t>
            </a:r>
            <a:endParaRPr/>
          </a:p>
          <a:p>
            <a:pPr marL="285750" marR="0" lvl="0" indent="-285750" algn="l" rtl="0">
              <a:spcBef>
                <a:spcPts val="0"/>
              </a:spcBef>
              <a:spcAft>
                <a:spcPts val="0"/>
              </a:spcAft>
              <a:buClr>
                <a:schemeClr val="dk1"/>
              </a:buClr>
              <a:buSzPts val="1800"/>
              <a:buFont typeface="Arial"/>
              <a:buChar char="•"/>
            </a:pPr>
            <a:r>
              <a:rPr lang="en-US" sz="1800" b="1" u="sng">
                <a:solidFill>
                  <a:schemeClr val="dk1"/>
                </a:solidFill>
                <a:latin typeface="Calibri"/>
                <a:ea typeface="Calibri"/>
                <a:cs typeface="Calibri"/>
                <a:sym typeface="Calibri"/>
              </a:rPr>
              <a:t>Turn all gamesheets so they are upright </a:t>
            </a:r>
            <a:r>
              <a:rPr lang="en-US" sz="1800">
                <a:solidFill>
                  <a:schemeClr val="dk1"/>
                </a:solidFill>
                <a:latin typeface="Calibri"/>
                <a:ea typeface="Calibri"/>
                <a:cs typeface="Calibri"/>
                <a:sym typeface="Calibri"/>
              </a:rPr>
              <a:t>and not sideways.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Game Sheet Must NOTs: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Must NOT have more than 20 players listed.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Must not have more than 4 coaches listed.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Must not have handwritten players added to computer-generated game sheets.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Do not submit any game sheets that are NOT on the CVS.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427"/>
        <p:cNvGrpSpPr/>
        <p:nvPr/>
      </p:nvGrpSpPr>
      <p:grpSpPr>
        <a:xfrm>
          <a:off x="0" y="0"/>
          <a:ext cx="0" cy="0"/>
          <a:chOff x="0" y="0"/>
          <a:chExt cx="0" cy="0"/>
        </a:xfrm>
      </p:grpSpPr>
      <p:sp>
        <p:nvSpPr>
          <p:cNvPr id="428" name="Google Shape;428;p32"/>
          <p:cNvSpPr txBox="1">
            <a:spLocks noGrp="1"/>
          </p:cNvSpPr>
          <p:nvPr>
            <p:ph type="ftr" idx="11"/>
          </p:nvPr>
        </p:nvSpPr>
        <p:spPr>
          <a:xfrm>
            <a:off x="685801" y="5614766"/>
            <a:ext cx="10876934" cy="124323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000">
                <a:solidFill>
                  <a:schemeClr val="accent1"/>
                </a:solidFill>
                <a:latin typeface="Calibri"/>
                <a:ea typeface="Calibri"/>
                <a:cs typeface="Calibri"/>
                <a:sym typeface="Calibri"/>
              </a:rPr>
              <a:t>THIS IS A GOOD GAME SHEET. REFEREE’S NAME AND SIGNATURE PRESENT. COACHES HAVE SIGNED OFF. </a:t>
            </a:r>
            <a:endParaRPr/>
          </a:p>
          <a:p>
            <a:pPr marL="0" lvl="0" indent="0" algn="ctr" rtl="0">
              <a:spcBef>
                <a:spcPts val="0"/>
              </a:spcBef>
              <a:spcAft>
                <a:spcPts val="0"/>
              </a:spcAft>
              <a:buNone/>
            </a:pPr>
            <a:r>
              <a:rPr lang="en-US" sz="2000">
                <a:solidFill>
                  <a:schemeClr val="accent1"/>
                </a:solidFill>
                <a:latin typeface="Calibri"/>
                <a:ea typeface="Calibri"/>
                <a:cs typeface="Calibri"/>
                <a:sym typeface="Calibri"/>
              </a:rPr>
              <a:t>TEAM ROSTER IS LEGIBLE. DATE, AGE GROUP IS LISTED.</a:t>
            </a:r>
            <a:endParaRPr/>
          </a:p>
        </p:txBody>
      </p:sp>
      <p:pic>
        <p:nvPicPr>
          <p:cNvPr id="429" name="Google Shape;429;p32"/>
          <p:cNvPicPr preferRelativeResize="0"/>
          <p:nvPr/>
        </p:nvPicPr>
        <p:blipFill rotWithShape="1">
          <a:blip r:embed="rId3">
            <a:alphaModFix/>
          </a:blip>
          <a:srcRect r="-1" b="3153"/>
          <a:stretch/>
        </p:blipFill>
        <p:spPr>
          <a:xfrm>
            <a:off x="639690" y="-78658"/>
            <a:ext cx="10484386" cy="54740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433"/>
        <p:cNvGrpSpPr/>
        <p:nvPr/>
      </p:nvGrpSpPr>
      <p:grpSpPr>
        <a:xfrm>
          <a:off x="0" y="0"/>
          <a:ext cx="0" cy="0"/>
          <a:chOff x="0" y="0"/>
          <a:chExt cx="0" cy="0"/>
        </a:xfrm>
      </p:grpSpPr>
      <p:pic>
        <p:nvPicPr>
          <p:cNvPr id="434" name="Google Shape;434;p33"/>
          <p:cNvPicPr preferRelativeResize="0"/>
          <p:nvPr/>
        </p:nvPicPr>
        <p:blipFill rotWithShape="1">
          <a:blip r:embed="rId3">
            <a:alphaModFix/>
          </a:blip>
          <a:srcRect/>
          <a:stretch/>
        </p:blipFill>
        <p:spPr>
          <a:xfrm>
            <a:off x="1124466" y="267963"/>
            <a:ext cx="9892944" cy="5279653"/>
          </a:xfrm>
          <a:prstGeom prst="rect">
            <a:avLst/>
          </a:prstGeom>
          <a:noFill/>
          <a:ln w="9525" cap="flat" cmpd="sng">
            <a:solidFill>
              <a:srgbClr val="FFEEEE"/>
            </a:solidFill>
            <a:prstDash val="solid"/>
            <a:round/>
            <a:headEnd type="none" w="sm" len="sm"/>
            <a:tailEnd type="none" w="sm" len="sm"/>
          </a:ln>
        </p:spPr>
      </p:pic>
      <p:sp>
        <p:nvSpPr>
          <p:cNvPr id="435" name="Google Shape;435;p33"/>
          <p:cNvSpPr txBox="1"/>
          <p:nvPr/>
        </p:nvSpPr>
        <p:spPr>
          <a:xfrm>
            <a:off x="894254" y="5800817"/>
            <a:ext cx="10668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2060"/>
                </a:solidFill>
                <a:latin typeface="Calibri"/>
                <a:ea typeface="Calibri"/>
                <a:cs typeface="Calibri"/>
                <a:sym typeface="Calibri"/>
              </a:rPr>
              <a:t>Another acceptable game sheet. Scanned carbon copy with a label (preferred) and legible handwritten roster. Referee and coach have signed. Make sure game sheets with labels do not cover up the coach signatures.</a:t>
            </a:r>
            <a:endParaRPr/>
          </a:p>
        </p:txBody>
      </p:sp>
      <p:sp>
        <p:nvSpPr>
          <p:cNvPr id="436" name="Google Shape;436;p33"/>
          <p:cNvSpPr/>
          <p:nvPr/>
        </p:nvSpPr>
        <p:spPr>
          <a:xfrm>
            <a:off x="1407240" y="3511440"/>
            <a:ext cx="3291840" cy="548640"/>
          </a:xfrm>
          <a:prstGeom prst="ellipse">
            <a:avLst/>
          </a:prstGeom>
          <a:solidFill>
            <a:srgbClr val="E71224">
              <a:alpha val="4705"/>
            </a:srgbClr>
          </a:solidFill>
          <a:ln w="18000" cap="flat" cmpd="sng">
            <a:solidFill>
              <a:srgbClr val="E71224"/>
            </a:solidFill>
            <a:prstDash val="solid"/>
            <a:round/>
            <a:headEnd type="none" w="sm" len="sm"/>
            <a:tailEnd type="none" w="sm" len="sm"/>
          </a:ln>
        </p:spPr>
        <p:txBody>
          <a:bodyPr spcFirstLastPara="1" wrap="square" lIns="91425" tIns="45700" rIns="91425" bIns="45700" anchor="ctr" anchorCtr="1">
            <a:noAutofit/>
          </a:bodyPr>
          <a:lstStyle/>
          <a:p>
            <a:pPr marL="0" marR="0" lvl="0" indent="0" algn="l" rtl="0">
              <a:spcBef>
                <a:spcPts val="0"/>
              </a:spcBef>
              <a:spcAft>
                <a:spcPts val="0"/>
              </a:spcAft>
              <a:buNone/>
            </a:pPr>
            <a:endParaRPr sz="1800">
              <a:solidFill>
                <a:srgbClr val="E71224"/>
              </a:solidFill>
              <a:latin typeface="Impact"/>
              <a:ea typeface="Impact"/>
              <a:cs typeface="Impact"/>
              <a:sym typeface="Impac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440"/>
        <p:cNvGrpSpPr/>
        <p:nvPr/>
      </p:nvGrpSpPr>
      <p:grpSpPr>
        <a:xfrm>
          <a:off x="0" y="0"/>
          <a:ext cx="0" cy="0"/>
          <a:chOff x="0" y="0"/>
          <a:chExt cx="0" cy="0"/>
        </a:xfrm>
      </p:grpSpPr>
      <p:sp>
        <p:nvSpPr>
          <p:cNvPr id="441" name="Google Shape;441;p34"/>
          <p:cNvSpPr txBox="1"/>
          <p:nvPr/>
        </p:nvSpPr>
        <p:spPr>
          <a:xfrm>
            <a:off x="543697" y="5815427"/>
            <a:ext cx="10836875" cy="646331"/>
          </a:xfrm>
          <a:prstGeom prst="rect">
            <a:avLst/>
          </a:prstGeom>
          <a:noFill/>
          <a:ln>
            <a:noFill/>
          </a:ln>
          <a:effectLst>
            <a:outerShdw blurRad="50800" dist="50800" dir="5400000" algn="ctr" rotWithShape="0">
              <a:schemeClr val="lt1"/>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accent1"/>
                </a:solidFill>
                <a:latin typeface="Calibri"/>
                <a:ea typeface="Calibri"/>
                <a:cs typeface="Calibri"/>
                <a:sym typeface="Calibri"/>
              </a:rPr>
              <a:t>If attending a Dallas Stars tournament, you only need to submit the FIRST page (pictured above) of their multi page game sheet. There are no signatures on these. As long as names are listed they will be accepted.</a:t>
            </a:r>
            <a:endParaRPr/>
          </a:p>
        </p:txBody>
      </p:sp>
      <p:pic>
        <p:nvPicPr>
          <p:cNvPr id="442" name="Google Shape;442;p34"/>
          <p:cNvPicPr preferRelativeResize="0"/>
          <p:nvPr/>
        </p:nvPicPr>
        <p:blipFill rotWithShape="1">
          <a:blip r:embed="rId3">
            <a:alphaModFix/>
          </a:blip>
          <a:srcRect/>
          <a:stretch/>
        </p:blipFill>
        <p:spPr>
          <a:xfrm>
            <a:off x="1110438" y="89901"/>
            <a:ext cx="9996882" cy="5540277"/>
          </a:xfrm>
          <a:prstGeom prst="rect">
            <a:avLst/>
          </a:prstGeom>
          <a:noFill/>
          <a:ln>
            <a:noFill/>
          </a:ln>
        </p:spPr>
      </p:pic>
      <p:sp>
        <p:nvSpPr>
          <p:cNvPr id="443" name="Google Shape;443;p34"/>
          <p:cNvSpPr/>
          <p:nvPr/>
        </p:nvSpPr>
        <p:spPr>
          <a:xfrm>
            <a:off x="2655360" y="365400"/>
            <a:ext cx="2011680" cy="548640"/>
          </a:xfrm>
          <a:prstGeom prst="ellipse">
            <a:avLst/>
          </a:prstGeom>
          <a:solidFill>
            <a:srgbClr val="E71224">
              <a:alpha val="4705"/>
            </a:srgbClr>
          </a:solidFill>
          <a:ln w="18000" cap="flat" cmpd="sng">
            <a:solidFill>
              <a:srgbClr val="E71224"/>
            </a:solidFill>
            <a:prstDash val="solid"/>
            <a:round/>
            <a:headEnd type="none" w="sm" len="sm"/>
            <a:tailEnd type="none" w="sm" len="sm"/>
          </a:ln>
        </p:spPr>
        <p:txBody>
          <a:bodyPr spcFirstLastPara="1" wrap="square" lIns="91425" tIns="45700" rIns="91425" bIns="45700" anchor="ctr" anchorCtr="1">
            <a:noAutofit/>
          </a:bodyPr>
          <a:lstStyle/>
          <a:p>
            <a:pPr marL="0" marR="0" lvl="0" indent="0" algn="l" rtl="0">
              <a:spcBef>
                <a:spcPts val="0"/>
              </a:spcBef>
              <a:spcAft>
                <a:spcPts val="0"/>
              </a:spcAft>
              <a:buNone/>
            </a:pPr>
            <a:endParaRPr sz="1800">
              <a:solidFill>
                <a:srgbClr val="E71224"/>
              </a:solidFill>
              <a:latin typeface="Impact"/>
              <a:ea typeface="Impact"/>
              <a:cs typeface="Impact"/>
              <a:sym typeface="Impact"/>
            </a:endParaRPr>
          </a:p>
        </p:txBody>
      </p:sp>
      <p:sp>
        <p:nvSpPr>
          <p:cNvPr id="444" name="Google Shape;444;p34"/>
          <p:cNvSpPr/>
          <p:nvPr/>
        </p:nvSpPr>
        <p:spPr>
          <a:xfrm>
            <a:off x="1084680" y="3856320"/>
            <a:ext cx="3108960" cy="731520"/>
          </a:xfrm>
          <a:prstGeom prst="ellipse">
            <a:avLst/>
          </a:prstGeom>
          <a:solidFill>
            <a:srgbClr val="E71224">
              <a:alpha val="4705"/>
            </a:srgbClr>
          </a:solidFill>
          <a:ln w="18000" cap="flat" cmpd="sng">
            <a:solidFill>
              <a:srgbClr val="E71224"/>
            </a:solidFill>
            <a:prstDash val="solid"/>
            <a:round/>
            <a:headEnd type="none" w="sm" len="sm"/>
            <a:tailEnd type="none" w="sm" len="sm"/>
          </a:ln>
        </p:spPr>
        <p:txBody>
          <a:bodyPr spcFirstLastPara="1" wrap="square" lIns="91425" tIns="45700" rIns="91425" bIns="45700" anchor="ctr" anchorCtr="1">
            <a:noAutofit/>
          </a:bodyPr>
          <a:lstStyle/>
          <a:p>
            <a:pPr marL="0" marR="0" lvl="0" indent="0" algn="l" rtl="0">
              <a:spcBef>
                <a:spcPts val="0"/>
              </a:spcBef>
              <a:spcAft>
                <a:spcPts val="0"/>
              </a:spcAft>
              <a:buNone/>
            </a:pPr>
            <a:endParaRPr sz="1800">
              <a:solidFill>
                <a:srgbClr val="E71224"/>
              </a:solidFill>
              <a:latin typeface="Impact"/>
              <a:ea typeface="Impact"/>
              <a:cs typeface="Impact"/>
              <a:sym typeface="Impac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448"/>
        <p:cNvGrpSpPr/>
        <p:nvPr/>
      </p:nvGrpSpPr>
      <p:grpSpPr>
        <a:xfrm>
          <a:off x="0" y="0"/>
          <a:ext cx="0" cy="0"/>
          <a:chOff x="0" y="0"/>
          <a:chExt cx="0" cy="0"/>
        </a:xfrm>
      </p:grpSpPr>
      <p:pic>
        <p:nvPicPr>
          <p:cNvPr id="449" name="Google Shape;449;p35"/>
          <p:cNvPicPr preferRelativeResize="0"/>
          <p:nvPr/>
        </p:nvPicPr>
        <p:blipFill rotWithShape="1">
          <a:blip r:embed="rId3">
            <a:alphaModFix/>
          </a:blip>
          <a:srcRect/>
          <a:stretch/>
        </p:blipFill>
        <p:spPr>
          <a:xfrm>
            <a:off x="1213364" y="0"/>
            <a:ext cx="9240451" cy="5434315"/>
          </a:xfrm>
          <a:prstGeom prst="rect">
            <a:avLst/>
          </a:prstGeom>
          <a:noFill/>
          <a:ln>
            <a:noFill/>
          </a:ln>
        </p:spPr>
      </p:pic>
      <p:sp>
        <p:nvSpPr>
          <p:cNvPr id="450" name="Google Shape;450;p35"/>
          <p:cNvSpPr txBox="1"/>
          <p:nvPr/>
        </p:nvSpPr>
        <p:spPr>
          <a:xfrm>
            <a:off x="1213364" y="5823015"/>
            <a:ext cx="924045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accent1"/>
                </a:solidFill>
                <a:latin typeface="Calibri"/>
                <a:ea typeface="Calibri"/>
                <a:cs typeface="Calibri"/>
                <a:sym typeface="Calibri"/>
              </a:rPr>
              <a:t>This would not be accepted. Game data, signatures are illegible.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454"/>
        <p:cNvGrpSpPr/>
        <p:nvPr/>
      </p:nvGrpSpPr>
      <p:grpSpPr>
        <a:xfrm>
          <a:off x="0" y="0"/>
          <a:ext cx="0" cy="0"/>
          <a:chOff x="0" y="0"/>
          <a:chExt cx="0" cy="0"/>
        </a:xfrm>
      </p:grpSpPr>
      <p:pic>
        <p:nvPicPr>
          <p:cNvPr id="455" name="Google Shape;455;p36"/>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456" name="Google Shape;456;p36"/>
          <p:cNvGrpSpPr/>
          <p:nvPr/>
        </p:nvGrpSpPr>
        <p:grpSpPr>
          <a:xfrm>
            <a:off x="-25397" y="0"/>
            <a:ext cx="12005350" cy="6644081"/>
            <a:chOff x="-25397" y="0"/>
            <a:chExt cx="12005350" cy="6644081"/>
          </a:xfrm>
        </p:grpSpPr>
        <p:sp>
          <p:nvSpPr>
            <p:cNvPr id="457" name="Google Shape;457;p36"/>
            <p:cNvSpPr/>
            <p:nvPr/>
          </p:nvSpPr>
          <p:spPr>
            <a:xfrm>
              <a:off x="1" y="0"/>
              <a:ext cx="11979952" cy="6644081"/>
            </a:xfrm>
            <a:prstGeom prst="rect">
              <a:avLst/>
            </a:prstGeom>
            <a:solidFill>
              <a:schemeClr val="lt1"/>
            </a:solidFill>
            <a:ln>
              <a:noFill/>
            </a:ln>
            <a:effectLst>
              <a:outerShdw blurRad="98425" dist="76200" dir="4380000" algn="tl" rotWithShape="0">
                <a:srgbClr val="000000">
                  <a:alpha val="6784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458" name="Google Shape;458;p36"/>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sp>
          <p:nvSpPr>
            <p:cNvPr id="459" name="Google Shape;459;p36"/>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grpSp>
      <p:sp>
        <p:nvSpPr>
          <p:cNvPr id="460" name="Google Shape;460;p36"/>
          <p:cNvSpPr/>
          <p:nvPr/>
        </p:nvSpPr>
        <p:spPr>
          <a:xfrm>
            <a:off x="-1" y="0"/>
            <a:ext cx="4070191" cy="6858000"/>
          </a:xfrm>
          <a:custGeom>
            <a:avLst/>
            <a:gdLst/>
            <a:ahLst/>
            <a:cxnLst/>
            <a:rect l="l" t="t" r="r" b="b"/>
            <a:pathLst>
              <a:path w="4061802" h="6858000" extrusionOk="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a:gsLst>
              <a:gs pos="0">
                <a:schemeClr val="accent1"/>
              </a:gs>
              <a:gs pos="34000">
                <a:schemeClr val="accent1"/>
              </a:gs>
              <a:gs pos="100000">
                <a:srgbClr val="5C0607"/>
              </a:gs>
            </a:gsLst>
            <a:lin ang="36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461" name="Google Shape;461;p36"/>
          <p:cNvSpPr/>
          <p:nvPr/>
        </p:nvSpPr>
        <p:spPr>
          <a:xfrm>
            <a:off x="0" y="0"/>
            <a:ext cx="321733" cy="6858000"/>
          </a:xfrm>
          <a:prstGeom prst="rect">
            <a:avLst/>
          </a:prstGeom>
          <a:solidFill>
            <a:srgbClr val="5C0607">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mpact"/>
              <a:ea typeface="Impact"/>
              <a:cs typeface="Impact"/>
              <a:sym typeface="Impact"/>
            </a:endParaRPr>
          </a:p>
        </p:txBody>
      </p:sp>
      <p:sp>
        <p:nvSpPr>
          <p:cNvPr id="462" name="Google Shape;462;p36"/>
          <p:cNvSpPr/>
          <p:nvPr/>
        </p:nvSpPr>
        <p:spPr>
          <a:xfrm>
            <a:off x="4061802" y="1"/>
            <a:ext cx="8130198" cy="6857999"/>
          </a:xfrm>
          <a:custGeom>
            <a:avLst/>
            <a:gdLst/>
            <a:ahLst/>
            <a:cxnLst/>
            <a:rect l="l" t="t" r="r" b="b"/>
            <a:pathLst>
              <a:path w="8130198" h="6857999" extrusionOk="0">
                <a:moveTo>
                  <a:pt x="0" y="0"/>
                </a:moveTo>
                <a:lnTo>
                  <a:pt x="7241014" y="0"/>
                </a:lnTo>
                <a:lnTo>
                  <a:pt x="8130198" y="0"/>
                </a:lnTo>
                <a:lnTo>
                  <a:pt x="8130198" y="6857999"/>
                </a:lnTo>
                <a:lnTo>
                  <a:pt x="0" y="6857999"/>
                </a:lnTo>
                <a:lnTo>
                  <a:pt x="0" y="637536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463" name="Google Shape;463;p36"/>
          <p:cNvSpPr txBox="1"/>
          <p:nvPr/>
        </p:nvSpPr>
        <p:spPr>
          <a:xfrm>
            <a:off x="4554461" y="1226122"/>
            <a:ext cx="6526045" cy="4405756"/>
          </a:xfrm>
          <a:prstGeom prst="rect">
            <a:avLst/>
          </a:prstGeom>
          <a:noFill/>
          <a:ln>
            <a:noFill/>
          </a:ln>
        </p:spPr>
        <p:txBody>
          <a:bodyPr spcFirstLastPara="1" wrap="square" lIns="91425" tIns="45700" rIns="91425" bIns="45700" anchor="ctr" anchorCtr="0">
            <a:normAutofit/>
          </a:bodyPr>
          <a:lstStyle/>
          <a:p>
            <a:pPr marL="0" marR="0" lvl="0" indent="0" algn="l" rtl="0">
              <a:lnSpc>
                <a:spcPct val="120000"/>
              </a:lnSpc>
              <a:spcBef>
                <a:spcPts val="0"/>
              </a:spcBef>
              <a:spcAft>
                <a:spcPts val="0"/>
              </a:spcAft>
              <a:buNone/>
            </a:pPr>
            <a:endParaRPr sz="1600" cap="none">
              <a:solidFill>
                <a:srgbClr val="0C0C0C"/>
              </a:solidFill>
              <a:latin typeface="Impact"/>
              <a:ea typeface="Impact"/>
              <a:cs typeface="Impact"/>
              <a:sym typeface="Impact"/>
            </a:endParaRPr>
          </a:p>
        </p:txBody>
      </p:sp>
      <p:sp>
        <p:nvSpPr>
          <p:cNvPr id="464" name="Google Shape;464;p36"/>
          <p:cNvSpPr txBox="1"/>
          <p:nvPr/>
        </p:nvSpPr>
        <p:spPr>
          <a:xfrm>
            <a:off x="321733" y="877266"/>
            <a:ext cx="382938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mbria"/>
                <a:ea typeface="Cambria"/>
                <a:cs typeface="Cambria"/>
                <a:sym typeface="Cambria"/>
              </a:rPr>
              <a:t>Consent to Treats (CTTs).</a:t>
            </a:r>
            <a:endParaRPr sz="2400">
              <a:solidFill>
                <a:schemeClr val="lt1"/>
              </a:solidFill>
              <a:latin typeface="Cambria"/>
              <a:ea typeface="Cambria"/>
              <a:cs typeface="Cambria"/>
              <a:sym typeface="Cambria"/>
            </a:endParaRPr>
          </a:p>
        </p:txBody>
      </p:sp>
      <p:sp>
        <p:nvSpPr>
          <p:cNvPr id="465" name="Google Shape;465;p36"/>
          <p:cNvSpPr txBox="1"/>
          <p:nvPr/>
        </p:nvSpPr>
        <p:spPr>
          <a:xfrm>
            <a:off x="4918046" y="1226122"/>
            <a:ext cx="6162460" cy="535531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Make sure you are using a current (rev. 6/21) CTT form.</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form must indicate excess accident insurance up to $50,000.</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Calibri"/>
                <a:ea typeface="Calibri"/>
                <a:cs typeface="Calibri"/>
                <a:sym typeface="Calibri"/>
              </a:rPr>
              <a:t>Everyone</a:t>
            </a:r>
            <a:r>
              <a:rPr lang="en-US" sz="1800">
                <a:solidFill>
                  <a:schemeClr val="dk1"/>
                </a:solidFill>
                <a:latin typeface="Calibri"/>
                <a:ea typeface="Calibri"/>
                <a:cs typeface="Calibri"/>
                <a:sym typeface="Calibri"/>
              </a:rPr>
              <a:t> on the roster (players, coaches, managers, volunteers) who will attend Nationals must have a CTT in your book.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Submit CTTs in the exact order as the team members appear on your roster/CVS. </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Players first, followed by staff. </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Please do not mix staff in with players.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CTT forms must be filled out completely.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If no insurance the applicable section needs to be marked with NA.</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Forms must be dated and signed (e-signatures are allowed) or will not be accepted.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All CTTs must be submitted in .pdf format. Please use consistent sizing. The entire form must be visible. No thumbnail photos!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p36"/>
          <p:cNvSpPr txBox="1"/>
          <p:nvPr/>
        </p:nvSpPr>
        <p:spPr>
          <a:xfrm>
            <a:off x="756746" y="1965434"/>
            <a:ext cx="2932386"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mbria"/>
                <a:ea typeface="Cambria"/>
                <a:cs typeface="Cambria"/>
                <a:sym typeface="Cambria"/>
              </a:rPr>
              <a:t>Needed for everyone listed on the roster including:</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mbria"/>
                <a:ea typeface="Cambria"/>
                <a:cs typeface="Cambria"/>
                <a:sym typeface="Cambria"/>
              </a:rPr>
              <a:t>Players</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mbria"/>
                <a:ea typeface="Cambria"/>
                <a:cs typeface="Cambria"/>
                <a:sym typeface="Cambria"/>
              </a:rPr>
              <a:t>Coaches</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mbria"/>
                <a:ea typeface="Cambria"/>
                <a:cs typeface="Cambria"/>
                <a:sym typeface="Cambria"/>
              </a:rPr>
              <a:t>Managers</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mbria"/>
                <a:ea typeface="Cambria"/>
                <a:cs typeface="Cambria"/>
                <a:sym typeface="Cambria"/>
              </a:rPr>
              <a:t>Locker Room Monitors</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mbria"/>
                <a:ea typeface="Cambria"/>
                <a:cs typeface="Cambria"/>
                <a:sym typeface="Cambria"/>
              </a:rPr>
              <a:t>Volunteers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470"/>
        <p:cNvGrpSpPr/>
        <p:nvPr/>
      </p:nvGrpSpPr>
      <p:grpSpPr>
        <a:xfrm>
          <a:off x="0" y="0"/>
          <a:ext cx="0" cy="0"/>
          <a:chOff x="0" y="0"/>
          <a:chExt cx="0" cy="0"/>
        </a:xfrm>
      </p:grpSpPr>
      <p:pic>
        <p:nvPicPr>
          <p:cNvPr id="471" name="Google Shape;471;p37"/>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472" name="Google Shape;472;p37"/>
          <p:cNvGrpSpPr/>
          <p:nvPr/>
        </p:nvGrpSpPr>
        <p:grpSpPr>
          <a:xfrm>
            <a:off x="-25397" y="0"/>
            <a:ext cx="12005350" cy="6644081"/>
            <a:chOff x="-25397" y="0"/>
            <a:chExt cx="12005350" cy="6644081"/>
          </a:xfrm>
        </p:grpSpPr>
        <p:sp>
          <p:nvSpPr>
            <p:cNvPr id="473" name="Google Shape;473;p37"/>
            <p:cNvSpPr/>
            <p:nvPr/>
          </p:nvSpPr>
          <p:spPr>
            <a:xfrm>
              <a:off x="1" y="0"/>
              <a:ext cx="11979952" cy="6644081"/>
            </a:xfrm>
            <a:prstGeom prst="rect">
              <a:avLst/>
            </a:prstGeom>
            <a:solidFill>
              <a:schemeClr val="lt1"/>
            </a:solidFill>
            <a:ln>
              <a:noFill/>
            </a:ln>
            <a:effectLst>
              <a:outerShdw blurRad="98425" dist="76200" dir="4380000" algn="tl" rotWithShape="0">
                <a:srgbClr val="000000">
                  <a:alpha val="6784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474" name="Google Shape;474;p37"/>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sp>
          <p:nvSpPr>
            <p:cNvPr id="475" name="Google Shape;475;p37"/>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grpSp>
      <p:sp>
        <p:nvSpPr>
          <p:cNvPr id="476" name="Google Shape;476;p37"/>
          <p:cNvSpPr/>
          <p:nvPr/>
        </p:nvSpPr>
        <p:spPr>
          <a:xfrm>
            <a:off x="0" y="0"/>
            <a:ext cx="12192000" cy="6857998"/>
          </a:xfrm>
          <a:custGeom>
            <a:avLst/>
            <a:gdLst/>
            <a:ahLst/>
            <a:cxnLst/>
            <a:rect l="l" t="t" r="r" b="b"/>
            <a:pathLst>
              <a:path w="8130198" h="6857999" extrusionOk="0">
                <a:moveTo>
                  <a:pt x="0" y="0"/>
                </a:moveTo>
                <a:lnTo>
                  <a:pt x="7241014" y="0"/>
                </a:lnTo>
                <a:lnTo>
                  <a:pt x="8130198" y="0"/>
                </a:lnTo>
                <a:lnTo>
                  <a:pt x="8130198" y="6857999"/>
                </a:lnTo>
                <a:lnTo>
                  <a:pt x="0" y="6857999"/>
                </a:lnTo>
                <a:lnTo>
                  <a:pt x="0" y="637536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477" name="Google Shape;477;p37"/>
          <p:cNvSpPr txBox="1"/>
          <p:nvPr/>
        </p:nvSpPr>
        <p:spPr>
          <a:xfrm>
            <a:off x="570271" y="643467"/>
            <a:ext cx="3728191" cy="516336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US" sz="4400" b="1" cap="none" dirty="0">
                <a:solidFill>
                  <a:schemeClr val="accent1"/>
                </a:solidFill>
                <a:latin typeface="Impact"/>
                <a:ea typeface="Impact"/>
                <a:cs typeface="Impact"/>
                <a:sym typeface="Impact"/>
              </a:rPr>
              <a:t>CONVERTING AND CONSOLIDATING FILES:</a:t>
            </a:r>
            <a:endParaRPr dirty="0"/>
          </a:p>
        </p:txBody>
      </p:sp>
      <p:sp>
        <p:nvSpPr>
          <p:cNvPr id="478" name="Google Shape;478;p37"/>
          <p:cNvSpPr/>
          <p:nvPr/>
        </p:nvSpPr>
        <p:spPr>
          <a:xfrm>
            <a:off x="4572029" y="3098827"/>
            <a:ext cx="252644" cy="252644"/>
          </a:xfrm>
          <a:prstGeom prst="star5">
            <a:avLst>
              <a:gd name="adj" fmla="val 26693"/>
              <a:gd name="hf" fmla="val 105146"/>
              <a:gd name="vf" fmla="val 110557"/>
            </a:avLst>
          </a:prstGeom>
          <a:solidFill>
            <a:schemeClr val="dk1">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479" name="Google Shape;479;p37"/>
          <p:cNvSpPr txBox="1"/>
          <p:nvPr/>
        </p:nvSpPr>
        <p:spPr>
          <a:xfrm>
            <a:off x="5080002" y="643468"/>
            <a:ext cx="6468524" cy="5163363"/>
          </a:xfrm>
          <a:prstGeom prst="rect">
            <a:avLst/>
          </a:prstGeom>
          <a:noFill/>
          <a:ln>
            <a:noFill/>
          </a:ln>
        </p:spPr>
        <p:txBody>
          <a:bodyPr spcFirstLastPara="1" wrap="square" lIns="91425" tIns="45700" rIns="91425" bIns="45700" anchor="ctr" anchorCtr="0">
            <a:normAutofit/>
          </a:bodyPr>
          <a:lstStyle/>
          <a:p>
            <a:pPr marL="285750" marR="0" lvl="0" indent="-228600" algn="l" rtl="0">
              <a:lnSpc>
                <a:spcPct val="110000"/>
              </a:lnSpc>
              <a:spcBef>
                <a:spcPts val="0"/>
              </a:spcBef>
              <a:spcAft>
                <a:spcPts val="0"/>
              </a:spcAft>
              <a:buClr>
                <a:schemeClr val="accent1"/>
              </a:buClr>
              <a:buSzPts val="2240"/>
              <a:buFont typeface="Arial"/>
              <a:buChar char="•"/>
            </a:pPr>
            <a:r>
              <a:rPr lang="en-US" sz="1400" cap="none" dirty="0">
                <a:solidFill>
                  <a:schemeClr val="dk1"/>
                </a:solidFill>
                <a:latin typeface="Arial"/>
                <a:ea typeface="Arial"/>
                <a:cs typeface="Arial"/>
                <a:sym typeface="Arial"/>
              </a:rPr>
              <a:t>AS TEAMS ADVANCE TO DISTRICTS AND/OR NATIONALS, YOUR AFFILIATE REGISTRAR IS REQUIRED TO SEND YOUR BOOKS IN THE FORMAT SPELLED OUT IN THE NEXT FEW PAGES.</a:t>
            </a:r>
            <a:endParaRPr dirty="0"/>
          </a:p>
          <a:p>
            <a:pPr marL="285750" marR="0" lvl="0" indent="-228600" algn="l" rtl="0">
              <a:lnSpc>
                <a:spcPct val="110000"/>
              </a:lnSpc>
              <a:spcBef>
                <a:spcPts val="600"/>
              </a:spcBef>
              <a:spcAft>
                <a:spcPts val="0"/>
              </a:spcAft>
              <a:buClr>
                <a:schemeClr val="accent1"/>
              </a:buClr>
              <a:buSzPts val="2240"/>
              <a:buFont typeface="Arial"/>
              <a:buChar char="•"/>
            </a:pPr>
            <a:r>
              <a:rPr lang="en-US" sz="1400" u="sng" cap="none" dirty="0">
                <a:solidFill>
                  <a:schemeClr val="dk1"/>
                </a:solidFill>
                <a:latin typeface="Arial"/>
                <a:ea typeface="Arial"/>
                <a:cs typeface="Arial"/>
                <a:sym typeface="Arial"/>
              </a:rPr>
              <a:t>ALL FILES MUST BE IN PDF FORMAT</a:t>
            </a:r>
            <a:r>
              <a:rPr lang="en-US" sz="1400" cap="none" dirty="0">
                <a:solidFill>
                  <a:schemeClr val="dk1"/>
                </a:solidFill>
                <a:latin typeface="Arial"/>
                <a:ea typeface="Arial"/>
                <a:cs typeface="Arial"/>
                <a:sym typeface="Arial"/>
              </a:rPr>
              <a:t>.</a:t>
            </a:r>
            <a:endParaRPr dirty="0"/>
          </a:p>
          <a:p>
            <a:pPr marL="285750" marR="0" lvl="0" indent="-228600" algn="l" rtl="0">
              <a:lnSpc>
                <a:spcPct val="110000"/>
              </a:lnSpc>
              <a:spcBef>
                <a:spcPts val="600"/>
              </a:spcBef>
              <a:spcAft>
                <a:spcPts val="0"/>
              </a:spcAft>
              <a:buClr>
                <a:schemeClr val="accent1"/>
              </a:buClr>
              <a:buSzPts val="2240"/>
              <a:buFont typeface="Arial"/>
              <a:buChar char="•"/>
            </a:pPr>
            <a:r>
              <a:rPr lang="en-US" sz="1400" cap="none" dirty="0">
                <a:solidFill>
                  <a:schemeClr val="dk1"/>
                </a:solidFill>
                <a:latin typeface="Arial"/>
                <a:ea typeface="Arial"/>
                <a:cs typeface="Arial"/>
                <a:sym typeface="Arial"/>
              </a:rPr>
              <a:t>PLEASE TRY TO KEEP TO A UNIFORM SIZE. </a:t>
            </a:r>
            <a:r>
              <a:rPr lang="en-US" sz="1400" u="sng" cap="none" dirty="0">
                <a:solidFill>
                  <a:schemeClr val="dk1"/>
                </a:solidFill>
                <a:latin typeface="Arial"/>
                <a:ea typeface="Arial"/>
                <a:cs typeface="Arial"/>
                <a:sym typeface="Arial"/>
              </a:rPr>
              <a:t>ABSOLUTELY NO THUMBNAIL SIZED ANYTHING</a:t>
            </a:r>
            <a:r>
              <a:rPr lang="en-US" sz="1400" cap="none" dirty="0">
                <a:solidFill>
                  <a:schemeClr val="dk1"/>
                </a:solidFill>
                <a:latin typeface="Arial"/>
                <a:ea typeface="Arial"/>
                <a:cs typeface="Arial"/>
                <a:sym typeface="Arial"/>
              </a:rPr>
              <a:t>.</a:t>
            </a:r>
            <a:endParaRPr dirty="0"/>
          </a:p>
          <a:p>
            <a:pPr marL="285750" marR="0" lvl="0" indent="-228600" algn="l" rtl="0">
              <a:lnSpc>
                <a:spcPct val="110000"/>
              </a:lnSpc>
              <a:spcBef>
                <a:spcPts val="600"/>
              </a:spcBef>
              <a:spcAft>
                <a:spcPts val="0"/>
              </a:spcAft>
              <a:buClr>
                <a:schemeClr val="accent1"/>
              </a:buClr>
              <a:buSzPts val="2240"/>
              <a:buFont typeface="Arial"/>
              <a:buChar char="•"/>
            </a:pPr>
            <a:r>
              <a:rPr lang="en-US" sz="1400" cap="none" dirty="0">
                <a:solidFill>
                  <a:schemeClr val="dk1"/>
                </a:solidFill>
                <a:latin typeface="Arial"/>
                <a:ea typeface="Arial"/>
                <a:cs typeface="Arial"/>
                <a:sym typeface="Arial"/>
              </a:rPr>
              <a:t>ONCE YOUR DOCUMENTS ARE CONVERTED TO PDFS THESE WILL BE CONSOLIDATED INTO 3 OR 4 TOTAL PDFS AS FOLLOWS:</a:t>
            </a:r>
            <a:endParaRPr dirty="0"/>
          </a:p>
          <a:p>
            <a:pPr marL="742950" marR="0" lvl="1" indent="-228600" algn="l" rtl="0">
              <a:lnSpc>
                <a:spcPct val="110000"/>
              </a:lnSpc>
              <a:spcBef>
                <a:spcPts val="600"/>
              </a:spcBef>
              <a:spcAft>
                <a:spcPts val="0"/>
              </a:spcAft>
              <a:buClr>
                <a:schemeClr val="accent1"/>
              </a:buClr>
              <a:buSzPts val="2240"/>
              <a:buFont typeface="Arial"/>
              <a:buChar char="•"/>
            </a:pPr>
            <a:r>
              <a:rPr lang="en-US" sz="1400" b="0" i="0" u="none" strike="noStrike" cap="none" dirty="0">
                <a:solidFill>
                  <a:schemeClr val="dk1"/>
                </a:solidFill>
                <a:latin typeface="Arial"/>
                <a:ea typeface="Arial"/>
                <a:cs typeface="Arial"/>
                <a:sym typeface="Arial"/>
              </a:rPr>
              <a:t>	PDF #1 CONTAINS:</a:t>
            </a:r>
            <a:endParaRPr dirty="0"/>
          </a:p>
          <a:p>
            <a:pPr marL="1200150" marR="0" lvl="2" indent="-228600" algn="l" rtl="0">
              <a:lnSpc>
                <a:spcPct val="110000"/>
              </a:lnSpc>
              <a:spcBef>
                <a:spcPts val="600"/>
              </a:spcBef>
              <a:spcAft>
                <a:spcPts val="0"/>
              </a:spcAft>
              <a:buClr>
                <a:schemeClr val="accent1"/>
              </a:buClr>
              <a:buSzPts val="2240"/>
              <a:buFont typeface="Arial"/>
              <a:buChar char="•"/>
            </a:pPr>
            <a:r>
              <a:rPr lang="en-US" sz="1400" b="0" i="0" u="none" strike="noStrike" cap="none" dirty="0">
                <a:solidFill>
                  <a:schemeClr val="dk1"/>
                </a:solidFill>
                <a:latin typeface="Arial"/>
                <a:ea typeface="Arial"/>
                <a:cs typeface="Arial"/>
                <a:sym typeface="Arial"/>
              </a:rPr>
              <a:t>USAH ROSTER.</a:t>
            </a:r>
            <a:endParaRPr dirty="0"/>
          </a:p>
          <a:p>
            <a:pPr marL="1200150" marR="0" lvl="2" indent="-228600" algn="l" rtl="0">
              <a:lnSpc>
                <a:spcPct val="110000"/>
              </a:lnSpc>
              <a:spcBef>
                <a:spcPts val="600"/>
              </a:spcBef>
              <a:spcAft>
                <a:spcPts val="0"/>
              </a:spcAft>
              <a:buClr>
                <a:schemeClr val="accent1"/>
              </a:buClr>
              <a:buSzPts val="2240"/>
              <a:buFont typeface="Arial"/>
              <a:buChar char="•"/>
            </a:pPr>
            <a:r>
              <a:rPr lang="en-US" sz="1400" b="0" i="0" u="none" strike="noStrike" cap="none" dirty="0">
                <a:solidFill>
                  <a:schemeClr val="dk1"/>
                </a:solidFill>
                <a:latin typeface="Arial"/>
                <a:ea typeface="Arial"/>
                <a:cs typeface="Arial"/>
                <a:sym typeface="Arial"/>
              </a:rPr>
              <a:t>HS VERIFICATION FORM – HIGH SCHOOL TEAMS ONLY.</a:t>
            </a:r>
            <a:endParaRPr dirty="0"/>
          </a:p>
          <a:p>
            <a:pPr marL="1200150" marR="0" lvl="2" indent="-228600" algn="l" rtl="0">
              <a:lnSpc>
                <a:spcPct val="110000"/>
              </a:lnSpc>
              <a:spcBef>
                <a:spcPts val="600"/>
              </a:spcBef>
              <a:spcAft>
                <a:spcPts val="0"/>
              </a:spcAft>
              <a:buClr>
                <a:schemeClr val="accent1"/>
              </a:buClr>
              <a:buSzPts val="2240"/>
              <a:buFont typeface="Arial"/>
              <a:buChar char="•"/>
            </a:pPr>
            <a:r>
              <a:rPr lang="en-US" sz="1400" b="0" i="0" u="none" strike="noStrike" cap="none" dirty="0">
                <a:solidFill>
                  <a:schemeClr val="dk1"/>
                </a:solidFill>
                <a:latin typeface="Arial"/>
                <a:ea typeface="Arial"/>
                <a:cs typeface="Arial"/>
                <a:sym typeface="Arial"/>
              </a:rPr>
              <a:t>CVS. IF YOU DOWNLOAD THE FORM TO FILL IT OUT, PLEASE SCAN IT BACK IN. </a:t>
            </a:r>
            <a:r>
              <a:rPr lang="en-US" sz="1400" b="0" i="0" u="sng" strike="noStrike" cap="none" dirty="0">
                <a:solidFill>
                  <a:schemeClr val="dk1"/>
                </a:solidFill>
                <a:latin typeface="Arial"/>
                <a:ea typeface="Arial"/>
                <a:cs typeface="Arial"/>
                <a:sym typeface="Arial"/>
              </a:rPr>
              <a:t>NO PICS OR </a:t>
            </a:r>
            <a:r>
              <a:rPr lang="en-US" sz="1400" b="0" i="0" u="none" strike="noStrike" cap="none" dirty="0">
                <a:solidFill>
                  <a:schemeClr val="dk1"/>
                </a:solidFill>
                <a:latin typeface="Arial"/>
                <a:ea typeface="Arial"/>
                <a:cs typeface="Arial"/>
                <a:sym typeface="Arial"/>
              </a:rPr>
              <a:t>	</a:t>
            </a:r>
            <a:r>
              <a:rPr lang="en-US" sz="1400" b="0" i="0" u="sng" strike="noStrike" cap="none" dirty="0">
                <a:solidFill>
                  <a:schemeClr val="dk1"/>
                </a:solidFill>
                <a:latin typeface="Arial"/>
                <a:ea typeface="Arial"/>
                <a:cs typeface="Arial"/>
                <a:sym typeface="Arial"/>
              </a:rPr>
              <a:t>SCREENSHOTS.  DO NOT SCAN IN A PIC EITHER.</a:t>
            </a:r>
            <a:endParaRPr dirty="0"/>
          </a:p>
          <a:p>
            <a:pPr marL="800100" marR="0" lvl="1" indent="-285750" algn="l" rtl="0">
              <a:lnSpc>
                <a:spcPct val="110000"/>
              </a:lnSpc>
              <a:spcBef>
                <a:spcPts val="600"/>
              </a:spcBef>
              <a:spcAft>
                <a:spcPts val="0"/>
              </a:spcAft>
              <a:buClr>
                <a:schemeClr val="accent1"/>
              </a:buClr>
              <a:buSzPts val="2240"/>
              <a:buFont typeface="Arial"/>
              <a:buChar char="•"/>
            </a:pPr>
            <a:r>
              <a:rPr lang="en-US" sz="1400" b="0" i="0" u="none" strike="noStrike" cap="none" dirty="0">
                <a:solidFill>
                  <a:schemeClr val="dk1"/>
                </a:solidFill>
                <a:latin typeface="Arial"/>
                <a:ea typeface="Arial"/>
                <a:cs typeface="Arial"/>
                <a:sym typeface="Arial"/>
              </a:rPr>
              <a:t>PDF #2 CONTAINS:</a:t>
            </a:r>
            <a:endParaRPr dirty="0"/>
          </a:p>
          <a:p>
            <a:pPr marL="1200150" marR="0" lvl="2" indent="-228600" algn="l" rtl="0">
              <a:lnSpc>
                <a:spcPct val="110000"/>
              </a:lnSpc>
              <a:spcBef>
                <a:spcPts val="600"/>
              </a:spcBef>
              <a:spcAft>
                <a:spcPts val="0"/>
              </a:spcAft>
              <a:buClr>
                <a:schemeClr val="accent1"/>
              </a:buClr>
              <a:buSzPts val="2240"/>
              <a:buFont typeface="Arial"/>
              <a:buChar char="•"/>
            </a:pPr>
            <a:r>
              <a:rPr lang="en-US" sz="1400" b="0" i="0" u="none" strike="noStrike" cap="none" dirty="0">
                <a:solidFill>
                  <a:schemeClr val="dk1"/>
                </a:solidFill>
                <a:latin typeface="Arial"/>
                <a:ea typeface="Arial"/>
                <a:cs typeface="Arial"/>
                <a:sym typeface="Arial"/>
              </a:rPr>
              <a:t>GAMESHEETS.</a:t>
            </a:r>
            <a:endParaRPr dirty="0"/>
          </a:p>
          <a:p>
            <a:pPr marL="800100" marR="0" lvl="1" indent="-285750" algn="l" rtl="0">
              <a:lnSpc>
                <a:spcPct val="110000"/>
              </a:lnSpc>
              <a:spcBef>
                <a:spcPts val="600"/>
              </a:spcBef>
              <a:spcAft>
                <a:spcPts val="0"/>
              </a:spcAft>
              <a:buClr>
                <a:schemeClr val="accent1"/>
              </a:buClr>
              <a:buSzPts val="2240"/>
              <a:buFont typeface="Arial"/>
              <a:buChar char="•"/>
            </a:pPr>
            <a:r>
              <a:rPr lang="en-US" sz="1400" b="0" i="0" u="none" strike="noStrike" cap="none" dirty="0">
                <a:solidFill>
                  <a:schemeClr val="dk1"/>
                </a:solidFill>
                <a:latin typeface="Arial"/>
                <a:ea typeface="Arial"/>
                <a:cs typeface="Arial"/>
                <a:sym typeface="Arial"/>
              </a:rPr>
              <a:t>PDF #3 CONTAINS:</a:t>
            </a:r>
            <a:endParaRPr dirty="0"/>
          </a:p>
          <a:p>
            <a:pPr marL="1200150" marR="0" lvl="2" indent="-228600" algn="l" rtl="0">
              <a:lnSpc>
                <a:spcPct val="110000"/>
              </a:lnSpc>
              <a:spcBef>
                <a:spcPts val="600"/>
              </a:spcBef>
              <a:spcAft>
                <a:spcPts val="0"/>
              </a:spcAft>
              <a:buClr>
                <a:schemeClr val="accent1"/>
              </a:buClr>
              <a:buSzPts val="2240"/>
              <a:buFont typeface="Arial"/>
              <a:buChar char="•"/>
            </a:pPr>
            <a:r>
              <a:rPr lang="en-US" sz="1400" b="0" i="0" u="none" strike="noStrike" cap="none" dirty="0">
                <a:solidFill>
                  <a:schemeClr val="dk1"/>
                </a:solidFill>
                <a:latin typeface="Arial"/>
                <a:ea typeface="Arial"/>
                <a:cs typeface="Arial"/>
                <a:sym typeface="Arial"/>
              </a:rPr>
              <a:t>CONSENT TO TREAT FORMS.</a:t>
            </a:r>
            <a:endParaRPr dirty="0"/>
          </a:p>
        </p:txBody>
      </p:sp>
      <p:sp>
        <p:nvSpPr>
          <p:cNvPr id="480" name="Google Shape;480;p37"/>
          <p:cNvSpPr/>
          <p:nvPr/>
        </p:nvSpPr>
        <p:spPr>
          <a:xfrm>
            <a:off x="0" y="6364704"/>
            <a:ext cx="12192001" cy="493296"/>
          </a:xfrm>
          <a:custGeom>
            <a:avLst/>
            <a:gdLst/>
            <a:ahLst/>
            <a:cxnLst/>
            <a:rect l="l" t="t" r="r" b="b"/>
            <a:pathLst>
              <a:path w="11647715" h="2634343" extrusionOk="0">
                <a:moveTo>
                  <a:pt x="3" y="0"/>
                </a:moveTo>
                <a:lnTo>
                  <a:pt x="11647715" y="0"/>
                </a:lnTo>
                <a:lnTo>
                  <a:pt x="11647715" y="2634343"/>
                </a:lnTo>
                <a:lnTo>
                  <a:pt x="3" y="2634343"/>
                </a:lnTo>
                <a:lnTo>
                  <a:pt x="3" y="1533667"/>
                </a:lnTo>
                <a:lnTo>
                  <a:pt x="0" y="1533667"/>
                </a:lnTo>
                <a:lnTo>
                  <a:pt x="0" y="980400"/>
                </a:lnTo>
                <a:lnTo>
                  <a:pt x="3" y="980400"/>
                </a:lnTo>
                <a:close/>
              </a:path>
            </a:pathLst>
          </a:custGeom>
          <a:gradFill>
            <a:gsLst>
              <a:gs pos="0">
                <a:schemeClr val="accent1"/>
              </a:gs>
              <a:gs pos="34000">
                <a:schemeClr val="accent1"/>
              </a:gs>
              <a:gs pos="100000">
                <a:srgbClr val="5C0607"/>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61"/>
        <p:cNvGrpSpPr/>
        <p:nvPr/>
      </p:nvGrpSpPr>
      <p:grpSpPr>
        <a:xfrm>
          <a:off x="0" y="0"/>
          <a:ext cx="0" cy="0"/>
          <a:chOff x="0" y="0"/>
          <a:chExt cx="0" cy="0"/>
        </a:xfrm>
      </p:grpSpPr>
      <p:pic>
        <p:nvPicPr>
          <p:cNvPr id="162" name="Google Shape;162;p20"/>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163" name="Google Shape;163;p20"/>
          <p:cNvGrpSpPr/>
          <p:nvPr/>
        </p:nvGrpSpPr>
        <p:grpSpPr>
          <a:xfrm>
            <a:off x="-25397" y="0"/>
            <a:ext cx="12005350" cy="6644081"/>
            <a:chOff x="-25397" y="0"/>
            <a:chExt cx="12005350" cy="6644081"/>
          </a:xfrm>
        </p:grpSpPr>
        <p:sp>
          <p:nvSpPr>
            <p:cNvPr id="164" name="Google Shape;164;p20"/>
            <p:cNvSpPr/>
            <p:nvPr/>
          </p:nvSpPr>
          <p:spPr>
            <a:xfrm>
              <a:off x="1" y="0"/>
              <a:ext cx="11979952" cy="6644081"/>
            </a:xfrm>
            <a:prstGeom prst="rect">
              <a:avLst/>
            </a:prstGeom>
            <a:solidFill>
              <a:schemeClr val="lt1"/>
            </a:solidFill>
            <a:ln>
              <a:noFill/>
            </a:ln>
            <a:effectLst>
              <a:outerShdw blurRad="98425" dist="76200" dir="4380000" algn="tl" rotWithShape="0">
                <a:srgbClr val="000000">
                  <a:alpha val="6784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165" name="Google Shape;165;p20"/>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sp>
          <p:nvSpPr>
            <p:cNvPr id="166" name="Google Shape;166;p20"/>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grpSp>
      <p:sp>
        <p:nvSpPr>
          <p:cNvPr id="167" name="Google Shape;167;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mpact"/>
              <a:ea typeface="Impact"/>
              <a:cs typeface="Impact"/>
              <a:sym typeface="Impact"/>
            </a:endParaRPr>
          </a:p>
        </p:txBody>
      </p:sp>
      <p:sp>
        <p:nvSpPr>
          <p:cNvPr id="168" name="Google Shape;168;p20"/>
          <p:cNvSpPr txBox="1"/>
          <p:nvPr/>
        </p:nvSpPr>
        <p:spPr>
          <a:xfrm>
            <a:off x="520463" y="461233"/>
            <a:ext cx="10792837" cy="14859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5400" b="1" cap="none">
                <a:solidFill>
                  <a:schemeClr val="accent1"/>
                </a:solidFill>
                <a:latin typeface="Impact"/>
                <a:ea typeface="Impact"/>
                <a:cs typeface="Impact"/>
                <a:sym typeface="Impact"/>
              </a:rPr>
              <a:t>TEAM BOOK OVERVIEW.</a:t>
            </a:r>
            <a:endParaRPr/>
          </a:p>
          <a:p>
            <a:pPr marL="0" marR="0" lvl="0" indent="0" algn="l" rtl="0">
              <a:lnSpc>
                <a:spcPct val="90000"/>
              </a:lnSpc>
              <a:spcBef>
                <a:spcPts val="600"/>
              </a:spcBef>
              <a:spcAft>
                <a:spcPts val="0"/>
              </a:spcAft>
              <a:buNone/>
            </a:pPr>
            <a:endParaRPr sz="5400" cap="none">
              <a:solidFill>
                <a:schemeClr val="accent1"/>
              </a:solidFill>
              <a:latin typeface="Impact"/>
              <a:ea typeface="Impact"/>
              <a:cs typeface="Impact"/>
              <a:sym typeface="Impact"/>
            </a:endParaRPr>
          </a:p>
        </p:txBody>
      </p:sp>
      <p:sp>
        <p:nvSpPr>
          <p:cNvPr id="169" name="Google Shape;169;p20"/>
          <p:cNvSpPr txBox="1"/>
          <p:nvPr/>
        </p:nvSpPr>
        <p:spPr>
          <a:xfrm>
            <a:off x="590501" y="1687104"/>
            <a:ext cx="5326380" cy="3800693"/>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None/>
            </a:pPr>
            <a:r>
              <a:rPr lang="en-US" sz="1800" cap="none">
                <a:solidFill>
                  <a:schemeClr val="dk1"/>
                </a:solidFill>
                <a:latin typeface="Calibri"/>
                <a:ea typeface="Calibri"/>
                <a:cs typeface="Calibri"/>
                <a:sym typeface="Calibri"/>
              </a:rPr>
              <a:t>AS TEAM MANAGER YOU ARE RESPONSIBLE FOR ASSEMBLING YOUR TEAM’S CREDENTIAL BOOK. THIS GUIDE WILL LET YOU KNOW WHAT NEEDS TO BE INCLUDED, IN WHAT ORDER YOUR BOOK NEEDS TO BE ORGANIZED, HOW TO CONVERT FILES TO PDF, HOW TO SUBMIT YOUR BOOK TO YOUR AFFILIATE REGISTRAR, AND WHAT TO HAVE ON HAND AT NATIONALS.</a:t>
            </a:r>
            <a:endParaRPr/>
          </a:p>
        </p:txBody>
      </p:sp>
      <p:pic>
        <p:nvPicPr>
          <p:cNvPr id="170" name="Google Shape;170;p20" descr="Users"/>
          <p:cNvPicPr preferRelativeResize="0"/>
          <p:nvPr/>
        </p:nvPicPr>
        <p:blipFill rotWithShape="1">
          <a:blip r:embed="rId4">
            <a:alphaModFix/>
          </a:blip>
          <a:srcRect/>
          <a:stretch/>
        </p:blipFill>
        <p:spPr>
          <a:xfrm>
            <a:off x="1434496" y="4098868"/>
            <a:ext cx="2759132" cy="2759132"/>
          </a:xfrm>
          <a:prstGeom prst="rect">
            <a:avLst/>
          </a:prstGeom>
          <a:noFill/>
          <a:ln>
            <a:noFill/>
          </a:ln>
        </p:spPr>
      </p:pic>
      <p:sp>
        <p:nvSpPr>
          <p:cNvPr id="171" name="Google Shape;171;p20"/>
          <p:cNvSpPr txBox="1"/>
          <p:nvPr/>
        </p:nvSpPr>
        <p:spPr>
          <a:xfrm>
            <a:off x="6391869" y="3793898"/>
            <a:ext cx="5499719" cy="30931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1"/>
                </a:solidFill>
                <a:latin typeface="Calibri"/>
                <a:ea typeface="Calibri"/>
                <a:cs typeface="Calibri"/>
                <a:sym typeface="Calibri"/>
              </a:rPr>
              <a:t>A Few Things To Note:</a:t>
            </a:r>
            <a:endParaRPr/>
          </a:p>
          <a:p>
            <a:pPr marL="285750" marR="0" lvl="0" indent="-285750" algn="l"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All books must be submitted electronically in the format described in this guide as the Affiliate Registrars must forward the books to the District Registrar in the stated format as teams advance to Nationals. No physical books will be accepted for credential checks.</a:t>
            </a:r>
            <a:endParaRPr/>
          </a:p>
          <a:p>
            <a:pPr marL="285750" marR="0" lvl="0" indent="-285750" algn="l"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You must have a physical book on your person at Nationals.</a:t>
            </a:r>
            <a:endParaRPr/>
          </a:p>
          <a:p>
            <a:pPr marL="0" marR="0" lvl="0" indent="0" algn="l" rtl="0">
              <a:spcBef>
                <a:spcPts val="600"/>
              </a:spcBef>
              <a:spcAft>
                <a:spcPts val="0"/>
              </a:spcAft>
              <a:buNone/>
            </a:pPr>
            <a:endParaRPr sz="1800">
              <a:solidFill>
                <a:schemeClr val="dk1"/>
              </a:solidFill>
              <a:latin typeface="Calibri"/>
              <a:ea typeface="Calibri"/>
              <a:cs typeface="Calibri"/>
              <a:sym typeface="Calibri"/>
            </a:endParaRPr>
          </a:p>
        </p:txBody>
      </p:sp>
      <p:sp>
        <p:nvSpPr>
          <p:cNvPr id="172" name="Google Shape;172;p20"/>
          <p:cNvSpPr txBox="1"/>
          <p:nvPr/>
        </p:nvSpPr>
        <p:spPr>
          <a:xfrm>
            <a:off x="6275119" y="1428750"/>
            <a:ext cx="5319547" cy="25391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1"/>
                </a:solidFill>
                <a:latin typeface="Calibri"/>
                <a:ea typeface="Calibri"/>
                <a:cs typeface="Calibri"/>
                <a:sym typeface="Calibri"/>
              </a:rPr>
              <a:t>Tips:</a:t>
            </a:r>
            <a:endParaRPr/>
          </a:p>
          <a:p>
            <a:pPr marL="285750" marR="0" lvl="0" indent="-285750" algn="l"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Don’t panic! This looks like a lot of information, but it is broken down into easy to digest sections</a:t>
            </a:r>
            <a:r>
              <a:rPr lang="en-US" sz="1800">
                <a:solidFill>
                  <a:schemeClr val="dk1"/>
                </a:solidFill>
                <a:latin typeface="Impact"/>
                <a:ea typeface="Impact"/>
                <a:cs typeface="Impact"/>
                <a:sym typeface="Impact"/>
              </a:rPr>
              <a:t>.</a:t>
            </a:r>
            <a:endParaRPr/>
          </a:p>
          <a:p>
            <a:pPr marL="285750" marR="0" lvl="0" indent="-285750" algn="l"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If you have questions, your Affiliate Registrar will be happy to help! If you are not sure who your Affiliate Registrar is, your Association Registrar point you in the right direction.</a:t>
            </a:r>
            <a:endParaRPr/>
          </a:p>
          <a:p>
            <a:pPr marL="0" marR="0" lvl="0" indent="0" algn="l" rtl="0">
              <a:spcBef>
                <a:spcPts val="600"/>
              </a:spcBef>
              <a:spcAft>
                <a:spcPts val="0"/>
              </a:spcAft>
              <a:buNone/>
            </a:pPr>
            <a:endParaRPr sz="1800">
              <a:solidFill>
                <a:schemeClr val="dk1"/>
              </a:solidFill>
              <a:latin typeface="Impact"/>
              <a:ea typeface="Impact"/>
              <a:cs typeface="Impact"/>
              <a:sym typeface="Impac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484"/>
        <p:cNvGrpSpPr/>
        <p:nvPr/>
      </p:nvGrpSpPr>
      <p:grpSpPr>
        <a:xfrm>
          <a:off x="0" y="0"/>
          <a:ext cx="0" cy="0"/>
          <a:chOff x="0" y="0"/>
          <a:chExt cx="0" cy="0"/>
        </a:xfrm>
      </p:grpSpPr>
      <p:pic>
        <p:nvPicPr>
          <p:cNvPr id="485" name="Google Shape;485;p38"/>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486" name="Google Shape;486;p38"/>
          <p:cNvGrpSpPr/>
          <p:nvPr/>
        </p:nvGrpSpPr>
        <p:grpSpPr>
          <a:xfrm>
            <a:off x="-25397" y="0"/>
            <a:ext cx="12005350" cy="6644081"/>
            <a:chOff x="-25397" y="0"/>
            <a:chExt cx="12005350" cy="6644081"/>
          </a:xfrm>
        </p:grpSpPr>
        <p:sp>
          <p:nvSpPr>
            <p:cNvPr id="487" name="Google Shape;487;p38"/>
            <p:cNvSpPr/>
            <p:nvPr/>
          </p:nvSpPr>
          <p:spPr>
            <a:xfrm>
              <a:off x="1" y="0"/>
              <a:ext cx="11979952" cy="6644081"/>
            </a:xfrm>
            <a:prstGeom prst="rect">
              <a:avLst/>
            </a:prstGeom>
            <a:solidFill>
              <a:schemeClr val="lt1"/>
            </a:solidFill>
            <a:ln>
              <a:noFill/>
            </a:ln>
            <a:effectLst>
              <a:outerShdw blurRad="98425" dist="76200" dir="4380000" algn="tl" rotWithShape="0">
                <a:srgbClr val="000000">
                  <a:alpha val="6784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488" name="Google Shape;488;p38"/>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sp>
          <p:nvSpPr>
            <p:cNvPr id="489" name="Google Shape;489;p38"/>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grpSp>
      <p:sp>
        <p:nvSpPr>
          <p:cNvPr id="490" name="Google Shape;490;p38"/>
          <p:cNvSpPr/>
          <p:nvPr/>
        </p:nvSpPr>
        <p:spPr>
          <a:xfrm>
            <a:off x="-1" y="0"/>
            <a:ext cx="4070191" cy="6858000"/>
          </a:xfrm>
          <a:custGeom>
            <a:avLst/>
            <a:gdLst/>
            <a:ahLst/>
            <a:cxnLst/>
            <a:rect l="l" t="t" r="r" b="b"/>
            <a:pathLst>
              <a:path w="4061802" h="6858000" extrusionOk="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a:gsLst>
              <a:gs pos="0">
                <a:schemeClr val="accent1"/>
              </a:gs>
              <a:gs pos="34000">
                <a:schemeClr val="accent1"/>
              </a:gs>
              <a:gs pos="100000">
                <a:srgbClr val="5C0607"/>
              </a:gs>
            </a:gsLst>
            <a:lin ang="36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491" name="Google Shape;491;p38"/>
          <p:cNvSpPr/>
          <p:nvPr/>
        </p:nvSpPr>
        <p:spPr>
          <a:xfrm>
            <a:off x="0" y="0"/>
            <a:ext cx="321733" cy="6858000"/>
          </a:xfrm>
          <a:prstGeom prst="rect">
            <a:avLst/>
          </a:prstGeom>
          <a:solidFill>
            <a:srgbClr val="5C0607">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mpact"/>
              <a:ea typeface="Impact"/>
              <a:cs typeface="Impact"/>
              <a:sym typeface="Impact"/>
            </a:endParaRPr>
          </a:p>
        </p:txBody>
      </p:sp>
      <p:sp>
        <p:nvSpPr>
          <p:cNvPr id="492" name="Google Shape;492;p38"/>
          <p:cNvSpPr/>
          <p:nvPr/>
        </p:nvSpPr>
        <p:spPr>
          <a:xfrm>
            <a:off x="4061802" y="1"/>
            <a:ext cx="8130198" cy="6857999"/>
          </a:xfrm>
          <a:custGeom>
            <a:avLst/>
            <a:gdLst/>
            <a:ahLst/>
            <a:cxnLst/>
            <a:rect l="l" t="t" r="r" b="b"/>
            <a:pathLst>
              <a:path w="8130198" h="6857999" extrusionOk="0">
                <a:moveTo>
                  <a:pt x="0" y="0"/>
                </a:moveTo>
                <a:lnTo>
                  <a:pt x="7241014" y="0"/>
                </a:lnTo>
                <a:lnTo>
                  <a:pt x="8130198" y="0"/>
                </a:lnTo>
                <a:lnTo>
                  <a:pt x="8130198" y="6857999"/>
                </a:lnTo>
                <a:lnTo>
                  <a:pt x="0" y="6857999"/>
                </a:lnTo>
                <a:lnTo>
                  <a:pt x="0" y="637536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493" name="Google Shape;493;p38"/>
          <p:cNvSpPr txBox="1"/>
          <p:nvPr/>
        </p:nvSpPr>
        <p:spPr>
          <a:xfrm>
            <a:off x="4554461" y="1226122"/>
            <a:ext cx="6526045" cy="4405756"/>
          </a:xfrm>
          <a:prstGeom prst="rect">
            <a:avLst/>
          </a:prstGeom>
          <a:noFill/>
          <a:ln>
            <a:noFill/>
          </a:ln>
        </p:spPr>
        <p:txBody>
          <a:bodyPr spcFirstLastPara="1" wrap="square" lIns="91425" tIns="45700" rIns="91425" bIns="45700" anchor="ctr" anchorCtr="0">
            <a:normAutofit/>
          </a:bodyPr>
          <a:lstStyle/>
          <a:p>
            <a:pPr marL="0" marR="0" lvl="0" indent="0" algn="l" rtl="0">
              <a:lnSpc>
                <a:spcPct val="120000"/>
              </a:lnSpc>
              <a:spcBef>
                <a:spcPts val="0"/>
              </a:spcBef>
              <a:spcAft>
                <a:spcPts val="0"/>
              </a:spcAft>
              <a:buNone/>
            </a:pPr>
            <a:endParaRPr sz="1600" cap="none">
              <a:solidFill>
                <a:srgbClr val="0C0C0C"/>
              </a:solidFill>
              <a:latin typeface="Impact"/>
              <a:ea typeface="Impact"/>
              <a:cs typeface="Impact"/>
              <a:sym typeface="Impact"/>
            </a:endParaRPr>
          </a:p>
        </p:txBody>
      </p:sp>
      <p:sp>
        <p:nvSpPr>
          <p:cNvPr id="494" name="Google Shape;494;p38"/>
          <p:cNvSpPr txBox="1"/>
          <p:nvPr/>
        </p:nvSpPr>
        <p:spPr>
          <a:xfrm>
            <a:off x="508293" y="1139784"/>
            <a:ext cx="313656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Cambria"/>
                <a:ea typeface="Cambria"/>
                <a:cs typeface="Cambria"/>
                <a:sym typeface="Cambria"/>
              </a:rPr>
              <a:t>How to Convert Files </a:t>
            </a:r>
            <a:endParaRPr/>
          </a:p>
          <a:p>
            <a:pPr marL="0" marR="0" lvl="0" indent="0" algn="ctr" rtl="0">
              <a:spcBef>
                <a:spcPts val="0"/>
              </a:spcBef>
              <a:spcAft>
                <a:spcPts val="0"/>
              </a:spcAft>
              <a:buNone/>
            </a:pPr>
            <a:r>
              <a:rPr lang="en-US" sz="2400" b="1">
                <a:solidFill>
                  <a:schemeClr val="lt1"/>
                </a:solidFill>
                <a:latin typeface="Cambria"/>
                <a:ea typeface="Cambria"/>
                <a:cs typeface="Cambria"/>
                <a:sym typeface="Cambria"/>
              </a:rPr>
              <a:t>to PDF on a PC.</a:t>
            </a:r>
            <a:endParaRPr/>
          </a:p>
        </p:txBody>
      </p:sp>
      <p:sp>
        <p:nvSpPr>
          <p:cNvPr id="495" name="Google Shape;495;p38"/>
          <p:cNvSpPr txBox="1"/>
          <p:nvPr/>
        </p:nvSpPr>
        <p:spPr>
          <a:xfrm>
            <a:off x="508293" y="3941563"/>
            <a:ext cx="3069238"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Cambria"/>
                <a:ea typeface="Cambria"/>
                <a:cs typeface="Cambria"/>
                <a:sym typeface="Cambria"/>
              </a:rPr>
              <a:t>How to Convert Files</a:t>
            </a:r>
            <a:endParaRPr/>
          </a:p>
          <a:p>
            <a:pPr marL="0" marR="0" lvl="0" indent="0" algn="ctr" rtl="0">
              <a:spcBef>
                <a:spcPts val="0"/>
              </a:spcBef>
              <a:spcAft>
                <a:spcPts val="0"/>
              </a:spcAft>
              <a:buNone/>
            </a:pPr>
            <a:r>
              <a:rPr lang="en-US" sz="2400" b="1">
                <a:solidFill>
                  <a:schemeClr val="lt1"/>
                </a:solidFill>
                <a:latin typeface="Cambria"/>
                <a:ea typeface="Cambria"/>
                <a:cs typeface="Cambria"/>
                <a:sym typeface="Cambria"/>
              </a:rPr>
              <a:t>to PDF on a Mac.</a:t>
            </a:r>
            <a:endParaRPr/>
          </a:p>
        </p:txBody>
      </p:sp>
      <p:grpSp>
        <p:nvGrpSpPr>
          <p:cNvPr id="496" name="Google Shape;496;p38"/>
          <p:cNvGrpSpPr/>
          <p:nvPr/>
        </p:nvGrpSpPr>
        <p:grpSpPr>
          <a:xfrm>
            <a:off x="4350234" y="1197816"/>
            <a:ext cx="7673949" cy="1122841"/>
            <a:chOff x="3635" y="889099"/>
            <a:chExt cx="7673949" cy="1122841"/>
          </a:xfrm>
        </p:grpSpPr>
        <p:sp>
          <p:nvSpPr>
            <p:cNvPr id="497" name="Google Shape;497;p38"/>
            <p:cNvSpPr/>
            <p:nvPr/>
          </p:nvSpPr>
          <p:spPr>
            <a:xfrm>
              <a:off x="310593" y="889099"/>
              <a:ext cx="502294" cy="502294"/>
            </a:xfrm>
            <a:prstGeom prst="rect">
              <a:avLst/>
            </a:prstGeom>
            <a:blipFill rotWithShape="1">
              <a:blip r:embed="rId4">
                <a:alphaModFix/>
              </a:blip>
              <a:stretch>
                <a:fillRect/>
              </a:stretch>
            </a:blip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3635" y="1565456"/>
              <a:ext cx="1116210" cy="4464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txBox="1"/>
            <p:nvPr/>
          </p:nvSpPr>
          <p:spPr>
            <a:xfrm>
              <a:off x="3635" y="1565456"/>
              <a:ext cx="1116210" cy="44648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Locate your image file on your PC (File Explorer is the best tool for this).</a:t>
              </a:r>
              <a:endParaRPr/>
            </a:p>
          </p:txBody>
        </p:sp>
        <p:sp>
          <p:nvSpPr>
            <p:cNvPr id="500" name="Google Shape;500;p38"/>
            <p:cNvSpPr/>
            <p:nvPr/>
          </p:nvSpPr>
          <p:spPr>
            <a:xfrm>
              <a:off x="1622141" y="889099"/>
              <a:ext cx="502294" cy="502294"/>
            </a:xfrm>
            <a:prstGeom prst="rect">
              <a:avLst/>
            </a:prstGeom>
            <a:blipFill rotWithShape="1">
              <a:blip r:embed="rId5">
                <a:alphaModFix/>
              </a:blip>
              <a:stretch>
                <a:fillRect/>
              </a:stretch>
            </a:blip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1315183" y="1565456"/>
              <a:ext cx="1116210" cy="4464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txBox="1"/>
            <p:nvPr/>
          </p:nvSpPr>
          <p:spPr>
            <a:xfrm>
              <a:off x="1315183" y="1565456"/>
              <a:ext cx="1116210" cy="44648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Right click on the file and select “Open with”. Select “Photos”.</a:t>
              </a:r>
              <a:endParaRPr/>
            </a:p>
          </p:txBody>
        </p:sp>
        <p:sp>
          <p:nvSpPr>
            <p:cNvPr id="503" name="Google Shape;503;p38"/>
            <p:cNvSpPr/>
            <p:nvPr/>
          </p:nvSpPr>
          <p:spPr>
            <a:xfrm>
              <a:off x="2919725" y="948224"/>
              <a:ext cx="502294" cy="502294"/>
            </a:xfrm>
            <a:prstGeom prst="rect">
              <a:avLst/>
            </a:prstGeom>
            <a:blipFill rotWithShape="1">
              <a:blip r:embed="rId6">
                <a:alphaModFix/>
              </a:blip>
              <a:stretch>
                <a:fillRect/>
              </a:stretch>
            </a:blip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2626731" y="1565456"/>
              <a:ext cx="1116210" cy="4464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txBox="1"/>
            <p:nvPr/>
          </p:nvSpPr>
          <p:spPr>
            <a:xfrm>
              <a:off x="2626731" y="1565456"/>
              <a:ext cx="1116210" cy="44648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In the top right bar, locate the printer icon and click on it.</a:t>
              </a:r>
              <a:endParaRPr/>
            </a:p>
          </p:txBody>
        </p:sp>
        <p:sp>
          <p:nvSpPr>
            <p:cNvPr id="506" name="Google Shape;506;p38"/>
            <p:cNvSpPr/>
            <p:nvPr/>
          </p:nvSpPr>
          <p:spPr>
            <a:xfrm>
              <a:off x="4245236" y="889099"/>
              <a:ext cx="502294" cy="502294"/>
            </a:xfrm>
            <a:prstGeom prst="rect">
              <a:avLst/>
            </a:prstGeom>
            <a:blipFill rotWithShape="1">
              <a:blip r:embed="rId7">
                <a:alphaModFix/>
              </a:blip>
              <a:stretch>
                <a:fillRect/>
              </a:stretch>
            </a:blip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8"/>
            <p:cNvSpPr/>
            <p:nvPr/>
          </p:nvSpPr>
          <p:spPr>
            <a:xfrm>
              <a:off x="3938278" y="1565456"/>
              <a:ext cx="1116210" cy="4464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8"/>
            <p:cNvSpPr txBox="1"/>
            <p:nvPr/>
          </p:nvSpPr>
          <p:spPr>
            <a:xfrm>
              <a:off x="3938278" y="1565456"/>
              <a:ext cx="1116210" cy="44648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From the Printer drop down menu select “Microsoft Save to PDF”, then click “Print”.</a:t>
              </a:r>
              <a:endParaRPr/>
            </a:p>
          </p:txBody>
        </p:sp>
        <p:sp>
          <p:nvSpPr>
            <p:cNvPr id="509" name="Google Shape;509;p38"/>
            <p:cNvSpPr/>
            <p:nvPr/>
          </p:nvSpPr>
          <p:spPr>
            <a:xfrm>
              <a:off x="5556784" y="889099"/>
              <a:ext cx="502294" cy="502294"/>
            </a:xfrm>
            <a:prstGeom prst="rect">
              <a:avLst/>
            </a:prstGeom>
            <a:blipFill rotWithShape="1">
              <a:blip r:embed="rId8">
                <a:alphaModFix/>
              </a:blip>
              <a:stretch>
                <a:fillRect/>
              </a:stretch>
            </a:blip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a:off x="5249826" y="1565456"/>
              <a:ext cx="1116210" cy="4464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8"/>
            <p:cNvSpPr txBox="1"/>
            <p:nvPr/>
          </p:nvSpPr>
          <p:spPr>
            <a:xfrm>
              <a:off x="5249826" y="1565456"/>
              <a:ext cx="1116210" cy="44648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A save window should appear. Label your file clearly (best ways to label are addressed shortly).</a:t>
              </a:r>
              <a:endParaRPr/>
            </a:p>
          </p:txBody>
        </p:sp>
        <p:sp>
          <p:nvSpPr>
            <p:cNvPr id="512" name="Google Shape;512;p38"/>
            <p:cNvSpPr/>
            <p:nvPr/>
          </p:nvSpPr>
          <p:spPr>
            <a:xfrm>
              <a:off x="6868332" y="889099"/>
              <a:ext cx="502294" cy="502294"/>
            </a:xfrm>
            <a:prstGeom prst="rect">
              <a:avLst/>
            </a:prstGeom>
            <a:blipFill rotWithShape="1">
              <a:blip r:embed="rId9">
                <a:alphaModFix/>
              </a:blip>
              <a:stretch>
                <a:fillRect/>
              </a:stretch>
            </a:blip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8"/>
            <p:cNvSpPr/>
            <p:nvPr/>
          </p:nvSpPr>
          <p:spPr>
            <a:xfrm>
              <a:off x="6561374" y="1565456"/>
              <a:ext cx="1116210" cy="4464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txBox="1"/>
            <p:nvPr/>
          </p:nvSpPr>
          <p:spPr>
            <a:xfrm>
              <a:off x="6561374" y="1565456"/>
              <a:ext cx="1116210" cy="44648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Make sure you save your files so you can easily locate them!</a:t>
              </a:r>
              <a:endParaRPr/>
            </a:p>
          </p:txBody>
        </p:sp>
      </p:grpSp>
      <p:grpSp>
        <p:nvGrpSpPr>
          <p:cNvPr id="515" name="Google Shape;515;p38"/>
          <p:cNvGrpSpPr/>
          <p:nvPr/>
        </p:nvGrpSpPr>
        <p:grpSpPr>
          <a:xfrm>
            <a:off x="4323057" y="3850475"/>
            <a:ext cx="7673949" cy="1410682"/>
            <a:chOff x="3635" y="745178"/>
            <a:chExt cx="7673949" cy="1410682"/>
          </a:xfrm>
        </p:grpSpPr>
        <p:sp>
          <p:nvSpPr>
            <p:cNvPr id="516" name="Google Shape;516;p38"/>
            <p:cNvSpPr/>
            <p:nvPr/>
          </p:nvSpPr>
          <p:spPr>
            <a:xfrm>
              <a:off x="310593" y="745178"/>
              <a:ext cx="502294" cy="502294"/>
            </a:xfrm>
            <a:prstGeom prst="rect">
              <a:avLst/>
            </a:prstGeom>
            <a:blipFill rotWithShape="1">
              <a:blip r:embed="rId4">
                <a:alphaModFix/>
              </a:blip>
              <a:stretch>
                <a:fillRect/>
              </a:stretch>
            </a:blip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8"/>
            <p:cNvSpPr/>
            <p:nvPr/>
          </p:nvSpPr>
          <p:spPr>
            <a:xfrm>
              <a:off x="3635" y="1459101"/>
              <a:ext cx="1116210" cy="6967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8"/>
            <p:cNvSpPr txBox="1"/>
            <p:nvPr/>
          </p:nvSpPr>
          <p:spPr>
            <a:xfrm>
              <a:off x="3635" y="1459101"/>
              <a:ext cx="1116210" cy="69675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Locate your image file on your Mac (Finder is the best tool for this).</a:t>
              </a:r>
              <a:endParaRPr sz="1200">
                <a:solidFill>
                  <a:schemeClr val="dk1"/>
                </a:solidFill>
                <a:latin typeface="Arial"/>
                <a:ea typeface="Arial"/>
                <a:cs typeface="Arial"/>
                <a:sym typeface="Arial"/>
              </a:endParaRPr>
            </a:p>
          </p:txBody>
        </p:sp>
        <p:sp>
          <p:nvSpPr>
            <p:cNvPr id="519" name="Google Shape;519;p38"/>
            <p:cNvSpPr/>
            <p:nvPr/>
          </p:nvSpPr>
          <p:spPr>
            <a:xfrm>
              <a:off x="1622141" y="745178"/>
              <a:ext cx="502294" cy="502294"/>
            </a:xfrm>
            <a:prstGeom prst="rect">
              <a:avLst/>
            </a:prstGeom>
            <a:blipFill rotWithShape="1">
              <a:blip r:embed="rId10">
                <a:alphaModFix/>
              </a:blip>
              <a:stretch>
                <a:fillRect/>
              </a:stretch>
            </a:blip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1315183" y="1459101"/>
              <a:ext cx="1116210" cy="6967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txBox="1"/>
            <p:nvPr/>
          </p:nvSpPr>
          <p:spPr>
            <a:xfrm>
              <a:off x="1315183" y="1459101"/>
              <a:ext cx="1116210" cy="69675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Double click to open the image in Preview (this is the default image viewing application on Mac). </a:t>
              </a:r>
              <a:endParaRPr/>
            </a:p>
          </p:txBody>
        </p:sp>
        <p:sp>
          <p:nvSpPr>
            <p:cNvPr id="522" name="Google Shape;522;p38"/>
            <p:cNvSpPr/>
            <p:nvPr/>
          </p:nvSpPr>
          <p:spPr>
            <a:xfrm>
              <a:off x="2933689" y="745178"/>
              <a:ext cx="502294" cy="502294"/>
            </a:xfrm>
            <a:prstGeom prst="rect">
              <a:avLst/>
            </a:prstGeom>
            <a:blipFill rotWithShape="1">
              <a:blip r:embed="rId11">
                <a:alphaModFix/>
              </a:blip>
              <a:stretch>
                <a:fillRect/>
              </a:stretch>
            </a:blip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2626731" y="1459101"/>
              <a:ext cx="1116210" cy="6967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txBox="1"/>
            <p:nvPr/>
          </p:nvSpPr>
          <p:spPr>
            <a:xfrm>
              <a:off x="2626731" y="1459101"/>
              <a:ext cx="1116210" cy="69675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If something other than Preview opens, close it, go to the “File” drop down (or right click on the image) to select “Open With” and select “Preview”. </a:t>
              </a:r>
              <a:endParaRPr/>
            </a:p>
          </p:txBody>
        </p:sp>
        <p:sp>
          <p:nvSpPr>
            <p:cNvPr id="525" name="Google Shape;525;p38"/>
            <p:cNvSpPr/>
            <p:nvPr/>
          </p:nvSpPr>
          <p:spPr>
            <a:xfrm>
              <a:off x="4245236" y="745178"/>
              <a:ext cx="502294" cy="502294"/>
            </a:xfrm>
            <a:prstGeom prst="rect">
              <a:avLst/>
            </a:prstGeom>
            <a:blipFill rotWithShape="1">
              <a:blip r:embed="rId12">
                <a:alphaModFix/>
              </a:blip>
              <a:stretch>
                <a:fillRect/>
              </a:stretch>
            </a:blip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3938278" y="1459101"/>
              <a:ext cx="1116210" cy="6967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txBox="1"/>
            <p:nvPr/>
          </p:nvSpPr>
          <p:spPr>
            <a:xfrm>
              <a:off x="3938278" y="1459101"/>
              <a:ext cx="1116210" cy="69675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In the ”File” drop down select “Export as PDF”.</a:t>
              </a:r>
              <a:endParaRPr/>
            </a:p>
          </p:txBody>
        </p:sp>
        <p:sp>
          <p:nvSpPr>
            <p:cNvPr id="528" name="Google Shape;528;p38"/>
            <p:cNvSpPr/>
            <p:nvPr/>
          </p:nvSpPr>
          <p:spPr>
            <a:xfrm>
              <a:off x="5556784" y="745178"/>
              <a:ext cx="502294" cy="502294"/>
            </a:xfrm>
            <a:prstGeom prst="rect">
              <a:avLst/>
            </a:prstGeom>
            <a:blipFill rotWithShape="1">
              <a:blip r:embed="rId13">
                <a:alphaModFix/>
              </a:blip>
              <a:stretch>
                <a:fillRect/>
              </a:stretch>
            </a:blip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5249826" y="1459101"/>
              <a:ext cx="1116210" cy="6967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txBox="1"/>
            <p:nvPr/>
          </p:nvSpPr>
          <p:spPr>
            <a:xfrm>
              <a:off x="5249826" y="1459101"/>
              <a:ext cx="1116210" cy="69675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 save window should appear. Label your file clearly (best ways to label are addressed shortly).</a:t>
              </a:r>
              <a:endParaRPr/>
            </a:p>
          </p:txBody>
        </p:sp>
        <p:sp>
          <p:nvSpPr>
            <p:cNvPr id="531" name="Google Shape;531;p38"/>
            <p:cNvSpPr/>
            <p:nvPr/>
          </p:nvSpPr>
          <p:spPr>
            <a:xfrm>
              <a:off x="6868332" y="745178"/>
              <a:ext cx="502294" cy="502294"/>
            </a:xfrm>
            <a:prstGeom prst="rect">
              <a:avLst/>
            </a:prstGeom>
            <a:blipFill rotWithShape="1">
              <a:blip r:embed="rId14">
                <a:alphaModFix/>
              </a:blip>
              <a:stretch>
                <a:fillRect/>
              </a:stretch>
            </a:blip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6561374" y="1459101"/>
              <a:ext cx="1116210" cy="6967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txBox="1"/>
            <p:nvPr/>
          </p:nvSpPr>
          <p:spPr>
            <a:xfrm>
              <a:off x="6561374" y="1459101"/>
              <a:ext cx="1116210" cy="69675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Make sure you save your files so you can easily locate them!</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537"/>
        <p:cNvGrpSpPr/>
        <p:nvPr/>
      </p:nvGrpSpPr>
      <p:grpSpPr>
        <a:xfrm>
          <a:off x="0" y="0"/>
          <a:ext cx="0" cy="0"/>
          <a:chOff x="0" y="0"/>
          <a:chExt cx="0" cy="0"/>
        </a:xfrm>
      </p:grpSpPr>
      <p:pic>
        <p:nvPicPr>
          <p:cNvPr id="538" name="Google Shape;538;p39"/>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539" name="Google Shape;539;p39"/>
          <p:cNvGrpSpPr/>
          <p:nvPr/>
        </p:nvGrpSpPr>
        <p:grpSpPr>
          <a:xfrm>
            <a:off x="-25397" y="0"/>
            <a:ext cx="12005350" cy="6644081"/>
            <a:chOff x="-25397" y="0"/>
            <a:chExt cx="12005350" cy="6644081"/>
          </a:xfrm>
        </p:grpSpPr>
        <p:sp>
          <p:nvSpPr>
            <p:cNvPr id="540" name="Google Shape;540;p39"/>
            <p:cNvSpPr/>
            <p:nvPr/>
          </p:nvSpPr>
          <p:spPr>
            <a:xfrm>
              <a:off x="1" y="0"/>
              <a:ext cx="11979952" cy="6644081"/>
            </a:xfrm>
            <a:prstGeom prst="rect">
              <a:avLst/>
            </a:prstGeom>
            <a:solidFill>
              <a:schemeClr val="lt1"/>
            </a:solidFill>
            <a:ln>
              <a:noFill/>
            </a:ln>
            <a:effectLst>
              <a:outerShdw blurRad="98425" dist="76200" dir="4380000" algn="tl" rotWithShape="0">
                <a:srgbClr val="000000">
                  <a:alpha val="6784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541" name="Google Shape;541;p39"/>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sp>
          <p:nvSpPr>
            <p:cNvPr id="542" name="Google Shape;542;p39"/>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grpSp>
      <p:sp>
        <p:nvSpPr>
          <p:cNvPr id="543" name="Google Shape;543;p39"/>
          <p:cNvSpPr/>
          <p:nvPr/>
        </p:nvSpPr>
        <p:spPr>
          <a:xfrm>
            <a:off x="-1" y="0"/>
            <a:ext cx="4070191" cy="6858000"/>
          </a:xfrm>
          <a:custGeom>
            <a:avLst/>
            <a:gdLst/>
            <a:ahLst/>
            <a:cxnLst/>
            <a:rect l="l" t="t" r="r" b="b"/>
            <a:pathLst>
              <a:path w="4061802" h="6858000" extrusionOk="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a:gsLst>
              <a:gs pos="0">
                <a:schemeClr val="accent1"/>
              </a:gs>
              <a:gs pos="34000">
                <a:schemeClr val="accent1"/>
              </a:gs>
              <a:gs pos="100000">
                <a:srgbClr val="5C0607"/>
              </a:gs>
            </a:gsLst>
            <a:lin ang="36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544" name="Google Shape;544;p39"/>
          <p:cNvSpPr/>
          <p:nvPr/>
        </p:nvSpPr>
        <p:spPr>
          <a:xfrm>
            <a:off x="0" y="0"/>
            <a:ext cx="321733" cy="6858000"/>
          </a:xfrm>
          <a:prstGeom prst="rect">
            <a:avLst/>
          </a:prstGeom>
          <a:solidFill>
            <a:srgbClr val="5C0607">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mpact"/>
              <a:ea typeface="Impact"/>
              <a:cs typeface="Impact"/>
              <a:sym typeface="Impact"/>
            </a:endParaRPr>
          </a:p>
        </p:txBody>
      </p:sp>
      <p:sp>
        <p:nvSpPr>
          <p:cNvPr id="545" name="Google Shape;545;p39"/>
          <p:cNvSpPr/>
          <p:nvPr/>
        </p:nvSpPr>
        <p:spPr>
          <a:xfrm>
            <a:off x="4061802" y="1"/>
            <a:ext cx="8130198" cy="6857999"/>
          </a:xfrm>
          <a:custGeom>
            <a:avLst/>
            <a:gdLst/>
            <a:ahLst/>
            <a:cxnLst/>
            <a:rect l="l" t="t" r="r" b="b"/>
            <a:pathLst>
              <a:path w="8130198" h="6857999" extrusionOk="0">
                <a:moveTo>
                  <a:pt x="0" y="0"/>
                </a:moveTo>
                <a:lnTo>
                  <a:pt x="7241014" y="0"/>
                </a:lnTo>
                <a:lnTo>
                  <a:pt x="8130198" y="0"/>
                </a:lnTo>
                <a:lnTo>
                  <a:pt x="8130198" y="6857999"/>
                </a:lnTo>
                <a:lnTo>
                  <a:pt x="0" y="6857999"/>
                </a:lnTo>
                <a:lnTo>
                  <a:pt x="0" y="637536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546" name="Google Shape;546;p39"/>
          <p:cNvSpPr txBox="1"/>
          <p:nvPr/>
        </p:nvSpPr>
        <p:spPr>
          <a:xfrm>
            <a:off x="4554461" y="1226122"/>
            <a:ext cx="6526045" cy="4405756"/>
          </a:xfrm>
          <a:prstGeom prst="rect">
            <a:avLst/>
          </a:prstGeom>
          <a:noFill/>
          <a:ln>
            <a:noFill/>
          </a:ln>
        </p:spPr>
        <p:txBody>
          <a:bodyPr spcFirstLastPara="1" wrap="square" lIns="91425" tIns="45700" rIns="91425" bIns="45700" anchor="ctr" anchorCtr="0">
            <a:normAutofit/>
          </a:bodyPr>
          <a:lstStyle/>
          <a:p>
            <a:pPr marL="0" marR="0" lvl="0" indent="0" algn="l" rtl="0">
              <a:lnSpc>
                <a:spcPct val="120000"/>
              </a:lnSpc>
              <a:spcBef>
                <a:spcPts val="0"/>
              </a:spcBef>
              <a:spcAft>
                <a:spcPts val="0"/>
              </a:spcAft>
              <a:buNone/>
            </a:pPr>
            <a:endParaRPr sz="1600" cap="none">
              <a:solidFill>
                <a:srgbClr val="0C0C0C"/>
              </a:solidFill>
              <a:latin typeface="Impact"/>
              <a:ea typeface="Impact"/>
              <a:cs typeface="Impact"/>
              <a:sym typeface="Impact"/>
            </a:endParaRPr>
          </a:p>
        </p:txBody>
      </p:sp>
      <p:sp>
        <p:nvSpPr>
          <p:cNvPr id="547" name="Google Shape;547;p39"/>
          <p:cNvSpPr txBox="1"/>
          <p:nvPr/>
        </p:nvSpPr>
        <p:spPr>
          <a:xfrm>
            <a:off x="344973" y="705583"/>
            <a:ext cx="347563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lt1"/>
                </a:solidFill>
                <a:latin typeface="Arial"/>
                <a:ea typeface="Arial"/>
                <a:cs typeface="Arial"/>
                <a:sym typeface="Arial"/>
              </a:rPr>
              <a:t>Online  Conversion Tools</a:t>
            </a:r>
            <a:endParaRPr dirty="0"/>
          </a:p>
        </p:txBody>
      </p:sp>
      <p:sp>
        <p:nvSpPr>
          <p:cNvPr id="548" name="Google Shape;548;p39"/>
          <p:cNvSpPr txBox="1"/>
          <p:nvPr/>
        </p:nvSpPr>
        <p:spPr>
          <a:xfrm>
            <a:off x="4723022" y="696833"/>
            <a:ext cx="6933308"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You can also use an online  conversion tool such as the three below.</a:t>
            </a:r>
            <a:endParaRPr/>
          </a:p>
          <a:p>
            <a:pPr marL="285750" marR="0" lvl="0" indent="-285750" algn="l" rtl="0">
              <a:spcBef>
                <a:spcPts val="0"/>
              </a:spcBef>
              <a:spcAft>
                <a:spcPts val="0"/>
              </a:spcAft>
              <a:buClr>
                <a:schemeClr val="dk1"/>
              </a:buClr>
              <a:buSzPts val="1800"/>
              <a:buFont typeface="Arial"/>
              <a:buChar char="•"/>
            </a:pPr>
            <a:r>
              <a:rPr lang="en-US" sz="1800" u="sng">
                <a:solidFill>
                  <a:schemeClr val="hlink"/>
                </a:solidFill>
                <a:latin typeface="Arial"/>
                <a:ea typeface="Arial"/>
                <a:cs typeface="Arial"/>
                <a:sym typeface="Arial"/>
                <a:hlinkClick r:id="rId4"/>
              </a:rPr>
              <a:t>https://jpg2pdf.com/</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u="sng">
                <a:solidFill>
                  <a:schemeClr val="hlink"/>
                </a:solidFill>
                <a:latin typeface="Arial"/>
                <a:ea typeface="Arial"/>
                <a:cs typeface="Arial"/>
                <a:sym typeface="Arial"/>
                <a:hlinkClick r:id="rId5"/>
              </a:rPr>
              <a:t>https://www.adobe.com/acrobat/online/jpg-to-pdf.html</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u="sng">
                <a:solidFill>
                  <a:schemeClr val="hlink"/>
                </a:solidFill>
                <a:latin typeface="Arial"/>
                <a:ea typeface="Arial"/>
                <a:cs typeface="Arial"/>
                <a:sym typeface="Arial"/>
                <a:hlinkClick r:id="rId6"/>
              </a:rPr>
              <a:t>https://cloudconvert.com/png-to-pdf</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 name="Google Shape;549;p39"/>
          <p:cNvSpPr txBox="1"/>
          <p:nvPr/>
        </p:nvSpPr>
        <p:spPr>
          <a:xfrm>
            <a:off x="1058692" y="1868612"/>
            <a:ext cx="17844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lt1"/>
                </a:solidFill>
                <a:latin typeface="Arial"/>
                <a:ea typeface="Arial"/>
                <a:cs typeface="Arial"/>
                <a:sym typeface="Arial"/>
              </a:rPr>
              <a:t>File Naming.</a:t>
            </a:r>
            <a:endParaRPr dirty="0"/>
          </a:p>
        </p:txBody>
      </p:sp>
      <p:sp>
        <p:nvSpPr>
          <p:cNvPr id="550" name="Google Shape;550;p39"/>
          <p:cNvSpPr txBox="1"/>
          <p:nvPr/>
        </p:nvSpPr>
        <p:spPr>
          <a:xfrm>
            <a:off x="730000" y="2878655"/>
            <a:ext cx="2297476" cy="313932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n-US" sz="1800" dirty="0">
                <a:solidFill>
                  <a:schemeClr val="lt1"/>
                </a:solidFill>
                <a:latin typeface="Arial"/>
                <a:ea typeface="Arial"/>
                <a:cs typeface="Arial"/>
                <a:sym typeface="Arial"/>
              </a:rPr>
              <a:t>File naming helps when sorting the individual files into the correct order for the master PDF.</a:t>
            </a:r>
            <a:br>
              <a:rPr lang="en-US" sz="1800" dirty="0">
                <a:solidFill>
                  <a:schemeClr val="lt1"/>
                </a:solidFill>
                <a:latin typeface="Arial"/>
                <a:ea typeface="Arial"/>
                <a:cs typeface="Arial"/>
                <a:sym typeface="Arial"/>
              </a:rPr>
            </a:br>
            <a:endParaRPr sz="1800" dirty="0">
              <a:solidFill>
                <a:schemeClr val="lt1"/>
              </a:solidFill>
              <a:latin typeface="Arial"/>
              <a:ea typeface="Arial"/>
              <a:cs typeface="Arial"/>
              <a:sym typeface="Arial"/>
            </a:endParaRPr>
          </a:p>
          <a:p>
            <a:pPr marL="285750" marR="0" lvl="0" indent="-285750" algn="l" rtl="0">
              <a:spcBef>
                <a:spcPts val="0"/>
              </a:spcBef>
              <a:spcAft>
                <a:spcPts val="0"/>
              </a:spcAft>
              <a:buClr>
                <a:schemeClr val="lt1"/>
              </a:buClr>
              <a:buSzPts val="1800"/>
              <a:buFont typeface="Arial"/>
              <a:buChar char="•"/>
            </a:pPr>
            <a:r>
              <a:rPr lang="en-US" sz="1800" dirty="0">
                <a:solidFill>
                  <a:schemeClr val="lt1"/>
                </a:solidFill>
                <a:latin typeface="Arial"/>
                <a:ea typeface="Arial"/>
                <a:cs typeface="Arial"/>
                <a:sym typeface="Arial"/>
              </a:rPr>
              <a:t>These are merely suggestions that can make it easier on you.</a:t>
            </a:r>
            <a:endParaRPr dirty="0"/>
          </a:p>
        </p:txBody>
      </p:sp>
      <p:grpSp>
        <p:nvGrpSpPr>
          <p:cNvPr id="551" name="Google Shape;551;p39"/>
          <p:cNvGrpSpPr/>
          <p:nvPr/>
        </p:nvGrpSpPr>
        <p:grpSpPr>
          <a:xfrm>
            <a:off x="4485013" y="2658496"/>
            <a:ext cx="7327523" cy="3601620"/>
            <a:chOff x="0" y="45849"/>
            <a:chExt cx="7327523" cy="3601620"/>
          </a:xfrm>
        </p:grpSpPr>
        <p:sp>
          <p:nvSpPr>
            <p:cNvPr id="552" name="Google Shape;552;p39"/>
            <p:cNvSpPr/>
            <p:nvPr/>
          </p:nvSpPr>
          <p:spPr>
            <a:xfrm>
              <a:off x="0" y="45849"/>
              <a:ext cx="7327523" cy="823680"/>
            </a:xfrm>
            <a:prstGeom prst="roundRect">
              <a:avLst>
                <a:gd name="adj" fmla="val 16667"/>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9"/>
            <p:cNvSpPr txBox="1"/>
            <p:nvPr/>
          </p:nvSpPr>
          <p:spPr>
            <a:xfrm>
              <a:off x="40209" y="86058"/>
              <a:ext cx="7247105" cy="74326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For ease of organizing your documents once converted use these naming tips:</a:t>
              </a:r>
              <a:endParaRPr/>
            </a:p>
          </p:txBody>
        </p:sp>
        <p:sp>
          <p:nvSpPr>
            <p:cNvPr id="554" name="Google Shape;554;p39"/>
            <p:cNvSpPr/>
            <p:nvPr/>
          </p:nvSpPr>
          <p:spPr>
            <a:xfrm>
              <a:off x="0" y="869529"/>
              <a:ext cx="7327523" cy="27779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9"/>
            <p:cNvSpPr txBox="1"/>
            <p:nvPr/>
          </p:nvSpPr>
          <p:spPr>
            <a:xfrm>
              <a:off x="0" y="869529"/>
              <a:ext cx="7327523" cy="2777940"/>
            </a:xfrm>
            <a:prstGeom prst="rect">
              <a:avLst/>
            </a:prstGeom>
            <a:noFill/>
            <a:ln>
              <a:noFill/>
            </a:ln>
          </p:spPr>
          <p:txBody>
            <a:bodyPr spcFirstLastPara="1" wrap="square" lIns="232625" tIns="27925" rIns="156450" bIns="27925" anchor="t" anchorCtr="0">
              <a:noAutofit/>
            </a:bodyPr>
            <a:lstStyle/>
            <a:p>
              <a:pPr marL="171450" marR="0" lvl="1" indent="-171450" algn="l" rtl="0">
                <a:lnSpc>
                  <a:spcPct val="90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CTTs should be named with Last name, followed by First initial if needed so they can easily be ordered in the same order the team members appear on the roster.</a:t>
              </a:r>
              <a:endParaRPr/>
            </a:p>
            <a:p>
              <a:pPr marL="342900" marR="0" lvl="2" indent="-171450" algn="l" rtl="0">
                <a:lnSpc>
                  <a:spcPct val="90000"/>
                </a:lnSpc>
                <a:spcBef>
                  <a:spcPts val="34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Example:</a:t>
              </a:r>
              <a:endParaRPr/>
            </a:p>
            <a:p>
              <a:pPr marL="342900" marR="0" lvl="2" indent="-171450" algn="l" rtl="0">
                <a:lnSpc>
                  <a:spcPct val="90000"/>
                </a:lnSpc>
                <a:spcBef>
                  <a:spcPts val="34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Johnson CTT.</a:t>
              </a:r>
              <a:endParaRPr/>
            </a:p>
            <a:p>
              <a:pPr marL="171450" marR="0" lvl="1" indent="-171450" algn="l" rtl="0">
                <a:lnSpc>
                  <a:spcPct val="90000"/>
                </a:lnSpc>
                <a:spcBef>
                  <a:spcPts val="34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I suggest numbering game sheets in the order the games will be listed on the CVS or by the game date. Add opponent if multiple games on same date. </a:t>
              </a:r>
              <a:endParaRPr/>
            </a:p>
            <a:p>
              <a:pPr marL="342900" marR="0" lvl="2" indent="-171450" algn="l" rtl="0">
                <a:lnSpc>
                  <a:spcPct val="90000"/>
                </a:lnSpc>
                <a:spcBef>
                  <a:spcPts val="34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Examples:</a:t>
              </a:r>
              <a:endParaRPr/>
            </a:p>
            <a:p>
              <a:pPr marL="342900" marR="0" lvl="2" indent="-171450" algn="l" rtl="0">
                <a:lnSpc>
                  <a:spcPct val="90000"/>
                </a:lnSpc>
                <a:spcBef>
                  <a:spcPts val="34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10.14.24 Dallas, 10.14.24 Wyoming, 10.16.24, etc.</a:t>
              </a:r>
              <a:endParaRPr/>
            </a:p>
            <a:p>
              <a:pPr marL="342900" marR="0" lvl="2" indent="-171450" algn="l" rtl="0">
                <a:lnSpc>
                  <a:spcPct val="90000"/>
                </a:lnSpc>
                <a:spcBef>
                  <a:spcPts val="34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Game 1, Game 2, etc.</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559"/>
        <p:cNvGrpSpPr/>
        <p:nvPr/>
      </p:nvGrpSpPr>
      <p:grpSpPr>
        <a:xfrm>
          <a:off x="0" y="0"/>
          <a:ext cx="0" cy="0"/>
          <a:chOff x="0" y="0"/>
          <a:chExt cx="0" cy="0"/>
        </a:xfrm>
      </p:grpSpPr>
      <p:sp>
        <p:nvSpPr>
          <p:cNvPr id="560" name="Google Shape;560;p40"/>
          <p:cNvSpPr/>
          <p:nvPr/>
        </p:nvSpPr>
        <p:spPr>
          <a:xfrm>
            <a:off x="-1" y="0"/>
            <a:ext cx="4070191" cy="6858000"/>
          </a:xfrm>
          <a:custGeom>
            <a:avLst/>
            <a:gdLst/>
            <a:ahLst/>
            <a:cxnLst/>
            <a:rect l="l" t="t" r="r" b="b"/>
            <a:pathLst>
              <a:path w="4061802" h="6858000" extrusionOk="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a:gsLst>
              <a:gs pos="0">
                <a:schemeClr val="accent1"/>
              </a:gs>
              <a:gs pos="34000">
                <a:schemeClr val="accent1"/>
              </a:gs>
              <a:gs pos="100000">
                <a:srgbClr val="5C0607"/>
              </a:gs>
            </a:gsLst>
            <a:lin ang="36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561" name="Google Shape;561;p40"/>
          <p:cNvSpPr/>
          <p:nvPr/>
        </p:nvSpPr>
        <p:spPr>
          <a:xfrm>
            <a:off x="0" y="0"/>
            <a:ext cx="321733" cy="6858000"/>
          </a:xfrm>
          <a:prstGeom prst="rect">
            <a:avLst/>
          </a:prstGeom>
          <a:solidFill>
            <a:srgbClr val="5C0607">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mpact"/>
              <a:ea typeface="Impact"/>
              <a:cs typeface="Impact"/>
              <a:sym typeface="Impact"/>
            </a:endParaRPr>
          </a:p>
        </p:txBody>
      </p:sp>
      <p:sp>
        <p:nvSpPr>
          <p:cNvPr id="562" name="Google Shape;562;p40"/>
          <p:cNvSpPr/>
          <p:nvPr/>
        </p:nvSpPr>
        <p:spPr>
          <a:xfrm>
            <a:off x="4061802" y="1"/>
            <a:ext cx="8130198" cy="6857999"/>
          </a:xfrm>
          <a:custGeom>
            <a:avLst/>
            <a:gdLst/>
            <a:ahLst/>
            <a:cxnLst/>
            <a:rect l="l" t="t" r="r" b="b"/>
            <a:pathLst>
              <a:path w="8130198" h="6857999" extrusionOk="0">
                <a:moveTo>
                  <a:pt x="0" y="0"/>
                </a:moveTo>
                <a:lnTo>
                  <a:pt x="7241014" y="0"/>
                </a:lnTo>
                <a:lnTo>
                  <a:pt x="8130198" y="0"/>
                </a:lnTo>
                <a:lnTo>
                  <a:pt x="8130198" y="6857999"/>
                </a:lnTo>
                <a:lnTo>
                  <a:pt x="0" y="6857999"/>
                </a:lnTo>
                <a:lnTo>
                  <a:pt x="0" y="637536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563" name="Google Shape;563;p40"/>
          <p:cNvSpPr txBox="1">
            <a:spLocks noGrp="1"/>
          </p:cNvSpPr>
          <p:nvPr>
            <p:ph type="ctrTitle"/>
          </p:nvPr>
        </p:nvSpPr>
        <p:spPr>
          <a:xfrm>
            <a:off x="4552792" y="1213758"/>
            <a:ext cx="6093596" cy="44304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6600"/>
              <a:buFont typeface="Cambria"/>
              <a:buNone/>
            </a:pPr>
            <a:r>
              <a:rPr lang="en-US" sz="6600" b="1">
                <a:latin typeface="Cambria"/>
                <a:ea typeface="Cambria"/>
                <a:cs typeface="Cambria"/>
                <a:sym typeface="Cambria"/>
              </a:rPr>
              <a:t>HOW TO ASSEMBLE AND SUBMIT YOUR BOOK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567"/>
        <p:cNvGrpSpPr/>
        <p:nvPr/>
      </p:nvGrpSpPr>
      <p:grpSpPr>
        <a:xfrm>
          <a:off x="0" y="0"/>
          <a:ext cx="0" cy="0"/>
          <a:chOff x="0" y="0"/>
          <a:chExt cx="0" cy="0"/>
        </a:xfrm>
      </p:grpSpPr>
      <p:pic>
        <p:nvPicPr>
          <p:cNvPr id="568" name="Google Shape;568;p41"/>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569" name="Google Shape;569;p41"/>
          <p:cNvGrpSpPr/>
          <p:nvPr/>
        </p:nvGrpSpPr>
        <p:grpSpPr>
          <a:xfrm>
            <a:off x="-25397" y="0"/>
            <a:ext cx="12005350" cy="6644081"/>
            <a:chOff x="-25397" y="0"/>
            <a:chExt cx="12005350" cy="6644081"/>
          </a:xfrm>
        </p:grpSpPr>
        <p:sp>
          <p:nvSpPr>
            <p:cNvPr id="570" name="Google Shape;570;p41"/>
            <p:cNvSpPr/>
            <p:nvPr/>
          </p:nvSpPr>
          <p:spPr>
            <a:xfrm>
              <a:off x="1" y="0"/>
              <a:ext cx="11979952" cy="6644081"/>
            </a:xfrm>
            <a:prstGeom prst="rect">
              <a:avLst/>
            </a:prstGeom>
            <a:solidFill>
              <a:schemeClr val="lt1"/>
            </a:solidFill>
            <a:ln>
              <a:noFill/>
            </a:ln>
            <a:effectLst>
              <a:outerShdw blurRad="98425" dist="76200" dir="4380000" algn="tl" rotWithShape="0">
                <a:srgbClr val="000000">
                  <a:alpha val="6784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571" name="Google Shape;571;p41"/>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sp>
          <p:nvSpPr>
            <p:cNvPr id="572" name="Google Shape;572;p41"/>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grpSp>
      <p:sp>
        <p:nvSpPr>
          <p:cNvPr id="573" name="Google Shape;573;p41"/>
          <p:cNvSpPr/>
          <p:nvPr/>
        </p:nvSpPr>
        <p:spPr>
          <a:xfrm>
            <a:off x="-1" y="0"/>
            <a:ext cx="4070191" cy="6858000"/>
          </a:xfrm>
          <a:custGeom>
            <a:avLst/>
            <a:gdLst/>
            <a:ahLst/>
            <a:cxnLst/>
            <a:rect l="l" t="t" r="r" b="b"/>
            <a:pathLst>
              <a:path w="4061802" h="6858000" extrusionOk="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a:gsLst>
              <a:gs pos="0">
                <a:schemeClr val="accent1"/>
              </a:gs>
              <a:gs pos="34000">
                <a:schemeClr val="accent1"/>
              </a:gs>
              <a:gs pos="100000">
                <a:srgbClr val="5C0607"/>
              </a:gs>
            </a:gsLst>
            <a:lin ang="36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574" name="Google Shape;574;p41"/>
          <p:cNvSpPr/>
          <p:nvPr/>
        </p:nvSpPr>
        <p:spPr>
          <a:xfrm>
            <a:off x="0" y="0"/>
            <a:ext cx="321733" cy="6858000"/>
          </a:xfrm>
          <a:prstGeom prst="rect">
            <a:avLst/>
          </a:prstGeom>
          <a:solidFill>
            <a:srgbClr val="5C0607">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mpact"/>
              <a:ea typeface="Impact"/>
              <a:cs typeface="Impact"/>
              <a:sym typeface="Impact"/>
            </a:endParaRPr>
          </a:p>
        </p:txBody>
      </p:sp>
      <p:sp>
        <p:nvSpPr>
          <p:cNvPr id="575" name="Google Shape;575;p41"/>
          <p:cNvSpPr/>
          <p:nvPr/>
        </p:nvSpPr>
        <p:spPr>
          <a:xfrm>
            <a:off x="4061802" y="1"/>
            <a:ext cx="8130198" cy="6857999"/>
          </a:xfrm>
          <a:custGeom>
            <a:avLst/>
            <a:gdLst/>
            <a:ahLst/>
            <a:cxnLst/>
            <a:rect l="l" t="t" r="r" b="b"/>
            <a:pathLst>
              <a:path w="8130198" h="6857999" extrusionOk="0">
                <a:moveTo>
                  <a:pt x="0" y="0"/>
                </a:moveTo>
                <a:lnTo>
                  <a:pt x="7241014" y="0"/>
                </a:lnTo>
                <a:lnTo>
                  <a:pt x="8130198" y="0"/>
                </a:lnTo>
                <a:lnTo>
                  <a:pt x="8130198" y="6857999"/>
                </a:lnTo>
                <a:lnTo>
                  <a:pt x="0" y="6857999"/>
                </a:lnTo>
                <a:lnTo>
                  <a:pt x="0" y="637536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576" name="Google Shape;576;p41"/>
          <p:cNvSpPr txBox="1"/>
          <p:nvPr/>
        </p:nvSpPr>
        <p:spPr>
          <a:xfrm>
            <a:off x="4554461" y="1226122"/>
            <a:ext cx="6526045" cy="4405756"/>
          </a:xfrm>
          <a:prstGeom prst="rect">
            <a:avLst/>
          </a:prstGeom>
          <a:noFill/>
          <a:ln>
            <a:noFill/>
          </a:ln>
        </p:spPr>
        <p:txBody>
          <a:bodyPr spcFirstLastPara="1" wrap="square" lIns="91425" tIns="45700" rIns="91425" bIns="45700" anchor="ctr" anchorCtr="0">
            <a:normAutofit/>
          </a:bodyPr>
          <a:lstStyle/>
          <a:p>
            <a:pPr marL="0" marR="0" lvl="0" indent="0" algn="l" rtl="0">
              <a:lnSpc>
                <a:spcPct val="120000"/>
              </a:lnSpc>
              <a:spcBef>
                <a:spcPts val="0"/>
              </a:spcBef>
              <a:spcAft>
                <a:spcPts val="0"/>
              </a:spcAft>
              <a:buNone/>
            </a:pPr>
            <a:endParaRPr sz="1600" cap="none">
              <a:solidFill>
                <a:srgbClr val="0C0C0C"/>
              </a:solidFill>
              <a:latin typeface="Impact"/>
              <a:ea typeface="Impact"/>
              <a:cs typeface="Impact"/>
              <a:sym typeface="Impact"/>
            </a:endParaRPr>
          </a:p>
        </p:txBody>
      </p:sp>
      <p:sp>
        <p:nvSpPr>
          <p:cNvPr id="577" name="Google Shape;577;p41"/>
          <p:cNvSpPr txBox="1"/>
          <p:nvPr/>
        </p:nvSpPr>
        <p:spPr>
          <a:xfrm>
            <a:off x="706300" y="764457"/>
            <a:ext cx="265758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mbria"/>
                <a:ea typeface="Cambria"/>
                <a:cs typeface="Cambria"/>
                <a:sym typeface="Cambria"/>
              </a:rPr>
              <a:t>Combining PDFs.</a:t>
            </a:r>
            <a:endParaRPr/>
          </a:p>
        </p:txBody>
      </p:sp>
      <p:sp>
        <p:nvSpPr>
          <p:cNvPr id="578" name="Google Shape;578;p41"/>
          <p:cNvSpPr txBox="1"/>
          <p:nvPr/>
        </p:nvSpPr>
        <p:spPr>
          <a:xfrm>
            <a:off x="4453968" y="4903468"/>
            <a:ext cx="7142206"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If you do not have a Mac and do not have Adobe Acrobat: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Check for free options on </a:t>
            </a:r>
            <a:r>
              <a:rPr lang="en-US" sz="1800" u="sng">
                <a:solidFill>
                  <a:schemeClr val="hlink"/>
                </a:solidFill>
                <a:latin typeface="Calibri"/>
                <a:ea typeface="Calibri"/>
                <a:cs typeface="Calibri"/>
                <a:sym typeface="Calibri"/>
                <a:hlinkClick r:id="rId4"/>
              </a:rPr>
              <a:t>https://updf.com/merge-and-split/pdf-merger/</a:t>
            </a:r>
            <a:r>
              <a:rPr lang="en-US" sz="1800">
                <a:solidFill>
                  <a:schemeClr val="dk1"/>
                </a:solidFill>
                <a:latin typeface="Calibri"/>
                <a:ea typeface="Calibri"/>
                <a:cs typeface="Calibri"/>
                <a:sym typeface="Calibri"/>
              </a:rPr>
              <a: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Find a team member with a Mac or Adobe Acrobat willing to help.</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 name="Google Shape;579;p41"/>
          <p:cNvSpPr txBox="1"/>
          <p:nvPr/>
        </p:nvSpPr>
        <p:spPr>
          <a:xfrm>
            <a:off x="423694" y="1780118"/>
            <a:ext cx="3504759" cy="147732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Please combine your individual PDFs into the 3 master PDFs.</a:t>
            </a:r>
            <a:endParaRPr/>
          </a:p>
          <a:p>
            <a:pPr marL="285750" marR="0" lvl="0" indent="-17145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 NOT send individual PDFs for each game sheet, CTT, etc.</a:t>
            </a:r>
            <a:endParaRPr/>
          </a:p>
        </p:txBody>
      </p:sp>
      <p:sp>
        <p:nvSpPr>
          <p:cNvPr id="580" name="Google Shape;580;p41"/>
          <p:cNvSpPr txBox="1"/>
          <p:nvPr/>
        </p:nvSpPr>
        <p:spPr>
          <a:xfrm>
            <a:off x="4430944" y="601481"/>
            <a:ext cx="705475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Now that your individual documents have all been converted to PDFs you will need to combine them into 3 master PDFs</a:t>
            </a:r>
            <a:endParaRPr sz="1800">
              <a:solidFill>
                <a:schemeClr val="dk1"/>
              </a:solidFill>
              <a:latin typeface="Impact"/>
              <a:ea typeface="Impact"/>
              <a:cs typeface="Impact"/>
              <a:sym typeface="Impact"/>
            </a:endParaRPr>
          </a:p>
        </p:txBody>
      </p:sp>
      <p:grpSp>
        <p:nvGrpSpPr>
          <p:cNvPr id="581" name="Google Shape;581;p41"/>
          <p:cNvGrpSpPr/>
          <p:nvPr/>
        </p:nvGrpSpPr>
        <p:grpSpPr>
          <a:xfrm>
            <a:off x="4438068" y="1749378"/>
            <a:ext cx="7288545" cy="2848888"/>
            <a:chOff x="7124" y="0"/>
            <a:chExt cx="7288545" cy="2848888"/>
          </a:xfrm>
        </p:grpSpPr>
        <p:sp>
          <p:nvSpPr>
            <p:cNvPr id="582" name="Google Shape;582;p41"/>
            <p:cNvSpPr/>
            <p:nvPr/>
          </p:nvSpPr>
          <p:spPr>
            <a:xfrm>
              <a:off x="7124" y="0"/>
              <a:ext cx="7288545" cy="2848888"/>
            </a:xfrm>
            <a:prstGeom prst="rect">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1"/>
            <p:cNvSpPr txBox="1"/>
            <p:nvPr/>
          </p:nvSpPr>
          <p:spPr>
            <a:xfrm>
              <a:off x="7124" y="0"/>
              <a:ext cx="7288545" cy="2848888"/>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On Mac:</a:t>
              </a:r>
              <a:endParaRPr/>
            </a:p>
            <a:p>
              <a:pPr marL="171450" marR="0" lvl="1" indent="-171450" algn="l" rtl="0">
                <a:lnSpc>
                  <a:spcPct val="90000"/>
                </a:lnSpc>
                <a:spcBef>
                  <a:spcPts val="805"/>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Open the PDF that will be the first page in Preview.</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Click on the drop-down icon at the top left of the document and check thumbnails. This opens a sidebar showing the first page.</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Now drag and drop the other pdfs into the sidebar. You can drop them in order or move them around once dropped in.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When done use “Save As” to update the file name as described on the prior page. You can go back later and add or delete pages as needed.</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587"/>
        <p:cNvGrpSpPr/>
        <p:nvPr/>
      </p:nvGrpSpPr>
      <p:grpSpPr>
        <a:xfrm>
          <a:off x="0" y="0"/>
          <a:ext cx="0" cy="0"/>
          <a:chOff x="0" y="0"/>
          <a:chExt cx="0" cy="0"/>
        </a:xfrm>
      </p:grpSpPr>
      <p:sp>
        <p:nvSpPr>
          <p:cNvPr id="588" name="Google Shape;588;p42"/>
          <p:cNvSpPr txBox="1"/>
          <p:nvPr/>
        </p:nvSpPr>
        <p:spPr>
          <a:xfrm>
            <a:off x="1437897" y="6011525"/>
            <a:ext cx="9316205"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accent1"/>
                </a:solidFill>
                <a:latin typeface="Calibri"/>
                <a:ea typeface="Calibri"/>
                <a:cs typeface="Calibri"/>
                <a:sym typeface="Calibri"/>
              </a:rPr>
              <a:t>NOTE – you need to submit 3 PDF files, NOT 3 folders containing numerous PDFs each.</a:t>
            </a:r>
            <a:endParaRPr/>
          </a:p>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grpSp>
        <p:nvGrpSpPr>
          <p:cNvPr id="589" name="Google Shape;589;p42"/>
          <p:cNvGrpSpPr/>
          <p:nvPr/>
        </p:nvGrpSpPr>
        <p:grpSpPr>
          <a:xfrm>
            <a:off x="4664994" y="2239292"/>
            <a:ext cx="7065317" cy="3311315"/>
            <a:chOff x="1664816" y="104"/>
            <a:chExt cx="7065317" cy="3311315"/>
          </a:xfrm>
        </p:grpSpPr>
        <p:sp>
          <p:nvSpPr>
            <p:cNvPr id="590" name="Google Shape;590;p42"/>
            <p:cNvSpPr/>
            <p:nvPr/>
          </p:nvSpPr>
          <p:spPr>
            <a:xfrm>
              <a:off x="5087079" y="1261926"/>
              <a:ext cx="2428702" cy="577920"/>
            </a:xfrm>
            <a:custGeom>
              <a:avLst/>
              <a:gdLst/>
              <a:ahLst/>
              <a:cxnLst/>
              <a:rect l="l" t="t" r="r" b="b"/>
              <a:pathLst>
                <a:path w="120000" h="120000" extrusionOk="0">
                  <a:moveTo>
                    <a:pt x="0" y="0"/>
                  </a:moveTo>
                  <a:lnTo>
                    <a:pt x="0" y="81777"/>
                  </a:lnTo>
                  <a:lnTo>
                    <a:pt x="120000" y="81777"/>
                  </a:lnTo>
                  <a:lnTo>
                    <a:pt x="120000" y="120000"/>
                  </a:lnTo>
                </a:path>
              </a:pathLst>
            </a:custGeom>
            <a:noFill/>
            <a:ln w="9525" cap="flat" cmpd="sng">
              <a:solidFill>
                <a:srgbClr val="91080B"/>
              </a:solidFill>
              <a:prstDash val="solid"/>
              <a:round/>
              <a:headEnd type="none" w="sm" len="sm"/>
              <a:tailEnd type="none" w="sm" len="sm"/>
            </a:ln>
          </p:spPr>
          <p:txBody>
            <a:bodyPr/>
            <a:lstStyle/>
            <a:p>
              <a:endParaRPr lang="en-US"/>
            </a:p>
          </p:txBody>
        </p:sp>
        <p:sp>
          <p:nvSpPr>
            <p:cNvPr id="591" name="Google Shape;591;p42"/>
            <p:cNvSpPr/>
            <p:nvPr/>
          </p:nvSpPr>
          <p:spPr>
            <a:xfrm>
              <a:off x="5041359" y="1261926"/>
              <a:ext cx="91440" cy="577920"/>
            </a:xfrm>
            <a:custGeom>
              <a:avLst/>
              <a:gdLst/>
              <a:ahLst/>
              <a:cxnLst/>
              <a:rect l="l" t="t" r="r" b="b"/>
              <a:pathLst>
                <a:path w="120000" h="120000" extrusionOk="0">
                  <a:moveTo>
                    <a:pt x="60000" y="0"/>
                  </a:moveTo>
                  <a:lnTo>
                    <a:pt x="60000" y="120000"/>
                  </a:lnTo>
                </a:path>
              </a:pathLst>
            </a:custGeom>
            <a:noFill/>
            <a:ln w="9525" cap="flat" cmpd="sng">
              <a:solidFill>
                <a:srgbClr val="91080B"/>
              </a:solidFill>
              <a:prstDash val="solid"/>
              <a:round/>
              <a:headEnd type="none" w="sm" len="sm"/>
              <a:tailEnd type="none" w="sm" len="sm"/>
            </a:ln>
          </p:spPr>
          <p:txBody>
            <a:bodyPr/>
            <a:lstStyle/>
            <a:p>
              <a:endParaRPr lang="en-US"/>
            </a:p>
          </p:txBody>
        </p:sp>
        <p:sp>
          <p:nvSpPr>
            <p:cNvPr id="592" name="Google Shape;592;p42"/>
            <p:cNvSpPr/>
            <p:nvPr/>
          </p:nvSpPr>
          <p:spPr>
            <a:xfrm>
              <a:off x="2658376" y="1261926"/>
              <a:ext cx="2428702" cy="577920"/>
            </a:xfrm>
            <a:custGeom>
              <a:avLst/>
              <a:gdLst/>
              <a:ahLst/>
              <a:cxnLst/>
              <a:rect l="l" t="t" r="r" b="b"/>
              <a:pathLst>
                <a:path w="120000" h="120000" extrusionOk="0">
                  <a:moveTo>
                    <a:pt x="120000" y="0"/>
                  </a:moveTo>
                  <a:lnTo>
                    <a:pt x="120000" y="81777"/>
                  </a:lnTo>
                  <a:lnTo>
                    <a:pt x="0" y="81777"/>
                  </a:lnTo>
                  <a:lnTo>
                    <a:pt x="0" y="120000"/>
                  </a:lnTo>
                </a:path>
              </a:pathLst>
            </a:custGeom>
            <a:noFill/>
            <a:ln w="9525" cap="flat" cmpd="sng">
              <a:solidFill>
                <a:srgbClr val="91080B"/>
              </a:solidFill>
              <a:prstDash val="solid"/>
              <a:round/>
              <a:headEnd type="none" w="sm" len="sm"/>
              <a:tailEnd type="none" w="sm" len="sm"/>
            </a:ln>
          </p:spPr>
          <p:txBody>
            <a:bodyPr/>
            <a:lstStyle/>
            <a:p>
              <a:endParaRPr lang="en-US"/>
            </a:p>
          </p:txBody>
        </p:sp>
        <p:sp>
          <p:nvSpPr>
            <p:cNvPr id="593" name="Google Shape;593;p42"/>
            <p:cNvSpPr/>
            <p:nvPr/>
          </p:nvSpPr>
          <p:spPr>
            <a:xfrm>
              <a:off x="4093519" y="104"/>
              <a:ext cx="1987120" cy="1261821"/>
            </a:xfrm>
            <a:prstGeom prst="roundRect">
              <a:avLst>
                <a:gd name="adj" fmla="val 10000"/>
              </a:avLst>
            </a:prstGeom>
            <a:blipFill rotWithShape="1">
              <a:blip r:embed="rId3">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2"/>
            <p:cNvSpPr/>
            <p:nvPr/>
          </p:nvSpPr>
          <p:spPr>
            <a:xfrm>
              <a:off x="4314310" y="209856"/>
              <a:ext cx="1987120" cy="1261821"/>
            </a:xfrm>
            <a:prstGeom prst="roundRect">
              <a:avLst>
                <a:gd name="adj" fmla="val 10000"/>
              </a:avLst>
            </a:prstGeom>
            <a:solidFill>
              <a:schemeClr val="lt1">
                <a:alpha val="89803"/>
              </a:schemeClr>
            </a:solidFill>
            <a:ln w="9525" cap="flat" cmpd="sng">
              <a:solidFill>
                <a:srgbClr val="B80B0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2"/>
            <p:cNvSpPr txBox="1"/>
            <p:nvPr/>
          </p:nvSpPr>
          <p:spPr>
            <a:xfrm>
              <a:off x="4351267" y="246813"/>
              <a:ext cx="1913206" cy="1187907"/>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500">
                  <a:solidFill>
                    <a:schemeClr val="dk1"/>
                  </a:solidFill>
                  <a:latin typeface="Arial"/>
                  <a:ea typeface="Arial"/>
                  <a:cs typeface="Arial"/>
                  <a:sym typeface="Arial"/>
                </a:rPr>
                <a:t>The individual pdf’s need to be placed into 3 PDFs as follows:</a:t>
              </a:r>
              <a:endParaRPr/>
            </a:p>
          </p:txBody>
        </p:sp>
        <p:sp>
          <p:nvSpPr>
            <p:cNvPr id="596" name="Google Shape;596;p42"/>
            <p:cNvSpPr/>
            <p:nvPr/>
          </p:nvSpPr>
          <p:spPr>
            <a:xfrm>
              <a:off x="1664816" y="1839847"/>
              <a:ext cx="1987120" cy="1261821"/>
            </a:xfrm>
            <a:prstGeom prst="roundRect">
              <a:avLst>
                <a:gd name="adj" fmla="val 10000"/>
              </a:avLst>
            </a:prstGeom>
            <a:blipFill rotWithShape="1">
              <a:blip r:embed="rId3">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2"/>
            <p:cNvSpPr/>
            <p:nvPr/>
          </p:nvSpPr>
          <p:spPr>
            <a:xfrm>
              <a:off x="1885607" y="2049598"/>
              <a:ext cx="1987120" cy="1261821"/>
            </a:xfrm>
            <a:prstGeom prst="roundRect">
              <a:avLst>
                <a:gd name="adj" fmla="val 10000"/>
              </a:avLst>
            </a:prstGeom>
            <a:solidFill>
              <a:schemeClr val="lt1">
                <a:alpha val="89803"/>
              </a:schemeClr>
            </a:solidFill>
            <a:ln w="9525" cap="flat" cmpd="sng">
              <a:solidFill>
                <a:srgbClr val="B80B0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2"/>
            <p:cNvSpPr txBox="1"/>
            <p:nvPr/>
          </p:nvSpPr>
          <p:spPr>
            <a:xfrm>
              <a:off x="1922564" y="2086555"/>
              <a:ext cx="1913206" cy="1187907"/>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500">
                  <a:solidFill>
                    <a:schemeClr val="dk1"/>
                  </a:solidFill>
                  <a:latin typeface="Arial"/>
                  <a:ea typeface="Arial"/>
                  <a:cs typeface="Arial"/>
                  <a:sym typeface="Arial"/>
                </a:rPr>
                <a:t>USAH Roster, HS Verification Form (HS teams only), CVS in FIRST PDF file.</a:t>
              </a:r>
              <a:endParaRPr/>
            </a:p>
          </p:txBody>
        </p:sp>
        <p:sp>
          <p:nvSpPr>
            <p:cNvPr id="599" name="Google Shape;599;p42"/>
            <p:cNvSpPr/>
            <p:nvPr/>
          </p:nvSpPr>
          <p:spPr>
            <a:xfrm>
              <a:off x="4093519" y="1839847"/>
              <a:ext cx="1987120" cy="1261821"/>
            </a:xfrm>
            <a:prstGeom prst="roundRect">
              <a:avLst>
                <a:gd name="adj" fmla="val 10000"/>
              </a:avLst>
            </a:prstGeom>
            <a:blipFill rotWithShape="1">
              <a:blip r:embed="rId3">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2"/>
            <p:cNvSpPr/>
            <p:nvPr/>
          </p:nvSpPr>
          <p:spPr>
            <a:xfrm>
              <a:off x="4314310" y="2049598"/>
              <a:ext cx="1987120" cy="1261821"/>
            </a:xfrm>
            <a:prstGeom prst="roundRect">
              <a:avLst>
                <a:gd name="adj" fmla="val 10000"/>
              </a:avLst>
            </a:prstGeom>
            <a:solidFill>
              <a:schemeClr val="lt1">
                <a:alpha val="89803"/>
              </a:schemeClr>
            </a:solidFill>
            <a:ln w="9525" cap="flat" cmpd="sng">
              <a:solidFill>
                <a:srgbClr val="B80B0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2"/>
            <p:cNvSpPr txBox="1"/>
            <p:nvPr/>
          </p:nvSpPr>
          <p:spPr>
            <a:xfrm>
              <a:off x="4351267" y="2086555"/>
              <a:ext cx="1913206" cy="1187907"/>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500">
                  <a:solidFill>
                    <a:schemeClr val="dk1"/>
                  </a:solidFill>
                  <a:latin typeface="Arial"/>
                  <a:ea typeface="Arial"/>
                  <a:cs typeface="Arial"/>
                  <a:sym typeface="Arial"/>
                </a:rPr>
                <a:t>Game Sheets in a SECOND PDF file.</a:t>
              </a:r>
              <a:endParaRPr/>
            </a:p>
          </p:txBody>
        </p:sp>
        <p:sp>
          <p:nvSpPr>
            <p:cNvPr id="602" name="Google Shape;602;p42"/>
            <p:cNvSpPr/>
            <p:nvPr/>
          </p:nvSpPr>
          <p:spPr>
            <a:xfrm>
              <a:off x="6522222" y="1839847"/>
              <a:ext cx="1987120" cy="1261821"/>
            </a:xfrm>
            <a:prstGeom prst="roundRect">
              <a:avLst>
                <a:gd name="adj" fmla="val 10000"/>
              </a:avLst>
            </a:prstGeom>
            <a:blipFill rotWithShape="1">
              <a:blip r:embed="rId3">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2"/>
            <p:cNvSpPr/>
            <p:nvPr/>
          </p:nvSpPr>
          <p:spPr>
            <a:xfrm>
              <a:off x="6743013" y="2049598"/>
              <a:ext cx="1987120" cy="1261821"/>
            </a:xfrm>
            <a:prstGeom prst="roundRect">
              <a:avLst>
                <a:gd name="adj" fmla="val 10000"/>
              </a:avLst>
            </a:prstGeom>
            <a:solidFill>
              <a:schemeClr val="lt1">
                <a:alpha val="89803"/>
              </a:schemeClr>
            </a:solidFill>
            <a:ln w="9525" cap="flat" cmpd="sng">
              <a:solidFill>
                <a:srgbClr val="B80B0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2"/>
            <p:cNvSpPr txBox="1"/>
            <p:nvPr/>
          </p:nvSpPr>
          <p:spPr>
            <a:xfrm>
              <a:off x="6779970" y="2086555"/>
              <a:ext cx="1913206" cy="1187907"/>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500">
                  <a:solidFill>
                    <a:schemeClr val="dk1"/>
                  </a:solidFill>
                  <a:latin typeface="Arial"/>
                  <a:ea typeface="Arial"/>
                  <a:cs typeface="Arial"/>
                  <a:sym typeface="Arial"/>
                </a:rPr>
                <a:t>CTTs in a THIRD PDF file.</a:t>
              </a:r>
              <a:endParaRPr/>
            </a:p>
          </p:txBody>
        </p:sp>
        <p:sp>
          <p:nvSpPr>
            <p:cNvPr id="605" name="Google Shape;605;p42"/>
            <p:cNvSpPr/>
            <p:nvPr/>
          </p:nvSpPr>
          <p:spPr>
            <a:xfrm>
              <a:off x="6522222" y="104"/>
              <a:ext cx="1987120" cy="1261821"/>
            </a:xfrm>
            <a:prstGeom prst="roundRect">
              <a:avLst>
                <a:gd name="adj" fmla="val 10000"/>
              </a:avLst>
            </a:prstGeom>
            <a:blipFill rotWithShape="1">
              <a:blip r:embed="rId3">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2"/>
            <p:cNvSpPr/>
            <p:nvPr/>
          </p:nvSpPr>
          <p:spPr>
            <a:xfrm>
              <a:off x="6743013" y="209856"/>
              <a:ext cx="1987120" cy="1261821"/>
            </a:xfrm>
            <a:prstGeom prst="roundRect">
              <a:avLst>
                <a:gd name="adj" fmla="val 10000"/>
              </a:avLst>
            </a:prstGeom>
            <a:solidFill>
              <a:schemeClr val="lt1">
                <a:alpha val="89803"/>
              </a:schemeClr>
            </a:solidFill>
            <a:ln w="9525" cap="flat" cmpd="sng">
              <a:solidFill>
                <a:srgbClr val="B80B0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2"/>
            <p:cNvSpPr txBox="1"/>
            <p:nvPr/>
          </p:nvSpPr>
          <p:spPr>
            <a:xfrm>
              <a:off x="6779970" y="246813"/>
              <a:ext cx="1913206" cy="1187907"/>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500">
                  <a:solidFill>
                    <a:schemeClr val="dk1"/>
                  </a:solidFill>
                  <a:latin typeface="Arial"/>
                  <a:ea typeface="Arial"/>
                  <a:cs typeface="Arial"/>
                  <a:sym typeface="Arial"/>
                </a:rPr>
                <a:t>**Be sure all docs are oriented upright and not sideways.</a:t>
              </a:r>
              <a:endParaRPr/>
            </a:p>
          </p:txBody>
        </p:sp>
      </p:grpSp>
      <p:sp>
        <p:nvSpPr>
          <p:cNvPr id="608" name="Google Shape;608;p42"/>
          <p:cNvSpPr txBox="1"/>
          <p:nvPr/>
        </p:nvSpPr>
        <p:spPr>
          <a:xfrm>
            <a:off x="203200" y="269527"/>
            <a:ext cx="6315587" cy="3046948"/>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Arial"/>
                <a:ea typeface="Arial"/>
                <a:cs typeface="Arial"/>
                <a:sym typeface="Arial"/>
              </a:rPr>
              <a:t>Please name your PDFs as follows:</a:t>
            </a:r>
            <a:endParaRPr dirty="0"/>
          </a:p>
          <a:p>
            <a:pPr marL="342900" marR="0" lvl="0" indent="-342900" algn="l" rtl="0">
              <a:spcBef>
                <a:spcPts val="600"/>
              </a:spcBef>
              <a:spcAft>
                <a:spcPts val="0"/>
              </a:spcAft>
              <a:buClr>
                <a:schemeClr val="lt1"/>
              </a:buClr>
              <a:buSzPts val="1800"/>
              <a:buFont typeface="Arial"/>
              <a:buAutoNum type="arabicPeriod"/>
            </a:pPr>
            <a:r>
              <a:rPr lang="en-US" sz="1800" dirty="0">
                <a:solidFill>
                  <a:schemeClr val="lt1"/>
                </a:solidFill>
                <a:latin typeface="Arial"/>
                <a:ea typeface="Arial"/>
                <a:cs typeface="Arial"/>
                <a:sym typeface="Arial"/>
              </a:rPr>
              <a:t>Team name, Age Level, Division, Team Information</a:t>
            </a:r>
            <a:endParaRPr dirty="0"/>
          </a:p>
          <a:p>
            <a:pPr marL="742950" marR="0" lvl="1" indent="-285750" algn="l" rtl="0">
              <a:spcBef>
                <a:spcPts val="600"/>
              </a:spcBef>
              <a:spcAft>
                <a:spcPts val="0"/>
              </a:spcAft>
              <a:buClr>
                <a:schemeClr val="lt1"/>
              </a:buClr>
              <a:buSzPts val="1800"/>
              <a:buFont typeface="Arial"/>
              <a:buChar char="•"/>
            </a:pPr>
            <a:r>
              <a:rPr lang="en-US" sz="1800" b="0" i="0" u="none" strike="noStrike" cap="none" dirty="0">
                <a:solidFill>
                  <a:schemeClr val="lt1"/>
                </a:solidFill>
                <a:latin typeface="Arial"/>
                <a:ea typeface="Arial"/>
                <a:cs typeface="Arial"/>
                <a:sym typeface="Arial"/>
              </a:rPr>
              <a:t>For example – Jr Sun Devils 14U AA Team Information</a:t>
            </a:r>
            <a:endParaRPr dirty="0"/>
          </a:p>
          <a:p>
            <a:pPr marL="342900" marR="0" lvl="0" indent="-342900" algn="l" rtl="0">
              <a:spcBef>
                <a:spcPts val="600"/>
              </a:spcBef>
              <a:spcAft>
                <a:spcPts val="0"/>
              </a:spcAft>
              <a:buClr>
                <a:schemeClr val="lt1"/>
              </a:buClr>
              <a:buSzPts val="1800"/>
              <a:buFont typeface="Arial"/>
              <a:buAutoNum type="arabicPeriod"/>
            </a:pPr>
            <a:r>
              <a:rPr lang="en-US" sz="1800" dirty="0">
                <a:solidFill>
                  <a:schemeClr val="lt1"/>
                </a:solidFill>
                <a:latin typeface="Arial"/>
                <a:ea typeface="Arial"/>
                <a:cs typeface="Arial"/>
                <a:sym typeface="Arial"/>
              </a:rPr>
              <a:t>Team name, Age Level, Division, Game Sheets</a:t>
            </a:r>
            <a:endParaRPr dirty="0"/>
          </a:p>
          <a:p>
            <a:pPr marL="800100" marR="0" lvl="1" indent="-342900" algn="l" rtl="0">
              <a:spcBef>
                <a:spcPts val="600"/>
              </a:spcBef>
              <a:spcAft>
                <a:spcPts val="0"/>
              </a:spcAft>
              <a:buClr>
                <a:schemeClr val="lt1"/>
              </a:buClr>
              <a:buSzPts val="1800"/>
              <a:buFont typeface="Arial"/>
              <a:buChar char="•"/>
            </a:pPr>
            <a:r>
              <a:rPr lang="en-US" sz="1800" b="0" i="0" u="none" strike="noStrike" cap="none" dirty="0">
                <a:solidFill>
                  <a:schemeClr val="lt1"/>
                </a:solidFill>
                <a:latin typeface="Arial"/>
                <a:ea typeface="Arial"/>
                <a:cs typeface="Arial"/>
                <a:sym typeface="Arial"/>
              </a:rPr>
              <a:t>For example – Kachinas Girls 19U AAA Game Sheets</a:t>
            </a:r>
            <a:endParaRPr dirty="0"/>
          </a:p>
          <a:p>
            <a:pPr marL="342900" marR="0" lvl="0" indent="-342900" algn="l" rtl="0">
              <a:spcBef>
                <a:spcPts val="600"/>
              </a:spcBef>
              <a:spcAft>
                <a:spcPts val="0"/>
              </a:spcAft>
              <a:buClr>
                <a:schemeClr val="lt1"/>
              </a:buClr>
              <a:buSzPts val="1800"/>
              <a:buFont typeface="Arial"/>
              <a:buAutoNum type="arabicPeriod"/>
            </a:pPr>
            <a:r>
              <a:rPr lang="en-US" sz="1800" dirty="0">
                <a:solidFill>
                  <a:schemeClr val="lt1"/>
                </a:solidFill>
                <a:latin typeface="Arial"/>
                <a:ea typeface="Arial"/>
                <a:cs typeface="Arial"/>
                <a:sym typeface="Arial"/>
              </a:rPr>
              <a:t>Team name, Age Level, Division, CTTs</a:t>
            </a:r>
            <a:endParaRPr dirty="0"/>
          </a:p>
          <a:p>
            <a:pPr marL="800100" marR="0" lvl="1" indent="-342900" algn="l" rtl="0">
              <a:spcBef>
                <a:spcPts val="600"/>
              </a:spcBef>
              <a:spcAft>
                <a:spcPts val="0"/>
              </a:spcAft>
              <a:buClr>
                <a:schemeClr val="lt1"/>
              </a:buClr>
              <a:buSzPts val="1800"/>
              <a:buFont typeface="Arial"/>
              <a:buChar char="•"/>
            </a:pPr>
            <a:r>
              <a:rPr lang="en-US" sz="1800" b="0" i="0" u="none" strike="noStrike" cap="none" dirty="0">
                <a:solidFill>
                  <a:schemeClr val="lt1"/>
                </a:solidFill>
                <a:latin typeface="Arial"/>
                <a:ea typeface="Arial"/>
                <a:cs typeface="Arial"/>
                <a:sym typeface="Arial"/>
              </a:rPr>
              <a:t>For example – Bobcats 16U AA CTTs</a:t>
            </a:r>
            <a:endParaRPr sz="1800" b="0" i="0" u="none" strike="noStrike" cap="none" dirty="0">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612"/>
        <p:cNvGrpSpPr/>
        <p:nvPr/>
      </p:nvGrpSpPr>
      <p:grpSpPr>
        <a:xfrm>
          <a:off x="0" y="0"/>
          <a:ext cx="0" cy="0"/>
          <a:chOff x="0" y="0"/>
          <a:chExt cx="0" cy="0"/>
        </a:xfrm>
      </p:grpSpPr>
      <p:pic>
        <p:nvPicPr>
          <p:cNvPr id="613" name="Google Shape;613;p43"/>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614" name="Google Shape;614;p43"/>
          <p:cNvGrpSpPr/>
          <p:nvPr/>
        </p:nvGrpSpPr>
        <p:grpSpPr>
          <a:xfrm>
            <a:off x="-25397" y="0"/>
            <a:ext cx="12005350" cy="6644081"/>
            <a:chOff x="-25397" y="0"/>
            <a:chExt cx="12005350" cy="6644081"/>
          </a:xfrm>
        </p:grpSpPr>
        <p:sp>
          <p:nvSpPr>
            <p:cNvPr id="615" name="Google Shape;615;p43"/>
            <p:cNvSpPr/>
            <p:nvPr/>
          </p:nvSpPr>
          <p:spPr>
            <a:xfrm>
              <a:off x="1" y="0"/>
              <a:ext cx="11979952" cy="6644081"/>
            </a:xfrm>
            <a:prstGeom prst="rect">
              <a:avLst/>
            </a:prstGeom>
            <a:solidFill>
              <a:schemeClr val="lt1"/>
            </a:solidFill>
            <a:ln>
              <a:noFill/>
            </a:ln>
            <a:effectLst>
              <a:outerShdw blurRad="98425" dist="76200" dir="4380000" algn="tl" rotWithShape="0">
                <a:srgbClr val="000000">
                  <a:alpha val="6784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616" name="Google Shape;616;p43"/>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sp>
          <p:nvSpPr>
            <p:cNvPr id="617" name="Google Shape;617;p43"/>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grpSp>
      <p:sp>
        <p:nvSpPr>
          <p:cNvPr id="618" name="Google Shape;618;p43"/>
          <p:cNvSpPr/>
          <p:nvPr/>
        </p:nvSpPr>
        <p:spPr>
          <a:xfrm>
            <a:off x="-1" y="0"/>
            <a:ext cx="4070191" cy="6858000"/>
          </a:xfrm>
          <a:custGeom>
            <a:avLst/>
            <a:gdLst/>
            <a:ahLst/>
            <a:cxnLst/>
            <a:rect l="l" t="t" r="r" b="b"/>
            <a:pathLst>
              <a:path w="4061802" h="6858000" extrusionOk="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a:gsLst>
              <a:gs pos="0">
                <a:schemeClr val="accent1"/>
              </a:gs>
              <a:gs pos="34000">
                <a:schemeClr val="accent1"/>
              </a:gs>
              <a:gs pos="100000">
                <a:srgbClr val="5C0607"/>
              </a:gs>
            </a:gsLst>
            <a:lin ang="36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619" name="Google Shape;619;p43"/>
          <p:cNvSpPr/>
          <p:nvPr/>
        </p:nvSpPr>
        <p:spPr>
          <a:xfrm>
            <a:off x="0" y="0"/>
            <a:ext cx="321733" cy="6858000"/>
          </a:xfrm>
          <a:prstGeom prst="rect">
            <a:avLst/>
          </a:prstGeom>
          <a:solidFill>
            <a:srgbClr val="5C0607">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mpact"/>
              <a:ea typeface="Impact"/>
              <a:cs typeface="Impact"/>
              <a:sym typeface="Impact"/>
            </a:endParaRPr>
          </a:p>
        </p:txBody>
      </p:sp>
      <p:sp>
        <p:nvSpPr>
          <p:cNvPr id="620" name="Google Shape;620;p43"/>
          <p:cNvSpPr/>
          <p:nvPr/>
        </p:nvSpPr>
        <p:spPr>
          <a:xfrm>
            <a:off x="4061802" y="1"/>
            <a:ext cx="8130198" cy="6857999"/>
          </a:xfrm>
          <a:custGeom>
            <a:avLst/>
            <a:gdLst/>
            <a:ahLst/>
            <a:cxnLst/>
            <a:rect l="l" t="t" r="r" b="b"/>
            <a:pathLst>
              <a:path w="8130198" h="6857999" extrusionOk="0">
                <a:moveTo>
                  <a:pt x="0" y="0"/>
                </a:moveTo>
                <a:lnTo>
                  <a:pt x="7241014" y="0"/>
                </a:lnTo>
                <a:lnTo>
                  <a:pt x="8130198" y="0"/>
                </a:lnTo>
                <a:lnTo>
                  <a:pt x="8130198" y="6857999"/>
                </a:lnTo>
                <a:lnTo>
                  <a:pt x="0" y="6857999"/>
                </a:lnTo>
                <a:lnTo>
                  <a:pt x="0" y="637536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621" name="Google Shape;621;p43"/>
          <p:cNvSpPr txBox="1"/>
          <p:nvPr/>
        </p:nvSpPr>
        <p:spPr>
          <a:xfrm>
            <a:off x="4554461" y="1226122"/>
            <a:ext cx="6526045" cy="4405756"/>
          </a:xfrm>
          <a:prstGeom prst="rect">
            <a:avLst/>
          </a:prstGeom>
          <a:noFill/>
          <a:ln>
            <a:noFill/>
          </a:ln>
        </p:spPr>
        <p:txBody>
          <a:bodyPr spcFirstLastPara="1" wrap="square" lIns="91425" tIns="45700" rIns="91425" bIns="45700" anchor="ctr" anchorCtr="0">
            <a:normAutofit/>
          </a:bodyPr>
          <a:lstStyle/>
          <a:p>
            <a:pPr marL="0" marR="0" lvl="0" indent="0" algn="l" rtl="0">
              <a:lnSpc>
                <a:spcPct val="120000"/>
              </a:lnSpc>
              <a:spcBef>
                <a:spcPts val="0"/>
              </a:spcBef>
              <a:spcAft>
                <a:spcPts val="0"/>
              </a:spcAft>
              <a:buNone/>
            </a:pPr>
            <a:endParaRPr sz="1600" cap="none">
              <a:solidFill>
                <a:srgbClr val="0C0C0C"/>
              </a:solidFill>
              <a:latin typeface="Impact"/>
              <a:ea typeface="Impact"/>
              <a:cs typeface="Impact"/>
              <a:sym typeface="Impact"/>
            </a:endParaRPr>
          </a:p>
        </p:txBody>
      </p:sp>
      <p:sp>
        <p:nvSpPr>
          <p:cNvPr id="622" name="Google Shape;622;p43"/>
          <p:cNvSpPr txBox="1"/>
          <p:nvPr/>
        </p:nvSpPr>
        <p:spPr>
          <a:xfrm>
            <a:off x="606123" y="438486"/>
            <a:ext cx="2542876"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mbria"/>
                <a:ea typeface="Cambria"/>
                <a:cs typeface="Cambria"/>
                <a:sym typeface="Cambria"/>
              </a:rPr>
              <a:t>Submitting Your </a:t>
            </a:r>
            <a:endParaRPr/>
          </a:p>
          <a:p>
            <a:pPr marL="0" marR="0" lvl="0" indent="0" algn="l" rtl="0">
              <a:spcBef>
                <a:spcPts val="0"/>
              </a:spcBef>
              <a:spcAft>
                <a:spcPts val="0"/>
              </a:spcAft>
              <a:buNone/>
            </a:pPr>
            <a:r>
              <a:rPr lang="en-US" sz="2400" b="1">
                <a:solidFill>
                  <a:schemeClr val="lt1"/>
                </a:solidFill>
                <a:latin typeface="Cambria"/>
                <a:ea typeface="Cambria"/>
                <a:cs typeface="Cambria"/>
                <a:sym typeface="Cambria"/>
              </a:rPr>
              <a:t>Team Book.</a:t>
            </a:r>
            <a:endParaRPr/>
          </a:p>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623" name="Google Shape;623;p43"/>
          <p:cNvSpPr txBox="1"/>
          <p:nvPr/>
        </p:nvSpPr>
        <p:spPr>
          <a:xfrm>
            <a:off x="673517" y="1581129"/>
            <a:ext cx="2587296" cy="507831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n-US" sz="1800" dirty="0">
                <a:solidFill>
                  <a:schemeClr val="lt1"/>
                </a:solidFill>
                <a:latin typeface="Calibri"/>
                <a:ea typeface="Calibri"/>
                <a:cs typeface="Calibri"/>
                <a:sym typeface="Calibri"/>
              </a:rPr>
              <a:t>A shared google folder will be sent to each Association Registrar </a:t>
            </a:r>
            <a:endParaRPr dirty="0"/>
          </a:p>
          <a:p>
            <a:pPr marL="285750" marR="0" lvl="0" indent="-171450" algn="l" rtl="0">
              <a:spcBef>
                <a:spcPts val="0"/>
              </a:spcBef>
              <a:spcAft>
                <a:spcPts val="0"/>
              </a:spcAft>
              <a:buClr>
                <a:schemeClr val="dk1"/>
              </a:buClr>
              <a:buSzPts val="1800"/>
              <a:buFont typeface="Arial"/>
              <a:buNone/>
            </a:pPr>
            <a:endParaRPr sz="1800" dirty="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1800"/>
              <a:buFont typeface="Arial"/>
              <a:buChar char="•"/>
            </a:pPr>
            <a:r>
              <a:rPr lang="en-US" sz="1800" dirty="0">
                <a:solidFill>
                  <a:schemeClr val="lt1"/>
                </a:solidFill>
                <a:latin typeface="Calibri"/>
                <a:ea typeface="Calibri"/>
                <a:cs typeface="Calibri"/>
                <a:sym typeface="Calibri"/>
              </a:rPr>
              <a:t>The expectation is the Association Registrar has reviewed each team's credentials to ensure they are accurate and complete prior to submitting to the Affiliate Registrar</a:t>
            </a:r>
            <a:endParaRPr dirty="0"/>
          </a:p>
          <a:p>
            <a:pPr marL="285750" marR="0" lvl="0" indent="-171450" algn="l" rtl="0">
              <a:spcBef>
                <a:spcPts val="0"/>
              </a:spcBef>
              <a:spcAft>
                <a:spcPts val="0"/>
              </a:spcAft>
              <a:buClr>
                <a:schemeClr val="dk1"/>
              </a:buClr>
              <a:buSzPts val="1800"/>
              <a:buFont typeface="Arial"/>
              <a:buNone/>
            </a:pPr>
            <a:endParaRPr sz="1800" dirty="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1800"/>
              <a:buFont typeface="Arial"/>
              <a:buChar char="•"/>
            </a:pPr>
            <a:r>
              <a:rPr lang="en-US" sz="1800" dirty="0">
                <a:solidFill>
                  <a:schemeClr val="lt1"/>
                </a:solidFill>
                <a:latin typeface="Calibri"/>
                <a:ea typeface="Calibri"/>
                <a:cs typeface="Calibri"/>
                <a:sym typeface="Calibri"/>
              </a:rPr>
              <a:t>Do NOT create additional folders for your files or documents.</a:t>
            </a:r>
            <a:endParaRPr dirty="0"/>
          </a:p>
        </p:txBody>
      </p:sp>
      <p:grpSp>
        <p:nvGrpSpPr>
          <p:cNvPr id="624" name="Google Shape;624;p43"/>
          <p:cNvGrpSpPr/>
          <p:nvPr/>
        </p:nvGrpSpPr>
        <p:grpSpPr>
          <a:xfrm>
            <a:off x="4662572" y="1076452"/>
            <a:ext cx="6724998" cy="4523210"/>
            <a:chOff x="0" y="552"/>
            <a:chExt cx="6724998" cy="4523210"/>
          </a:xfrm>
        </p:grpSpPr>
        <p:cxnSp>
          <p:nvCxnSpPr>
            <p:cNvPr id="625" name="Google Shape;625;p43"/>
            <p:cNvCxnSpPr/>
            <p:nvPr/>
          </p:nvCxnSpPr>
          <p:spPr>
            <a:xfrm>
              <a:off x="0" y="552"/>
              <a:ext cx="6724998" cy="0"/>
            </a:xfrm>
            <a:prstGeom prst="straightConnector1">
              <a:avLst/>
            </a:prstGeom>
            <a:solidFill>
              <a:srgbClr val="B80B0F"/>
            </a:solidFill>
            <a:ln w="19050" cap="flat" cmpd="sng">
              <a:solidFill>
                <a:srgbClr val="B80B0F"/>
              </a:solidFill>
              <a:prstDash val="solid"/>
              <a:round/>
              <a:headEnd type="none" w="sm" len="sm"/>
              <a:tailEnd type="none" w="sm" len="sm"/>
            </a:ln>
          </p:spPr>
        </p:cxnSp>
        <p:sp>
          <p:nvSpPr>
            <p:cNvPr id="626" name="Google Shape;626;p43"/>
            <p:cNvSpPr/>
            <p:nvPr/>
          </p:nvSpPr>
          <p:spPr>
            <a:xfrm>
              <a:off x="0" y="552"/>
              <a:ext cx="1344999" cy="9046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3"/>
            <p:cNvSpPr txBox="1"/>
            <p:nvPr/>
          </p:nvSpPr>
          <p:spPr>
            <a:xfrm>
              <a:off x="0" y="552"/>
              <a:ext cx="1344999" cy="904642"/>
            </a:xfrm>
            <a:prstGeom prst="rect">
              <a:avLst/>
            </a:prstGeom>
            <a:noFill/>
            <a:ln>
              <a:noFill/>
            </a:ln>
          </p:spPr>
          <p:txBody>
            <a:bodyPr spcFirstLastPara="1" wrap="square" lIns="163825" tIns="163825" rIns="163825" bIns="163825" anchor="t" anchorCtr="0">
              <a:noAutofit/>
            </a:bodyPr>
            <a:lstStyle/>
            <a:p>
              <a:pPr marL="0" marR="0" lvl="0" indent="0" algn="l" rtl="0">
                <a:lnSpc>
                  <a:spcPct val="90000"/>
                </a:lnSpc>
                <a:spcBef>
                  <a:spcPts val="0"/>
                </a:spcBef>
                <a:spcAft>
                  <a:spcPts val="0"/>
                </a:spcAft>
                <a:buClr>
                  <a:schemeClr val="dk1"/>
                </a:buClr>
                <a:buSzPts val="4300"/>
                <a:buFont typeface="Arial"/>
                <a:buNone/>
              </a:pPr>
              <a:r>
                <a:rPr lang="en-US" sz="4300">
                  <a:solidFill>
                    <a:schemeClr val="dk1"/>
                  </a:solidFill>
                  <a:latin typeface="Arial"/>
                  <a:ea typeface="Arial"/>
                  <a:cs typeface="Arial"/>
                  <a:sym typeface="Arial"/>
                </a:rPr>
                <a:t>1</a:t>
              </a:r>
              <a:endParaRPr/>
            </a:p>
          </p:txBody>
        </p:sp>
        <p:sp>
          <p:nvSpPr>
            <p:cNvPr id="628" name="Google Shape;628;p43"/>
            <p:cNvSpPr/>
            <p:nvPr/>
          </p:nvSpPr>
          <p:spPr>
            <a:xfrm>
              <a:off x="1445874" y="41632"/>
              <a:ext cx="5279123" cy="82159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3"/>
            <p:cNvSpPr txBox="1"/>
            <p:nvPr/>
          </p:nvSpPr>
          <p:spPr>
            <a:xfrm>
              <a:off x="1445874" y="41632"/>
              <a:ext cx="5279123" cy="821598"/>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dk1"/>
                </a:buClr>
                <a:buSzPts val="1300"/>
                <a:buFont typeface="Arial"/>
                <a:buNone/>
              </a:pPr>
              <a:r>
                <a:rPr lang="en-US" sz="1300">
                  <a:solidFill>
                    <a:schemeClr val="dk1"/>
                  </a:solidFill>
                  <a:latin typeface="Arial"/>
                  <a:ea typeface="Arial"/>
                  <a:cs typeface="Arial"/>
                  <a:sym typeface="Arial"/>
                </a:rPr>
                <a:t>A shared google folder will be sent to each Association Registrar with district and national bound teams.</a:t>
              </a:r>
              <a:endParaRPr/>
            </a:p>
          </p:txBody>
        </p:sp>
        <p:cxnSp>
          <p:nvCxnSpPr>
            <p:cNvPr id="630" name="Google Shape;630;p43"/>
            <p:cNvCxnSpPr/>
            <p:nvPr/>
          </p:nvCxnSpPr>
          <p:spPr>
            <a:xfrm>
              <a:off x="1344999" y="863230"/>
              <a:ext cx="5379998" cy="0"/>
            </a:xfrm>
            <a:prstGeom prst="straightConnector1">
              <a:avLst/>
            </a:prstGeom>
            <a:solidFill>
              <a:srgbClr val="B80B0F"/>
            </a:solidFill>
            <a:ln w="19050" cap="flat" cmpd="sng">
              <a:solidFill>
                <a:srgbClr val="DFB9BA"/>
              </a:solidFill>
              <a:prstDash val="solid"/>
              <a:round/>
              <a:headEnd type="none" w="sm" len="sm"/>
              <a:tailEnd type="none" w="sm" len="sm"/>
            </a:ln>
          </p:spPr>
        </p:cxnSp>
        <p:cxnSp>
          <p:nvCxnSpPr>
            <p:cNvPr id="631" name="Google Shape;631;p43"/>
            <p:cNvCxnSpPr/>
            <p:nvPr/>
          </p:nvCxnSpPr>
          <p:spPr>
            <a:xfrm>
              <a:off x="0" y="905194"/>
              <a:ext cx="6724998" cy="0"/>
            </a:xfrm>
            <a:prstGeom prst="straightConnector1">
              <a:avLst/>
            </a:prstGeom>
            <a:solidFill>
              <a:srgbClr val="B80B0F"/>
            </a:solidFill>
            <a:ln w="19050" cap="flat" cmpd="sng">
              <a:solidFill>
                <a:srgbClr val="B80B0F"/>
              </a:solidFill>
              <a:prstDash val="solid"/>
              <a:round/>
              <a:headEnd type="none" w="sm" len="sm"/>
              <a:tailEnd type="none" w="sm" len="sm"/>
            </a:ln>
          </p:spPr>
        </p:cxnSp>
        <p:sp>
          <p:nvSpPr>
            <p:cNvPr id="632" name="Google Shape;632;p43"/>
            <p:cNvSpPr/>
            <p:nvPr/>
          </p:nvSpPr>
          <p:spPr>
            <a:xfrm>
              <a:off x="0" y="905194"/>
              <a:ext cx="1344999" cy="9046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3"/>
            <p:cNvSpPr txBox="1"/>
            <p:nvPr/>
          </p:nvSpPr>
          <p:spPr>
            <a:xfrm>
              <a:off x="0" y="905194"/>
              <a:ext cx="1344999" cy="904642"/>
            </a:xfrm>
            <a:prstGeom prst="rect">
              <a:avLst/>
            </a:prstGeom>
            <a:noFill/>
            <a:ln>
              <a:noFill/>
            </a:ln>
          </p:spPr>
          <p:txBody>
            <a:bodyPr spcFirstLastPara="1" wrap="square" lIns="163825" tIns="163825" rIns="163825" bIns="163825" anchor="t" anchorCtr="0">
              <a:noAutofit/>
            </a:bodyPr>
            <a:lstStyle/>
            <a:p>
              <a:pPr marL="0" marR="0" lvl="0" indent="0" algn="l" rtl="0">
                <a:lnSpc>
                  <a:spcPct val="90000"/>
                </a:lnSpc>
                <a:spcBef>
                  <a:spcPts val="0"/>
                </a:spcBef>
                <a:spcAft>
                  <a:spcPts val="0"/>
                </a:spcAft>
                <a:buClr>
                  <a:schemeClr val="dk1"/>
                </a:buClr>
                <a:buSzPts val="4300"/>
                <a:buFont typeface="Arial"/>
                <a:buNone/>
              </a:pPr>
              <a:r>
                <a:rPr lang="en-US" sz="4300">
                  <a:solidFill>
                    <a:schemeClr val="dk1"/>
                  </a:solidFill>
                  <a:latin typeface="Arial"/>
                  <a:ea typeface="Arial"/>
                  <a:cs typeface="Arial"/>
                  <a:sym typeface="Arial"/>
                </a:rPr>
                <a:t>2</a:t>
              </a:r>
              <a:endParaRPr/>
            </a:p>
          </p:txBody>
        </p:sp>
        <p:sp>
          <p:nvSpPr>
            <p:cNvPr id="634" name="Google Shape;634;p43"/>
            <p:cNvSpPr/>
            <p:nvPr/>
          </p:nvSpPr>
          <p:spPr>
            <a:xfrm>
              <a:off x="1445874" y="946274"/>
              <a:ext cx="5279123" cy="82159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3"/>
            <p:cNvSpPr txBox="1"/>
            <p:nvPr/>
          </p:nvSpPr>
          <p:spPr>
            <a:xfrm>
              <a:off x="1445874" y="946274"/>
              <a:ext cx="5279123" cy="821598"/>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dk1"/>
                </a:buClr>
                <a:buSzPts val="1300"/>
                <a:buFont typeface="Arial"/>
                <a:buNone/>
              </a:pPr>
              <a:r>
                <a:rPr lang="en-US" sz="1300">
                  <a:solidFill>
                    <a:schemeClr val="dk1"/>
                  </a:solidFill>
                  <a:latin typeface="Arial"/>
                  <a:ea typeface="Arial"/>
                  <a:cs typeface="Arial"/>
                  <a:sym typeface="Arial"/>
                </a:rPr>
                <a:t>In each Association folder will be separate “team” folders for each of your eligible teams.</a:t>
              </a:r>
              <a:endParaRPr/>
            </a:p>
          </p:txBody>
        </p:sp>
        <p:cxnSp>
          <p:nvCxnSpPr>
            <p:cNvPr id="636" name="Google Shape;636;p43"/>
            <p:cNvCxnSpPr/>
            <p:nvPr/>
          </p:nvCxnSpPr>
          <p:spPr>
            <a:xfrm>
              <a:off x="1344999" y="1767873"/>
              <a:ext cx="5379998" cy="0"/>
            </a:xfrm>
            <a:prstGeom prst="straightConnector1">
              <a:avLst/>
            </a:prstGeom>
            <a:solidFill>
              <a:srgbClr val="B80B0F"/>
            </a:solidFill>
            <a:ln w="19050" cap="flat" cmpd="sng">
              <a:solidFill>
                <a:srgbClr val="DFB9BA"/>
              </a:solidFill>
              <a:prstDash val="solid"/>
              <a:round/>
              <a:headEnd type="none" w="sm" len="sm"/>
              <a:tailEnd type="none" w="sm" len="sm"/>
            </a:ln>
          </p:spPr>
        </p:cxnSp>
        <p:cxnSp>
          <p:nvCxnSpPr>
            <p:cNvPr id="637" name="Google Shape;637;p43"/>
            <p:cNvCxnSpPr/>
            <p:nvPr/>
          </p:nvCxnSpPr>
          <p:spPr>
            <a:xfrm>
              <a:off x="0" y="1809836"/>
              <a:ext cx="6724998" cy="0"/>
            </a:xfrm>
            <a:prstGeom prst="straightConnector1">
              <a:avLst/>
            </a:prstGeom>
            <a:solidFill>
              <a:srgbClr val="B80B0F"/>
            </a:solidFill>
            <a:ln w="19050" cap="flat" cmpd="sng">
              <a:solidFill>
                <a:srgbClr val="B80B0F"/>
              </a:solidFill>
              <a:prstDash val="solid"/>
              <a:round/>
              <a:headEnd type="none" w="sm" len="sm"/>
              <a:tailEnd type="none" w="sm" len="sm"/>
            </a:ln>
          </p:spPr>
        </p:cxnSp>
        <p:sp>
          <p:nvSpPr>
            <p:cNvPr id="638" name="Google Shape;638;p43"/>
            <p:cNvSpPr/>
            <p:nvPr/>
          </p:nvSpPr>
          <p:spPr>
            <a:xfrm>
              <a:off x="0" y="1809836"/>
              <a:ext cx="1344999" cy="9046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3"/>
            <p:cNvSpPr txBox="1"/>
            <p:nvPr/>
          </p:nvSpPr>
          <p:spPr>
            <a:xfrm>
              <a:off x="0" y="1809836"/>
              <a:ext cx="1344999" cy="904642"/>
            </a:xfrm>
            <a:prstGeom prst="rect">
              <a:avLst/>
            </a:prstGeom>
            <a:noFill/>
            <a:ln>
              <a:noFill/>
            </a:ln>
          </p:spPr>
          <p:txBody>
            <a:bodyPr spcFirstLastPara="1" wrap="square" lIns="163825" tIns="163825" rIns="163825" bIns="163825" anchor="t" anchorCtr="0">
              <a:noAutofit/>
            </a:bodyPr>
            <a:lstStyle/>
            <a:p>
              <a:pPr marL="0" marR="0" lvl="0" indent="0" algn="l" rtl="0">
                <a:lnSpc>
                  <a:spcPct val="90000"/>
                </a:lnSpc>
                <a:spcBef>
                  <a:spcPts val="0"/>
                </a:spcBef>
                <a:spcAft>
                  <a:spcPts val="0"/>
                </a:spcAft>
                <a:buClr>
                  <a:schemeClr val="dk1"/>
                </a:buClr>
                <a:buSzPts val="4300"/>
                <a:buFont typeface="Arial"/>
                <a:buNone/>
              </a:pPr>
              <a:r>
                <a:rPr lang="en-US" sz="4300">
                  <a:solidFill>
                    <a:schemeClr val="dk1"/>
                  </a:solidFill>
                  <a:latin typeface="Arial"/>
                  <a:ea typeface="Arial"/>
                  <a:cs typeface="Arial"/>
                  <a:sym typeface="Arial"/>
                </a:rPr>
                <a:t>3</a:t>
              </a:r>
              <a:endParaRPr/>
            </a:p>
          </p:txBody>
        </p:sp>
        <p:sp>
          <p:nvSpPr>
            <p:cNvPr id="640" name="Google Shape;640;p43"/>
            <p:cNvSpPr/>
            <p:nvPr/>
          </p:nvSpPr>
          <p:spPr>
            <a:xfrm>
              <a:off x="1445874" y="1850916"/>
              <a:ext cx="5279123" cy="82159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3"/>
            <p:cNvSpPr txBox="1"/>
            <p:nvPr/>
          </p:nvSpPr>
          <p:spPr>
            <a:xfrm>
              <a:off x="1445874" y="1850916"/>
              <a:ext cx="5279123" cy="821598"/>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dk1"/>
                </a:buClr>
                <a:buSzPts val="1300"/>
                <a:buFont typeface="Arial"/>
                <a:buNone/>
              </a:pPr>
              <a:r>
                <a:rPr lang="en-US" sz="1300">
                  <a:solidFill>
                    <a:schemeClr val="dk1"/>
                  </a:solidFill>
                  <a:latin typeface="Arial"/>
                  <a:ea typeface="Arial"/>
                  <a:cs typeface="Arial"/>
                  <a:sym typeface="Arial"/>
                </a:rPr>
                <a:t>You will add your 3 PDF files to the “team” folder.</a:t>
              </a:r>
              <a:br>
                <a:rPr lang="en-US" sz="1300">
                  <a:solidFill>
                    <a:schemeClr val="dk1"/>
                  </a:solidFill>
                  <a:latin typeface="Arial"/>
                  <a:ea typeface="Arial"/>
                  <a:cs typeface="Arial"/>
                  <a:sym typeface="Arial"/>
                </a:rPr>
              </a:br>
              <a:endParaRPr sz="1300">
                <a:solidFill>
                  <a:schemeClr val="dk1"/>
                </a:solidFill>
                <a:latin typeface="Arial"/>
                <a:ea typeface="Arial"/>
                <a:cs typeface="Arial"/>
                <a:sym typeface="Arial"/>
              </a:endParaRPr>
            </a:p>
          </p:txBody>
        </p:sp>
        <p:cxnSp>
          <p:nvCxnSpPr>
            <p:cNvPr id="642" name="Google Shape;642;p43"/>
            <p:cNvCxnSpPr/>
            <p:nvPr/>
          </p:nvCxnSpPr>
          <p:spPr>
            <a:xfrm>
              <a:off x="1344999" y="2672515"/>
              <a:ext cx="5379998" cy="0"/>
            </a:xfrm>
            <a:prstGeom prst="straightConnector1">
              <a:avLst/>
            </a:prstGeom>
            <a:solidFill>
              <a:srgbClr val="B80B0F"/>
            </a:solidFill>
            <a:ln w="19050" cap="flat" cmpd="sng">
              <a:solidFill>
                <a:srgbClr val="DFB9BA"/>
              </a:solidFill>
              <a:prstDash val="solid"/>
              <a:round/>
              <a:headEnd type="none" w="sm" len="sm"/>
              <a:tailEnd type="none" w="sm" len="sm"/>
            </a:ln>
          </p:spPr>
        </p:cxnSp>
        <p:cxnSp>
          <p:nvCxnSpPr>
            <p:cNvPr id="643" name="Google Shape;643;p43"/>
            <p:cNvCxnSpPr/>
            <p:nvPr/>
          </p:nvCxnSpPr>
          <p:spPr>
            <a:xfrm>
              <a:off x="0" y="2714478"/>
              <a:ext cx="6724998" cy="0"/>
            </a:xfrm>
            <a:prstGeom prst="straightConnector1">
              <a:avLst/>
            </a:prstGeom>
            <a:solidFill>
              <a:srgbClr val="B80B0F"/>
            </a:solidFill>
            <a:ln w="19050" cap="flat" cmpd="sng">
              <a:solidFill>
                <a:srgbClr val="B80B0F"/>
              </a:solidFill>
              <a:prstDash val="solid"/>
              <a:round/>
              <a:headEnd type="none" w="sm" len="sm"/>
              <a:tailEnd type="none" w="sm" len="sm"/>
            </a:ln>
          </p:spPr>
        </p:cxnSp>
        <p:sp>
          <p:nvSpPr>
            <p:cNvPr id="644" name="Google Shape;644;p43"/>
            <p:cNvSpPr/>
            <p:nvPr/>
          </p:nvSpPr>
          <p:spPr>
            <a:xfrm>
              <a:off x="0" y="2714478"/>
              <a:ext cx="1344999" cy="9046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3"/>
            <p:cNvSpPr txBox="1"/>
            <p:nvPr/>
          </p:nvSpPr>
          <p:spPr>
            <a:xfrm>
              <a:off x="0" y="2714478"/>
              <a:ext cx="1344999" cy="904642"/>
            </a:xfrm>
            <a:prstGeom prst="rect">
              <a:avLst/>
            </a:prstGeom>
            <a:noFill/>
            <a:ln>
              <a:noFill/>
            </a:ln>
          </p:spPr>
          <p:txBody>
            <a:bodyPr spcFirstLastPara="1" wrap="square" lIns="163825" tIns="163825" rIns="163825" bIns="163825" anchor="t" anchorCtr="0">
              <a:noAutofit/>
            </a:bodyPr>
            <a:lstStyle/>
            <a:p>
              <a:pPr marL="0" marR="0" lvl="0" indent="0" algn="l" rtl="0">
                <a:lnSpc>
                  <a:spcPct val="90000"/>
                </a:lnSpc>
                <a:spcBef>
                  <a:spcPts val="0"/>
                </a:spcBef>
                <a:spcAft>
                  <a:spcPts val="0"/>
                </a:spcAft>
                <a:buClr>
                  <a:schemeClr val="dk1"/>
                </a:buClr>
                <a:buSzPts val="4300"/>
                <a:buFont typeface="Arial"/>
                <a:buNone/>
              </a:pPr>
              <a:r>
                <a:rPr lang="en-US" sz="4300">
                  <a:solidFill>
                    <a:schemeClr val="dk1"/>
                  </a:solidFill>
                  <a:latin typeface="Arial"/>
                  <a:ea typeface="Arial"/>
                  <a:cs typeface="Arial"/>
                  <a:sym typeface="Arial"/>
                </a:rPr>
                <a:t>4</a:t>
              </a:r>
              <a:endParaRPr/>
            </a:p>
          </p:txBody>
        </p:sp>
        <p:sp>
          <p:nvSpPr>
            <p:cNvPr id="646" name="Google Shape;646;p43"/>
            <p:cNvSpPr/>
            <p:nvPr/>
          </p:nvSpPr>
          <p:spPr>
            <a:xfrm>
              <a:off x="1445874" y="2755558"/>
              <a:ext cx="5279123" cy="82159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3"/>
            <p:cNvSpPr txBox="1"/>
            <p:nvPr/>
          </p:nvSpPr>
          <p:spPr>
            <a:xfrm>
              <a:off x="1445874" y="2755558"/>
              <a:ext cx="5279123" cy="821598"/>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dk1"/>
                </a:buClr>
                <a:buSzPts val="1300"/>
                <a:buFont typeface="Arial"/>
                <a:buNone/>
              </a:pPr>
              <a:r>
                <a:rPr lang="en-US" sz="1300">
                  <a:solidFill>
                    <a:schemeClr val="dk1"/>
                  </a:solidFill>
                  <a:latin typeface="Arial"/>
                  <a:ea typeface="Arial"/>
                  <a:cs typeface="Arial"/>
                  <a:sym typeface="Arial"/>
                </a:rPr>
                <a:t>Please notify the Affiliate Registrar, melissa.Yubeta@usahockey.org once you have added your files to the team folder so the review process can begin.</a:t>
              </a:r>
              <a:endParaRPr/>
            </a:p>
          </p:txBody>
        </p:sp>
        <p:cxnSp>
          <p:nvCxnSpPr>
            <p:cNvPr id="648" name="Google Shape;648;p43"/>
            <p:cNvCxnSpPr/>
            <p:nvPr/>
          </p:nvCxnSpPr>
          <p:spPr>
            <a:xfrm>
              <a:off x="1344999" y="3577157"/>
              <a:ext cx="5379998" cy="0"/>
            </a:xfrm>
            <a:prstGeom prst="straightConnector1">
              <a:avLst/>
            </a:prstGeom>
            <a:solidFill>
              <a:srgbClr val="B80B0F"/>
            </a:solidFill>
            <a:ln w="19050" cap="flat" cmpd="sng">
              <a:solidFill>
                <a:srgbClr val="DFB9BA"/>
              </a:solidFill>
              <a:prstDash val="solid"/>
              <a:round/>
              <a:headEnd type="none" w="sm" len="sm"/>
              <a:tailEnd type="none" w="sm" len="sm"/>
            </a:ln>
          </p:spPr>
        </p:cxnSp>
        <p:cxnSp>
          <p:nvCxnSpPr>
            <p:cNvPr id="649" name="Google Shape;649;p43"/>
            <p:cNvCxnSpPr/>
            <p:nvPr/>
          </p:nvCxnSpPr>
          <p:spPr>
            <a:xfrm>
              <a:off x="0" y="3619120"/>
              <a:ext cx="6724998" cy="0"/>
            </a:xfrm>
            <a:prstGeom prst="straightConnector1">
              <a:avLst/>
            </a:prstGeom>
            <a:solidFill>
              <a:srgbClr val="B80B0F"/>
            </a:solidFill>
            <a:ln w="19050" cap="flat" cmpd="sng">
              <a:solidFill>
                <a:srgbClr val="B80B0F"/>
              </a:solidFill>
              <a:prstDash val="solid"/>
              <a:round/>
              <a:headEnd type="none" w="sm" len="sm"/>
              <a:tailEnd type="none" w="sm" len="sm"/>
            </a:ln>
          </p:spPr>
        </p:cxnSp>
        <p:sp>
          <p:nvSpPr>
            <p:cNvPr id="650" name="Google Shape;650;p43"/>
            <p:cNvSpPr/>
            <p:nvPr/>
          </p:nvSpPr>
          <p:spPr>
            <a:xfrm>
              <a:off x="0" y="3619120"/>
              <a:ext cx="1344999" cy="9046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3"/>
            <p:cNvSpPr txBox="1"/>
            <p:nvPr/>
          </p:nvSpPr>
          <p:spPr>
            <a:xfrm>
              <a:off x="0" y="3619120"/>
              <a:ext cx="1344999" cy="904642"/>
            </a:xfrm>
            <a:prstGeom prst="rect">
              <a:avLst/>
            </a:prstGeom>
            <a:noFill/>
            <a:ln>
              <a:noFill/>
            </a:ln>
          </p:spPr>
          <p:txBody>
            <a:bodyPr spcFirstLastPara="1" wrap="square" lIns="163825" tIns="163825" rIns="163825" bIns="163825" anchor="t" anchorCtr="0">
              <a:noAutofit/>
            </a:bodyPr>
            <a:lstStyle/>
            <a:p>
              <a:pPr marL="0" marR="0" lvl="0" indent="0" algn="l" rtl="0">
                <a:lnSpc>
                  <a:spcPct val="90000"/>
                </a:lnSpc>
                <a:spcBef>
                  <a:spcPts val="0"/>
                </a:spcBef>
                <a:spcAft>
                  <a:spcPts val="0"/>
                </a:spcAft>
                <a:buClr>
                  <a:schemeClr val="dk1"/>
                </a:buClr>
                <a:buSzPts val="4300"/>
                <a:buFont typeface="Arial"/>
                <a:buNone/>
              </a:pPr>
              <a:r>
                <a:rPr lang="en-US" sz="4300">
                  <a:solidFill>
                    <a:schemeClr val="dk1"/>
                  </a:solidFill>
                  <a:latin typeface="Arial"/>
                  <a:ea typeface="Arial"/>
                  <a:cs typeface="Arial"/>
                  <a:sym typeface="Arial"/>
                </a:rPr>
                <a:t>5</a:t>
              </a:r>
              <a:endParaRPr/>
            </a:p>
          </p:txBody>
        </p:sp>
        <p:sp>
          <p:nvSpPr>
            <p:cNvPr id="652" name="Google Shape;652;p43"/>
            <p:cNvSpPr/>
            <p:nvPr/>
          </p:nvSpPr>
          <p:spPr>
            <a:xfrm>
              <a:off x="1445874" y="3660200"/>
              <a:ext cx="5279123" cy="82159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3"/>
            <p:cNvSpPr txBox="1"/>
            <p:nvPr/>
          </p:nvSpPr>
          <p:spPr>
            <a:xfrm>
              <a:off x="1445874" y="3660200"/>
              <a:ext cx="5279123" cy="821598"/>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dk1"/>
                </a:buClr>
                <a:buSzPts val="1300"/>
                <a:buFont typeface="Arial"/>
                <a:buNone/>
              </a:pPr>
              <a:r>
                <a:rPr lang="en-US" sz="1300">
                  <a:solidFill>
                    <a:schemeClr val="dk1"/>
                  </a:solidFill>
                  <a:latin typeface="Arial"/>
                  <a:ea typeface="Arial"/>
                  <a:cs typeface="Arial"/>
                  <a:sym typeface="Arial"/>
                </a:rPr>
                <a:t>Once each teams 3 PDF files have been reviewed and approved, the Team folder name will be labeled APPROVED, and an email will be sent to the Association registrar confirming the team is complete.</a:t>
              </a:r>
              <a:endParaRPr/>
            </a:p>
          </p:txBody>
        </p:sp>
        <p:cxnSp>
          <p:nvCxnSpPr>
            <p:cNvPr id="654" name="Google Shape;654;p43"/>
            <p:cNvCxnSpPr/>
            <p:nvPr/>
          </p:nvCxnSpPr>
          <p:spPr>
            <a:xfrm>
              <a:off x="1344999" y="4481799"/>
              <a:ext cx="5379998" cy="0"/>
            </a:xfrm>
            <a:prstGeom prst="straightConnector1">
              <a:avLst/>
            </a:prstGeom>
            <a:solidFill>
              <a:srgbClr val="B80B0F"/>
            </a:solidFill>
            <a:ln w="19050" cap="flat" cmpd="sng">
              <a:solidFill>
                <a:srgbClr val="DFB9BA"/>
              </a:solidFill>
              <a:prstDash val="solid"/>
              <a:round/>
              <a:headEnd type="none" w="sm" len="sm"/>
              <a:tailEnd type="none" w="sm" len="sm"/>
            </a:ln>
          </p:spPr>
        </p:cxn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658"/>
        <p:cNvGrpSpPr/>
        <p:nvPr/>
      </p:nvGrpSpPr>
      <p:grpSpPr>
        <a:xfrm>
          <a:off x="0" y="0"/>
          <a:ext cx="0" cy="0"/>
          <a:chOff x="0" y="0"/>
          <a:chExt cx="0" cy="0"/>
        </a:xfrm>
      </p:grpSpPr>
      <p:pic>
        <p:nvPicPr>
          <p:cNvPr id="659" name="Google Shape;659;p44"/>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660" name="Google Shape;660;p44"/>
          <p:cNvGrpSpPr/>
          <p:nvPr/>
        </p:nvGrpSpPr>
        <p:grpSpPr>
          <a:xfrm>
            <a:off x="-25397" y="0"/>
            <a:ext cx="12005350" cy="6644081"/>
            <a:chOff x="-25397" y="0"/>
            <a:chExt cx="12005350" cy="6644081"/>
          </a:xfrm>
        </p:grpSpPr>
        <p:sp>
          <p:nvSpPr>
            <p:cNvPr id="661" name="Google Shape;661;p44"/>
            <p:cNvSpPr/>
            <p:nvPr/>
          </p:nvSpPr>
          <p:spPr>
            <a:xfrm>
              <a:off x="1" y="0"/>
              <a:ext cx="11979952" cy="6644081"/>
            </a:xfrm>
            <a:prstGeom prst="rect">
              <a:avLst/>
            </a:prstGeom>
            <a:solidFill>
              <a:schemeClr val="lt1"/>
            </a:solidFill>
            <a:ln>
              <a:noFill/>
            </a:ln>
            <a:effectLst>
              <a:outerShdw blurRad="98425" dist="76200" dir="4380000" algn="tl" rotWithShape="0">
                <a:srgbClr val="000000">
                  <a:alpha val="6784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662" name="Google Shape;662;p44"/>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sp>
          <p:nvSpPr>
            <p:cNvPr id="663" name="Google Shape;663;p44"/>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grpSp>
      <p:sp>
        <p:nvSpPr>
          <p:cNvPr id="664" name="Google Shape;664;p4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mpact"/>
              <a:ea typeface="Impact"/>
              <a:cs typeface="Impact"/>
              <a:sym typeface="Impact"/>
            </a:endParaRPr>
          </a:p>
        </p:txBody>
      </p:sp>
      <p:sp>
        <p:nvSpPr>
          <p:cNvPr id="665" name="Google Shape;665;p44"/>
          <p:cNvSpPr txBox="1"/>
          <p:nvPr/>
        </p:nvSpPr>
        <p:spPr>
          <a:xfrm>
            <a:off x="685800" y="685800"/>
            <a:ext cx="10792837" cy="115196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5400" b="1" cap="none">
                <a:solidFill>
                  <a:schemeClr val="accent1"/>
                </a:solidFill>
                <a:latin typeface="Impact"/>
                <a:ea typeface="Impact"/>
                <a:cs typeface="Impact"/>
                <a:sym typeface="Impact"/>
              </a:rPr>
              <a:t>FINAL STEPS:</a:t>
            </a:r>
            <a:endParaRPr/>
          </a:p>
        </p:txBody>
      </p:sp>
      <p:grpSp>
        <p:nvGrpSpPr>
          <p:cNvPr id="666" name="Google Shape;666;p44"/>
          <p:cNvGrpSpPr/>
          <p:nvPr/>
        </p:nvGrpSpPr>
        <p:grpSpPr>
          <a:xfrm>
            <a:off x="696335" y="2603847"/>
            <a:ext cx="10592803" cy="3442992"/>
            <a:chOff x="10535" y="540097"/>
            <a:chExt cx="10592803" cy="2828230"/>
          </a:xfrm>
        </p:grpSpPr>
        <p:sp>
          <p:nvSpPr>
            <p:cNvPr id="667" name="Google Shape;667;p44"/>
            <p:cNvSpPr/>
            <p:nvPr/>
          </p:nvSpPr>
          <p:spPr>
            <a:xfrm>
              <a:off x="908230" y="888576"/>
              <a:ext cx="718156" cy="71"/>
            </a:xfrm>
            <a:prstGeom prst="rect">
              <a:avLst/>
            </a:prstGeom>
            <a:solidFill>
              <a:srgbClr val="E4CACA">
                <a:alpha val="89803"/>
              </a:srgbClr>
            </a:solidFill>
            <a:ln w="9525" cap="flat" cmpd="sng">
              <a:solidFill>
                <a:srgbClr val="E4CAC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4"/>
            <p:cNvSpPr/>
            <p:nvPr/>
          </p:nvSpPr>
          <p:spPr>
            <a:xfrm>
              <a:off x="1669476" y="828228"/>
              <a:ext cx="82587" cy="155273"/>
            </a:xfrm>
            <a:prstGeom prst="chevron">
              <a:avLst>
                <a:gd name="adj" fmla="val 90000"/>
              </a:avLst>
            </a:prstGeom>
            <a:solidFill>
              <a:srgbClr val="E4CACA">
                <a:alpha val="89803"/>
              </a:srgbClr>
            </a:solidFill>
            <a:ln w="9525" cap="flat" cmpd="sng">
              <a:solidFill>
                <a:srgbClr val="E4CAC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4"/>
            <p:cNvSpPr/>
            <p:nvPr/>
          </p:nvSpPr>
          <p:spPr>
            <a:xfrm>
              <a:off x="469946" y="540097"/>
              <a:ext cx="697029" cy="697029"/>
            </a:xfrm>
            <a:prstGeom prst="ellipse">
              <a:avLst/>
            </a:prstGeom>
            <a:blipFill rotWithShape="1">
              <a:blip r:embed="rId4">
                <a:alphaModFix/>
              </a:blip>
              <a:tile tx="0" ty="0" sx="100000" sy="100000" flip="none" algn="tl"/>
            </a:blipFill>
            <a:ln w="9525" cap="flat" cmpd="sng">
              <a:solidFill>
                <a:srgbClr val="B80B0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4"/>
            <p:cNvSpPr txBox="1"/>
            <p:nvPr/>
          </p:nvSpPr>
          <p:spPr>
            <a:xfrm>
              <a:off x="572024" y="642175"/>
              <a:ext cx="492873" cy="492873"/>
            </a:xfrm>
            <a:prstGeom prst="rect">
              <a:avLst/>
            </a:prstGeom>
            <a:noFill/>
            <a:ln>
              <a:noFill/>
            </a:ln>
          </p:spPr>
          <p:txBody>
            <a:bodyPr spcFirstLastPara="1" wrap="square" lIns="27025" tIns="27025" rIns="27025" bIns="27025" anchor="ctr" anchorCtr="0">
              <a:noAutofit/>
            </a:bodyPr>
            <a:lstStyle/>
            <a:p>
              <a:pPr marL="0" marR="0" lvl="0" indent="0" algn="ctr" rtl="0">
                <a:lnSpc>
                  <a:spcPct val="90000"/>
                </a:lnSpc>
                <a:spcBef>
                  <a:spcPts val="0"/>
                </a:spcBef>
                <a:spcAft>
                  <a:spcPts val="0"/>
                </a:spcAft>
                <a:buClr>
                  <a:schemeClr val="lt1"/>
                </a:buClr>
                <a:buSzPts val="3100"/>
                <a:buFont typeface="Impact"/>
                <a:buNone/>
              </a:pPr>
              <a:r>
                <a:rPr lang="en-US" sz="3100">
                  <a:solidFill>
                    <a:schemeClr val="lt1"/>
                  </a:solidFill>
                  <a:latin typeface="Impact"/>
                  <a:ea typeface="Impact"/>
                  <a:cs typeface="Impact"/>
                  <a:sym typeface="Impact"/>
                </a:rPr>
                <a:t>1</a:t>
              </a:r>
              <a:endParaRPr/>
            </a:p>
          </p:txBody>
        </p:sp>
        <p:sp>
          <p:nvSpPr>
            <p:cNvPr id="671" name="Google Shape;671;p44"/>
            <p:cNvSpPr/>
            <p:nvPr/>
          </p:nvSpPr>
          <p:spPr>
            <a:xfrm>
              <a:off x="10535" y="1402727"/>
              <a:ext cx="1615851" cy="1965600"/>
            </a:xfrm>
            <a:prstGeom prst="upArrowCallout">
              <a:avLst>
                <a:gd name="adj1" fmla="val 50000"/>
                <a:gd name="adj2" fmla="val 20000"/>
                <a:gd name="adj3" fmla="val 20000"/>
                <a:gd name="adj4" fmla="val 100000"/>
              </a:avLst>
            </a:prstGeom>
            <a:solidFill>
              <a:srgbClr val="E4CACA">
                <a:alpha val="89803"/>
              </a:srgbClr>
            </a:solidFill>
            <a:ln w="9525" cap="flat" cmpd="sng">
              <a:solidFill>
                <a:srgbClr val="E4CAC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4"/>
            <p:cNvSpPr txBox="1"/>
            <p:nvPr/>
          </p:nvSpPr>
          <p:spPr>
            <a:xfrm>
              <a:off x="10535" y="1725897"/>
              <a:ext cx="1615851" cy="1642430"/>
            </a:xfrm>
            <a:prstGeom prst="rect">
              <a:avLst/>
            </a:prstGeom>
            <a:noFill/>
            <a:ln>
              <a:noFill/>
            </a:ln>
          </p:spPr>
          <p:txBody>
            <a:bodyPr spcFirstLastPara="1" wrap="square" lIns="127450" tIns="165100" rIns="127450" bIns="1651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1100" b="0">
                  <a:solidFill>
                    <a:schemeClr val="dk1"/>
                  </a:solidFill>
                  <a:latin typeface="Arial"/>
                  <a:ea typeface="Arial"/>
                  <a:cs typeface="Arial"/>
                  <a:sym typeface="Arial"/>
                </a:rPr>
                <a:t>The Affiliate Registrar will review your book and let you know if anything is missing, needs a correction, or an update. </a:t>
              </a:r>
              <a:endParaRPr/>
            </a:p>
          </p:txBody>
        </p:sp>
        <p:sp>
          <p:nvSpPr>
            <p:cNvPr id="673" name="Google Shape;673;p44"/>
            <p:cNvSpPr/>
            <p:nvPr/>
          </p:nvSpPr>
          <p:spPr>
            <a:xfrm>
              <a:off x="1805925" y="888576"/>
              <a:ext cx="1615851" cy="72"/>
            </a:xfrm>
            <a:prstGeom prst="rect">
              <a:avLst/>
            </a:prstGeom>
            <a:solidFill>
              <a:srgbClr val="E4CACA">
                <a:alpha val="89803"/>
              </a:srgbClr>
            </a:solidFill>
            <a:ln w="9525" cap="flat" cmpd="sng">
              <a:solidFill>
                <a:srgbClr val="E4CAC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4"/>
            <p:cNvSpPr/>
            <p:nvPr/>
          </p:nvSpPr>
          <p:spPr>
            <a:xfrm>
              <a:off x="3464866" y="828228"/>
              <a:ext cx="82587" cy="155273"/>
            </a:xfrm>
            <a:prstGeom prst="chevron">
              <a:avLst>
                <a:gd name="adj" fmla="val 90000"/>
              </a:avLst>
            </a:prstGeom>
            <a:solidFill>
              <a:srgbClr val="E4CACA">
                <a:alpha val="89803"/>
              </a:srgbClr>
            </a:solidFill>
            <a:ln w="9525" cap="flat" cmpd="sng">
              <a:solidFill>
                <a:srgbClr val="E4CAC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4"/>
            <p:cNvSpPr/>
            <p:nvPr/>
          </p:nvSpPr>
          <p:spPr>
            <a:xfrm>
              <a:off x="2265336" y="540097"/>
              <a:ext cx="697029" cy="697029"/>
            </a:xfrm>
            <a:prstGeom prst="ellipse">
              <a:avLst/>
            </a:prstGeom>
            <a:blipFill rotWithShape="1">
              <a:blip r:embed="rId4">
                <a:alphaModFix/>
              </a:blip>
              <a:tile tx="0" ty="0" sx="100000" sy="100000" flip="none" algn="tl"/>
            </a:blipFill>
            <a:ln w="9525" cap="flat" cmpd="sng">
              <a:solidFill>
                <a:srgbClr val="B80B0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4"/>
            <p:cNvSpPr txBox="1"/>
            <p:nvPr/>
          </p:nvSpPr>
          <p:spPr>
            <a:xfrm>
              <a:off x="2367414" y="642175"/>
              <a:ext cx="492873" cy="492873"/>
            </a:xfrm>
            <a:prstGeom prst="rect">
              <a:avLst/>
            </a:prstGeom>
            <a:noFill/>
            <a:ln>
              <a:noFill/>
            </a:ln>
          </p:spPr>
          <p:txBody>
            <a:bodyPr spcFirstLastPara="1" wrap="square" lIns="27025" tIns="27025" rIns="27025" bIns="27025" anchor="ctr" anchorCtr="0">
              <a:noAutofit/>
            </a:bodyPr>
            <a:lstStyle/>
            <a:p>
              <a:pPr marL="0" marR="0" lvl="0" indent="0" algn="ctr" rtl="0">
                <a:lnSpc>
                  <a:spcPct val="90000"/>
                </a:lnSpc>
                <a:spcBef>
                  <a:spcPts val="0"/>
                </a:spcBef>
                <a:spcAft>
                  <a:spcPts val="0"/>
                </a:spcAft>
                <a:buClr>
                  <a:schemeClr val="lt1"/>
                </a:buClr>
                <a:buSzPts val="3100"/>
                <a:buFont typeface="Impact"/>
                <a:buNone/>
              </a:pPr>
              <a:r>
                <a:rPr lang="en-US" sz="3100">
                  <a:solidFill>
                    <a:schemeClr val="lt1"/>
                  </a:solidFill>
                  <a:latin typeface="Impact"/>
                  <a:ea typeface="Impact"/>
                  <a:cs typeface="Impact"/>
                  <a:sym typeface="Impact"/>
                </a:rPr>
                <a:t>2</a:t>
              </a:r>
              <a:endParaRPr/>
            </a:p>
          </p:txBody>
        </p:sp>
        <p:sp>
          <p:nvSpPr>
            <p:cNvPr id="677" name="Google Shape;677;p44"/>
            <p:cNvSpPr/>
            <p:nvPr/>
          </p:nvSpPr>
          <p:spPr>
            <a:xfrm>
              <a:off x="1805925" y="1402727"/>
              <a:ext cx="1615851" cy="1965600"/>
            </a:xfrm>
            <a:prstGeom prst="upArrowCallout">
              <a:avLst>
                <a:gd name="adj1" fmla="val 50000"/>
                <a:gd name="adj2" fmla="val 20000"/>
                <a:gd name="adj3" fmla="val 20000"/>
                <a:gd name="adj4" fmla="val 100000"/>
              </a:avLst>
            </a:prstGeom>
            <a:solidFill>
              <a:srgbClr val="E4CACA">
                <a:alpha val="89803"/>
              </a:srgbClr>
            </a:solidFill>
            <a:ln w="9525" cap="flat" cmpd="sng">
              <a:solidFill>
                <a:srgbClr val="E4CAC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4"/>
            <p:cNvSpPr txBox="1"/>
            <p:nvPr/>
          </p:nvSpPr>
          <p:spPr>
            <a:xfrm>
              <a:off x="1805925" y="1725897"/>
              <a:ext cx="1615851" cy="1642430"/>
            </a:xfrm>
            <a:prstGeom prst="rect">
              <a:avLst/>
            </a:prstGeom>
            <a:noFill/>
            <a:ln>
              <a:noFill/>
            </a:ln>
          </p:spPr>
          <p:txBody>
            <a:bodyPr spcFirstLastPara="1" wrap="square" lIns="127450" tIns="165100" rIns="127450" bIns="1651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The Affiliate Registrar will send you a signed version of the CVS once your book is fully updated and complete. This CVS will replace the unsigned CVS in the physical book that will accompany you to Nationals.</a:t>
              </a:r>
              <a:endParaRPr/>
            </a:p>
          </p:txBody>
        </p:sp>
        <p:sp>
          <p:nvSpPr>
            <p:cNvPr id="679" name="Google Shape;679;p44"/>
            <p:cNvSpPr/>
            <p:nvPr/>
          </p:nvSpPr>
          <p:spPr>
            <a:xfrm>
              <a:off x="3601316" y="888576"/>
              <a:ext cx="1615851" cy="72"/>
            </a:xfrm>
            <a:prstGeom prst="rect">
              <a:avLst/>
            </a:prstGeom>
            <a:solidFill>
              <a:srgbClr val="E4CACA">
                <a:alpha val="89803"/>
              </a:srgbClr>
            </a:solidFill>
            <a:ln w="9525" cap="flat" cmpd="sng">
              <a:solidFill>
                <a:srgbClr val="E4CAC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4"/>
            <p:cNvSpPr/>
            <p:nvPr/>
          </p:nvSpPr>
          <p:spPr>
            <a:xfrm>
              <a:off x="5260256" y="828228"/>
              <a:ext cx="82587" cy="155273"/>
            </a:xfrm>
            <a:prstGeom prst="chevron">
              <a:avLst>
                <a:gd name="adj" fmla="val 90000"/>
              </a:avLst>
            </a:prstGeom>
            <a:solidFill>
              <a:srgbClr val="E4CACA">
                <a:alpha val="89803"/>
              </a:srgbClr>
            </a:solidFill>
            <a:ln w="9525" cap="flat" cmpd="sng">
              <a:solidFill>
                <a:srgbClr val="E4CAC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4"/>
            <p:cNvSpPr/>
            <p:nvPr/>
          </p:nvSpPr>
          <p:spPr>
            <a:xfrm>
              <a:off x="4060726" y="540097"/>
              <a:ext cx="697029" cy="697029"/>
            </a:xfrm>
            <a:prstGeom prst="ellipse">
              <a:avLst/>
            </a:prstGeom>
            <a:blipFill rotWithShape="1">
              <a:blip r:embed="rId4">
                <a:alphaModFix/>
              </a:blip>
              <a:tile tx="0" ty="0" sx="100000" sy="100000" flip="none" algn="tl"/>
            </a:blipFill>
            <a:ln w="9525" cap="flat" cmpd="sng">
              <a:solidFill>
                <a:srgbClr val="B80B0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4"/>
            <p:cNvSpPr txBox="1"/>
            <p:nvPr/>
          </p:nvSpPr>
          <p:spPr>
            <a:xfrm>
              <a:off x="4162804" y="642175"/>
              <a:ext cx="492873" cy="492873"/>
            </a:xfrm>
            <a:prstGeom prst="rect">
              <a:avLst/>
            </a:prstGeom>
            <a:noFill/>
            <a:ln>
              <a:noFill/>
            </a:ln>
          </p:spPr>
          <p:txBody>
            <a:bodyPr spcFirstLastPara="1" wrap="square" lIns="27025" tIns="27025" rIns="27025" bIns="27025" anchor="ctr" anchorCtr="0">
              <a:noAutofit/>
            </a:bodyPr>
            <a:lstStyle/>
            <a:p>
              <a:pPr marL="0" marR="0" lvl="0" indent="0" algn="ctr" rtl="0">
                <a:lnSpc>
                  <a:spcPct val="90000"/>
                </a:lnSpc>
                <a:spcBef>
                  <a:spcPts val="0"/>
                </a:spcBef>
                <a:spcAft>
                  <a:spcPts val="0"/>
                </a:spcAft>
                <a:buClr>
                  <a:schemeClr val="lt1"/>
                </a:buClr>
                <a:buSzPts val="3100"/>
                <a:buFont typeface="Impact"/>
                <a:buNone/>
              </a:pPr>
              <a:r>
                <a:rPr lang="en-US" sz="3100">
                  <a:solidFill>
                    <a:schemeClr val="lt1"/>
                  </a:solidFill>
                  <a:latin typeface="Impact"/>
                  <a:ea typeface="Impact"/>
                  <a:cs typeface="Impact"/>
                  <a:sym typeface="Impact"/>
                </a:rPr>
                <a:t>3</a:t>
              </a:r>
              <a:endParaRPr/>
            </a:p>
          </p:txBody>
        </p:sp>
        <p:sp>
          <p:nvSpPr>
            <p:cNvPr id="683" name="Google Shape;683;p44"/>
            <p:cNvSpPr/>
            <p:nvPr/>
          </p:nvSpPr>
          <p:spPr>
            <a:xfrm>
              <a:off x="3601316" y="1402727"/>
              <a:ext cx="1615851" cy="1965600"/>
            </a:xfrm>
            <a:prstGeom prst="upArrowCallout">
              <a:avLst>
                <a:gd name="adj1" fmla="val 50000"/>
                <a:gd name="adj2" fmla="val 20000"/>
                <a:gd name="adj3" fmla="val 20000"/>
                <a:gd name="adj4" fmla="val 100000"/>
              </a:avLst>
            </a:prstGeom>
            <a:solidFill>
              <a:srgbClr val="E4CACA">
                <a:alpha val="89803"/>
              </a:srgbClr>
            </a:solidFill>
            <a:ln w="9525" cap="flat" cmpd="sng">
              <a:solidFill>
                <a:srgbClr val="E4CAC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4"/>
            <p:cNvSpPr txBox="1"/>
            <p:nvPr/>
          </p:nvSpPr>
          <p:spPr>
            <a:xfrm>
              <a:off x="3601316" y="1725897"/>
              <a:ext cx="1615851" cy="1642430"/>
            </a:xfrm>
            <a:prstGeom prst="rect">
              <a:avLst/>
            </a:prstGeom>
            <a:noFill/>
            <a:ln>
              <a:noFill/>
            </a:ln>
          </p:spPr>
          <p:txBody>
            <a:bodyPr spcFirstLastPara="1" wrap="square" lIns="127450" tIns="165100" rIns="127450" bIns="1651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As teams advance to Districts and/or Nationals their COMPLETE electronic book will be forwarded to the District Registrar and/or to the Nationals host registrar.</a:t>
              </a:r>
              <a:endParaRPr/>
            </a:p>
          </p:txBody>
        </p:sp>
        <p:sp>
          <p:nvSpPr>
            <p:cNvPr id="685" name="Google Shape;685;p44"/>
            <p:cNvSpPr/>
            <p:nvPr/>
          </p:nvSpPr>
          <p:spPr>
            <a:xfrm>
              <a:off x="5396706" y="888576"/>
              <a:ext cx="1615851" cy="72"/>
            </a:xfrm>
            <a:prstGeom prst="rect">
              <a:avLst/>
            </a:prstGeom>
            <a:solidFill>
              <a:srgbClr val="E4CACA">
                <a:alpha val="89803"/>
              </a:srgbClr>
            </a:solidFill>
            <a:ln w="9525" cap="flat" cmpd="sng">
              <a:solidFill>
                <a:srgbClr val="E4CAC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4"/>
            <p:cNvSpPr/>
            <p:nvPr/>
          </p:nvSpPr>
          <p:spPr>
            <a:xfrm>
              <a:off x="7055647" y="828228"/>
              <a:ext cx="82587" cy="155273"/>
            </a:xfrm>
            <a:prstGeom prst="chevron">
              <a:avLst>
                <a:gd name="adj" fmla="val 90000"/>
              </a:avLst>
            </a:prstGeom>
            <a:solidFill>
              <a:srgbClr val="E4CACA">
                <a:alpha val="89803"/>
              </a:srgbClr>
            </a:solidFill>
            <a:ln w="9525" cap="flat" cmpd="sng">
              <a:solidFill>
                <a:srgbClr val="E4CAC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4"/>
            <p:cNvSpPr/>
            <p:nvPr/>
          </p:nvSpPr>
          <p:spPr>
            <a:xfrm>
              <a:off x="5856117" y="540097"/>
              <a:ext cx="697029" cy="697029"/>
            </a:xfrm>
            <a:prstGeom prst="ellipse">
              <a:avLst/>
            </a:prstGeom>
            <a:blipFill rotWithShape="1">
              <a:blip r:embed="rId4">
                <a:alphaModFix/>
              </a:blip>
              <a:tile tx="0" ty="0" sx="100000" sy="100000" flip="none" algn="tl"/>
            </a:blipFill>
            <a:ln w="9525" cap="flat" cmpd="sng">
              <a:solidFill>
                <a:srgbClr val="B80B0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4"/>
            <p:cNvSpPr txBox="1"/>
            <p:nvPr/>
          </p:nvSpPr>
          <p:spPr>
            <a:xfrm>
              <a:off x="5958195" y="642175"/>
              <a:ext cx="492873" cy="492873"/>
            </a:xfrm>
            <a:prstGeom prst="rect">
              <a:avLst/>
            </a:prstGeom>
            <a:noFill/>
            <a:ln>
              <a:noFill/>
            </a:ln>
          </p:spPr>
          <p:txBody>
            <a:bodyPr spcFirstLastPara="1" wrap="square" lIns="27025" tIns="27025" rIns="27025" bIns="27025" anchor="ctr" anchorCtr="0">
              <a:noAutofit/>
            </a:bodyPr>
            <a:lstStyle/>
            <a:p>
              <a:pPr marL="0" marR="0" lvl="0" indent="0" algn="ctr" rtl="0">
                <a:lnSpc>
                  <a:spcPct val="90000"/>
                </a:lnSpc>
                <a:spcBef>
                  <a:spcPts val="0"/>
                </a:spcBef>
                <a:spcAft>
                  <a:spcPts val="0"/>
                </a:spcAft>
                <a:buClr>
                  <a:schemeClr val="lt1"/>
                </a:buClr>
                <a:buSzPts val="3100"/>
                <a:buFont typeface="Impact"/>
                <a:buNone/>
              </a:pPr>
              <a:r>
                <a:rPr lang="en-US" sz="3100">
                  <a:solidFill>
                    <a:schemeClr val="lt1"/>
                  </a:solidFill>
                  <a:latin typeface="Impact"/>
                  <a:ea typeface="Impact"/>
                  <a:cs typeface="Impact"/>
                  <a:sym typeface="Impact"/>
                </a:rPr>
                <a:t>4</a:t>
              </a:r>
              <a:endParaRPr/>
            </a:p>
          </p:txBody>
        </p:sp>
        <p:sp>
          <p:nvSpPr>
            <p:cNvPr id="689" name="Google Shape;689;p44"/>
            <p:cNvSpPr/>
            <p:nvPr/>
          </p:nvSpPr>
          <p:spPr>
            <a:xfrm>
              <a:off x="5396706" y="1402727"/>
              <a:ext cx="1615851" cy="1965600"/>
            </a:xfrm>
            <a:prstGeom prst="upArrowCallout">
              <a:avLst>
                <a:gd name="adj1" fmla="val 50000"/>
                <a:gd name="adj2" fmla="val 20000"/>
                <a:gd name="adj3" fmla="val 20000"/>
                <a:gd name="adj4" fmla="val 100000"/>
              </a:avLst>
            </a:prstGeom>
            <a:solidFill>
              <a:srgbClr val="E4CACA">
                <a:alpha val="89803"/>
              </a:srgbClr>
            </a:solidFill>
            <a:ln w="9525" cap="flat" cmpd="sng">
              <a:solidFill>
                <a:srgbClr val="E4CAC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4"/>
            <p:cNvSpPr txBox="1"/>
            <p:nvPr/>
          </p:nvSpPr>
          <p:spPr>
            <a:xfrm>
              <a:off x="5396706" y="1725897"/>
              <a:ext cx="1615851" cy="1642430"/>
            </a:xfrm>
            <a:prstGeom prst="rect">
              <a:avLst/>
            </a:prstGeom>
            <a:noFill/>
            <a:ln>
              <a:noFill/>
            </a:ln>
          </p:spPr>
          <p:txBody>
            <a:bodyPr spcFirstLastPara="1" wrap="square" lIns="127450" tIns="165100" rIns="127450" bIns="1651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If advancing to Districts and/or Nationals be sure to have a physical book organized and on your person at all times.</a:t>
              </a:r>
              <a:endParaRPr/>
            </a:p>
          </p:txBody>
        </p:sp>
        <p:sp>
          <p:nvSpPr>
            <p:cNvPr id="691" name="Google Shape;691;p44"/>
            <p:cNvSpPr/>
            <p:nvPr/>
          </p:nvSpPr>
          <p:spPr>
            <a:xfrm>
              <a:off x="7192096" y="888576"/>
              <a:ext cx="1615851" cy="72"/>
            </a:xfrm>
            <a:prstGeom prst="rect">
              <a:avLst/>
            </a:prstGeom>
            <a:solidFill>
              <a:srgbClr val="E4CACA">
                <a:alpha val="89803"/>
              </a:srgbClr>
            </a:solidFill>
            <a:ln w="9525" cap="flat" cmpd="sng">
              <a:solidFill>
                <a:srgbClr val="E4CAC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4"/>
            <p:cNvSpPr/>
            <p:nvPr/>
          </p:nvSpPr>
          <p:spPr>
            <a:xfrm>
              <a:off x="8851037" y="828228"/>
              <a:ext cx="82587" cy="155273"/>
            </a:xfrm>
            <a:prstGeom prst="chevron">
              <a:avLst>
                <a:gd name="adj" fmla="val 90000"/>
              </a:avLst>
            </a:prstGeom>
            <a:solidFill>
              <a:srgbClr val="E4CACA">
                <a:alpha val="89803"/>
              </a:srgbClr>
            </a:solidFill>
            <a:ln w="9525" cap="flat" cmpd="sng">
              <a:solidFill>
                <a:srgbClr val="E4CAC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4"/>
            <p:cNvSpPr/>
            <p:nvPr/>
          </p:nvSpPr>
          <p:spPr>
            <a:xfrm>
              <a:off x="7651507" y="540097"/>
              <a:ext cx="697029" cy="697029"/>
            </a:xfrm>
            <a:prstGeom prst="ellipse">
              <a:avLst/>
            </a:prstGeom>
            <a:blipFill rotWithShape="1">
              <a:blip r:embed="rId4">
                <a:alphaModFix/>
              </a:blip>
              <a:tile tx="0" ty="0" sx="100000" sy="100000" flip="none" algn="tl"/>
            </a:blipFill>
            <a:ln w="9525" cap="flat" cmpd="sng">
              <a:solidFill>
                <a:srgbClr val="B80B0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4"/>
            <p:cNvSpPr txBox="1"/>
            <p:nvPr/>
          </p:nvSpPr>
          <p:spPr>
            <a:xfrm>
              <a:off x="7753585" y="642175"/>
              <a:ext cx="492873" cy="492873"/>
            </a:xfrm>
            <a:prstGeom prst="rect">
              <a:avLst/>
            </a:prstGeom>
            <a:noFill/>
            <a:ln>
              <a:noFill/>
            </a:ln>
          </p:spPr>
          <p:txBody>
            <a:bodyPr spcFirstLastPara="1" wrap="square" lIns="27025" tIns="27025" rIns="27025" bIns="27025" anchor="ctr" anchorCtr="0">
              <a:noAutofit/>
            </a:bodyPr>
            <a:lstStyle/>
            <a:p>
              <a:pPr marL="0" marR="0" lvl="0" indent="0" algn="ctr" rtl="0">
                <a:lnSpc>
                  <a:spcPct val="90000"/>
                </a:lnSpc>
                <a:spcBef>
                  <a:spcPts val="0"/>
                </a:spcBef>
                <a:spcAft>
                  <a:spcPts val="0"/>
                </a:spcAft>
                <a:buClr>
                  <a:schemeClr val="lt1"/>
                </a:buClr>
                <a:buSzPts val="3100"/>
                <a:buFont typeface="Impact"/>
                <a:buNone/>
              </a:pPr>
              <a:r>
                <a:rPr lang="en-US" sz="3100">
                  <a:solidFill>
                    <a:schemeClr val="lt1"/>
                  </a:solidFill>
                  <a:latin typeface="Impact"/>
                  <a:ea typeface="Impact"/>
                  <a:cs typeface="Impact"/>
                  <a:sym typeface="Impact"/>
                </a:rPr>
                <a:t>5</a:t>
              </a:r>
              <a:endParaRPr/>
            </a:p>
          </p:txBody>
        </p:sp>
        <p:sp>
          <p:nvSpPr>
            <p:cNvPr id="695" name="Google Shape;695;p44"/>
            <p:cNvSpPr/>
            <p:nvPr/>
          </p:nvSpPr>
          <p:spPr>
            <a:xfrm>
              <a:off x="7192096" y="1402727"/>
              <a:ext cx="1615851" cy="1965600"/>
            </a:xfrm>
            <a:prstGeom prst="upArrowCallout">
              <a:avLst>
                <a:gd name="adj1" fmla="val 50000"/>
                <a:gd name="adj2" fmla="val 20000"/>
                <a:gd name="adj3" fmla="val 20000"/>
                <a:gd name="adj4" fmla="val 100000"/>
              </a:avLst>
            </a:prstGeom>
            <a:solidFill>
              <a:srgbClr val="E4CACA">
                <a:alpha val="89803"/>
              </a:srgbClr>
            </a:solidFill>
            <a:ln w="9525" cap="flat" cmpd="sng">
              <a:solidFill>
                <a:srgbClr val="E4CAC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4"/>
            <p:cNvSpPr txBox="1"/>
            <p:nvPr/>
          </p:nvSpPr>
          <p:spPr>
            <a:xfrm>
              <a:off x="7192096" y="1725897"/>
              <a:ext cx="1615851" cy="1642430"/>
            </a:xfrm>
            <a:prstGeom prst="rect">
              <a:avLst/>
            </a:prstGeom>
            <a:noFill/>
            <a:ln>
              <a:noFill/>
            </a:ln>
          </p:spPr>
          <p:txBody>
            <a:bodyPr spcFirstLastPara="1" wrap="square" lIns="127450" tIns="165100" rIns="127450" bIns="1651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It is often easier to spot check items on physical books rather than digital when at the event.</a:t>
              </a:r>
              <a:endParaRPr/>
            </a:p>
          </p:txBody>
        </p:sp>
        <p:sp>
          <p:nvSpPr>
            <p:cNvPr id="697" name="Google Shape;697;p44"/>
            <p:cNvSpPr/>
            <p:nvPr/>
          </p:nvSpPr>
          <p:spPr>
            <a:xfrm>
              <a:off x="8987487" y="888576"/>
              <a:ext cx="807925" cy="72"/>
            </a:xfrm>
            <a:prstGeom prst="rect">
              <a:avLst/>
            </a:prstGeom>
            <a:solidFill>
              <a:srgbClr val="E4CACA">
                <a:alpha val="89803"/>
              </a:srgbClr>
            </a:solidFill>
            <a:ln w="9525" cap="flat" cmpd="sng">
              <a:solidFill>
                <a:srgbClr val="E4CAC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4"/>
            <p:cNvSpPr/>
            <p:nvPr/>
          </p:nvSpPr>
          <p:spPr>
            <a:xfrm>
              <a:off x="9446898" y="540097"/>
              <a:ext cx="697029" cy="697029"/>
            </a:xfrm>
            <a:prstGeom prst="ellipse">
              <a:avLst/>
            </a:prstGeom>
            <a:blipFill rotWithShape="1">
              <a:blip r:embed="rId4">
                <a:alphaModFix/>
              </a:blip>
              <a:tile tx="0" ty="0" sx="100000" sy="100000" flip="none" algn="tl"/>
            </a:blipFill>
            <a:ln w="9525" cap="flat" cmpd="sng">
              <a:solidFill>
                <a:srgbClr val="B80B0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4"/>
            <p:cNvSpPr txBox="1"/>
            <p:nvPr/>
          </p:nvSpPr>
          <p:spPr>
            <a:xfrm>
              <a:off x="9548976" y="642175"/>
              <a:ext cx="492873" cy="492873"/>
            </a:xfrm>
            <a:prstGeom prst="rect">
              <a:avLst/>
            </a:prstGeom>
            <a:noFill/>
            <a:ln>
              <a:noFill/>
            </a:ln>
          </p:spPr>
          <p:txBody>
            <a:bodyPr spcFirstLastPara="1" wrap="square" lIns="27025" tIns="27025" rIns="27025" bIns="27025" anchor="ctr" anchorCtr="0">
              <a:noAutofit/>
            </a:bodyPr>
            <a:lstStyle/>
            <a:p>
              <a:pPr marL="0" marR="0" lvl="0" indent="0" algn="ctr" rtl="0">
                <a:lnSpc>
                  <a:spcPct val="90000"/>
                </a:lnSpc>
                <a:spcBef>
                  <a:spcPts val="0"/>
                </a:spcBef>
                <a:spcAft>
                  <a:spcPts val="0"/>
                </a:spcAft>
                <a:buClr>
                  <a:schemeClr val="lt1"/>
                </a:buClr>
                <a:buSzPts val="3100"/>
                <a:buFont typeface="Impact"/>
                <a:buNone/>
              </a:pPr>
              <a:r>
                <a:rPr lang="en-US" sz="3100">
                  <a:solidFill>
                    <a:schemeClr val="lt1"/>
                  </a:solidFill>
                  <a:latin typeface="Impact"/>
                  <a:ea typeface="Impact"/>
                  <a:cs typeface="Impact"/>
                  <a:sym typeface="Impact"/>
                </a:rPr>
                <a:t>6</a:t>
              </a:r>
              <a:endParaRPr/>
            </a:p>
          </p:txBody>
        </p:sp>
        <p:sp>
          <p:nvSpPr>
            <p:cNvPr id="700" name="Google Shape;700;p44"/>
            <p:cNvSpPr/>
            <p:nvPr/>
          </p:nvSpPr>
          <p:spPr>
            <a:xfrm>
              <a:off x="8987487" y="1402727"/>
              <a:ext cx="1615851" cy="1965600"/>
            </a:xfrm>
            <a:prstGeom prst="upArrowCallout">
              <a:avLst>
                <a:gd name="adj1" fmla="val 50000"/>
                <a:gd name="adj2" fmla="val 20000"/>
                <a:gd name="adj3" fmla="val 20000"/>
                <a:gd name="adj4" fmla="val 100000"/>
              </a:avLst>
            </a:prstGeom>
            <a:solidFill>
              <a:srgbClr val="E4CACA">
                <a:alpha val="89803"/>
              </a:srgbClr>
            </a:solidFill>
            <a:ln w="9525" cap="flat" cmpd="sng">
              <a:solidFill>
                <a:srgbClr val="E4CAC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4"/>
            <p:cNvSpPr txBox="1"/>
            <p:nvPr/>
          </p:nvSpPr>
          <p:spPr>
            <a:xfrm>
              <a:off x="8987487" y="1725897"/>
              <a:ext cx="1615851" cy="1642430"/>
            </a:xfrm>
            <a:prstGeom prst="rect">
              <a:avLst/>
            </a:prstGeom>
            <a:noFill/>
            <a:ln>
              <a:noFill/>
            </a:ln>
          </p:spPr>
          <p:txBody>
            <a:bodyPr spcFirstLastPara="1" wrap="square" lIns="127450" tIns="165100" rIns="127450" bIns="1651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Instead of folders I recommend a binder with clearly marked tabs to correspond with the 3 PDF files in the electronic book. Organize the material for each tab in the same order as in the digital PDF.</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705"/>
        <p:cNvGrpSpPr/>
        <p:nvPr/>
      </p:nvGrpSpPr>
      <p:grpSpPr>
        <a:xfrm>
          <a:off x="0" y="0"/>
          <a:ext cx="0" cy="0"/>
          <a:chOff x="0" y="0"/>
          <a:chExt cx="0" cy="0"/>
        </a:xfrm>
      </p:grpSpPr>
      <p:pic>
        <p:nvPicPr>
          <p:cNvPr id="706" name="Google Shape;706;p45"/>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707" name="Google Shape;707;p45"/>
          <p:cNvGrpSpPr/>
          <p:nvPr/>
        </p:nvGrpSpPr>
        <p:grpSpPr>
          <a:xfrm>
            <a:off x="-25397" y="0"/>
            <a:ext cx="12005350" cy="6644081"/>
            <a:chOff x="-25397" y="0"/>
            <a:chExt cx="12005350" cy="6644081"/>
          </a:xfrm>
        </p:grpSpPr>
        <p:sp>
          <p:nvSpPr>
            <p:cNvPr id="708" name="Google Shape;708;p45"/>
            <p:cNvSpPr/>
            <p:nvPr/>
          </p:nvSpPr>
          <p:spPr>
            <a:xfrm>
              <a:off x="1" y="0"/>
              <a:ext cx="11979952" cy="6644081"/>
            </a:xfrm>
            <a:prstGeom prst="rect">
              <a:avLst/>
            </a:prstGeom>
            <a:solidFill>
              <a:schemeClr val="lt1"/>
            </a:solidFill>
            <a:ln>
              <a:noFill/>
            </a:ln>
            <a:effectLst>
              <a:outerShdw blurRad="98425" dist="76200" dir="4380000" algn="tl" rotWithShape="0">
                <a:srgbClr val="000000">
                  <a:alpha val="6784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709" name="Google Shape;709;p45"/>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sp>
          <p:nvSpPr>
            <p:cNvPr id="710" name="Google Shape;710;p45"/>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grpSp>
      <p:sp>
        <p:nvSpPr>
          <p:cNvPr id="711" name="Google Shape;711;p4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mpact"/>
              <a:ea typeface="Impact"/>
              <a:cs typeface="Impact"/>
              <a:sym typeface="Impact"/>
            </a:endParaRPr>
          </a:p>
        </p:txBody>
      </p:sp>
      <p:grpSp>
        <p:nvGrpSpPr>
          <p:cNvPr id="712" name="Google Shape;712;p45"/>
          <p:cNvGrpSpPr/>
          <p:nvPr/>
        </p:nvGrpSpPr>
        <p:grpSpPr>
          <a:xfrm>
            <a:off x="2078745" y="796058"/>
            <a:ext cx="8026520" cy="5265882"/>
            <a:chOff x="1593258" y="2103"/>
            <a:chExt cx="8026520" cy="5265882"/>
          </a:xfrm>
        </p:grpSpPr>
        <p:sp>
          <p:nvSpPr>
            <p:cNvPr id="713" name="Google Shape;713;p45"/>
            <p:cNvSpPr/>
            <p:nvPr/>
          </p:nvSpPr>
          <p:spPr>
            <a:xfrm>
              <a:off x="4242010" y="2103"/>
              <a:ext cx="5377768" cy="2432278"/>
            </a:xfrm>
            <a:prstGeom prst="rect">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5"/>
            <p:cNvSpPr txBox="1"/>
            <p:nvPr/>
          </p:nvSpPr>
          <p:spPr>
            <a:xfrm>
              <a:off x="4242010" y="2103"/>
              <a:ext cx="5377768" cy="2432278"/>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What to Expect at Nationals.</a:t>
              </a:r>
              <a:endParaRPr sz="1800">
                <a:solidFill>
                  <a:schemeClr val="lt1"/>
                </a:solidFill>
                <a:latin typeface="Arial"/>
                <a:ea typeface="Arial"/>
                <a:cs typeface="Arial"/>
                <a:sym typeface="Arial"/>
              </a:endParaRPr>
            </a:p>
            <a:p>
              <a:pPr marL="114300" marR="0" lvl="1" indent="-114300" algn="l" rtl="0">
                <a:lnSpc>
                  <a:spcPct val="100000"/>
                </a:lnSpc>
                <a:spcBef>
                  <a:spcPts val="63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Once a team advances to Nationals and their book has been verified the District Registrar will send the registration link and hotel information to the head coach and team manager.</a:t>
              </a:r>
              <a:endParaRPr/>
            </a:p>
            <a:p>
              <a:pPr marL="114300" marR="0" lvl="1" indent="-114300" algn="l" rtl="0">
                <a:lnSpc>
                  <a:spcPct val="100000"/>
                </a:lnSpc>
                <a:spcBef>
                  <a:spcPts val="21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Fee to register.</a:t>
              </a:r>
              <a:endParaRPr/>
            </a:p>
            <a:p>
              <a:pPr marL="114300" marR="0" lvl="1" indent="-114300" algn="l" rtl="0">
                <a:lnSpc>
                  <a:spcPct val="100000"/>
                </a:lnSpc>
                <a:spcBef>
                  <a:spcPts val="21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Team photo required as part of registration.</a:t>
              </a:r>
              <a:endParaRPr/>
            </a:p>
            <a:p>
              <a:pPr marL="114300" marR="0" lvl="1" indent="-114300" algn="l" rtl="0">
                <a:lnSpc>
                  <a:spcPct val="100000"/>
                </a:lnSpc>
                <a:spcBef>
                  <a:spcPts val="21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Stay to play.</a:t>
              </a:r>
              <a:endParaRPr/>
            </a:p>
            <a:p>
              <a:pPr marL="114300" marR="0" lvl="1" indent="-114300" algn="l" rtl="0">
                <a:lnSpc>
                  <a:spcPct val="100000"/>
                </a:lnSpc>
                <a:spcBef>
                  <a:spcPts val="21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Mandatory meeting for head coach/manager.</a:t>
              </a:r>
              <a:endParaRPr/>
            </a:p>
            <a:p>
              <a:pPr marL="114300" marR="0" lvl="1" indent="-114300" algn="l" rtl="0">
                <a:lnSpc>
                  <a:spcPct val="100000"/>
                </a:lnSpc>
                <a:spcBef>
                  <a:spcPts val="21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LRM’s will need to show a photo ID daily to receive a credential allowing access to locker room area. </a:t>
              </a:r>
              <a:endParaRPr/>
            </a:p>
          </p:txBody>
        </p:sp>
        <p:sp>
          <p:nvSpPr>
            <p:cNvPr id="715" name="Google Shape;715;p45"/>
            <p:cNvSpPr/>
            <p:nvPr/>
          </p:nvSpPr>
          <p:spPr>
            <a:xfrm>
              <a:off x="1593258" y="2103"/>
              <a:ext cx="2407955" cy="2432278"/>
            </a:xfrm>
            <a:prstGeom prst="rect">
              <a:avLst/>
            </a:prstGeom>
            <a:blipFill rotWithShape="1">
              <a:blip r:embed="rId4">
                <a:alphaModFix/>
              </a:blip>
              <a:stretch>
                <a:fillRect/>
              </a:stretch>
            </a:blip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5"/>
            <p:cNvSpPr/>
            <p:nvPr/>
          </p:nvSpPr>
          <p:spPr>
            <a:xfrm>
              <a:off x="1593258" y="2835707"/>
              <a:ext cx="5377768" cy="2432278"/>
            </a:xfrm>
            <a:prstGeom prst="rect">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5"/>
            <p:cNvSpPr txBox="1"/>
            <p:nvPr/>
          </p:nvSpPr>
          <p:spPr>
            <a:xfrm>
              <a:off x="1593258" y="2835707"/>
              <a:ext cx="5377768" cy="2432278"/>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Emergency Back Up Goalies.</a:t>
              </a:r>
              <a:endParaRPr sz="1800">
                <a:solidFill>
                  <a:schemeClr val="lt1"/>
                </a:solidFill>
                <a:latin typeface="Arial"/>
                <a:ea typeface="Arial"/>
                <a:cs typeface="Arial"/>
                <a:sym typeface="Arial"/>
              </a:endParaRPr>
            </a:p>
            <a:p>
              <a:pPr marL="114300" marR="0" lvl="1" indent="-114300" algn="l" rtl="0">
                <a:lnSpc>
                  <a:spcPct val="90000"/>
                </a:lnSpc>
                <a:spcBef>
                  <a:spcPts val="63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If one goalie during regular season need to go through playoffs with one goalie.</a:t>
              </a:r>
              <a:endParaRPr/>
            </a:p>
            <a:p>
              <a:pPr marL="114300" marR="0" lvl="1" indent="-114300" algn="l" rtl="0">
                <a:lnSpc>
                  <a:spcPct val="90000"/>
                </a:lnSpc>
                <a:spcBef>
                  <a:spcPts val="21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Prefer local EBUG. Same association from same age level and same or lower division. From team no longer in playoffs.</a:t>
              </a:r>
              <a:endParaRPr/>
            </a:p>
            <a:p>
              <a:pPr marL="114300" marR="0" lvl="1" indent="-114300" algn="l" rtl="0">
                <a:lnSpc>
                  <a:spcPct val="90000"/>
                </a:lnSpc>
                <a:spcBef>
                  <a:spcPts val="21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Appeal to District Registrar (let us know) and provide explanation of extenuating circumstances.</a:t>
              </a:r>
              <a:endParaRPr/>
            </a:p>
            <a:p>
              <a:pPr marL="114300" marR="0" lvl="1" indent="-114300" algn="l" rtl="0">
                <a:lnSpc>
                  <a:spcPct val="90000"/>
                </a:lnSpc>
                <a:spcBef>
                  <a:spcPts val="21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If need arises during Districts/Nationals appeal to tournament committee. If team is unable to provide the goalie, it is possible the tournament host can locate one.</a:t>
              </a:r>
              <a:endParaRPr/>
            </a:p>
          </p:txBody>
        </p:sp>
        <p:sp>
          <p:nvSpPr>
            <p:cNvPr id="718" name="Google Shape;718;p45"/>
            <p:cNvSpPr/>
            <p:nvPr/>
          </p:nvSpPr>
          <p:spPr>
            <a:xfrm>
              <a:off x="7211822" y="2835707"/>
              <a:ext cx="2407955" cy="2432278"/>
            </a:xfrm>
            <a:prstGeom prst="rect">
              <a:avLst/>
            </a:prstGeom>
            <a:blipFill rotWithShape="1">
              <a:blip r:embed="rId5">
                <a:alphaModFix/>
              </a:blip>
              <a:stretch>
                <a:fillRect/>
              </a:stretch>
            </a:blip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722"/>
        <p:cNvGrpSpPr/>
        <p:nvPr/>
      </p:nvGrpSpPr>
      <p:grpSpPr>
        <a:xfrm>
          <a:off x="0" y="0"/>
          <a:ext cx="0" cy="0"/>
          <a:chOff x="0" y="0"/>
          <a:chExt cx="0" cy="0"/>
        </a:xfrm>
      </p:grpSpPr>
      <p:sp>
        <p:nvSpPr>
          <p:cNvPr id="723" name="Google Shape;723;p46"/>
          <p:cNvSpPr txBox="1"/>
          <p:nvPr/>
        </p:nvSpPr>
        <p:spPr>
          <a:xfrm>
            <a:off x="1735394" y="5593397"/>
            <a:ext cx="8111612" cy="9848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accent1"/>
                </a:solidFill>
                <a:latin typeface="Calibri"/>
                <a:ea typeface="Calibri"/>
                <a:cs typeface="Calibri"/>
                <a:sym typeface="Calibri"/>
              </a:rPr>
              <a:t>Thank you for all your hard work throughout the season and yet to come. </a:t>
            </a:r>
            <a:endParaRPr/>
          </a:p>
          <a:p>
            <a:pPr marL="0" marR="0" lvl="0" indent="0" algn="ctr" rtl="0">
              <a:spcBef>
                <a:spcPts val="0"/>
              </a:spcBef>
              <a:spcAft>
                <a:spcPts val="0"/>
              </a:spcAft>
              <a:buNone/>
            </a:pPr>
            <a:r>
              <a:rPr lang="en-US" sz="2000" b="1">
                <a:solidFill>
                  <a:schemeClr val="accent1"/>
                </a:solidFill>
                <a:latin typeface="Calibri"/>
                <a:ea typeface="Calibri"/>
                <a:cs typeface="Calibri"/>
                <a:sym typeface="Calibri"/>
              </a:rPr>
              <a:t>Best of luck and enjoy the experience!</a:t>
            </a:r>
            <a:endParaRPr/>
          </a:p>
          <a:p>
            <a:pPr marL="0" marR="0" lvl="0" indent="0" algn="l" rtl="0">
              <a:spcBef>
                <a:spcPts val="0"/>
              </a:spcBef>
              <a:spcAft>
                <a:spcPts val="0"/>
              </a:spcAft>
              <a:buNone/>
            </a:pPr>
            <a:endParaRPr sz="1800">
              <a:solidFill>
                <a:schemeClr val="accent1"/>
              </a:solidFill>
              <a:latin typeface="Impact"/>
              <a:ea typeface="Impact"/>
              <a:cs typeface="Impact"/>
              <a:sym typeface="Impact"/>
            </a:endParaRPr>
          </a:p>
        </p:txBody>
      </p:sp>
      <p:grpSp>
        <p:nvGrpSpPr>
          <p:cNvPr id="724" name="Google Shape;724;p46"/>
          <p:cNvGrpSpPr/>
          <p:nvPr/>
        </p:nvGrpSpPr>
        <p:grpSpPr>
          <a:xfrm>
            <a:off x="638841" y="843702"/>
            <a:ext cx="10556028" cy="4215555"/>
            <a:chOff x="0" y="71542"/>
            <a:chExt cx="10556028" cy="4215555"/>
          </a:xfrm>
        </p:grpSpPr>
        <p:sp>
          <p:nvSpPr>
            <p:cNvPr id="725" name="Google Shape;725;p46"/>
            <p:cNvSpPr/>
            <p:nvPr/>
          </p:nvSpPr>
          <p:spPr>
            <a:xfrm>
              <a:off x="0" y="71542"/>
              <a:ext cx="10556028" cy="524745"/>
            </a:xfrm>
            <a:prstGeom prst="roundRect">
              <a:avLst>
                <a:gd name="adj" fmla="val 16667"/>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6"/>
            <p:cNvSpPr txBox="1"/>
            <p:nvPr/>
          </p:nvSpPr>
          <p:spPr>
            <a:xfrm>
              <a:off x="25616" y="97158"/>
              <a:ext cx="10504796" cy="473513"/>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Arial"/>
                <a:buNone/>
              </a:pPr>
              <a:r>
                <a:rPr lang="en-US" sz="2300" b="1">
                  <a:solidFill>
                    <a:schemeClr val="lt1"/>
                  </a:solidFill>
                  <a:latin typeface="Arial"/>
                  <a:ea typeface="Arial"/>
                  <a:cs typeface="Arial"/>
                  <a:sym typeface="Arial"/>
                </a:rPr>
                <a:t>Deadlines</a:t>
              </a:r>
              <a:endParaRPr sz="2300">
                <a:solidFill>
                  <a:schemeClr val="lt1"/>
                </a:solidFill>
                <a:latin typeface="Arial"/>
                <a:ea typeface="Arial"/>
                <a:cs typeface="Arial"/>
                <a:sym typeface="Arial"/>
              </a:endParaRPr>
            </a:p>
          </p:txBody>
        </p:sp>
        <p:sp>
          <p:nvSpPr>
            <p:cNvPr id="727" name="Google Shape;727;p46"/>
            <p:cNvSpPr/>
            <p:nvPr/>
          </p:nvSpPr>
          <p:spPr>
            <a:xfrm>
              <a:off x="0" y="596287"/>
              <a:ext cx="10556028" cy="19996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6"/>
            <p:cNvSpPr txBox="1"/>
            <p:nvPr/>
          </p:nvSpPr>
          <p:spPr>
            <a:xfrm>
              <a:off x="0" y="596287"/>
              <a:ext cx="10556028" cy="1999620"/>
            </a:xfrm>
            <a:prstGeom prst="rect">
              <a:avLst/>
            </a:prstGeom>
            <a:noFill/>
            <a:ln>
              <a:noFill/>
            </a:ln>
          </p:spPr>
          <p:txBody>
            <a:bodyPr spcFirstLastPara="1" wrap="square" lIns="335150" tIns="29200" rIns="163575" bIns="29200" anchor="t"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No further player changes after 12/31.</a:t>
              </a:r>
              <a:endParaRPr/>
            </a:p>
            <a:p>
              <a:pPr marL="171450" marR="0" lvl="1" indent="-171450" algn="l" rtl="0">
                <a:lnSpc>
                  <a:spcPct val="9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Vertical movement – Ends February 1st</a:t>
              </a:r>
              <a:endParaRPr/>
            </a:p>
            <a:p>
              <a:pPr marL="342900" marR="0" lvl="2" indent="-171450" algn="l" rtl="0">
                <a:lnSpc>
                  <a:spcPct val="90000"/>
                </a:lnSpc>
                <a:spcBef>
                  <a:spcPts val="360"/>
                </a:spcBef>
                <a:spcAft>
                  <a:spcPts val="0"/>
                </a:spcAft>
                <a:buClr>
                  <a:schemeClr val="dk1"/>
                </a:buClr>
                <a:buSzPts val="1800"/>
                <a:buFont typeface="Courier New"/>
                <a:buChar char="o"/>
              </a:pPr>
              <a:r>
                <a:rPr lang="en-US" sz="1800" b="0" i="0" u="none" strike="noStrike" cap="none">
                  <a:solidFill>
                    <a:schemeClr val="dk1"/>
                  </a:solidFill>
                  <a:latin typeface="Arial"/>
                  <a:ea typeface="Arial"/>
                  <a:cs typeface="Arial"/>
                  <a:sym typeface="Arial"/>
                </a:rPr>
                <a:t>Tier 1 youth -  15O, 16U, 18U Levels</a:t>
              </a:r>
              <a:endParaRPr/>
            </a:p>
            <a:p>
              <a:pPr marL="342900" marR="0" lvl="2" indent="-171450" algn="l" rtl="0">
                <a:lnSpc>
                  <a:spcPct val="90000"/>
                </a:lnSpc>
                <a:spcBef>
                  <a:spcPts val="360"/>
                </a:spcBef>
                <a:spcAft>
                  <a:spcPts val="0"/>
                </a:spcAft>
                <a:buClr>
                  <a:schemeClr val="dk1"/>
                </a:buClr>
                <a:buSzPts val="1800"/>
                <a:buFont typeface="Courier New"/>
                <a:buChar char="o"/>
              </a:pPr>
              <a:r>
                <a:rPr lang="en-US" sz="1800" b="0" i="0" u="none" strike="noStrike" cap="none">
                  <a:solidFill>
                    <a:schemeClr val="dk1"/>
                  </a:solidFill>
                  <a:latin typeface="Arial"/>
                  <a:ea typeface="Arial"/>
                  <a:cs typeface="Arial"/>
                  <a:sym typeface="Arial"/>
                </a:rPr>
                <a:t>Tier 1 Girls – 16U and 19U Levels</a:t>
              </a:r>
              <a:endParaRPr/>
            </a:p>
            <a:p>
              <a:pPr marL="171450" marR="0" lvl="1" indent="-171450" algn="l" rtl="0">
                <a:lnSpc>
                  <a:spcPct val="9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All staff changes and updates done, CVS, and roster updated at least one week prior to start of state playoffs.</a:t>
              </a:r>
              <a:endParaRPr/>
            </a:p>
            <a:p>
              <a:pPr marL="171450" marR="0" lvl="1" indent="-57150" algn="l" rtl="0">
                <a:lnSpc>
                  <a:spcPct val="90000"/>
                </a:lnSpc>
                <a:spcBef>
                  <a:spcPts val="360"/>
                </a:spcBef>
                <a:spcAft>
                  <a:spcPts val="0"/>
                </a:spcAft>
                <a:buClr>
                  <a:schemeClr val="dk1"/>
                </a:buClr>
                <a:buSzPts val="1800"/>
                <a:buFont typeface="Impact"/>
                <a:buNone/>
              </a:pPr>
              <a:endParaRPr sz="1800" b="0" i="0" u="none" strike="noStrike" cap="none">
                <a:solidFill>
                  <a:schemeClr val="dk1"/>
                </a:solidFill>
                <a:latin typeface="Impact"/>
                <a:ea typeface="Impact"/>
                <a:cs typeface="Impact"/>
                <a:sym typeface="Impact"/>
              </a:endParaRPr>
            </a:p>
          </p:txBody>
        </p:sp>
        <p:sp>
          <p:nvSpPr>
            <p:cNvPr id="729" name="Google Shape;729;p46"/>
            <p:cNvSpPr/>
            <p:nvPr/>
          </p:nvSpPr>
          <p:spPr>
            <a:xfrm>
              <a:off x="0" y="2595907"/>
              <a:ext cx="10556028" cy="524745"/>
            </a:xfrm>
            <a:prstGeom prst="roundRect">
              <a:avLst>
                <a:gd name="adj" fmla="val 16667"/>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6"/>
            <p:cNvSpPr txBox="1"/>
            <p:nvPr/>
          </p:nvSpPr>
          <p:spPr>
            <a:xfrm>
              <a:off x="25616" y="2621523"/>
              <a:ext cx="10504796" cy="473513"/>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Arial"/>
                <a:buNone/>
              </a:pPr>
              <a:r>
                <a:rPr lang="en-US" sz="2300" b="1" dirty="0">
                  <a:solidFill>
                    <a:schemeClr val="lt1"/>
                  </a:solidFill>
                  <a:latin typeface="Arial"/>
                  <a:ea typeface="Arial"/>
                  <a:cs typeface="Arial"/>
                  <a:sym typeface="Arial"/>
                </a:rPr>
                <a:t>Book Due Dates</a:t>
              </a:r>
              <a:endParaRPr sz="2300" dirty="0">
                <a:solidFill>
                  <a:schemeClr val="lt1"/>
                </a:solidFill>
                <a:latin typeface="Arial"/>
                <a:ea typeface="Arial"/>
                <a:cs typeface="Arial"/>
                <a:sym typeface="Arial"/>
              </a:endParaRPr>
            </a:p>
          </p:txBody>
        </p:sp>
        <p:sp>
          <p:nvSpPr>
            <p:cNvPr id="731" name="Google Shape;731;p46"/>
            <p:cNvSpPr/>
            <p:nvPr/>
          </p:nvSpPr>
          <p:spPr>
            <a:xfrm>
              <a:off x="0" y="3120652"/>
              <a:ext cx="10556028" cy="11664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6"/>
            <p:cNvSpPr txBox="1"/>
            <p:nvPr/>
          </p:nvSpPr>
          <p:spPr>
            <a:xfrm>
              <a:off x="0" y="3120652"/>
              <a:ext cx="10556028" cy="1166445"/>
            </a:xfrm>
            <a:prstGeom prst="rect">
              <a:avLst/>
            </a:prstGeom>
            <a:noFill/>
            <a:ln>
              <a:noFill/>
            </a:ln>
          </p:spPr>
          <p:txBody>
            <a:bodyPr spcFirstLastPara="1" wrap="square" lIns="335150" tIns="29200" rIns="163575" bIns="29200" anchor="t"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January 15</a:t>
              </a:r>
              <a:r>
                <a:rPr lang="en-US" sz="1800" b="0" i="0" u="none" strike="noStrike" cap="none" baseline="30000" dirty="0">
                  <a:solidFill>
                    <a:schemeClr val="dk1"/>
                  </a:solidFill>
                  <a:latin typeface="Arial"/>
                  <a:ea typeface="Arial"/>
                  <a:cs typeface="Arial"/>
                  <a:sym typeface="Arial"/>
                </a:rPr>
                <a:t>th</a:t>
              </a:r>
              <a:r>
                <a:rPr lang="en-US" sz="1800" b="0" i="0" u="none" strike="noStrike" cap="none" dirty="0">
                  <a:solidFill>
                    <a:schemeClr val="dk1"/>
                  </a:solidFill>
                  <a:latin typeface="Arial"/>
                  <a:ea typeface="Arial"/>
                  <a:cs typeface="Arial"/>
                  <a:sym typeface="Arial"/>
                </a:rPr>
                <a:t> for High School Teams</a:t>
              </a:r>
              <a:endParaRPr dirty="0"/>
            </a:p>
            <a:p>
              <a:pPr marL="171450" marR="0" lvl="1" indent="-171450" algn="l" rtl="0">
                <a:lnSpc>
                  <a:spcPct val="90000"/>
                </a:lnSpc>
                <a:spcBef>
                  <a:spcPts val="36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February 1</a:t>
              </a:r>
              <a:r>
                <a:rPr lang="en-US" sz="1800" b="0" i="0" u="none" strike="noStrike" cap="none" baseline="30000" dirty="0">
                  <a:solidFill>
                    <a:schemeClr val="dk1"/>
                  </a:solidFill>
                  <a:latin typeface="Arial"/>
                  <a:ea typeface="Arial"/>
                  <a:cs typeface="Arial"/>
                  <a:sym typeface="Arial"/>
                </a:rPr>
                <a:t>st</a:t>
              </a:r>
              <a:r>
                <a:rPr lang="en-US" sz="1800" b="0" i="0" u="none" strike="noStrike" cap="none" dirty="0">
                  <a:solidFill>
                    <a:schemeClr val="dk1"/>
                  </a:solidFill>
                  <a:latin typeface="Arial"/>
                  <a:ea typeface="Arial"/>
                  <a:cs typeface="Arial"/>
                  <a:sym typeface="Arial"/>
                </a:rPr>
                <a:t> for Youth Tier 1</a:t>
              </a:r>
              <a:endParaRPr dirty="0"/>
            </a:p>
            <a:p>
              <a:pPr marL="171450" marR="0" lvl="1" indent="-171450" algn="l" rtl="0">
                <a:lnSpc>
                  <a:spcPct val="90000"/>
                </a:lnSpc>
                <a:spcBef>
                  <a:spcPts val="36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February 1</a:t>
              </a:r>
              <a:r>
                <a:rPr lang="en-US" sz="1800" b="0" i="0" u="none" strike="noStrike" cap="none" baseline="30000" dirty="0">
                  <a:solidFill>
                    <a:schemeClr val="dk1"/>
                  </a:solidFill>
                  <a:latin typeface="Arial"/>
                  <a:ea typeface="Arial"/>
                  <a:cs typeface="Arial"/>
                  <a:sym typeface="Arial"/>
                </a:rPr>
                <a:t>st</a:t>
              </a:r>
              <a:r>
                <a:rPr lang="en-US" sz="1800" b="0" i="0" u="none" strike="noStrike" cap="none" dirty="0">
                  <a:solidFill>
                    <a:schemeClr val="dk1"/>
                  </a:solidFill>
                  <a:latin typeface="Arial"/>
                  <a:ea typeface="Arial"/>
                  <a:cs typeface="Arial"/>
                  <a:sym typeface="Arial"/>
                </a:rPr>
                <a:t> for Girls Tier 1, Girls Tier 2</a:t>
              </a:r>
              <a:endParaRPr dirty="0"/>
            </a:p>
            <a:p>
              <a:pPr marL="171450" lvl="1" indent="-171450">
                <a:lnSpc>
                  <a:spcPct val="90000"/>
                </a:lnSpc>
                <a:spcBef>
                  <a:spcPts val="360"/>
                </a:spcBef>
                <a:buClr>
                  <a:schemeClr val="dk1"/>
                </a:buClr>
                <a:buSzPts val="1800"/>
                <a:buFont typeface="Arial"/>
                <a:buChar char="•"/>
              </a:pPr>
              <a:r>
                <a:rPr lang="en-US" sz="1800" b="0" i="0" u="none" strike="noStrike" cap="none" dirty="0">
                  <a:solidFill>
                    <a:schemeClr val="dk1"/>
                  </a:solidFill>
                  <a:latin typeface="Arial"/>
                  <a:ea typeface="Arial"/>
                  <a:cs typeface="Arial"/>
                  <a:sym typeface="Arial"/>
                </a:rPr>
                <a:t>February </a:t>
              </a:r>
              <a:r>
                <a:rPr lang="en-US" sz="1800" dirty="0">
                  <a:solidFill>
                    <a:schemeClr val="dk1"/>
                  </a:solidFill>
                </a:rPr>
                <a:t>1</a:t>
              </a:r>
              <a:r>
                <a:rPr lang="en-US" sz="1800" baseline="30000" dirty="0">
                  <a:solidFill>
                    <a:schemeClr val="dk1"/>
                  </a:solidFill>
                </a:rPr>
                <a:t>st</a:t>
              </a:r>
              <a:r>
                <a:rPr lang="en-US" sz="1800" b="0" i="0" u="none" strike="noStrike" cap="none" dirty="0">
                  <a:solidFill>
                    <a:schemeClr val="dk1"/>
                  </a:solidFill>
                  <a:latin typeface="Arial"/>
                  <a:ea typeface="Arial"/>
                  <a:cs typeface="Arial"/>
                  <a:sym typeface="Arial"/>
                </a:rPr>
                <a:t> for Youth Tier 2</a:t>
              </a:r>
              <a:endParaRPr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76"/>
        <p:cNvGrpSpPr/>
        <p:nvPr/>
      </p:nvGrpSpPr>
      <p:grpSpPr>
        <a:xfrm>
          <a:off x="0" y="0"/>
          <a:ext cx="0" cy="0"/>
          <a:chOff x="0" y="0"/>
          <a:chExt cx="0" cy="0"/>
        </a:xfrm>
      </p:grpSpPr>
      <p:sp>
        <p:nvSpPr>
          <p:cNvPr id="177" name="Google Shape;177;p21"/>
          <p:cNvSpPr/>
          <p:nvPr/>
        </p:nvSpPr>
        <p:spPr>
          <a:xfrm>
            <a:off x="0" y="0"/>
            <a:ext cx="12192001"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mpact"/>
              <a:ea typeface="Impact"/>
              <a:cs typeface="Impact"/>
              <a:sym typeface="Impact"/>
            </a:endParaRPr>
          </a:p>
        </p:txBody>
      </p:sp>
      <p:sp>
        <p:nvSpPr>
          <p:cNvPr id="178" name="Google Shape;178;p21"/>
          <p:cNvSpPr/>
          <p:nvPr/>
        </p:nvSpPr>
        <p:spPr>
          <a:xfrm>
            <a:off x="0" y="0"/>
            <a:ext cx="12188952" cy="226225"/>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179" name="Google Shape;179;p21"/>
          <p:cNvSpPr/>
          <p:nvPr/>
        </p:nvSpPr>
        <p:spPr>
          <a:xfrm>
            <a:off x="0" y="5752622"/>
            <a:ext cx="12188952" cy="780581"/>
          </a:xfrm>
          <a:prstGeom prst="rect">
            <a:avLst/>
          </a:prstGeom>
          <a:gradFill>
            <a:gsLst>
              <a:gs pos="0">
                <a:schemeClr val="accent1"/>
              </a:gs>
              <a:gs pos="49000">
                <a:schemeClr val="accent1"/>
              </a:gs>
              <a:gs pos="100000">
                <a:srgbClr val="720809"/>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pic>
        <p:nvPicPr>
          <p:cNvPr id="180" name="Google Shape;180;p21"/>
          <p:cNvPicPr preferRelativeResize="0"/>
          <p:nvPr/>
        </p:nvPicPr>
        <p:blipFill rotWithShape="1">
          <a:blip r:embed="rId3">
            <a:alphaModFix/>
          </a:blip>
          <a:srcRect/>
          <a:stretch/>
        </p:blipFill>
        <p:spPr>
          <a:xfrm>
            <a:off x="897185" y="577569"/>
            <a:ext cx="10394581" cy="1835055"/>
          </a:xfrm>
          <a:prstGeom prst="rect">
            <a:avLst/>
          </a:prstGeom>
          <a:noFill/>
          <a:ln>
            <a:noFill/>
          </a:ln>
        </p:spPr>
      </p:pic>
      <p:pic>
        <p:nvPicPr>
          <p:cNvPr id="181" name="Google Shape;181;p21"/>
          <p:cNvPicPr preferRelativeResize="0"/>
          <p:nvPr/>
        </p:nvPicPr>
        <p:blipFill rotWithShape="1">
          <a:blip r:embed="rId4">
            <a:alphaModFix/>
          </a:blip>
          <a:srcRect/>
          <a:stretch/>
        </p:blipFill>
        <p:spPr>
          <a:xfrm>
            <a:off x="333026" y="2173960"/>
            <a:ext cx="3475021" cy="3365284"/>
          </a:xfrm>
          <a:prstGeom prst="rect">
            <a:avLst/>
          </a:prstGeom>
          <a:noFill/>
          <a:ln>
            <a:noFill/>
          </a:ln>
        </p:spPr>
      </p:pic>
      <p:pic>
        <p:nvPicPr>
          <p:cNvPr id="182" name="Google Shape;182;p21"/>
          <p:cNvPicPr preferRelativeResize="0"/>
          <p:nvPr/>
        </p:nvPicPr>
        <p:blipFill rotWithShape="1">
          <a:blip r:embed="rId5">
            <a:alphaModFix/>
          </a:blip>
          <a:srcRect/>
          <a:stretch/>
        </p:blipFill>
        <p:spPr>
          <a:xfrm>
            <a:off x="4372206" y="2172279"/>
            <a:ext cx="3340898" cy="3346994"/>
          </a:xfrm>
          <a:prstGeom prst="rect">
            <a:avLst/>
          </a:prstGeom>
          <a:noFill/>
          <a:ln>
            <a:noFill/>
          </a:ln>
        </p:spPr>
      </p:pic>
      <p:pic>
        <p:nvPicPr>
          <p:cNvPr id="183" name="Google Shape;183;p21"/>
          <p:cNvPicPr preferRelativeResize="0"/>
          <p:nvPr/>
        </p:nvPicPr>
        <p:blipFill rotWithShape="1">
          <a:blip r:embed="rId6">
            <a:alphaModFix/>
          </a:blip>
          <a:srcRect/>
          <a:stretch/>
        </p:blipFill>
        <p:spPr>
          <a:xfrm>
            <a:off x="8251621" y="2186603"/>
            <a:ext cx="3401863" cy="35786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87"/>
        <p:cNvGrpSpPr/>
        <p:nvPr/>
      </p:nvGrpSpPr>
      <p:grpSpPr>
        <a:xfrm>
          <a:off x="0" y="0"/>
          <a:ext cx="0" cy="0"/>
          <a:chOff x="0" y="0"/>
          <a:chExt cx="0" cy="0"/>
        </a:xfrm>
      </p:grpSpPr>
      <p:sp>
        <p:nvSpPr>
          <p:cNvPr id="188" name="Google Shape;188;p22"/>
          <p:cNvSpPr/>
          <p:nvPr/>
        </p:nvSpPr>
        <p:spPr>
          <a:xfrm>
            <a:off x="0" y="1"/>
            <a:ext cx="12192000" cy="6857998"/>
          </a:xfrm>
          <a:custGeom>
            <a:avLst/>
            <a:gdLst/>
            <a:ahLst/>
            <a:cxnLst/>
            <a:rect l="l" t="t" r="r" b="b"/>
            <a:pathLst>
              <a:path w="8130198" h="6857999" extrusionOk="0">
                <a:moveTo>
                  <a:pt x="0" y="0"/>
                </a:moveTo>
                <a:lnTo>
                  <a:pt x="7241014" y="0"/>
                </a:lnTo>
                <a:lnTo>
                  <a:pt x="8130198" y="0"/>
                </a:lnTo>
                <a:lnTo>
                  <a:pt x="8130198" y="6857999"/>
                </a:lnTo>
                <a:lnTo>
                  <a:pt x="0" y="6857999"/>
                </a:lnTo>
                <a:lnTo>
                  <a:pt x="0" y="637536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189" name="Google Shape;189;p22"/>
          <p:cNvSpPr txBox="1">
            <a:spLocks noGrp="1"/>
          </p:cNvSpPr>
          <p:nvPr>
            <p:ph type="ctrTitle"/>
          </p:nvPr>
        </p:nvSpPr>
        <p:spPr>
          <a:xfrm>
            <a:off x="4976028" y="864728"/>
            <a:ext cx="5670360" cy="51285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6600"/>
              <a:buFont typeface="Cambria"/>
              <a:buNone/>
            </a:pPr>
            <a:r>
              <a:rPr lang="en-US" sz="6600" b="1">
                <a:latin typeface="Cambria"/>
                <a:ea typeface="Cambria"/>
                <a:cs typeface="Cambria"/>
                <a:sym typeface="Cambria"/>
              </a:rPr>
              <a:t>TEAM DOCUMENTS</a:t>
            </a:r>
            <a:endParaRPr/>
          </a:p>
        </p:txBody>
      </p:sp>
      <p:sp>
        <p:nvSpPr>
          <p:cNvPr id="190" name="Google Shape;190;p22"/>
          <p:cNvSpPr txBox="1">
            <a:spLocks noGrp="1"/>
          </p:cNvSpPr>
          <p:nvPr>
            <p:ph type="subTitle" idx="1"/>
          </p:nvPr>
        </p:nvSpPr>
        <p:spPr>
          <a:xfrm>
            <a:off x="983062" y="864729"/>
            <a:ext cx="3349500" cy="5128543"/>
          </a:xfrm>
          <a:prstGeom prst="rect">
            <a:avLst/>
          </a:prstGeom>
          <a:noFill/>
          <a:ln>
            <a:noFill/>
          </a:ln>
        </p:spPr>
        <p:txBody>
          <a:bodyPr spcFirstLastPara="1" wrap="square" lIns="91425" tIns="45700" rIns="91425" bIns="45700" anchor="ctr" anchorCtr="0">
            <a:normAutofit/>
          </a:bodyPr>
          <a:lstStyle/>
          <a:p>
            <a:pPr marL="0" lvl="0" indent="0" algn="r" rtl="0">
              <a:lnSpc>
                <a:spcPct val="120000"/>
              </a:lnSpc>
              <a:spcBef>
                <a:spcPts val="0"/>
              </a:spcBef>
              <a:spcAft>
                <a:spcPts val="0"/>
              </a:spcAft>
              <a:buSzPts val="4480"/>
              <a:buNone/>
            </a:pPr>
            <a:r>
              <a:rPr lang="en-US">
                <a:solidFill>
                  <a:srgbClr val="262626"/>
                </a:solidFill>
                <a:latin typeface="Calibri"/>
                <a:ea typeface="Calibri"/>
                <a:cs typeface="Calibri"/>
                <a:sym typeface="Calibri"/>
              </a:rPr>
              <a:t>PLEASE SEE THE FOLLOWING PAGES FOR EXPECTATIONS, EXAMPLES AND INFORMATION </a:t>
            </a:r>
            <a:endParaRPr/>
          </a:p>
          <a:p>
            <a:pPr marL="0" lvl="0" indent="0" algn="r" rtl="0">
              <a:lnSpc>
                <a:spcPct val="120000"/>
              </a:lnSpc>
              <a:spcBef>
                <a:spcPts val="1000"/>
              </a:spcBef>
              <a:spcAft>
                <a:spcPts val="0"/>
              </a:spcAft>
              <a:buSzPts val="4480"/>
              <a:buNone/>
            </a:pPr>
            <a:r>
              <a:rPr lang="en-US">
                <a:solidFill>
                  <a:srgbClr val="262626"/>
                </a:solidFill>
                <a:latin typeface="Calibri"/>
                <a:ea typeface="Calibri"/>
                <a:cs typeface="Calibri"/>
                <a:sym typeface="Calibri"/>
              </a:rPr>
              <a:t>ABOUT EACH DOCUMENT REQUIRED. </a:t>
            </a:r>
            <a:endParaRPr/>
          </a:p>
          <a:p>
            <a:pPr marL="0" lvl="0" indent="0" algn="r" rtl="0">
              <a:lnSpc>
                <a:spcPct val="120000"/>
              </a:lnSpc>
              <a:spcBef>
                <a:spcPts val="1000"/>
              </a:spcBef>
              <a:spcAft>
                <a:spcPts val="0"/>
              </a:spcAft>
              <a:buSzPts val="4480"/>
              <a:buNone/>
            </a:pPr>
            <a:endParaRPr>
              <a:solidFill>
                <a:srgbClr val="262626"/>
              </a:solidFill>
            </a:endParaRPr>
          </a:p>
        </p:txBody>
      </p:sp>
      <p:cxnSp>
        <p:nvCxnSpPr>
          <p:cNvPr id="191" name="Google Shape;191;p22"/>
          <p:cNvCxnSpPr/>
          <p:nvPr/>
        </p:nvCxnSpPr>
        <p:spPr>
          <a:xfrm>
            <a:off x="4654296" y="1856015"/>
            <a:ext cx="0" cy="3145971"/>
          </a:xfrm>
          <a:prstGeom prst="straightConnector1">
            <a:avLst/>
          </a:prstGeom>
          <a:noFill/>
          <a:ln w="9525" cap="flat" cmpd="sng">
            <a:solidFill>
              <a:srgbClr val="910B0B"/>
            </a:solidFill>
            <a:prstDash val="solid"/>
            <a:round/>
            <a:headEnd type="none" w="sm" len="sm"/>
            <a:tailEnd type="none" w="sm" len="sm"/>
          </a:ln>
        </p:spPr>
      </p:cxnSp>
      <p:sp>
        <p:nvSpPr>
          <p:cNvPr id="192" name="Google Shape;192;p22"/>
          <p:cNvSpPr/>
          <p:nvPr/>
        </p:nvSpPr>
        <p:spPr>
          <a:xfrm>
            <a:off x="0" y="6364704"/>
            <a:ext cx="12192001" cy="493296"/>
          </a:xfrm>
          <a:custGeom>
            <a:avLst/>
            <a:gdLst/>
            <a:ahLst/>
            <a:cxnLst/>
            <a:rect l="l" t="t" r="r" b="b"/>
            <a:pathLst>
              <a:path w="11647715" h="2634343" extrusionOk="0">
                <a:moveTo>
                  <a:pt x="3" y="0"/>
                </a:moveTo>
                <a:lnTo>
                  <a:pt x="11647715" y="0"/>
                </a:lnTo>
                <a:lnTo>
                  <a:pt x="11647715" y="2634343"/>
                </a:lnTo>
                <a:lnTo>
                  <a:pt x="3" y="2634343"/>
                </a:lnTo>
                <a:lnTo>
                  <a:pt x="3" y="1533667"/>
                </a:lnTo>
                <a:lnTo>
                  <a:pt x="0" y="1533667"/>
                </a:lnTo>
                <a:lnTo>
                  <a:pt x="0" y="980400"/>
                </a:lnTo>
                <a:lnTo>
                  <a:pt x="3" y="980400"/>
                </a:lnTo>
                <a:close/>
              </a:path>
            </a:pathLst>
          </a:custGeom>
          <a:gradFill>
            <a:gsLst>
              <a:gs pos="0">
                <a:schemeClr val="accent1"/>
              </a:gs>
              <a:gs pos="34000">
                <a:schemeClr val="accent1"/>
              </a:gs>
              <a:gs pos="100000">
                <a:srgbClr val="5C0607"/>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pic>
        <p:nvPicPr>
          <p:cNvPr id="198" name="Google Shape;198;p23"/>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199" name="Google Shape;199;p23"/>
          <p:cNvGrpSpPr/>
          <p:nvPr/>
        </p:nvGrpSpPr>
        <p:grpSpPr>
          <a:xfrm>
            <a:off x="-25397" y="0"/>
            <a:ext cx="12005350" cy="6644081"/>
            <a:chOff x="-25397" y="0"/>
            <a:chExt cx="12005350" cy="6644081"/>
          </a:xfrm>
        </p:grpSpPr>
        <p:sp>
          <p:nvSpPr>
            <p:cNvPr id="200" name="Google Shape;200;p23"/>
            <p:cNvSpPr/>
            <p:nvPr/>
          </p:nvSpPr>
          <p:spPr>
            <a:xfrm>
              <a:off x="1" y="0"/>
              <a:ext cx="11979952" cy="6644081"/>
            </a:xfrm>
            <a:prstGeom prst="rect">
              <a:avLst/>
            </a:prstGeom>
            <a:solidFill>
              <a:schemeClr val="lt1"/>
            </a:solidFill>
            <a:ln>
              <a:noFill/>
            </a:ln>
            <a:effectLst>
              <a:outerShdw blurRad="98425" dist="76200" dir="4380000" algn="tl" rotWithShape="0">
                <a:srgbClr val="000000">
                  <a:alpha val="6784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201" name="Google Shape;201;p23"/>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sp>
          <p:nvSpPr>
            <p:cNvPr id="202" name="Google Shape;202;p23"/>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grpSp>
      <p:sp>
        <p:nvSpPr>
          <p:cNvPr id="203" name="Google Shape;203;p23"/>
          <p:cNvSpPr/>
          <p:nvPr/>
        </p:nvSpPr>
        <p:spPr>
          <a:xfrm>
            <a:off x="-1" y="0"/>
            <a:ext cx="4070191" cy="6858000"/>
          </a:xfrm>
          <a:custGeom>
            <a:avLst/>
            <a:gdLst/>
            <a:ahLst/>
            <a:cxnLst/>
            <a:rect l="l" t="t" r="r" b="b"/>
            <a:pathLst>
              <a:path w="4061802" h="6858000" extrusionOk="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a:gsLst>
              <a:gs pos="0">
                <a:schemeClr val="accent1"/>
              </a:gs>
              <a:gs pos="34000">
                <a:schemeClr val="accent1"/>
              </a:gs>
              <a:gs pos="100000">
                <a:srgbClr val="5C0607"/>
              </a:gs>
            </a:gsLst>
            <a:lin ang="36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204" name="Google Shape;204;p23"/>
          <p:cNvSpPr/>
          <p:nvPr/>
        </p:nvSpPr>
        <p:spPr>
          <a:xfrm>
            <a:off x="0" y="0"/>
            <a:ext cx="321733" cy="6858000"/>
          </a:xfrm>
          <a:prstGeom prst="rect">
            <a:avLst/>
          </a:prstGeom>
          <a:solidFill>
            <a:srgbClr val="5C0607">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mpact"/>
              <a:ea typeface="Impact"/>
              <a:cs typeface="Impact"/>
              <a:sym typeface="Impact"/>
            </a:endParaRPr>
          </a:p>
        </p:txBody>
      </p:sp>
      <p:sp>
        <p:nvSpPr>
          <p:cNvPr id="205" name="Google Shape;205;p23"/>
          <p:cNvSpPr/>
          <p:nvPr/>
        </p:nvSpPr>
        <p:spPr>
          <a:xfrm>
            <a:off x="4061802" y="1"/>
            <a:ext cx="8130198" cy="6857999"/>
          </a:xfrm>
          <a:custGeom>
            <a:avLst/>
            <a:gdLst/>
            <a:ahLst/>
            <a:cxnLst/>
            <a:rect l="l" t="t" r="r" b="b"/>
            <a:pathLst>
              <a:path w="8130198" h="6857999" extrusionOk="0">
                <a:moveTo>
                  <a:pt x="0" y="0"/>
                </a:moveTo>
                <a:lnTo>
                  <a:pt x="7241014" y="0"/>
                </a:lnTo>
                <a:lnTo>
                  <a:pt x="8130198" y="0"/>
                </a:lnTo>
                <a:lnTo>
                  <a:pt x="8130198" y="6857999"/>
                </a:lnTo>
                <a:lnTo>
                  <a:pt x="0" y="6857999"/>
                </a:lnTo>
                <a:lnTo>
                  <a:pt x="0" y="637536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206" name="Google Shape;206;p23"/>
          <p:cNvSpPr txBox="1"/>
          <p:nvPr/>
        </p:nvSpPr>
        <p:spPr>
          <a:xfrm>
            <a:off x="4554461" y="1226122"/>
            <a:ext cx="6526045" cy="4405756"/>
          </a:xfrm>
          <a:prstGeom prst="rect">
            <a:avLst/>
          </a:prstGeom>
          <a:noFill/>
          <a:ln>
            <a:noFill/>
          </a:ln>
        </p:spPr>
        <p:txBody>
          <a:bodyPr spcFirstLastPara="1" wrap="square" lIns="91425" tIns="45700" rIns="91425" bIns="45700" anchor="ctr" anchorCtr="0">
            <a:normAutofit/>
          </a:bodyPr>
          <a:lstStyle/>
          <a:p>
            <a:pPr marL="0" marR="0" lvl="0" indent="0" algn="l" rtl="0">
              <a:lnSpc>
                <a:spcPct val="120000"/>
              </a:lnSpc>
              <a:spcBef>
                <a:spcPts val="0"/>
              </a:spcBef>
              <a:spcAft>
                <a:spcPts val="0"/>
              </a:spcAft>
              <a:buNone/>
            </a:pPr>
            <a:endParaRPr sz="1600" cap="none">
              <a:solidFill>
                <a:srgbClr val="0C0C0C"/>
              </a:solidFill>
              <a:latin typeface="Impact"/>
              <a:ea typeface="Impact"/>
              <a:cs typeface="Impact"/>
              <a:sym typeface="Impact"/>
            </a:endParaRPr>
          </a:p>
        </p:txBody>
      </p:sp>
      <p:sp>
        <p:nvSpPr>
          <p:cNvPr id="207" name="Google Shape;207;p23"/>
          <p:cNvSpPr txBox="1"/>
          <p:nvPr/>
        </p:nvSpPr>
        <p:spPr>
          <a:xfrm>
            <a:off x="309170" y="824325"/>
            <a:ext cx="354058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mbria"/>
                <a:ea typeface="Cambria"/>
                <a:cs typeface="Cambria"/>
                <a:sym typeface="Cambria"/>
              </a:rPr>
              <a:t>Official USAH 1-TRoster.</a:t>
            </a:r>
            <a:endParaRPr/>
          </a:p>
        </p:txBody>
      </p:sp>
      <p:sp>
        <p:nvSpPr>
          <p:cNvPr id="208" name="Google Shape;208;p23"/>
          <p:cNvSpPr txBox="1"/>
          <p:nvPr/>
        </p:nvSpPr>
        <p:spPr>
          <a:xfrm>
            <a:off x="533780" y="1509360"/>
            <a:ext cx="2960706"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Tips: </a:t>
            </a:r>
            <a:br>
              <a:rPr lang="en-US"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Don’t cross off players due to injury unless 110% certain they will not attend! They may end up playing and it’s easier to scratch them off a game sheet than add them on! </a:t>
            </a:r>
            <a:br>
              <a:rPr lang="en-US"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You </a:t>
            </a:r>
            <a:r>
              <a:rPr lang="en-US" sz="1800" i="1">
                <a:solidFill>
                  <a:schemeClr val="lt1"/>
                </a:solidFill>
                <a:latin typeface="Calibri"/>
                <a:ea typeface="Calibri"/>
                <a:cs typeface="Calibri"/>
                <a:sym typeface="Calibri"/>
              </a:rPr>
              <a:t>only </a:t>
            </a:r>
            <a:r>
              <a:rPr lang="en-US" sz="1800">
                <a:solidFill>
                  <a:schemeClr val="lt1"/>
                </a:solidFill>
                <a:latin typeface="Calibri"/>
                <a:ea typeface="Calibri"/>
                <a:cs typeface="Calibri"/>
                <a:sym typeface="Calibri"/>
              </a:rPr>
              <a:t>need to send your final roster –registrars can see any add/drop history in the USAH portal. </a:t>
            </a: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grpSp>
        <p:nvGrpSpPr>
          <p:cNvPr id="209" name="Google Shape;209;p23"/>
          <p:cNvGrpSpPr/>
          <p:nvPr/>
        </p:nvGrpSpPr>
        <p:grpSpPr>
          <a:xfrm>
            <a:off x="4800918" y="512406"/>
            <a:ext cx="6912456" cy="6173263"/>
            <a:chOff x="80502" y="6522"/>
            <a:chExt cx="6912456" cy="6173263"/>
          </a:xfrm>
        </p:grpSpPr>
        <p:sp>
          <p:nvSpPr>
            <p:cNvPr id="210" name="Google Shape;210;p23"/>
            <p:cNvSpPr/>
            <p:nvPr/>
          </p:nvSpPr>
          <p:spPr>
            <a:xfrm>
              <a:off x="2076522" y="560148"/>
              <a:ext cx="428898" cy="91440"/>
            </a:xfrm>
            <a:custGeom>
              <a:avLst/>
              <a:gdLst/>
              <a:ahLst/>
              <a:cxnLst/>
              <a:rect l="l" t="t" r="r" b="b"/>
              <a:pathLst>
                <a:path w="120000" h="120000" extrusionOk="0">
                  <a:moveTo>
                    <a:pt x="0" y="60000"/>
                  </a:moveTo>
                  <a:lnTo>
                    <a:pt x="120000" y="60000"/>
                  </a:lnTo>
                </a:path>
              </a:pathLst>
            </a:custGeom>
            <a:noFill/>
            <a:ln w="9525" cap="flat" cmpd="sng">
              <a:solidFill>
                <a:srgbClr val="B80B0F"/>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txBox="1"/>
            <p:nvPr/>
          </p:nvSpPr>
          <p:spPr>
            <a:xfrm>
              <a:off x="2279484" y="603569"/>
              <a:ext cx="22974" cy="459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Impact"/>
                <a:buNone/>
              </a:pPr>
              <a:endParaRPr sz="500">
                <a:solidFill>
                  <a:schemeClr val="dk1"/>
                </a:solidFill>
                <a:latin typeface="Impact"/>
                <a:ea typeface="Impact"/>
                <a:cs typeface="Impact"/>
                <a:sym typeface="Impact"/>
              </a:endParaRPr>
            </a:p>
          </p:txBody>
        </p:sp>
        <p:sp>
          <p:nvSpPr>
            <p:cNvPr id="212" name="Google Shape;212;p23"/>
            <p:cNvSpPr/>
            <p:nvPr/>
          </p:nvSpPr>
          <p:spPr>
            <a:xfrm>
              <a:off x="80502" y="6522"/>
              <a:ext cx="1997819" cy="1198691"/>
            </a:xfrm>
            <a:prstGeom prst="rect">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txBox="1"/>
            <p:nvPr/>
          </p:nvSpPr>
          <p:spPr>
            <a:xfrm>
              <a:off x="80502" y="6522"/>
              <a:ext cx="1997819" cy="1198691"/>
            </a:xfrm>
            <a:prstGeom prst="rect">
              <a:avLst/>
            </a:prstGeom>
            <a:noFill/>
            <a:ln>
              <a:noFill/>
            </a:ln>
          </p:spPr>
          <p:txBody>
            <a:bodyPr spcFirstLastPara="1" wrap="square" lIns="97875" tIns="102750" rIns="97875" bIns="10275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You will need a printed roster (roster links and handwritten rosters cannot be used) for your book.</a:t>
              </a:r>
              <a:endParaRPr/>
            </a:p>
          </p:txBody>
        </p:sp>
        <p:sp>
          <p:nvSpPr>
            <p:cNvPr id="214" name="Google Shape;214;p23"/>
            <p:cNvSpPr/>
            <p:nvPr/>
          </p:nvSpPr>
          <p:spPr>
            <a:xfrm>
              <a:off x="4533840" y="560148"/>
              <a:ext cx="428898" cy="91440"/>
            </a:xfrm>
            <a:custGeom>
              <a:avLst/>
              <a:gdLst/>
              <a:ahLst/>
              <a:cxnLst/>
              <a:rect l="l" t="t" r="r" b="b"/>
              <a:pathLst>
                <a:path w="120000" h="120000" extrusionOk="0">
                  <a:moveTo>
                    <a:pt x="0" y="60000"/>
                  </a:moveTo>
                  <a:lnTo>
                    <a:pt x="120000" y="60000"/>
                  </a:lnTo>
                </a:path>
              </a:pathLst>
            </a:custGeom>
            <a:noFill/>
            <a:ln w="9525" cap="flat" cmpd="sng">
              <a:solidFill>
                <a:srgbClr val="B80B0F"/>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txBox="1"/>
            <p:nvPr/>
          </p:nvSpPr>
          <p:spPr>
            <a:xfrm>
              <a:off x="4736802" y="603569"/>
              <a:ext cx="22974" cy="459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Impact"/>
                <a:buNone/>
              </a:pPr>
              <a:endParaRPr sz="500">
                <a:solidFill>
                  <a:schemeClr val="dk1"/>
                </a:solidFill>
                <a:latin typeface="Impact"/>
                <a:ea typeface="Impact"/>
                <a:cs typeface="Impact"/>
                <a:sym typeface="Impact"/>
              </a:endParaRPr>
            </a:p>
          </p:txBody>
        </p:sp>
        <p:sp>
          <p:nvSpPr>
            <p:cNvPr id="216" name="Google Shape;216;p23"/>
            <p:cNvSpPr/>
            <p:nvPr/>
          </p:nvSpPr>
          <p:spPr>
            <a:xfrm>
              <a:off x="2537821" y="6522"/>
              <a:ext cx="1997819" cy="1198691"/>
            </a:xfrm>
            <a:prstGeom prst="rect">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txBox="1"/>
            <p:nvPr/>
          </p:nvSpPr>
          <p:spPr>
            <a:xfrm>
              <a:off x="2537821" y="6522"/>
              <a:ext cx="1997819" cy="1198691"/>
            </a:xfrm>
            <a:prstGeom prst="rect">
              <a:avLst/>
            </a:prstGeom>
            <a:noFill/>
            <a:ln>
              <a:noFill/>
            </a:ln>
          </p:spPr>
          <p:txBody>
            <a:bodyPr spcFirstLastPara="1" wrap="square" lIns="97875" tIns="102750" rIns="97875" bIns="10275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Before downloading your roster please ensure it is up to date.</a:t>
              </a:r>
              <a:endParaRPr/>
            </a:p>
          </p:txBody>
        </p:sp>
        <p:sp>
          <p:nvSpPr>
            <p:cNvPr id="218" name="Google Shape;218;p23"/>
            <p:cNvSpPr/>
            <p:nvPr/>
          </p:nvSpPr>
          <p:spPr>
            <a:xfrm>
              <a:off x="1079412" y="1203414"/>
              <a:ext cx="4914636" cy="428898"/>
            </a:xfrm>
            <a:custGeom>
              <a:avLst/>
              <a:gdLst/>
              <a:ahLst/>
              <a:cxnLst/>
              <a:rect l="l" t="t" r="r" b="b"/>
              <a:pathLst>
                <a:path w="120000" h="120000" extrusionOk="0">
                  <a:moveTo>
                    <a:pt x="120000" y="0"/>
                  </a:moveTo>
                  <a:lnTo>
                    <a:pt x="120000" y="64784"/>
                  </a:lnTo>
                  <a:lnTo>
                    <a:pt x="0" y="64784"/>
                  </a:lnTo>
                  <a:lnTo>
                    <a:pt x="0" y="120000"/>
                  </a:lnTo>
                </a:path>
              </a:pathLst>
            </a:custGeom>
            <a:noFill/>
            <a:ln w="9525" cap="flat" cmpd="sng">
              <a:solidFill>
                <a:srgbClr val="B80B0F"/>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txBox="1"/>
            <p:nvPr/>
          </p:nvSpPr>
          <p:spPr>
            <a:xfrm>
              <a:off x="3413329" y="1415564"/>
              <a:ext cx="246803" cy="459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Impact"/>
                <a:buNone/>
              </a:pPr>
              <a:endParaRPr sz="500">
                <a:solidFill>
                  <a:schemeClr val="dk1"/>
                </a:solidFill>
                <a:latin typeface="Impact"/>
                <a:ea typeface="Impact"/>
                <a:cs typeface="Impact"/>
                <a:sym typeface="Impact"/>
              </a:endParaRPr>
            </a:p>
          </p:txBody>
        </p:sp>
        <p:sp>
          <p:nvSpPr>
            <p:cNvPr id="220" name="Google Shape;220;p23"/>
            <p:cNvSpPr/>
            <p:nvPr/>
          </p:nvSpPr>
          <p:spPr>
            <a:xfrm>
              <a:off x="4995139" y="6522"/>
              <a:ext cx="1997819" cy="1198691"/>
            </a:xfrm>
            <a:prstGeom prst="rect">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txBox="1"/>
            <p:nvPr/>
          </p:nvSpPr>
          <p:spPr>
            <a:xfrm>
              <a:off x="4995139" y="6522"/>
              <a:ext cx="1997819" cy="1198691"/>
            </a:xfrm>
            <a:prstGeom prst="rect">
              <a:avLst/>
            </a:prstGeom>
            <a:noFill/>
            <a:ln>
              <a:noFill/>
            </a:ln>
          </p:spPr>
          <p:txBody>
            <a:bodyPr spcFirstLastPara="1" wrap="square" lIns="97875" tIns="102750" rIns="97875" bIns="102750" anchor="t" anchorCtr="0">
              <a:noAutofit/>
            </a:bodyPr>
            <a:lstStyle/>
            <a:p>
              <a:pPr marL="0" marR="0" lvl="0" indent="0" algn="l" rtl="0">
                <a:lnSpc>
                  <a:spcPct val="90000"/>
                </a:lnSpc>
                <a:spcBef>
                  <a:spcPts val="0"/>
                </a:spcBef>
                <a:spcAft>
                  <a:spcPts val="0"/>
                </a:spcAft>
                <a:buClr>
                  <a:schemeClr val="lt1"/>
                </a:buClr>
                <a:buSzPts val="1100"/>
                <a:buFont typeface="Arial"/>
                <a:buNone/>
              </a:pPr>
              <a:r>
                <a:rPr lang="en-US" sz="1100">
                  <a:solidFill>
                    <a:schemeClr val="lt1"/>
                  </a:solidFill>
                  <a:latin typeface="Arial"/>
                  <a:ea typeface="Arial"/>
                  <a:cs typeface="Arial"/>
                  <a:sym typeface="Arial"/>
                </a:rPr>
                <a:t>Includes an accurate list of players, coaches, managers, volunteers, and at least two non-coach designated locker room monitors. </a:t>
              </a:r>
              <a:endParaRPr/>
            </a:p>
            <a:p>
              <a:pPr marL="57150" marR="0" lvl="1" indent="-57150" algn="l" rtl="0">
                <a:lnSpc>
                  <a:spcPct val="90000"/>
                </a:lnSpc>
                <a:spcBef>
                  <a:spcPts val="385"/>
                </a:spcBef>
                <a:spcAft>
                  <a:spcPts val="0"/>
                </a:spcAft>
                <a:buClr>
                  <a:schemeClr val="lt1"/>
                </a:buClr>
                <a:buSzPts val="800"/>
                <a:buFont typeface="Arial"/>
                <a:buChar char="•"/>
              </a:pPr>
              <a:r>
                <a:rPr lang="en-US" sz="800" b="0" i="0" u="none" strike="noStrike" cap="none">
                  <a:solidFill>
                    <a:schemeClr val="lt1"/>
                  </a:solidFill>
                  <a:latin typeface="Arial"/>
                  <a:ea typeface="Arial"/>
                  <a:cs typeface="Arial"/>
                  <a:sym typeface="Arial"/>
                </a:rPr>
                <a:t>Draw a line through anyone who will not be proceeding to Districts and/or Nationals. </a:t>
              </a:r>
              <a:endParaRPr/>
            </a:p>
          </p:txBody>
        </p:sp>
        <p:sp>
          <p:nvSpPr>
            <p:cNvPr id="222" name="Google Shape;222;p23"/>
            <p:cNvSpPr/>
            <p:nvPr/>
          </p:nvSpPr>
          <p:spPr>
            <a:xfrm>
              <a:off x="2076522" y="2218339"/>
              <a:ext cx="428898" cy="91440"/>
            </a:xfrm>
            <a:custGeom>
              <a:avLst/>
              <a:gdLst/>
              <a:ahLst/>
              <a:cxnLst/>
              <a:rect l="l" t="t" r="r" b="b"/>
              <a:pathLst>
                <a:path w="120000" h="120000" extrusionOk="0">
                  <a:moveTo>
                    <a:pt x="0" y="60000"/>
                  </a:moveTo>
                  <a:lnTo>
                    <a:pt x="120000" y="60000"/>
                  </a:lnTo>
                </a:path>
              </a:pathLst>
            </a:custGeom>
            <a:noFill/>
            <a:ln w="9525" cap="flat" cmpd="sng">
              <a:solidFill>
                <a:srgbClr val="B80B0F"/>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txBox="1"/>
            <p:nvPr/>
          </p:nvSpPr>
          <p:spPr>
            <a:xfrm>
              <a:off x="2279484" y="2261759"/>
              <a:ext cx="22974" cy="459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Impact"/>
                <a:buNone/>
              </a:pPr>
              <a:endParaRPr sz="500">
                <a:solidFill>
                  <a:schemeClr val="dk1"/>
                </a:solidFill>
                <a:latin typeface="Impact"/>
                <a:ea typeface="Impact"/>
                <a:cs typeface="Impact"/>
                <a:sym typeface="Impact"/>
              </a:endParaRPr>
            </a:p>
          </p:txBody>
        </p:sp>
        <p:sp>
          <p:nvSpPr>
            <p:cNvPr id="224" name="Google Shape;224;p23"/>
            <p:cNvSpPr/>
            <p:nvPr/>
          </p:nvSpPr>
          <p:spPr>
            <a:xfrm>
              <a:off x="80502" y="1664713"/>
              <a:ext cx="1997819" cy="1198691"/>
            </a:xfrm>
            <a:prstGeom prst="rect">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txBox="1"/>
            <p:nvPr/>
          </p:nvSpPr>
          <p:spPr>
            <a:xfrm>
              <a:off x="80502" y="1664713"/>
              <a:ext cx="1997819" cy="1198691"/>
            </a:xfrm>
            <a:prstGeom prst="rect">
              <a:avLst/>
            </a:prstGeom>
            <a:noFill/>
            <a:ln>
              <a:noFill/>
            </a:ln>
          </p:spPr>
          <p:txBody>
            <a:bodyPr spcFirstLastPara="1" wrap="square" lIns="97875" tIns="102750" rIns="97875" bIns="10275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If your team has an Athletic Trainer who will attend States, Districts, and/or Nationals make sure they are listed on the roster. </a:t>
              </a:r>
              <a:endParaRPr/>
            </a:p>
          </p:txBody>
        </p:sp>
        <p:sp>
          <p:nvSpPr>
            <p:cNvPr id="226" name="Google Shape;226;p23"/>
            <p:cNvSpPr/>
            <p:nvPr/>
          </p:nvSpPr>
          <p:spPr>
            <a:xfrm>
              <a:off x="4533840" y="2218339"/>
              <a:ext cx="428898" cy="91440"/>
            </a:xfrm>
            <a:custGeom>
              <a:avLst/>
              <a:gdLst/>
              <a:ahLst/>
              <a:cxnLst/>
              <a:rect l="l" t="t" r="r" b="b"/>
              <a:pathLst>
                <a:path w="120000" h="120000" extrusionOk="0">
                  <a:moveTo>
                    <a:pt x="0" y="60000"/>
                  </a:moveTo>
                  <a:lnTo>
                    <a:pt x="120000" y="60000"/>
                  </a:lnTo>
                </a:path>
              </a:pathLst>
            </a:custGeom>
            <a:noFill/>
            <a:ln w="9525" cap="flat" cmpd="sng">
              <a:solidFill>
                <a:srgbClr val="B80B0F"/>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txBox="1"/>
            <p:nvPr/>
          </p:nvSpPr>
          <p:spPr>
            <a:xfrm>
              <a:off x="4736802" y="2261759"/>
              <a:ext cx="22974" cy="459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Impact"/>
                <a:buNone/>
              </a:pPr>
              <a:endParaRPr sz="500">
                <a:solidFill>
                  <a:schemeClr val="dk1"/>
                </a:solidFill>
                <a:latin typeface="Impact"/>
                <a:ea typeface="Impact"/>
                <a:cs typeface="Impact"/>
                <a:sym typeface="Impact"/>
              </a:endParaRPr>
            </a:p>
          </p:txBody>
        </p:sp>
        <p:sp>
          <p:nvSpPr>
            <p:cNvPr id="228" name="Google Shape;228;p23"/>
            <p:cNvSpPr/>
            <p:nvPr/>
          </p:nvSpPr>
          <p:spPr>
            <a:xfrm>
              <a:off x="2537821" y="1664713"/>
              <a:ext cx="1997819" cy="1198691"/>
            </a:xfrm>
            <a:prstGeom prst="rect">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txBox="1"/>
            <p:nvPr/>
          </p:nvSpPr>
          <p:spPr>
            <a:xfrm>
              <a:off x="2537821" y="1664713"/>
              <a:ext cx="1997819" cy="1198691"/>
            </a:xfrm>
            <a:prstGeom prst="rect">
              <a:avLst/>
            </a:prstGeom>
            <a:noFill/>
            <a:ln>
              <a:noFill/>
            </a:ln>
          </p:spPr>
          <p:txBody>
            <a:bodyPr spcFirstLastPara="1" wrap="square" lIns="97875" tIns="102750" rIns="97875" bIns="10275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All players’ DOB and Citizenship is verified. </a:t>
              </a:r>
              <a:endParaRPr/>
            </a:p>
          </p:txBody>
        </p:sp>
        <p:sp>
          <p:nvSpPr>
            <p:cNvPr id="230" name="Google Shape;230;p23"/>
            <p:cNvSpPr/>
            <p:nvPr/>
          </p:nvSpPr>
          <p:spPr>
            <a:xfrm>
              <a:off x="1079412" y="2861605"/>
              <a:ext cx="4914636" cy="428898"/>
            </a:xfrm>
            <a:custGeom>
              <a:avLst/>
              <a:gdLst/>
              <a:ahLst/>
              <a:cxnLst/>
              <a:rect l="l" t="t" r="r" b="b"/>
              <a:pathLst>
                <a:path w="120000" h="120000" extrusionOk="0">
                  <a:moveTo>
                    <a:pt x="120000" y="0"/>
                  </a:moveTo>
                  <a:lnTo>
                    <a:pt x="120000" y="64784"/>
                  </a:lnTo>
                  <a:lnTo>
                    <a:pt x="0" y="64784"/>
                  </a:lnTo>
                  <a:lnTo>
                    <a:pt x="0" y="120000"/>
                  </a:lnTo>
                </a:path>
              </a:pathLst>
            </a:custGeom>
            <a:noFill/>
            <a:ln w="9525" cap="flat" cmpd="sng">
              <a:solidFill>
                <a:srgbClr val="B80B0F"/>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txBox="1"/>
            <p:nvPr/>
          </p:nvSpPr>
          <p:spPr>
            <a:xfrm>
              <a:off x="3413329" y="3073754"/>
              <a:ext cx="246803" cy="459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Impact"/>
                <a:buNone/>
              </a:pPr>
              <a:endParaRPr sz="500">
                <a:solidFill>
                  <a:schemeClr val="dk1"/>
                </a:solidFill>
                <a:latin typeface="Impact"/>
                <a:ea typeface="Impact"/>
                <a:cs typeface="Impact"/>
                <a:sym typeface="Impact"/>
              </a:endParaRPr>
            </a:p>
          </p:txBody>
        </p:sp>
        <p:sp>
          <p:nvSpPr>
            <p:cNvPr id="232" name="Google Shape;232;p23"/>
            <p:cNvSpPr/>
            <p:nvPr/>
          </p:nvSpPr>
          <p:spPr>
            <a:xfrm>
              <a:off x="4995139" y="1664713"/>
              <a:ext cx="1997819" cy="1198691"/>
            </a:xfrm>
            <a:prstGeom prst="rect">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txBox="1"/>
            <p:nvPr/>
          </p:nvSpPr>
          <p:spPr>
            <a:xfrm>
              <a:off x="4995139" y="1664713"/>
              <a:ext cx="1997819" cy="1198691"/>
            </a:xfrm>
            <a:prstGeom prst="rect">
              <a:avLst/>
            </a:prstGeom>
            <a:noFill/>
            <a:ln>
              <a:noFill/>
            </a:ln>
          </p:spPr>
          <p:txBody>
            <a:bodyPr spcFirstLastPara="1" wrap="square" lIns="97875" tIns="102750" rIns="97875" bIns="10275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All players’ jersey #s (home and away, even if they’re the same!) appear on the roster. </a:t>
              </a:r>
              <a:endParaRPr/>
            </a:p>
          </p:txBody>
        </p:sp>
        <p:sp>
          <p:nvSpPr>
            <p:cNvPr id="234" name="Google Shape;234;p23"/>
            <p:cNvSpPr/>
            <p:nvPr/>
          </p:nvSpPr>
          <p:spPr>
            <a:xfrm>
              <a:off x="2076522" y="3876529"/>
              <a:ext cx="428898" cy="91440"/>
            </a:xfrm>
            <a:custGeom>
              <a:avLst/>
              <a:gdLst/>
              <a:ahLst/>
              <a:cxnLst/>
              <a:rect l="l" t="t" r="r" b="b"/>
              <a:pathLst>
                <a:path w="120000" h="120000" extrusionOk="0">
                  <a:moveTo>
                    <a:pt x="0" y="60000"/>
                  </a:moveTo>
                  <a:lnTo>
                    <a:pt x="120000" y="60000"/>
                  </a:lnTo>
                </a:path>
              </a:pathLst>
            </a:custGeom>
            <a:noFill/>
            <a:ln w="9525" cap="flat" cmpd="sng">
              <a:solidFill>
                <a:srgbClr val="B80B0F"/>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txBox="1"/>
            <p:nvPr/>
          </p:nvSpPr>
          <p:spPr>
            <a:xfrm>
              <a:off x="2279484" y="3919949"/>
              <a:ext cx="22974" cy="459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Impact"/>
                <a:buNone/>
              </a:pPr>
              <a:endParaRPr sz="500">
                <a:solidFill>
                  <a:schemeClr val="dk1"/>
                </a:solidFill>
                <a:latin typeface="Impact"/>
                <a:ea typeface="Impact"/>
                <a:cs typeface="Impact"/>
                <a:sym typeface="Impact"/>
              </a:endParaRPr>
            </a:p>
          </p:txBody>
        </p:sp>
        <p:sp>
          <p:nvSpPr>
            <p:cNvPr id="236" name="Google Shape;236;p23"/>
            <p:cNvSpPr/>
            <p:nvPr/>
          </p:nvSpPr>
          <p:spPr>
            <a:xfrm>
              <a:off x="80502" y="3322903"/>
              <a:ext cx="1997819" cy="1198691"/>
            </a:xfrm>
            <a:prstGeom prst="rect">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3"/>
            <p:cNvSpPr txBox="1"/>
            <p:nvPr/>
          </p:nvSpPr>
          <p:spPr>
            <a:xfrm>
              <a:off x="80502" y="3322903"/>
              <a:ext cx="1997819" cy="1198691"/>
            </a:xfrm>
            <a:prstGeom prst="rect">
              <a:avLst/>
            </a:prstGeom>
            <a:noFill/>
            <a:ln>
              <a:noFill/>
            </a:ln>
          </p:spPr>
          <p:txBody>
            <a:bodyPr spcFirstLastPara="1" wrap="square" lIns="97875" tIns="102750" rIns="97875" bIns="10275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All players’ positions are indicated on the roster (forward, defense, goalie will suffice). </a:t>
              </a:r>
              <a:endParaRPr/>
            </a:p>
          </p:txBody>
        </p:sp>
        <p:sp>
          <p:nvSpPr>
            <p:cNvPr id="238" name="Google Shape;238;p23"/>
            <p:cNvSpPr/>
            <p:nvPr/>
          </p:nvSpPr>
          <p:spPr>
            <a:xfrm>
              <a:off x="4533840" y="3876529"/>
              <a:ext cx="428898" cy="91440"/>
            </a:xfrm>
            <a:custGeom>
              <a:avLst/>
              <a:gdLst/>
              <a:ahLst/>
              <a:cxnLst/>
              <a:rect l="l" t="t" r="r" b="b"/>
              <a:pathLst>
                <a:path w="120000" h="120000" extrusionOk="0">
                  <a:moveTo>
                    <a:pt x="0" y="60000"/>
                  </a:moveTo>
                  <a:lnTo>
                    <a:pt x="120000" y="60000"/>
                  </a:lnTo>
                </a:path>
              </a:pathLst>
            </a:custGeom>
            <a:noFill/>
            <a:ln w="9525" cap="flat" cmpd="sng">
              <a:solidFill>
                <a:srgbClr val="B80B0F"/>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txBox="1"/>
            <p:nvPr/>
          </p:nvSpPr>
          <p:spPr>
            <a:xfrm>
              <a:off x="4736802" y="3919949"/>
              <a:ext cx="22974" cy="459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Impact"/>
                <a:buNone/>
              </a:pPr>
              <a:endParaRPr sz="500">
                <a:solidFill>
                  <a:schemeClr val="dk1"/>
                </a:solidFill>
                <a:latin typeface="Impact"/>
                <a:ea typeface="Impact"/>
                <a:cs typeface="Impact"/>
                <a:sym typeface="Impact"/>
              </a:endParaRPr>
            </a:p>
          </p:txBody>
        </p:sp>
        <p:sp>
          <p:nvSpPr>
            <p:cNvPr id="240" name="Google Shape;240;p23"/>
            <p:cNvSpPr/>
            <p:nvPr/>
          </p:nvSpPr>
          <p:spPr>
            <a:xfrm>
              <a:off x="2537821" y="3322903"/>
              <a:ext cx="1997819" cy="1198691"/>
            </a:xfrm>
            <a:prstGeom prst="rect">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txBox="1"/>
            <p:nvPr/>
          </p:nvSpPr>
          <p:spPr>
            <a:xfrm>
              <a:off x="2537821" y="3322903"/>
              <a:ext cx="1997819" cy="1198691"/>
            </a:xfrm>
            <a:prstGeom prst="rect">
              <a:avLst/>
            </a:prstGeom>
            <a:noFill/>
            <a:ln>
              <a:noFill/>
            </a:ln>
          </p:spPr>
          <p:txBody>
            <a:bodyPr spcFirstLastPara="1" wrap="square" lIns="97875" tIns="102750" rIns="97875" bIns="10275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Reach out to your association’s registrar to add numbers or positions.</a:t>
              </a:r>
              <a:endParaRPr/>
            </a:p>
          </p:txBody>
        </p:sp>
        <p:sp>
          <p:nvSpPr>
            <p:cNvPr id="242" name="Google Shape;242;p23"/>
            <p:cNvSpPr/>
            <p:nvPr/>
          </p:nvSpPr>
          <p:spPr>
            <a:xfrm>
              <a:off x="1079412" y="4519795"/>
              <a:ext cx="4914636" cy="428898"/>
            </a:xfrm>
            <a:custGeom>
              <a:avLst/>
              <a:gdLst/>
              <a:ahLst/>
              <a:cxnLst/>
              <a:rect l="l" t="t" r="r" b="b"/>
              <a:pathLst>
                <a:path w="120000" h="120000" extrusionOk="0">
                  <a:moveTo>
                    <a:pt x="120000" y="0"/>
                  </a:moveTo>
                  <a:lnTo>
                    <a:pt x="120000" y="64784"/>
                  </a:lnTo>
                  <a:lnTo>
                    <a:pt x="0" y="64784"/>
                  </a:lnTo>
                  <a:lnTo>
                    <a:pt x="0" y="120000"/>
                  </a:lnTo>
                </a:path>
              </a:pathLst>
            </a:custGeom>
            <a:noFill/>
            <a:ln w="9525" cap="flat" cmpd="sng">
              <a:solidFill>
                <a:srgbClr val="B80B0F"/>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txBox="1"/>
            <p:nvPr/>
          </p:nvSpPr>
          <p:spPr>
            <a:xfrm>
              <a:off x="3413329" y="4731945"/>
              <a:ext cx="246803" cy="459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Impact"/>
                <a:buNone/>
              </a:pPr>
              <a:endParaRPr sz="500">
                <a:solidFill>
                  <a:schemeClr val="dk1"/>
                </a:solidFill>
                <a:latin typeface="Impact"/>
                <a:ea typeface="Impact"/>
                <a:cs typeface="Impact"/>
                <a:sym typeface="Impact"/>
              </a:endParaRPr>
            </a:p>
          </p:txBody>
        </p:sp>
        <p:sp>
          <p:nvSpPr>
            <p:cNvPr id="244" name="Google Shape;244;p23"/>
            <p:cNvSpPr/>
            <p:nvPr/>
          </p:nvSpPr>
          <p:spPr>
            <a:xfrm>
              <a:off x="4995139" y="3322903"/>
              <a:ext cx="1997819" cy="1198691"/>
            </a:xfrm>
            <a:prstGeom prst="rect">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txBox="1"/>
            <p:nvPr/>
          </p:nvSpPr>
          <p:spPr>
            <a:xfrm>
              <a:off x="4995139" y="3322903"/>
              <a:ext cx="1997819" cy="1198691"/>
            </a:xfrm>
            <a:prstGeom prst="rect">
              <a:avLst/>
            </a:prstGeom>
            <a:noFill/>
            <a:ln>
              <a:noFill/>
            </a:ln>
          </p:spPr>
          <p:txBody>
            <a:bodyPr spcFirstLastPara="1" wrap="square" lIns="97875" tIns="102750" rIns="97875" bIns="10275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All have CEP requirements complete with an expiration date of 2026 or later. </a:t>
              </a:r>
              <a:endParaRPr/>
            </a:p>
          </p:txBody>
        </p:sp>
        <p:sp>
          <p:nvSpPr>
            <p:cNvPr id="246" name="Google Shape;246;p23"/>
            <p:cNvSpPr/>
            <p:nvPr/>
          </p:nvSpPr>
          <p:spPr>
            <a:xfrm>
              <a:off x="2076522" y="5534720"/>
              <a:ext cx="428898" cy="91440"/>
            </a:xfrm>
            <a:custGeom>
              <a:avLst/>
              <a:gdLst/>
              <a:ahLst/>
              <a:cxnLst/>
              <a:rect l="l" t="t" r="r" b="b"/>
              <a:pathLst>
                <a:path w="120000" h="120000" extrusionOk="0">
                  <a:moveTo>
                    <a:pt x="0" y="60000"/>
                  </a:moveTo>
                  <a:lnTo>
                    <a:pt x="120000" y="60000"/>
                  </a:lnTo>
                </a:path>
              </a:pathLst>
            </a:custGeom>
            <a:noFill/>
            <a:ln w="9525" cap="flat" cmpd="sng">
              <a:solidFill>
                <a:srgbClr val="B80B0F"/>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txBox="1"/>
            <p:nvPr/>
          </p:nvSpPr>
          <p:spPr>
            <a:xfrm>
              <a:off x="2279484" y="5578140"/>
              <a:ext cx="22974" cy="459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Impact"/>
                <a:buNone/>
              </a:pPr>
              <a:endParaRPr sz="500">
                <a:solidFill>
                  <a:schemeClr val="dk1"/>
                </a:solidFill>
                <a:latin typeface="Impact"/>
                <a:ea typeface="Impact"/>
                <a:cs typeface="Impact"/>
                <a:sym typeface="Impact"/>
              </a:endParaRPr>
            </a:p>
          </p:txBody>
        </p:sp>
        <p:sp>
          <p:nvSpPr>
            <p:cNvPr id="248" name="Google Shape;248;p23"/>
            <p:cNvSpPr/>
            <p:nvPr/>
          </p:nvSpPr>
          <p:spPr>
            <a:xfrm>
              <a:off x="80502" y="4981094"/>
              <a:ext cx="1997819" cy="1198691"/>
            </a:xfrm>
            <a:prstGeom prst="rect">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txBox="1"/>
            <p:nvPr/>
          </p:nvSpPr>
          <p:spPr>
            <a:xfrm>
              <a:off x="80502" y="4981094"/>
              <a:ext cx="1997819" cy="1198691"/>
            </a:xfrm>
            <a:prstGeom prst="rect">
              <a:avLst/>
            </a:prstGeom>
            <a:noFill/>
            <a:ln>
              <a:noFill/>
            </a:ln>
          </p:spPr>
          <p:txBody>
            <a:bodyPr spcFirstLastPara="1" wrap="square" lIns="97875" tIns="102750" rIns="97875" bIns="10275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Aside from crossing out those members that are not participating in Districts/Nationals you should NOT write/add anything on the roster. </a:t>
              </a:r>
              <a:endParaRPr/>
            </a:p>
          </p:txBody>
        </p:sp>
        <p:sp>
          <p:nvSpPr>
            <p:cNvPr id="250" name="Google Shape;250;p23"/>
            <p:cNvSpPr/>
            <p:nvPr/>
          </p:nvSpPr>
          <p:spPr>
            <a:xfrm>
              <a:off x="2537821" y="4981094"/>
              <a:ext cx="1997819" cy="1198691"/>
            </a:xfrm>
            <a:prstGeom prst="rect">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txBox="1"/>
            <p:nvPr/>
          </p:nvSpPr>
          <p:spPr>
            <a:xfrm>
              <a:off x="2537821" y="4981094"/>
              <a:ext cx="1997819" cy="1198691"/>
            </a:xfrm>
            <a:prstGeom prst="rect">
              <a:avLst/>
            </a:prstGeom>
            <a:noFill/>
            <a:ln>
              <a:noFill/>
            </a:ln>
          </p:spPr>
          <p:txBody>
            <a:bodyPr spcFirstLastPara="1" wrap="square" lIns="97875" tIns="102750" rIns="97875" bIns="10275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The team members on the roster </a:t>
              </a:r>
              <a:r>
                <a:rPr lang="en-US" sz="1200" u="sng">
                  <a:solidFill>
                    <a:schemeClr val="lt1"/>
                  </a:solidFill>
                  <a:latin typeface="Arial"/>
                  <a:ea typeface="Arial"/>
                  <a:cs typeface="Arial"/>
                  <a:sym typeface="Arial"/>
                </a:rPr>
                <a:t>must be identical</a:t>
              </a:r>
              <a:r>
                <a:rPr lang="en-US" sz="1200">
                  <a:solidFill>
                    <a:schemeClr val="lt1"/>
                  </a:solidFill>
                  <a:latin typeface="Arial"/>
                  <a:ea typeface="Arial"/>
                  <a:cs typeface="Arial"/>
                  <a:sym typeface="Arial"/>
                </a:rPr>
                <a:t> to the team members on the CVS.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55"/>
        <p:cNvGrpSpPr/>
        <p:nvPr/>
      </p:nvGrpSpPr>
      <p:grpSpPr>
        <a:xfrm>
          <a:off x="0" y="0"/>
          <a:ext cx="0" cy="0"/>
          <a:chOff x="0" y="0"/>
          <a:chExt cx="0" cy="0"/>
        </a:xfrm>
      </p:grpSpPr>
      <p:pic>
        <p:nvPicPr>
          <p:cNvPr id="256" name="Google Shape;256;p24"/>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57" name="Google Shape;257;p24"/>
          <p:cNvGrpSpPr/>
          <p:nvPr/>
        </p:nvGrpSpPr>
        <p:grpSpPr>
          <a:xfrm>
            <a:off x="-25397" y="0"/>
            <a:ext cx="12005350" cy="6644081"/>
            <a:chOff x="-25397" y="0"/>
            <a:chExt cx="12005350" cy="6644081"/>
          </a:xfrm>
        </p:grpSpPr>
        <p:sp>
          <p:nvSpPr>
            <p:cNvPr id="258" name="Google Shape;258;p24"/>
            <p:cNvSpPr/>
            <p:nvPr/>
          </p:nvSpPr>
          <p:spPr>
            <a:xfrm>
              <a:off x="1" y="0"/>
              <a:ext cx="11979952" cy="6644081"/>
            </a:xfrm>
            <a:prstGeom prst="rect">
              <a:avLst/>
            </a:prstGeom>
            <a:solidFill>
              <a:schemeClr val="lt1"/>
            </a:solidFill>
            <a:ln>
              <a:noFill/>
            </a:ln>
            <a:effectLst>
              <a:outerShdw blurRad="98425" dist="76200" dir="4380000" algn="tl" rotWithShape="0">
                <a:srgbClr val="000000">
                  <a:alpha val="6784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259" name="Google Shape;259;p24"/>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sp>
          <p:nvSpPr>
            <p:cNvPr id="260" name="Google Shape;260;p24"/>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grpSp>
      <p:sp>
        <p:nvSpPr>
          <p:cNvPr id="261" name="Google Shape;261;p24"/>
          <p:cNvSpPr/>
          <p:nvPr/>
        </p:nvSpPr>
        <p:spPr>
          <a:xfrm>
            <a:off x="-1" y="0"/>
            <a:ext cx="4070191" cy="6858000"/>
          </a:xfrm>
          <a:custGeom>
            <a:avLst/>
            <a:gdLst/>
            <a:ahLst/>
            <a:cxnLst/>
            <a:rect l="l" t="t" r="r" b="b"/>
            <a:pathLst>
              <a:path w="4061802" h="6858000" extrusionOk="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a:gsLst>
              <a:gs pos="0">
                <a:schemeClr val="accent1"/>
              </a:gs>
              <a:gs pos="34000">
                <a:schemeClr val="accent1"/>
              </a:gs>
              <a:gs pos="100000">
                <a:srgbClr val="5C0607"/>
              </a:gs>
            </a:gsLst>
            <a:lin ang="36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262" name="Google Shape;262;p24"/>
          <p:cNvSpPr/>
          <p:nvPr/>
        </p:nvSpPr>
        <p:spPr>
          <a:xfrm>
            <a:off x="0" y="0"/>
            <a:ext cx="321733" cy="6858000"/>
          </a:xfrm>
          <a:prstGeom prst="rect">
            <a:avLst/>
          </a:prstGeom>
          <a:solidFill>
            <a:srgbClr val="5C0607">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mpact"/>
              <a:ea typeface="Impact"/>
              <a:cs typeface="Impact"/>
              <a:sym typeface="Impact"/>
            </a:endParaRPr>
          </a:p>
        </p:txBody>
      </p:sp>
      <p:sp>
        <p:nvSpPr>
          <p:cNvPr id="263" name="Google Shape;263;p24"/>
          <p:cNvSpPr/>
          <p:nvPr/>
        </p:nvSpPr>
        <p:spPr>
          <a:xfrm>
            <a:off x="4061802" y="1"/>
            <a:ext cx="8130198" cy="6857999"/>
          </a:xfrm>
          <a:custGeom>
            <a:avLst/>
            <a:gdLst/>
            <a:ahLst/>
            <a:cxnLst/>
            <a:rect l="l" t="t" r="r" b="b"/>
            <a:pathLst>
              <a:path w="8130198" h="6857999" extrusionOk="0">
                <a:moveTo>
                  <a:pt x="0" y="0"/>
                </a:moveTo>
                <a:lnTo>
                  <a:pt x="7241014" y="0"/>
                </a:lnTo>
                <a:lnTo>
                  <a:pt x="8130198" y="0"/>
                </a:lnTo>
                <a:lnTo>
                  <a:pt x="8130198" y="6857999"/>
                </a:lnTo>
                <a:lnTo>
                  <a:pt x="0" y="6857999"/>
                </a:lnTo>
                <a:lnTo>
                  <a:pt x="0" y="637536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264" name="Google Shape;264;p24"/>
          <p:cNvSpPr txBox="1"/>
          <p:nvPr/>
        </p:nvSpPr>
        <p:spPr>
          <a:xfrm>
            <a:off x="4554461" y="1194458"/>
            <a:ext cx="6968986" cy="4405756"/>
          </a:xfrm>
          <a:prstGeom prst="rect">
            <a:avLst/>
          </a:prstGeom>
          <a:noFill/>
          <a:ln>
            <a:noFill/>
          </a:ln>
        </p:spPr>
        <p:txBody>
          <a:bodyPr spcFirstLastPara="1" wrap="square" lIns="91425" tIns="45700" rIns="91425" bIns="45700" anchor="ctr" anchorCtr="0">
            <a:normAutofit/>
          </a:bodyPr>
          <a:lstStyle/>
          <a:p>
            <a:pPr marL="0" marR="0" lvl="0" indent="0" algn="l" rtl="0">
              <a:lnSpc>
                <a:spcPct val="120000"/>
              </a:lnSpc>
              <a:spcBef>
                <a:spcPts val="0"/>
              </a:spcBef>
              <a:spcAft>
                <a:spcPts val="0"/>
              </a:spcAft>
              <a:buNone/>
            </a:pPr>
            <a:endParaRPr sz="1600" cap="none">
              <a:solidFill>
                <a:srgbClr val="0C0C0C"/>
              </a:solidFill>
              <a:latin typeface="Impact"/>
              <a:ea typeface="Impact"/>
              <a:cs typeface="Impact"/>
              <a:sym typeface="Impact"/>
            </a:endParaRPr>
          </a:p>
        </p:txBody>
      </p:sp>
      <p:sp>
        <p:nvSpPr>
          <p:cNvPr id="265" name="Google Shape;265;p24"/>
          <p:cNvSpPr txBox="1"/>
          <p:nvPr/>
        </p:nvSpPr>
        <p:spPr>
          <a:xfrm>
            <a:off x="624652" y="324429"/>
            <a:ext cx="272080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mbria"/>
                <a:ea typeface="Cambria"/>
                <a:cs typeface="Cambria"/>
                <a:sym typeface="Cambria"/>
              </a:rPr>
              <a:t>High School </a:t>
            </a:r>
            <a:endParaRPr/>
          </a:p>
          <a:p>
            <a:pPr marL="0" marR="0" lvl="0" indent="0" algn="l" rtl="0">
              <a:spcBef>
                <a:spcPts val="0"/>
              </a:spcBef>
              <a:spcAft>
                <a:spcPts val="0"/>
              </a:spcAft>
              <a:buNone/>
            </a:pPr>
            <a:r>
              <a:rPr lang="en-US" sz="2400" b="1">
                <a:solidFill>
                  <a:schemeClr val="lt1"/>
                </a:solidFill>
                <a:latin typeface="Cambria"/>
                <a:ea typeface="Cambria"/>
                <a:cs typeface="Cambria"/>
                <a:sym typeface="Cambria"/>
              </a:rPr>
              <a:t>Verification Form.</a:t>
            </a:r>
            <a:endParaRPr/>
          </a:p>
        </p:txBody>
      </p:sp>
      <p:sp>
        <p:nvSpPr>
          <p:cNvPr id="266" name="Google Shape;266;p24"/>
          <p:cNvSpPr txBox="1"/>
          <p:nvPr/>
        </p:nvSpPr>
        <p:spPr>
          <a:xfrm>
            <a:off x="574615" y="1880972"/>
            <a:ext cx="2820881" cy="403183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600"/>
              <a:buFont typeface="Noto Sans Symbols"/>
              <a:buChar char="▪"/>
            </a:pPr>
            <a:r>
              <a:rPr lang="en-US" sz="1600" dirty="0">
                <a:solidFill>
                  <a:schemeClr val="lt1"/>
                </a:solidFill>
                <a:latin typeface="Cambria"/>
                <a:ea typeface="Cambria"/>
                <a:cs typeface="Cambria"/>
                <a:sym typeface="Cambria"/>
              </a:rPr>
              <a:t>Players must be full-time students in grades 9 – 12.</a:t>
            </a:r>
            <a:endParaRPr dirty="0"/>
          </a:p>
          <a:p>
            <a:pPr marL="742950" marR="0" lvl="1" indent="-285750" algn="l" rtl="0">
              <a:spcBef>
                <a:spcPts val="0"/>
              </a:spcBef>
              <a:spcAft>
                <a:spcPts val="0"/>
              </a:spcAft>
              <a:buClr>
                <a:schemeClr val="lt1"/>
              </a:buClr>
              <a:buSzPts val="1600"/>
              <a:buFont typeface="Noto Sans Symbols"/>
              <a:buChar char="▪"/>
            </a:pPr>
            <a:r>
              <a:rPr lang="en-US" sz="1600" b="0" i="0" u="none" strike="noStrike" cap="none" dirty="0">
                <a:solidFill>
                  <a:schemeClr val="lt1"/>
                </a:solidFill>
                <a:latin typeface="Cambria"/>
                <a:ea typeface="Cambria"/>
                <a:cs typeface="Cambria"/>
                <a:sym typeface="Cambria"/>
              </a:rPr>
              <a:t>8</a:t>
            </a:r>
            <a:r>
              <a:rPr lang="en-US" sz="1600" b="0" i="0" u="none" strike="noStrike" cap="none" baseline="30000" dirty="0">
                <a:solidFill>
                  <a:schemeClr val="lt1"/>
                </a:solidFill>
                <a:latin typeface="Cambria"/>
                <a:ea typeface="Cambria"/>
                <a:cs typeface="Cambria"/>
                <a:sym typeface="Cambria"/>
              </a:rPr>
              <a:t>th</a:t>
            </a:r>
            <a:r>
              <a:rPr lang="en-US" sz="1600" b="0" i="0" u="none" strike="noStrike" cap="none" dirty="0">
                <a:solidFill>
                  <a:schemeClr val="lt1"/>
                </a:solidFill>
                <a:latin typeface="Cambria"/>
                <a:ea typeface="Cambria"/>
                <a:cs typeface="Cambria"/>
                <a:sym typeface="Cambria"/>
              </a:rPr>
              <a:t> graders are not eligible.</a:t>
            </a:r>
            <a:br>
              <a:rPr lang="en-US" sz="1600" b="0" i="0" u="none" strike="noStrike" cap="none" dirty="0">
                <a:solidFill>
                  <a:schemeClr val="lt1"/>
                </a:solidFill>
                <a:latin typeface="Cambria"/>
                <a:ea typeface="Cambria"/>
                <a:cs typeface="Cambria"/>
                <a:sym typeface="Cambria"/>
              </a:rPr>
            </a:br>
            <a:endParaRPr sz="1600" b="0" i="0" u="none" strike="noStrike" cap="none" dirty="0">
              <a:solidFill>
                <a:schemeClr val="lt1"/>
              </a:solidFill>
              <a:latin typeface="Cambria"/>
              <a:ea typeface="Cambria"/>
              <a:cs typeface="Cambria"/>
              <a:sym typeface="Cambria"/>
            </a:endParaRPr>
          </a:p>
          <a:p>
            <a:pPr marL="285750" marR="0" lvl="0" indent="-285750" algn="l" rtl="0">
              <a:spcBef>
                <a:spcPts val="0"/>
              </a:spcBef>
              <a:spcAft>
                <a:spcPts val="0"/>
              </a:spcAft>
              <a:buClr>
                <a:schemeClr val="lt1"/>
              </a:buClr>
              <a:buSzPts val="1600"/>
              <a:buFont typeface="Noto Sans Symbols"/>
              <a:buChar char="▪"/>
            </a:pPr>
            <a:r>
              <a:rPr lang="en-US" sz="1600" dirty="0">
                <a:solidFill>
                  <a:schemeClr val="lt1"/>
                </a:solidFill>
                <a:latin typeface="Cambria"/>
                <a:ea typeface="Cambria"/>
                <a:cs typeface="Cambria"/>
                <a:sym typeface="Cambria"/>
              </a:rPr>
              <a:t>Players graduating mid-year are no longer eligible for Nationals.</a:t>
            </a:r>
            <a:br>
              <a:rPr lang="en-US" sz="1600" dirty="0">
                <a:solidFill>
                  <a:schemeClr val="lt1"/>
                </a:solidFill>
                <a:latin typeface="Cambria"/>
                <a:ea typeface="Cambria"/>
                <a:cs typeface="Cambria"/>
                <a:sym typeface="Cambria"/>
              </a:rPr>
            </a:br>
            <a:br>
              <a:rPr lang="en-US" sz="1600" dirty="0">
                <a:solidFill>
                  <a:schemeClr val="lt1"/>
                </a:solidFill>
                <a:latin typeface="Cambria"/>
                <a:ea typeface="Cambria"/>
                <a:cs typeface="Cambria"/>
                <a:sym typeface="Cambria"/>
              </a:rPr>
            </a:br>
            <a:endParaRPr sz="1600" dirty="0">
              <a:solidFill>
                <a:schemeClr val="lt1"/>
              </a:solidFill>
              <a:latin typeface="Cambria"/>
              <a:ea typeface="Cambria"/>
              <a:cs typeface="Cambria"/>
              <a:sym typeface="Cambria"/>
            </a:endParaRPr>
          </a:p>
          <a:p>
            <a:pPr marL="285750" marR="0" lvl="0" indent="-285750" algn="l" rtl="0">
              <a:spcBef>
                <a:spcPts val="0"/>
              </a:spcBef>
              <a:spcAft>
                <a:spcPts val="0"/>
              </a:spcAft>
              <a:buClr>
                <a:schemeClr val="lt1"/>
              </a:buClr>
              <a:buSzPts val="1600"/>
              <a:buFont typeface="Noto Sans Symbols"/>
              <a:buChar char="▪"/>
            </a:pPr>
            <a:r>
              <a:rPr lang="en-US" sz="1600" dirty="0">
                <a:solidFill>
                  <a:schemeClr val="lt1"/>
                </a:solidFill>
                <a:latin typeface="Cambria"/>
                <a:ea typeface="Cambria"/>
                <a:cs typeface="Cambria"/>
                <a:sym typeface="Cambria"/>
              </a:rPr>
              <a:t>Players are only eligible for 8 consecutive semesters beginning their freshman year.</a:t>
            </a:r>
            <a:endParaRPr dirty="0"/>
          </a:p>
          <a:p>
            <a:pPr marL="742950" marR="0" lvl="1" indent="-285750" algn="l" rtl="0">
              <a:spcBef>
                <a:spcPts val="0"/>
              </a:spcBef>
              <a:spcAft>
                <a:spcPts val="0"/>
              </a:spcAft>
              <a:buClr>
                <a:schemeClr val="lt1"/>
              </a:buClr>
              <a:buSzPts val="1600"/>
              <a:buFont typeface="Noto Sans Symbols"/>
              <a:buChar char="▪"/>
            </a:pPr>
            <a:r>
              <a:rPr lang="en-US" sz="1600" b="0" i="0" u="none" strike="noStrike" cap="none" dirty="0">
                <a:solidFill>
                  <a:schemeClr val="lt1"/>
                </a:solidFill>
                <a:latin typeface="Cambria"/>
                <a:ea typeface="Cambria"/>
                <a:cs typeface="Cambria"/>
                <a:sym typeface="Cambria"/>
              </a:rPr>
              <a:t>5</a:t>
            </a:r>
            <a:r>
              <a:rPr lang="en-US" sz="1600" b="0" i="0" u="none" strike="noStrike" cap="none" baseline="30000" dirty="0">
                <a:solidFill>
                  <a:schemeClr val="lt1"/>
                </a:solidFill>
                <a:latin typeface="Cambria"/>
                <a:ea typeface="Cambria"/>
                <a:cs typeface="Cambria"/>
                <a:sym typeface="Cambria"/>
              </a:rPr>
              <a:t>th</a:t>
            </a:r>
            <a:r>
              <a:rPr lang="en-US" sz="1600" b="0" i="0" u="none" strike="noStrike" cap="none" dirty="0">
                <a:solidFill>
                  <a:schemeClr val="lt1"/>
                </a:solidFill>
                <a:latin typeface="Cambria"/>
                <a:ea typeface="Cambria"/>
                <a:cs typeface="Cambria"/>
                <a:sym typeface="Cambria"/>
              </a:rPr>
              <a:t> year students are not eligible.</a:t>
            </a:r>
            <a:endParaRPr dirty="0"/>
          </a:p>
        </p:txBody>
      </p:sp>
      <p:sp>
        <p:nvSpPr>
          <p:cNvPr id="267" name="Google Shape;267;p24"/>
          <p:cNvSpPr txBox="1"/>
          <p:nvPr/>
        </p:nvSpPr>
        <p:spPr>
          <a:xfrm>
            <a:off x="6264482" y="740341"/>
            <a:ext cx="38876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mbria"/>
                <a:ea typeface="Cambria"/>
                <a:cs typeface="Cambria"/>
                <a:sym typeface="Cambria"/>
              </a:rPr>
              <a:t>Applies to High School Teams ONLY</a:t>
            </a:r>
            <a:endParaRPr/>
          </a:p>
        </p:txBody>
      </p:sp>
      <p:grpSp>
        <p:nvGrpSpPr>
          <p:cNvPr id="268" name="Google Shape;268;p24"/>
          <p:cNvGrpSpPr/>
          <p:nvPr/>
        </p:nvGrpSpPr>
        <p:grpSpPr>
          <a:xfrm>
            <a:off x="4945292" y="1539835"/>
            <a:ext cx="6526045" cy="3227933"/>
            <a:chOff x="0" y="875"/>
            <a:chExt cx="6526045" cy="3227933"/>
          </a:xfrm>
        </p:grpSpPr>
        <p:sp>
          <p:nvSpPr>
            <p:cNvPr id="269" name="Google Shape;269;p24"/>
            <p:cNvSpPr/>
            <p:nvPr/>
          </p:nvSpPr>
          <p:spPr>
            <a:xfrm>
              <a:off x="0" y="16722"/>
              <a:ext cx="6526045" cy="748726"/>
            </a:xfrm>
            <a:prstGeom prst="roundRect">
              <a:avLst>
                <a:gd name="adj" fmla="val 10000"/>
              </a:avLst>
            </a:prstGeom>
            <a:solidFill>
              <a:srgbClr val="E4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4"/>
            <p:cNvSpPr/>
            <p:nvPr/>
          </p:nvSpPr>
          <p:spPr>
            <a:xfrm>
              <a:off x="178604" y="228718"/>
              <a:ext cx="324734" cy="324734"/>
            </a:xfrm>
            <a:prstGeom prst="rect">
              <a:avLst/>
            </a:prstGeom>
            <a:blipFill rotWithShape="1">
              <a:blip r:embed="rId4">
                <a:alphaModFix/>
              </a:blip>
              <a:stretch>
                <a:fillRect/>
              </a:stretch>
            </a:blip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4"/>
            <p:cNvSpPr/>
            <p:nvPr/>
          </p:nvSpPr>
          <p:spPr>
            <a:xfrm>
              <a:off x="681942" y="875"/>
              <a:ext cx="5844102" cy="7804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4"/>
            <p:cNvSpPr txBox="1"/>
            <p:nvPr/>
          </p:nvSpPr>
          <p:spPr>
            <a:xfrm>
              <a:off x="681942" y="875"/>
              <a:ext cx="5844102" cy="780420"/>
            </a:xfrm>
            <a:prstGeom prst="rect">
              <a:avLst/>
            </a:prstGeom>
            <a:noFill/>
            <a:ln>
              <a:noFill/>
            </a:ln>
          </p:spPr>
          <p:txBody>
            <a:bodyPr spcFirstLastPara="1" wrap="square" lIns="62475" tIns="62475" rIns="62475" bIns="6247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The USAH High School National Championship Verification Form is available from your Affiliate Registrar.</a:t>
              </a:r>
              <a:endParaRPr/>
            </a:p>
          </p:txBody>
        </p:sp>
        <p:sp>
          <p:nvSpPr>
            <p:cNvPr id="273" name="Google Shape;273;p24"/>
            <p:cNvSpPr/>
            <p:nvPr/>
          </p:nvSpPr>
          <p:spPr>
            <a:xfrm>
              <a:off x="0" y="928902"/>
              <a:ext cx="6526045" cy="823840"/>
            </a:xfrm>
            <a:prstGeom prst="roundRect">
              <a:avLst>
                <a:gd name="adj" fmla="val 10000"/>
              </a:avLst>
            </a:prstGeom>
            <a:solidFill>
              <a:srgbClr val="E4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4"/>
            <p:cNvSpPr/>
            <p:nvPr/>
          </p:nvSpPr>
          <p:spPr>
            <a:xfrm>
              <a:off x="178604" y="1178455"/>
              <a:ext cx="324734" cy="324734"/>
            </a:xfrm>
            <a:prstGeom prst="rect">
              <a:avLst/>
            </a:prstGeom>
            <a:blipFill rotWithShape="1">
              <a:blip r:embed="rId5">
                <a:alphaModFix/>
              </a:blip>
              <a:stretch>
                <a:fillRect/>
              </a:stretch>
            </a:blip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4"/>
            <p:cNvSpPr/>
            <p:nvPr/>
          </p:nvSpPr>
          <p:spPr>
            <a:xfrm>
              <a:off x="681942" y="1045609"/>
              <a:ext cx="5844102" cy="59042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4"/>
            <p:cNvSpPr txBox="1"/>
            <p:nvPr/>
          </p:nvSpPr>
          <p:spPr>
            <a:xfrm>
              <a:off x="681942" y="1045609"/>
              <a:ext cx="5844102" cy="590426"/>
            </a:xfrm>
            <a:prstGeom prst="rect">
              <a:avLst/>
            </a:prstGeom>
            <a:noFill/>
            <a:ln>
              <a:noFill/>
            </a:ln>
          </p:spPr>
          <p:txBody>
            <a:bodyPr spcFirstLastPara="1" wrap="square" lIns="62475" tIns="62475" rIns="62475" bIns="62475"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head coach must sign the Verification Form to indicate that he/she attests that all players on the roster are eligible for high school NTB teams.</a:t>
              </a:r>
              <a:endParaRPr/>
            </a:p>
          </p:txBody>
        </p:sp>
        <p:sp>
          <p:nvSpPr>
            <p:cNvPr id="277" name="Google Shape;277;p24"/>
            <p:cNvSpPr/>
            <p:nvPr/>
          </p:nvSpPr>
          <p:spPr>
            <a:xfrm>
              <a:off x="0" y="1900349"/>
              <a:ext cx="6526045" cy="590426"/>
            </a:xfrm>
            <a:prstGeom prst="roundRect">
              <a:avLst>
                <a:gd name="adj" fmla="val 10000"/>
              </a:avLst>
            </a:prstGeom>
            <a:solidFill>
              <a:srgbClr val="E4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4"/>
            <p:cNvSpPr/>
            <p:nvPr/>
          </p:nvSpPr>
          <p:spPr>
            <a:xfrm>
              <a:off x="178604" y="2033195"/>
              <a:ext cx="324734" cy="324734"/>
            </a:xfrm>
            <a:prstGeom prst="rect">
              <a:avLst/>
            </a:prstGeom>
            <a:blipFill rotWithShape="1">
              <a:blip r:embed="rId6">
                <a:alphaModFix/>
              </a:blip>
              <a:stretch>
                <a:fillRect/>
              </a:stretch>
            </a:blip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4"/>
            <p:cNvSpPr/>
            <p:nvPr/>
          </p:nvSpPr>
          <p:spPr>
            <a:xfrm>
              <a:off x="681942" y="1900349"/>
              <a:ext cx="5844102" cy="59042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4"/>
            <p:cNvSpPr txBox="1"/>
            <p:nvPr/>
          </p:nvSpPr>
          <p:spPr>
            <a:xfrm>
              <a:off x="681942" y="1900349"/>
              <a:ext cx="5844102" cy="590426"/>
            </a:xfrm>
            <a:prstGeom prst="rect">
              <a:avLst/>
            </a:prstGeom>
            <a:noFill/>
            <a:ln>
              <a:noFill/>
            </a:ln>
          </p:spPr>
          <p:txBody>
            <a:bodyPr spcFirstLastPara="1" wrap="square" lIns="62475" tIns="62475" rIns="62475" bIns="6247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This form must be included in the credential book for all high school teams.</a:t>
              </a:r>
              <a:endParaRPr/>
            </a:p>
          </p:txBody>
        </p:sp>
        <p:sp>
          <p:nvSpPr>
            <p:cNvPr id="281" name="Google Shape;281;p24"/>
            <p:cNvSpPr/>
            <p:nvPr/>
          </p:nvSpPr>
          <p:spPr>
            <a:xfrm>
              <a:off x="0" y="2638382"/>
              <a:ext cx="6526045" cy="590426"/>
            </a:xfrm>
            <a:prstGeom prst="roundRect">
              <a:avLst>
                <a:gd name="adj" fmla="val 10000"/>
              </a:avLst>
            </a:prstGeom>
            <a:solidFill>
              <a:srgbClr val="E4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4"/>
            <p:cNvSpPr/>
            <p:nvPr/>
          </p:nvSpPr>
          <p:spPr>
            <a:xfrm>
              <a:off x="178604" y="2771228"/>
              <a:ext cx="324734" cy="324734"/>
            </a:xfrm>
            <a:prstGeom prst="rect">
              <a:avLst/>
            </a:prstGeom>
            <a:blipFill rotWithShape="1">
              <a:blip r:embed="rId7">
                <a:alphaModFix/>
              </a:blip>
              <a:stretch>
                <a:fillRect/>
              </a:stretch>
            </a:blip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4"/>
            <p:cNvSpPr/>
            <p:nvPr/>
          </p:nvSpPr>
          <p:spPr>
            <a:xfrm>
              <a:off x="681942" y="2638382"/>
              <a:ext cx="5844102" cy="59042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4"/>
            <p:cNvSpPr txBox="1"/>
            <p:nvPr/>
          </p:nvSpPr>
          <p:spPr>
            <a:xfrm>
              <a:off x="681942" y="2638382"/>
              <a:ext cx="5844102" cy="590426"/>
            </a:xfrm>
            <a:prstGeom prst="rect">
              <a:avLst/>
            </a:prstGeom>
            <a:noFill/>
            <a:ln>
              <a:noFill/>
            </a:ln>
          </p:spPr>
          <p:txBody>
            <a:bodyPr spcFirstLastPara="1" wrap="square" lIns="62475" tIns="62475" rIns="62475" bIns="6247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The Affiliate Registrar will send the form to the host registrar (you should not do that) along with other required paperwork.</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89"/>
        <p:cNvGrpSpPr/>
        <p:nvPr/>
      </p:nvGrpSpPr>
      <p:grpSpPr>
        <a:xfrm>
          <a:off x="0" y="0"/>
          <a:ext cx="0" cy="0"/>
          <a:chOff x="0" y="0"/>
          <a:chExt cx="0" cy="0"/>
        </a:xfrm>
      </p:grpSpPr>
      <p:pic>
        <p:nvPicPr>
          <p:cNvPr id="290" name="Google Shape;290;p25"/>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91" name="Google Shape;291;p25"/>
          <p:cNvGrpSpPr/>
          <p:nvPr/>
        </p:nvGrpSpPr>
        <p:grpSpPr>
          <a:xfrm>
            <a:off x="-25397" y="0"/>
            <a:ext cx="12005350" cy="6644081"/>
            <a:chOff x="-25397" y="0"/>
            <a:chExt cx="12005350" cy="6644081"/>
          </a:xfrm>
        </p:grpSpPr>
        <p:sp>
          <p:nvSpPr>
            <p:cNvPr id="292" name="Google Shape;292;p25"/>
            <p:cNvSpPr/>
            <p:nvPr/>
          </p:nvSpPr>
          <p:spPr>
            <a:xfrm>
              <a:off x="1" y="0"/>
              <a:ext cx="11979952" cy="6644081"/>
            </a:xfrm>
            <a:prstGeom prst="rect">
              <a:avLst/>
            </a:prstGeom>
            <a:solidFill>
              <a:schemeClr val="lt1"/>
            </a:solidFill>
            <a:ln>
              <a:noFill/>
            </a:ln>
            <a:effectLst>
              <a:outerShdw blurRad="98425" dist="76200" dir="4380000" algn="tl" rotWithShape="0">
                <a:srgbClr val="000000">
                  <a:alpha val="6784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293" name="Google Shape;293;p25"/>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sp>
          <p:nvSpPr>
            <p:cNvPr id="294" name="Google Shape;294;p25"/>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grpSp>
      <p:sp>
        <p:nvSpPr>
          <p:cNvPr id="295" name="Google Shape;295;p25"/>
          <p:cNvSpPr/>
          <p:nvPr/>
        </p:nvSpPr>
        <p:spPr>
          <a:xfrm>
            <a:off x="-1" y="0"/>
            <a:ext cx="4070191" cy="6858000"/>
          </a:xfrm>
          <a:custGeom>
            <a:avLst/>
            <a:gdLst/>
            <a:ahLst/>
            <a:cxnLst/>
            <a:rect l="l" t="t" r="r" b="b"/>
            <a:pathLst>
              <a:path w="4061802" h="6858000" extrusionOk="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a:gsLst>
              <a:gs pos="0">
                <a:schemeClr val="accent1"/>
              </a:gs>
              <a:gs pos="34000">
                <a:schemeClr val="accent1"/>
              </a:gs>
              <a:gs pos="100000">
                <a:srgbClr val="5C0607"/>
              </a:gs>
            </a:gsLst>
            <a:lin ang="36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296" name="Google Shape;296;p25"/>
          <p:cNvSpPr/>
          <p:nvPr/>
        </p:nvSpPr>
        <p:spPr>
          <a:xfrm>
            <a:off x="0" y="0"/>
            <a:ext cx="321733" cy="6858000"/>
          </a:xfrm>
          <a:prstGeom prst="rect">
            <a:avLst/>
          </a:prstGeom>
          <a:solidFill>
            <a:srgbClr val="5C0607">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mpact"/>
              <a:ea typeface="Impact"/>
              <a:cs typeface="Impact"/>
              <a:sym typeface="Impact"/>
            </a:endParaRPr>
          </a:p>
        </p:txBody>
      </p:sp>
      <p:sp>
        <p:nvSpPr>
          <p:cNvPr id="297" name="Google Shape;297;p25"/>
          <p:cNvSpPr/>
          <p:nvPr/>
        </p:nvSpPr>
        <p:spPr>
          <a:xfrm>
            <a:off x="4061802" y="1"/>
            <a:ext cx="8130198" cy="6857999"/>
          </a:xfrm>
          <a:custGeom>
            <a:avLst/>
            <a:gdLst/>
            <a:ahLst/>
            <a:cxnLst/>
            <a:rect l="l" t="t" r="r" b="b"/>
            <a:pathLst>
              <a:path w="8130198" h="6857999" extrusionOk="0">
                <a:moveTo>
                  <a:pt x="0" y="0"/>
                </a:moveTo>
                <a:lnTo>
                  <a:pt x="7241014" y="0"/>
                </a:lnTo>
                <a:lnTo>
                  <a:pt x="8130198" y="0"/>
                </a:lnTo>
                <a:lnTo>
                  <a:pt x="8130198" y="6857999"/>
                </a:lnTo>
                <a:lnTo>
                  <a:pt x="0" y="6857999"/>
                </a:lnTo>
                <a:lnTo>
                  <a:pt x="0" y="637536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298" name="Google Shape;298;p25"/>
          <p:cNvSpPr txBox="1"/>
          <p:nvPr/>
        </p:nvSpPr>
        <p:spPr>
          <a:xfrm>
            <a:off x="4554461" y="1226122"/>
            <a:ext cx="6526045" cy="4405756"/>
          </a:xfrm>
          <a:prstGeom prst="rect">
            <a:avLst/>
          </a:prstGeom>
          <a:noFill/>
          <a:ln>
            <a:noFill/>
          </a:ln>
        </p:spPr>
        <p:txBody>
          <a:bodyPr spcFirstLastPara="1" wrap="square" lIns="91425" tIns="45700" rIns="91425" bIns="45700" anchor="ctr" anchorCtr="0">
            <a:normAutofit/>
          </a:bodyPr>
          <a:lstStyle/>
          <a:p>
            <a:pPr marL="0" marR="0" lvl="0" indent="0" algn="l" rtl="0">
              <a:lnSpc>
                <a:spcPct val="120000"/>
              </a:lnSpc>
              <a:spcBef>
                <a:spcPts val="0"/>
              </a:spcBef>
              <a:spcAft>
                <a:spcPts val="0"/>
              </a:spcAft>
              <a:buNone/>
            </a:pPr>
            <a:endParaRPr sz="1600" cap="none">
              <a:solidFill>
                <a:srgbClr val="0C0C0C"/>
              </a:solidFill>
              <a:latin typeface="Impact"/>
              <a:ea typeface="Impact"/>
              <a:cs typeface="Impact"/>
              <a:sym typeface="Impact"/>
            </a:endParaRPr>
          </a:p>
        </p:txBody>
      </p:sp>
      <p:sp>
        <p:nvSpPr>
          <p:cNvPr id="299" name="Google Shape;299;p25"/>
          <p:cNvSpPr txBox="1"/>
          <p:nvPr/>
        </p:nvSpPr>
        <p:spPr>
          <a:xfrm>
            <a:off x="367861" y="253012"/>
            <a:ext cx="361555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Cambria"/>
                <a:ea typeface="Cambria"/>
                <a:cs typeface="Cambria"/>
                <a:sym typeface="Cambria"/>
              </a:rPr>
              <a:t>CVS – </a:t>
            </a:r>
            <a:endParaRPr/>
          </a:p>
          <a:p>
            <a:pPr marL="0" marR="0" lvl="0" indent="0" algn="l" rtl="0">
              <a:spcBef>
                <a:spcPts val="0"/>
              </a:spcBef>
              <a:spcAft>
                <a:spcPts val="0"/>
              </a:spcAft>
              <a:buNone/>
            </a:pPr>
            <a:r>
              <a:rPr lang="en-US" sz="2000" b="1">
                <a:solidFill>
                  <a:schemeClr val="lt1"/>
                </a:solidFill>
                <a:latin typeface="Cambria"/>
                <a:ea typeface="Cambria"/>
                <a:cs typeface="Cambria"/>
                <a:sym typeface="Cambria"/>
              </a:rPr>
              <a:t>Credential Verification Sheet</a:t>
            </a:r>
            <a:endParaRPr/>
          </a:p>
        </p:txBody>
      </p:sp>
      <p:sp>
        <p:nvSpPr>
          <p:cNvPr id="300" name="Google Shape;300;p25"/>
          <p:cNvSpPr txBox="1"/>
          <p:nvPr/>
        </p:nvSpPr>
        <p:spPr>
          <a:xfrm>
            <a:off x="588571" y="1245275"/>
            <a:ext cx="2721092"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Tips:</a:t>
            </a:r>
            <a:br>
              <a:rPr lang="en-US"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You can get your CVS from your association registrar.</a:t>
            </a:r>
            <a:br>
              <a:rPr lang="en-US"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Double and triple check everything is current and up to date before filling out the CVS.</a:t>
            </a:r>
            <a:br>
              <a:rPr lang="en-US"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Use black ink/editing tool to cross out anyone not participating in Districts/Nationals. Highlighter and pencil degrade if scanned.</a:t>
            </a:r>
            <a:endParaRPr/>
          </a:p>
        </p:txBody>
      </p:sp>
      <p:grpSp>
        <p:nvGrpSpPr>
          <p:cNvPr id="301" name="Google Shape;301;p25"/>
          <p:cNvGrpSpPr/>
          <p:nvPr/>
        </p:nvGrpSpPr>
        <p:grpSpPr>
          <a:xfrm>
            <a:off x="4670209" y="1046676"/>
            <a:ext cx="7073461" cy="5023721"/>
            <a:chOff x="0" y="608190"/>
            <a:chExt cx="7073461" cy="5023721"/>
          </a:xfrm>
        </p:grpSpPr>
        <p:sp>
          <p:nvSpPr>
            <p:cNvPr id="302" name="Google Shape;302;p25"/>
            <p:cNvSpPr/>
            <p:nvPr/>
          </p:nvSpPr>
          <p:spPr>
            <a:xfrm>
              <a:off x="1509188" y="1338367"/>
              <a:ext cx="315809" cy="91440"/>
            </a:xfrm>
            <a:custGeom>
              <a:avLst/>
              <a:gdLst/>
              <a:ahLst/>
              <a:cxnLst/>
              <a:rect l="l" t="t" r="r" b="b"/>
              <a:pathLst>
                <a:path w="120000" h="120000" extrusionOk="0">
                  <a:moveTo>
                    <a:pt x="0" y="60000"/>
                  </a:moveTo>
                  <a:lnTo>
                    <a:pt x="120000" y="60000"/>
                  </a:lnTo>
                </a:path>
              </a:pathLst>
            </a:custGeom>
            <a:noFill/>
            <a:ln w="9525" cap="flat" cmpd="sng">
              <a:solidFill>
                <a:srgbClr val="B80B0F"/>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5"/>
            <p:cNvSpPr txBox="1"/>
            <p:nvPr/>
          </p:nvSpPr>
          <p:spPr>
            <a:xfrm>
              <a:off x="1658432" y="1382353"/>
              <a:ext cx="17320" cy="346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Impact"/>
                <a:buNone/>
              </a:pPr>
              <a:endParaRPr sz="500">
                <a:solidFill>
                  <a:schemeClr val="dk1"/>
                </a:solidFill>
                <a:latin typeface="Impact"/>
                <a:ea typeface="Impact"/>
                <a:cs typeface="Impact"/>
                <a:sym typeface="Impact"/>
              </a:endParaRPr>
            </a:p>
          </p:txBody>
        </p:sp>
        <p:sp>
          <p:nvSpPr>
            <p:cNvPr id="304" name="Google Shape;304;p25"/>
            <p:cNvSpPr/>
            <p:nvPr/>
          </p:nvSpPr>
          <p:spPr>
            <a:xfrm>
              <a:off x="4859" y="932249"/>
              <a:ext cx="1506128" cy="903677"/>
            </a:xfrm>
            <a:prstGeom prst="rect">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5"/>
            <p:cNvSpPr txBox="1"/>
            <p:nvPr/>
          </p:nvSpPr>
          <p:spPr>
            <a:xfrm>
              <a:off x="4859" y="932249"/>
              <a:ext cx="1506128" cy="903677"/>
            </a:xfrm>
            <a:prstGeom prst="rect">
              <a:avLst/>
            </a:prstGeom>
            <a:noFill/>
            <a:ln>
              <a:noFill/>
            </a:ln>
          </p:spPr>
          <p:txBody>
            <a:bodyPr spcFirstLastPara="1" wrap="square" lIns="73800" tIns="77450" rIns="73800" bIns="7745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An auto-populated CVS is needed for your book (a handwritten CVS cannot be used).</a:t>
              </a:r>
              <a:endParaRPr/>
            </a:p>
          </p:txBody>
        </p:sp>
        <p:sp>
          <p:nvSpPr>
            <p:cNvPr id="306" name="Google Shape;306;p25"/>
            <p:cNvSpPr/>
            <p:nvPr/>
          </p:nvSpPr>
          <p:spPr>
            <a:xfrm>
              <a:off x="3361726" y="1338367"/>
              <a:ext cx="315809" cy="91440"/>
            </a:xfrm>
            <a:custGeom>
              <a:avLst/>
              <a:gdLst/>
              <a:ahLst/>
              <a:cxnLst/>
              <a:rect l="l" t="t" r="r" b="b"/>
              <a:pathLst>
                <a:path w="120000" h="120000" extrusionOk="0">
                  <a:moveTo>
                    <a:pt x="0" y="60000"/>
                  </a:moveTo>
                  <a:lnTo>
                    <a:pt x="120000" y="60000"/>
                  </a:lnTo>
                </a:path>
              </a:pathLst>
            </a:custGeom>
            <a:noFill/>
            <a:ln w="9525" cap="flat" cmpd="sng">
              <a:solidFill>
                <a:srgbClr val="B80B0F"/>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5"/>
            <p:cNvSpPr txBox="1"/>
            <p:nvPr/>
          </p:nvSpPr>
          <p:spPr>
            <a:xfrm>
              <a:off x="3510970" y="1382353"/>
              <a:ext cx="17320" cy="346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Impact"/>
                <a:buNone/>
              </a:pPr>
              <a:endParaRPr sz="500">
                <a:solidFill>
                  <a:schemeClr val="dk1"/>
                </a:solidFill>
                <a:latin typeface="Impact"/>
                <a:ea typeface="Impact"/>
                <a:cs typeface="Impact"/>
                <a:sym typeface="Impact"/>
              </a:endParaRPr>
            </a:p>
          </p:txBody>
        </p:sp>
        <p:sp>
          <p:nvSpPr>
            <p:cNvPr id="308" name="Google Shape;308;p25"/>
            <p:cNvSpPr/>
            <p:nvPr/>
          </p:nvSpPr>
          <p:spPr>
            <a:xfrm>
              <a:off x="1857397" y="932249"/>
              <a:ext cx="1506128" cy="903677"/>
            </a:xfrm>
            <a:prstGeom prst="rect">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5"/>
            <p:cNvSpPr txBox="1"/>
            <p:nvPr/>
          </p:nvSpPr>
          <p:spPr>
            <a:xfrm>
              <a:off x="1857397" y="932249"/>
              <a:ext cx="1506128" cy="903677"/>
            </a:xfrm>
            <a:prstGeom prst="rect">
              <a:avLst/>
            </a:prstGeom>
            <a:noFill/>
            <a:ln>
              <a:noFill/>
            </a:ln>
          </p:spPr>
          <p:txBody>
            <a:bodyPr spcFirstLastPara="1" wrap="square" lIns="73800" tIns="77450" rIns="73800" bIns="7745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Before filling out the CVS please ensure it is up to date and matches the USAH roster exactly.</a:t>
              </a:r>
              <a:endParaRPr/>
            </a:p>
          </p:txBody>
        </p:sp>
        <p:sp>
          <p:nvSpPr>
            <p:cNvPr id="310" name="Google Shape;310;p25"/>
            <p:cNvSpPr/>
            <p:nvPr/>
          </p:nvSpPr>
          <p:spPr>
            <a:xfrm>
              <a:off x="5214264" y="1338367"/>
              <a:ext cx="315809" cy="91440"/>
            </a:xfrm>
            <a:custGeom>
              <a:avLst/>
              <a:gdLst/>
              <a:ahLst/>
              <a:cxnLst/>
              <a:rect l="l" t="t" r="r" b="b"/>
              <a:pathLst>
                <a:path w="120000" h="120000" extrusionOk="0">
                  <a:moveTo>
                    <a:pt x="0" y="60000"/>
                  </a:moveTo>
                  <a:lnTo>
                    <a:pt x="120000" y="60000"/>
                  </a:lnTo>
                </a:path>
              </a:pathLst>
            </a:custGeom>
            <a:noFill/>
            <a:ln w="9525" cap="flat" cmpd="sng">
              <a:solidFill>
                <a:srgbClr val="B80B0F"/>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5"/>
            <p:cNvSpPr txBox="1"/>
            <p:nvPr/>
          </p:nvSpPr>
          <p:spPr>
            <a:xfrm>
              <a:off x="5363508" y="1382353"/>
              <a:ext cx="17320" cy="346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Impact"/>
                <a:buNone/>
              </a:pPr>
              <a:endParaRPr sz="500">
                <a:solidFill>
                  <a:schemeClr val="dk1"/>
                </a:solidFill>
                <a:latin typeface="Impact"/>
                <a:ea typeface="Impact"/>
                <a:cs typeface="Impact"/>
                <a:sym typeface="Impact"/>
              </a:endParaRPr>
            </a:p>
          </p:txBody>
        </p:sp>
        <p:sp>
          <p:nvSpPr>
            <p:cNvPr id="312" name="Google Shape;312;p25"/>
            <p:cNvSpPr/>
            <p:nvPr/>
          </p:nvSpPr>
          <p:spPr>
            <a:xfrm>
              <a:off x="3709935" y="608190"/>
              <a:ext cx="1506128" cy="1551794"/>
            </a:xfrm>
            <a:prstGeom prst="rect">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5"/>
            <p:cNvSpPr txBox="1"/>
            <p:nvPr/>
          </p:nvSpPr>
          <p:spPr>
            <a:xfrm>
              <a:off x="3709935" y="608190"/>
              <a:ext cx="1506128" cy="1551794"/>
            </a:xfrm>
            <a:prstGeom prst="rect">
              <a:avLst/>
            </a:prstGeom>
            <a:noFill/>
            <a:ln>
              <a:noFill/>
            </a:ln>
          </p:spPr>
          <p:txBody>
            <a:bodyPr spcFirstLastPara="1" wrap="square" lIns="73800" tIns="77450" rIns="73800" bIns="77450" anchor="t" anchorCtr="0">
              <a:noAutofit/>
            </a:bodyPr>
            <a:lstStyle/>
            <a:p>
              <a:pPr marL="0" marR="0" lvl="0" indent="0" algn="l"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The CVS must include an accurate list of players, coaches, managers, volunteers, and at least two non-coach designated locker room monitors (LRMs). </a:t>
              </a:r>
              <a:endParaRPr/>
            </a:p>
            <a:p>
              <a:pPr marL="57150" marR="0" lvl="1" indent="-57150" algn="l" rtl="0">
                <a:lnSpc>
                  <a:spcPct val="90000"/>
                </a:lnSpc>
                <a:spcBef>
                  <a:spcPts val="420"/>
                </a:spcBef>
                <a:spcAft>
                  <a:spcPts val="0"/>
                </a:spcAft>
                <a:buClr>
                  <a:schemeClr val="lt1"/>
                </a:buClr>
                <a:buSzPts val="900"/>
                <a:buFont typeface="Arial"/>
                <a:buChar char="•"/>
              </a:pPr>
              <a:r>
                <a:rPr lang="en-US" sz="900" b="0" i="0" u="none" strike="noStrike" cap="none">
                  <a:solidFill>
                    <a:schemeClr val="lt1"/>
                  </a:solidFill>
                  <a:latin typeface="Arial"/>
                  <a:ea typeface="Arial"/>
                  <a:cs typeface="Arial"/>
                  <a:sym typeface="Arial"/>
                </a:rPr>
                <a:t>Draw a line through anyone who will not proceed to Districts and/or Nationals. </a:t>
              </a:r>
              <a:endParaRPr/>
            </a:p>
          </p:txBody>
        </p:sp>
        <p:sp>
          <p:nvSpPr>
            <p:cNvPr id="314" name="Google Shape;314;p25"/>
            <p:cNvSpPr/>
            <p:nvPr/>
          </p:nvSpPr>
          <p:spPr>
            <a:xfrm>
              <a:off x="757924" y="1834126"/>
              <a:ext cx="5557613" cy="923279"/>
            </a:xfrm>
            <a:custGeom>
              <a:avLst/>
              <a:gdLst/>
              <a:ahLst/>
              <a:cxnLst/>
              <a:rect l="l" t="t" r="r" b="b"/>
              <a:pathLst>
                <a:path w="120000" h="120000" extrusionOk="0">
                  <a:moveTo>
                    <a:pt x="120000" y="0"/>
                  </a:moveTo>
                  <a:lnTo>
                    <a:pt x="120000" y="62222"/>
                  </a:lnTo>
                  <a:lnTo>
                    <a:pt x="0" y="62222"/>
                  </a:lnTo>
                  <a:lnTo>
                    <a:pt x="0" y="120000"/>
                  </a:lnTo>
                </a:path>
              </a:pathLst>
            </a:custGeom>
            <a:noFill/>
            <a:ln w="9525" cap="flat" cmpd="sng">
              <a:solidFill>
                <a:srgbClr val="B80B0F"/>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5"/>
            <p:cNvSpPr txBox="1"/>
            <p:nvPr/>
          </p:nvSpPr>
          <p:spPr>
            <a:xfrm>
              <a:off x="3395759" y="2294032"/>
              <a:ext cx="281943" cy="346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Impact"/>
                <a:buNone/>
              </a:pPr>
              <a:endParaRPr sz="500">
                <a:solidFill>
                  <a:schemeClr val="dk1"/>
                </a:solidFill>
                <a:latin typeface="Impact"/>
                <a:ea typeface="Impact"/>
                <a:cs typeface="Impact"/>
                <a:sym typeface="Impact"/>
              </a:endParaRPr>
            </a:p>
          </p:txBody>
        </p:sp>
        <p:sp>
          <p:nvSpPr>
            <p:cNvPr id="316" name="Google Shape;316;p25"/>
            <p:cNvSpPr/>
            <p:nvPr/>
          </p:nvSpPr>
          <p:spPr>
            <a:xfrm>
              <a:off x="5562473" y="932249"/>
              <a:ext cx="1506128" cy="903677"/>
            </a:xfrm>
            <a:prstGeom prst="rect">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5"/>
            <p:cNvSpPr txBox="1"/>
            <p:nvPr/>
          </p:nvSpPr>
          <p:spPr>
            <a:xfrm>
              <a:off x="5562473" y="932249"/>
              <a:ext cx="1506128" cy="903677"/>
            </a:xfrm>
            <a:prstGeom prst="rect">
              <a:avLst/>
            </a:prstGeom>
            <a:noFill/>
            <a:ln>
              <a:noFill/>
            </a:ln>
          </p:spPr>
          <p:txBody>
            <a:bodyPr spcFirstLastPara="1" wrap="square" lIns="73800" tIns="77450" rIns="73800" bIns="7745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All players’ DOB and Citizenship are verified. </a:t>
              </a:r>
              <a:endParaRPr/>
            </a:p>
          </p:txBody>
        </p:sp>
        <p:sp>
          <p:nvSpPr>
            <p:cNvPr id="318" name="Google Shape;318;p25"/>
            <p:cNvSpPr/>
            <p:nvPr/>
          </p:nvSpPr>
          <p:spPr>
            <a:xfrm>
              <a:off x="1509188" y="3195924"/>
              <a:ext cx="315809" cy="91440"/>
            </a:xfrm>
            <a:custGeom>
              <a:avLst/>
              <a:gdLst/>
              <a:ahLst/>
              <a:cxnLst/>
              <a:rect l="l" t="t" r="r" b="b"/>
              <a:pathLst>
                <a:path w="120000" h="120000" extrusionOk="0">
                  <a:moveTo>
                    <a:pt x="0" y="60000"/>
                  </a:moveTo>
                  <a:lnTo>
                    <a:pt x="120000" y="60000"/>
                  </a:lnTo>
                </a:path>
              </a:pathLst>
            </a:custGeom>
            <a:noFill/>
            <a:ln w="9525" cap="flat" cmpd="sng">
              <a:solidFill>
                <a:srgbClr val="B80B0F"/>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5"/>
            <p:cNvSpPr txBox="1"/>
            <p:nvPr/>
          </p:nvSpPr>
          <p:spPr>
            <a:xfrm>
              <a:off x="1658432" y="3239910"/>
              <a:ext cx="17320" cy="346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Impact"/>
                <a:buNone/>
              </a:pPr>
              <a:endParaRPr sz="500">
                <a:solidFill>
                  <a:schemeClr val="dk1"/>
                </a:solidFill>
                <a:latin typeface="Impact"/>
                <a:ea typeface="Impact"/>
                <a:cs typeface="Impact"/>
                <a:sym typeface="Impact"/>
              </a:endParaRPr>
            </a:p>
          </p:txBody>
        </p:sp>
        <p:sp>
          <p:nvSpPr>
            <p:cNvPr id="320" name="Google Shape;320;p25"/>
            <p:cNvSpPr/>
            <p:nvPr/>
          </p:nvSpPr>
          <p:spPr>
            <a:xfrm>
              <a:off x="4859" y="2789805"/>
              <a:ext cx="1506128" cy="903677"/>
            </a:xfrm>
            <a:prstGeom prst="rect">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5"/>
            <p:cNvSpPr txBox="1"/>
            <p:nvPr/>
          </p:nvSpPr>
          <p:spPr>
            <a:xfrm>
              <a:off x="4859" y="2789805"/>
              <a:ext cx="1506128" cy="903677"/>
            </a:xfrm>
            <a:prstGeom prst="rect">
              <a:avLst/>
            </a:prstGeom>
            <a:noFill/>
            <a:ln>
              <a:noFill/>
            </a:ln>
          </p:spPr>
          <p:txBody>
            <a:bodyPr spcFirstLastPara="1" wrap="square" lIns="73800" tIns="77450" rIns="73800" bIns="7745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All players’ jersey #s (home and away, even if they’re the same!) appear on the CVS. </a:t>
              </a:r>
              <a:endParaRPr/>
            </a:p>
          </p:txBody>
        </p:sp>
        <p:sp>
          <p:nvSpPr>
            <p:cNvPr id="322" name="Google Shape;322;p25"/>
            <p:cNvSpPr/>
            <p:nvPr/>
          </p:nvSpPr>
          <p:spPr>
            <a:xfrm>
              <a:off x="3361726" y="3195924"/>
              <a:ext cx="315809" cy="91440"/>
            </a:xfrm>
            <a:custGeom>
              <a:avLst/>
              <a:gdLst/>
              <a:ahLst/>
              <a:cxnLst/>
              <a:rect l="l" t="t" r="r" b="b"/>
              <a:pathLst>
                <a:path w="120000" h="120000" extrusionOk="0">
                  <a:moveTo>
                    <a:pt x="0" y="60000"/>
                  </a:moveTo>
                  <a:lnTo>
                    <a:pt x="120000" y="60000"/>
                  </a:lnTo>
                </a:path>
              </a:pathLst>
            </a:custGeom>
            <a:noFill/>
            <a:ln w="9525" cap="flat" cmpd="sng">
              <a:solidFill>
                <a:srgbClr val="B80B0F"/>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5"/>
            <p:cNvSpPr txBox="1"/>
            <p:nvPr/>
          </p:nvSpPr>
          <p:spPr>
            <a:xfrm>
              <a:off x="3510970" y="3239910"/>
              <a:ext cx="17320" cy="346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Impact"/>
                <a:buNone/>
              </a:pPr>
              <a:endParaRPr sz="500">
                <a:solidFill>
                  <a:schemeClr val="dk1"/>
                </a:solidFill>
                <a:latin typeface="Impact"/>
                <a:ea typeface="Impact"/>
                <a:cs typeface="Impact"/>
                <a:sym typeface="Impact"/>
              </a:endParaRPr>
            </a:p>
          </p:txBody>
        </p:sp>
        <p:sp>
          <p:nvSpPr>
            <p:cNvPr id="324" name="Google Shape;324;p25"/>
            <p:cNvSpPr/>
            <p:nvPr/>
          </p:nvSpPr>
          <p:spPr>
            <a:xfrm>
              <a:off x="1857397" y="2789805"/>
              <a:ext cx="1506128" cy="903677"/>
            </a:xfrm>
            <a:prstGeom prst="rect">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5"/>
            <p:cNvSpPr txBox="1"/>
            <p:nvPr/>
          </p:nvSpPr>
          <p:spPr>
            <a:xfrm>
              <a:off x="1857397" y="2789805"/>
              <a:ext cx="1506128" cy="903677"/>
            </a:xfrm>
            <a:prstGeom prst="rect">
              <a:avLst/>
            </a:prstGeom>
            <a:noFill/>
            <a:ln>
              <a:noFill/>
            </a:ln>
          </p:spPr>
          <p:txBody>
            <a:bodyPr spcFirstLastPara="1" wrap="square" lIns="73800" tIns="77450" rIns="73800" bIns="7745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All players’ positions are indicated on the CVS.</a:t>
              </a:r>
              <a:endParaRPr/>
            </a:p>
          </p:txBody>
        </p:sp>
        <p:sp>
          <p:nvSpPr>
            <p:cNvPr id="326" name="Google Shape;326;p25"/>
            <p:cNvSpPr/>
            <p:nvPr/>
          </p:nvSpPr>
          <p:spPr>
            <a:xfrm>
              <a:off x="5214264" y="3241644"/>
              <a:ext cx="320669" cy="146621"/>
            </a:xfrm>
            <a:custGeom>
              <a:avLst/>
              <a:gdLst/>
              <a:ahLst/>
              <a:cxnLst/>
              <a:rect l="l" t="t" r="r" b="b"/>
              <a:pathLst>
                <a:path w="120000" h="120000" extrusionOk="0">
                  <a:moveTo>
                    <a:pt x="0" y="0"/>
                  </a:moveTo>
                  <a:lnTo>
                    <a:pt x="66399" y="0"/>
                  </a:lnTo>
                  <a:lnTo>
                    <a:pt x="66399" y="120000"/>
                  </a:lnTo>
                  <a:lnTo>
                    <a:pt x="120000" y="120000"/>
                  </a:lnTo>
                </a:path>
              </a:pathLst>
            </a:custGeom>
            <a:noFill/>
            <a:ln w="9525" cap="flat" cmpd="sng">
              <a:solidFill>
                <a:srgbClr val="B80B0F"/>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5"/>
            <p:cNvSpPr txBox="1"/>
            <p:nvPr/>
          </p:nvSpPr>
          <p:spPr>
            <a:xfrm>
              <a:off x="5365082" y="3313221"/>
              <a:ext cx="19032" cy="346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Impact"/>
                <a:buNone/>
              </a:pPr>
              <a:endParaRPr sz="500">
                <a:solidFill>
                  <a:schemeClr val="dk1"/>
                </a:solidFill>
                <a:latin typeface="Impact"/>
                <a:ea typeface="Impact"/>
                <a:cs typeface="Impact"/>
                <a:sym typeface="Impact"/>
              </a:endParaRPr>
            </a:p>
          </p:txBody>
        </p:sp>
        <p:sp>
          <p:nvSpPr>
            <p:cNvPr id="328" name="Google Shape;328;p25"/>
            <p:cNvSpPr/>
            <p:nvPr/>
          </p:nvSpPr>
          <p:spPr>
            <a:xfrm>
              <a:off x="3709935" y="2789805"/>
              <a:ext cx="1506128" cy="903677"/>
            </a:xfrm>
            <a:prstGeom prst="rect">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5"/>
            <p:cNvSpPr txBox="1"/>
            <p:nvPr/>
          </p:nvSpPr>
          <p:spPr>
            <a:xfrm>
              <a:off x="3709935" y="2789805"/>
              <a:ext cx="1506128" cy="903677"/>
            </a:xfrm>
            <a:prstGeom prst="rect">
              <a:avLst/>
            </a:prstGeom>
            <a:noFill/>
            <a:ln>
              <a:noFill/>
            </a:ln>
          </p:spPr>
          <p:txBody>
            <a:bodyPr spcFirstLastPara="1" wrap="square" lIns="73800" tIns="77450" rIns="73800" bIns="7745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Reach out to your association’s registrar to add numbers or positions.</a:t>
              </a:r>
              <a:endParaRPr/>
            </a:p>
          </p:txBody>
        </p:sp>
        <p:sp>
          <p:nvSpPr>
            <p:cNvPr id="330" name="Google Shape;330;p25"/>
            <p:cNvSpPr/>
            <p:nvPr/>
          </p:nvSpPr>
          <p:spPr>
            <a:xfrm>
              <a:off x="753064" y="4121715"/>
              <a:ext cx="5567333" cy="432682"/>
            </a:xfrm>
            <a:custGeom>
              <a:avLst/>
              <a:gdLst/>
              <a:ahLst/>
              <a:cxnLst/>
              <a:rect l="l" t="t" r="r" b="b"/>
              <a:pathLst>
                <a:path w="120000" h="120000" extrusionOk="0">
                  <a:moveTo>
                    <a:pt x="120000" y="0"/>
                  </a:moveTo>
                  <a:lnTo>
                    <a:pt x="120000" y="64743"/>
                  </a:lnTo>
                  <a:lnTo>
                    <a:pt x="0" y="64743"/>
                  </a:lnTo>
                  <a:lnTo>
                    <a:pt x="0" y="120000"/>
                  </a:lnTo>
                </a:path>
              </a:pathLst>
            </a:custGeom>
            <a:noFill/>
            <a:ln w="9525" cap="flat" cmpd="sng">
              <a:solidFill>
                <a:srgbClr val="B80B0F"/>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5"/>
            <p:cNvSpPr txBox="1"/>
            <p:nvPr/>
          </p:nvSpPr>
          <p:spPr>
            <a:xfrm>
              <a:off x="3397066" y="4336322"/>
              <a:ext cx="279328" cy="346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Impact"/>
                <a:buNone/>
              </a:pPr>
              <a:endParaRPr sz="500">
                <a:solidFill>
                  <a:schemeClr val="dk1"/>
                </a:solidFill>
                <a:latin typeface="Impact"/>
                <a:ea typeface="Impact"/>
                <a:cs typeface="Impact"/>
                <a:sym typeface="Impact"/>
              </a:endParaRPr>
            </a:p>
          </p:txBody>
        </p:sp>
        <p:sp>
          <p:nvSpPr>
            <p:cNvPr id="332" name="Google Shape;332;p25"/>
            <p:cNvSpPr/>
            <p:nvPr/>
          </p:nvSpPr>
          <p:spPr>
            <a:xfrm>
              <a:off x="5567333" y="2653015"/>
              <a:ext cx="1506128" cy="1470499"/>
            </a:xfrm>
            <a:prstGeom prst="rect">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5"/>
            <p:cNvSpPr txBox="1"/>
            <p:nvPr/>
          </p:nvSpPr>
          <p:spPr>
            <a:xfrm>
              <a:off x="5567333" y="2653015"/>
              <a:ext cx="1506128" cy="1470499"/>
            </a:xfrm>
            <a:prstGeom prst="rect">
              <a:avLst/>
            </a:prstGeom>
            <a:noFill/>
            <a:ln>
              <a:noFill/>
            </a:ln>
          </p:spPr>
          <p:txBody>
            <a:bodyPr spcFirstLastPara="1" wrap="square" lIns="73800" tIns="77450" rIns="73800" bIns="77450" anchor="t" anchorCtr="0">
              <a:noAutofit/>
            </a:bodyPr>
            <a:lstStyle/>
            <a:p>
              <a:pPr marL="0" marR="0" lvl="0" indent="0" algn="l"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All coaches show CEP with an expiration date of 2026 or later. 	</a:t>
              </a:r>
              <a:endParaRPr/>
            </a:p>
            <a:p>
              <a:pPr marL="57150" marR="0" lvl="1" indent="-63500" algn="l" rtl="0">
                <a:lnSpc>
                  <a:spcPct val="90000"/>
                </a:lnSpc>
                <a:spcBef>
                  <a:spcPts val="420"/>
                </a:spcBef>
                <a:spcAft>
                  <a:spcPts val="0"/>
                </a:spcAft>
                <a:buClr>
                  <a:schemeClr val="lt1"/>
                </a:buClr>
                <a:buSzPts val="1000"/>
                <a:buFont typeface="Arial"/>
                <a:buChar char="•"/>
              </a:pPr>
              <a:r>
                <a:rPr lang="en-US" sz="1000" b="0" i="0" u="none" strike="noStrike" cap="none">
                  <a:solidFill>
                    <a:schemeClr val="lt1"/>
                  </a:solidFill>
                  <a:latin typeface="Arial"/>
                  <a:ea typeface="Arial"/>
                  <a:cs typeface="Arial"/>
                  <a:sym typeface="Arial"/>
                </a:rPr>
                <a:t>Expiration of 20** is acceptable for High School rosters.</a:t>
              </a:r>
              <a:endParaRPr/>
            </a:p>
          </p:txBody>
        </p:sp>
        <p:sp>
          <p:nvSpPr>
            <p:cNvPr id="334" name="Google Shape;334;p25"/>
            <p:cNvSpPr/>
            <p:nvPr/>
          </p:nvSpPr>
          <p:spPr>
            <a:xfrm>
              <a:off x="1504328" y="4992916"/>
              <a:ext cx="312009" cy="91440"/>
            </a:xfrm>
            <a:custGeom>
              <a:avLst/>
              <a:gdLst/>
              <a:ahLst/>
              <a:cxnLst/>
              <a:rect l="l" t="t" r="r" b="b"/>
              <a:pathLst>
                <a:path w="120000" h="120000" extrusionOk="0">
                  <a:moveTo>
                    <a:pt x="0" y="60000"/>
                  </a:moveTo>
                  <a:lnTo>
                    <a:pt x="120000" y="60000"/>
                  </a:lnTo>
                </a:path>
              </a:pathLst>
            </a:custGeom>
            <a:noFill/>
            <a:ln w="9525" cap="flat" cmpd="sng">
              <a:solidFill>
                <a:srgbClr val="B80B0F"/>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5"/>
            <p:cNvSpPr txBox="1"/>
            <p:nvPr/>
          </p:nvSpPr>
          <p:spPr>
            <a:xfrm>
              <a:off x="1651767" y="5036902"/>
              <a:ext cx="17130" cy="346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Impact"/>
                <a:buNone/>
              </a:pPr>
              <a:endParaRPr sz="500">
                <a:solidFill>
                  <a:schemeClr val="dk1"/>
                </a:solidFill>
                <a:latin typeface="Impact"/>
                <a:ea typeface="Impact"/>
                <a:cs typeface="Impact"/>
                <a:sym typeface="Impact"/>
              </a:endParaRPr>
            </a:p>
          </p:txBody>
        </p:sp>
        <p:sp>
          <p:nvSpPr>
            <p:cNvPr id="336" name="Google Shape;336;p25"/>
            <p:cNvSpPr/>
            <p:nvPr/>
          </p:nvSpPr>
          <p:spPr>
            <a:xfrm>
              <a:off x="0" y="4586797"/>
              <a:ext cx="1506128" cy="903677"/>
            </a:xfrm>
            <a:prstGeom prst="rect">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5"/>
            <p:cNvSpPr txBox="1"/>
            <p:nvPr/>
          </p:nvSpPr>
          <p:spPr>
            <a:xfrm>
              <a:off x="0" y="4586797"/>
              <a:ext cx="1506128" cy="1045114"/>
            </a:xfrm>
            <a:prstGeom prst="rect">
              <a:avLst/>
            </a:prstGeom>
            <a:noFill/>
            <a:ln>
              <a:noFill/>
            </a:ln>
          </p:spPr>
          <p:txBody>
            <a:bodyPr spcFirstLastPara="1" wrap="square" lIns="73800" tIns="77450" rIns="73800" bIns="7745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100" dirty="0">
                  <a:solidFill>
                    <a:schemeClr val="lt1"/>
                  </a:solidFill>
                  <a:latin typeface="Arial"/>
                  <a:ea typeface="Arial"/>
                  <a:cs typeface="Arial"/>
                  <a:sym typeface="Arial"/>
                </a:rPr>
                <a:t>Check if anyone’s SafeSport will expire in between playoffs and Districts  and/or Nationals.</a:t>
              </a:r>
              <a:endParaRPr sz="1200" dirty="0"/>
            </a:p>
          </p:txBody>
        </p:sp>
        <p:sp>
          <p:nvSpPr>
            <p:cNvPr id="338" name="Google Shape;338;p25"/>
            <p:cNvSpPr/>
            <p:nvPr/>
          </p:nvSpPr>
          <p:spPr>
            <a:xfrm>
              <a:off x="1848737" y="4586797"/>
              <a:ext cx="1506128" cy="903677"/>
            </a:xfrm>
            <a:prstGeom prst="rect">
              <a:avLst/>
            </a:prstGeom>
            <a:solidFill>
              <a:srgbClr val="B80B0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5"/>
            <p:cNvSpPr txBox="1"/>
            <p:nvPr/>
          </p:nvSpPr>
          <p:spPr>
            <a:xfrm>
              <a:off x="1848737" y="4586797"/>
              <a:ext cx="1506128" cy="903677"/>
            </a:xfrm>
            <a:prstGeom prst="rect">
              <a:avLst/>
            </a:prstGeom>
            <a:noFill/>
            <a:ln>
              <a:noFill/>
            </a:ln>
          </p:spPr>
          <p:txBody>
            <a:bodyPr spcFirstLastPara="1" wrap="square" lIns="73800" tIns="77450" rIns="73800" bIns="7745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If the CVS does not have all these items complete/current it will need to be redone.</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343"/>
        <p:cNvGrpSpPr/>
        <p:nvPr/>
      </p:nvGrpSpPr>
      <p:grpSpPr>
        <a:xfrm>
          <a:off x="0" y="0"/>
          <a:ext cx="0" cy="0"/>
          <a:chOff x="0" y="0"/>
          <a:chExt cx="0" cy="0"/>
        </a:xfrm>
      </p:grpSpPr>
      <p:pic>
        <p:nvPicPr>
          <p:cNvPr id="344" name="Google Shape;344;p26"/>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345" name="Google Shape;345;p26"/>
          <p:cNvGrpSpPr/>
          <p:nvPr/>
        </p:nvGrpSpPr>
        <p:grpSpPr>
          <a:xfrm>
            <a:off x="-25397" y="0"/>
            <a:ext cx="12005350" cy="6644081"/>
            <a:chOff x="-25397" y="0"/>
            <a:chExt cx="12005350" cy="6644081"/>
          </a:xfrm>
        </p:grpSpPr>
        <p:sp>
          <p:nvSpPr>
            <p:cNvPr id="346" name="Google Shape;346;p26"/>
            <p:cNvSpPr/>
            <p:nvPr/>
          </p:nvSpPr>
          <p:spPr>
            <a:xfrm>
              <a:off x="1" y="0"/>
              <a:ext cx="11979952" cy="6644081"/>
            </a:xfrm>
            <a:prstGeom prst="rect">
              <a:avLst/>
            </a:prstGeom>
            <a:solidFill>
              <a:schemeClr val="lt1"/>
            </a:solidFill>
            <a:ln>
              <a:noFill/>
            </a:ln>
            <a:effectLst>
              <a:outerShdw blurRad="98425" dist="76200" dir="4380000" algn="tl" rotWithShape="0">
                <a:srgbClr val="000000">
                  <a:alpha val="6784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347" name="Google Shape;347;p26"/>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sp>
          <p:nvSpPr>
            <p:cNvPr id="348" name="Google Shape;348;p26"/>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grpSp>
      <p:sp>
        <p:nvSpPr>
          <p:cNvPr id="349" name="Google Shape;349;p26"/>
          <p:cNvSpPr/>
          <p:nvPr/>
        </p:nvSpPr>
        <p:spPr>
          <a:xfrm>
            <a:off x="-1" y="0"/>
            <a:ext cx="4070191" cy="6858000"/>
          </a:xfrm>
          <a:custGeom>
            <a:avLst/>
            <a:gdLst/>
            <a:ahLst/>
            <a:cxnLst/>
            <a:rect l="l" t="t" r="r" b="b"/>
            <a:pathLst>
              <a:path w="4061802" h="6858000" extrusionOk="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a:gsLst>
              <a:gs pos="0">
                <a:schemeClr val="accent1"/>
              </a:gs>
              <a:gs pos="34000">
                <a:schemeClr val="accent1"/>
              </a:gs>
              <a:gs pos="100000">
                <a:srgbClr val="5C0607"/>
              </a:gs>
            </a:gsLst>
            <a:lin ang="36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350" name="Google Shape;350;p26"/>
          <p:cNvSpPr/>
          <p:nvPr/>
        </p:nvSpPr>
        <p:spPr>
          <a:xfrm>
            <a:off x="0" y="0"/>
            <a:ext cx="321733" cy="6858000"/>
          </a:xfrm>
          <a:prstGeom prst="rect">
            <a:avLst/>
          </a:prstGeom>
          <a:solidFill>
            <a:srgbClr val="5C0607">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mpact"/>
              <a:ea typeface="Impact"/>
              <a:cs typeface="Impact"/>
              <a:sym typeface="Impact"/>
            </a:endParaRPr>
          </a:p>
        </p:txBody>
      </p:sp>
      <p:sp>
        <p:nvSpPr>
          <p:cNvPr id="351" name="Google Shape;351;p26"/>
          <p:cNvSpPr/>
          <p:nvPr/>
        </p:nvSpPr>
        <p:spPr>
          <a:xfrm>
            <a:off x="4061802" y="1"/>
            <a:ext cx="8130198" cy="6857999"/>
          </a:xfrm>
          <a:custGeom>
            <a:avLst/>
            <a:gdLst/>
            <a:ahLst/>
            <a:cxnLst/>
            <a:rect l="l" t="t" r="r" b="b"/>
            <a:pathLst>
              <a:path w="8130198" h="6857999" extrusionOk="0">
                <a:moveTo>
                  <a:pt x="0" y="0"/>
                </a:moveTo>
                <a:lnTo>
                  <a:pt x="7241014" y="0"/>
                </a:lnTo>
                <a:lnTo>
                  <a:pt x="8130198" y="0"/>
                </a:lnTo>
                <a:lnTo>
                  <a:pt x="8130198" y="6857999"/>
                </a:lnTo>
                <a:lnTo>
                  <a:pt x="0" y="6857999"/>
                </a:lnTo>
                <a:lnTo>
                  <a:pt x="0" y="637536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352" name="Google Shape;352;p26"/>
          <p:cNvSpPr txBox="1"/>
          <p:nvPr/>
        </p:nvSpPr>
        <p:spPr>
          <a:xfrm>
            <a:off x="4554461" y="1226122"/>
            <a:ext cx="6526045" cy="4405756"/>
          </a:xfrm>
          <a:prstGeom prst="rect">
            <a:avLst/>
          </a:prstGeom>
          <a:noFill/>
          <a:ln>
            <a:noFill/>
          </a:ln>
        </p:spPr>
        <p:txBody>
          <a:bodyPr spcFirstLastPara="1" wrap="square" lIns="91425" tIns="45700" rIns="91425" bIns="45700" anchor="ctr" anchorCtr="0">
            <a:normAutofit/>
          </a:bodyPr>
          <a:lstStyle/>
          <a:p>
            <a:pPr marL="0" marR="0" lvl="0" indent="0" algn="l" rtl="0">
              <a:lnSpc>
                <a:spcPct val="120000"/>
              </a:lnSpc>
              <a:spcBef>
                <a:spcPts val="0"/>
              </a:spcBef>
              <a:spcAft>
                <a:spcPts val="0"/>
              </a:spcAft>
              <a:buNone/>
            </a:pPr>
            <a:endParaRPr sz="1600" cap="none">
              <a:solidFill>
                <a:srgbClr val="0C0C0C"/>
              </a:solidFill>
              <a:latin typeface="Impact"/>
              <a:ea typeface="Impact"/>
              <a:cs typeface="Impact"/>
              <a:sym typeface="Impact"/>
            </a:endParaRPr>
          </a:p>
        </p:txBody>
      </p:sp>
      <p:sp>
        <p:nvSpPr>
          <p:cNvPr id="353" name="Google Shape;353;p26"/>
          <p:cNvSpPr txBox="1"/>
          <p:nvPr/>
        </p:nvSpPr>
        <p:spPr>
          <a:xfrm>
            <a:off x="4690009" y="287733"/>
            <a:ext cx="7073462" cy="590931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You will need to fill in game information for each player.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Add the game date at the top of the column and indicate which players participated in the game.</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Players must have been on the USAH roster the date the game was played to count the game. (ie; a player added to the roster on 10/20 can not get credit for a game played on 10/19).</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Affiliate Registrar can see if/when players were added, dropped, and re-added to the roster in the registry portal.</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For a player to get credit for a game they must also show as an active player on the game sheet.</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Back up goalies DO get credit if on the bench.</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Suspended players do NOT get credit.</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If a player is short games due to injury let your Affiliate Registrar know. The player may qualify for a game count waiver.</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Please </a:t>
            </a:r>
            <a:r>
              <a:rPr lang="en-US" sz="1800" b="0" i="0" u="sng" strike="noStrike" cap="none">
                <a:solidFill>
                  <a:schemeClr val="dk1"/>
                </a:solidFill>
                <a:latin typeface="Calibri"/>
                <a:ea typeface="Calibri"/>
                <a:cs typeface="Calibri"/>
                <a:sym typeface="Calibri"/>
              </a:rPr>
              <a:t>indicate the total number of games </a:t>
            </a:r>
            <a:r>
              <a:rPr lang="en-US" sz="1800" b="0" i="0" u="none" strike="noStrike" cap="none">
                <a:solidFill>
                  <a:schemeClr val="dk1"/>
                </a:solidFill>
                <a:latin typeface="Calibri"/>
                <a:ea typeface="Calibri"/>
                <a:cs typeface="Calibri"/>
                <a:sym typeface="Calibri"/>
              </a:rPr>
              <a:t>listed for each player.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Check off the CTT for each person (including coaches, managers, volunteers, locker room monitors) on the roster.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Do NOT write in the “transfer” column. That will auto-populate for players with non-US citizenship.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Do NOT sign or date the CVS. The Affiliate Registrars do that once the book has been approved.</a:t>
            </a:r>
            <a:endParaRPr/>
          </a:p>
        </p:txBody>
      </p:sp>
      <p:sp>
        <p:nvSpPr>
          <p:cNvPr id="354" name="Google Shape;354;p26"/>
          <p:cNvSpPr txBox="1"/>
          <p:nvPr/>
        </p:nvSpPr>
        <p:spPr>
          <a:xfrm>
            <a:off x="367862" y="438486"/>
            <a:ext cx="282545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mbria"/>
                <a:ea typeface="Cambria"/>
                <a:cs typeface="Cambria"/>
                <a:sym typeface="Cambria"/>
              </a:rPr>
              <a:t>Filling out the CVS.</a:t>
            </a:r>
            <a:endParaRPr/>
          </a:p>
        </p:txBody>
      </p:sp>
      <p:sp>
        <p:nvSpPr>
          <p:cNvPr id="355" name="Google Shape;355;p26"/>
          <p:cNvSpPr txBox="1"/>
          <p:nvPr/>
        </p:nvSpPr>
        <p:spPr>
          <a:xfrm>
            <a:off x="428529" y="1226122"/>
            <a:ext cx="3308087" cy="5355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Tips:</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Regular season, tournament, and non-league games can all count.</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List games in chronological order. Do not split games up by type of game.</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Add 2 more games than required in case there is an issue with a game sheet, but no more please.</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 NOT use more than ONE CVS to fit in your games. We do not need every game your team played.</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Examples on how to mark games are on the next few pages.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359"/>
        <p:cNvGrpSpPr/>
        <p:nvPr/>
      </p:nvGrpSpPr>
      <p:grpSpPr>
        <a:xfrm>
          <a:off x="0" y="0"/>
          <a:ext cx="0" cy="0"/>
          <a:chOff x="0" y="0"/>
          <a:chExt cx="0" cy="0"/>
        </a:xfrm>
      </p:grpSpPr>
      <p:pic>
        <p:nvPicPr>
          <p:cNvPr id="360" name="Google Shape;360;p27"/>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361" name="Google Shape;361;p27"/>
          <p:cNvGrpSpPr/>
          <p:nvPr/>
        </p:nvGrpSpPr>
        <p:grpSpPr>
          <a:xfrm>
            <a:off x="-25397" y="0"/>
            <a:ext cx="12005350" cy="6644081"/>
            <a:chOff x="-25397" y="0"/>
            <a:chExt cx="12005350" cy="6644081"/>
          </a:xfrm>
        </p:grpSpPr>
        <p:sp>
          <p:nvSpPr>
            <p:cNvPr id="362" name="Google Shape;362;p27"/>
            <p:cNvSpPr/>
            <p:nvPr/>
          </p:nvSpPr>
          <p:spPr>
            <a:xfrm>
              <a:off x="1" y="0"/>
              <a:ext cx="11979952" cy="6644081"/>
            </a:xfrm>
            <a:prstGeom prst="rect">
              <a:avLst/>
            </a:prstGeom>
            <a:solidFill>
              <a:schemeClr val="lt1"/>
            </a:solidFill>
            <a:ln>
              <a:noFill/>
            </a:ln>
            <a:effectLst>
              <a:outerShdw blurRad="98425" dist="76200" dir="4380000" algn="tl" rotWithShape="0">
                <a:srgbClr val="000000">
                  <a:alpha val="6784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363" name="Google Shape;363;p27"/>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sp>
          <p:nvSpPr>
            <p:cNvPr id="364" name="Google Shape;364;p27"/>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grpSp>
      <p:sp>
        <p:nvSpPr>
          <p:cNvPr id="365" name="Google Shape;365;p2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mpact"/>
              <a:ea typeface="Impact"/>
              <a:cs typeface="Impact"/>
              <a:sym typeface="Impact"/>
            </a:endParaRPr>
          </a:p>
        </p:txBody>
      </p:sp>
      <p:sp>
        <p:nvSpPr>
          <p:cNvPr id="366" name="Google Shape;366;p27"/>
          <p:cNvSpPr/>
          <p:nvPr/>
        </p:nvSpPr>
        <p:spPr>
          <a:xfrm>
            <a:off x="7537704" y="0"/>
            <a:ext cx="4654296" cy="6858000"/>
          </a:xfrm>
          <a:prstGeom prst="rect">
            <a:avLst/>
          </a:prstGeom>
          <a:gradFill>
            <a:gsLst>
              <a:gs pos="0">
                <a:schemeClr val="accent1"/>
              </a:gs>
              <a:gs pos="34000">
                <a:schemeClr val="accent1"/>
              </a:gs>
              <a:gs pos="100000">
                <a:srgbClr val="6E0809"/>
              </a:gs>
            </a:gsLst>
            <a:lin ang="81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Impact"/>
              <a:ea typeface="Impact"/>
              <a:cs typeface="Impact"/>
              <a:sym typeface="Impact"/>
            </a:endParaRPr>
          </a:p>
        </p:txBody>
      </p:sp>
      <p:sp>
        <p:nvSpPr>
          <p:cNvPr id="367" name="Google Shape;367;p27"/>
          <p:cNvSpPr txBox="1"/>
          <p:nvPr/>
        </p:nvSpPr>
        <p:spPr>
          <a:xfrm>
            <a:off x="8375515" y="685800"/>
            <a:ext cx="3103122" cy="540089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5400" cap="none">
                <a:solidFill>
                  <a:srgbClr val="FFFFFF"/>
                </a:solidFill>
                <a:latin typeface="Impact"/>
                <a:ea typeface="Impact"/>
                <a:cs typeface="Impact"/>
                <a:sym typeface="Impact"/>
              </a:rPr>
              <a:t>GAME COUNTS.</a:t>
            </a:r>
            <a:endParaRPr/>
          </a:p>
          <a:p>
            <a:pPr marL="0" marR="0" lvl="0" indent="0" algn="l" rtl="0">
              <a:lnSpc>
                <a:spcPct val="90000"/>
              </a:lnSpc>
              <a:spcBef>
                <a:spcPts val="600"/>
              </a:spcBef>
              <a:spcAft>
                <a:spcPts val="0"/>
              </a:spcAft>
              <a:buNone/>
            </a:pPr>
            <a:endParaRPr sz="5400" cap="none">
              <a:solidFill>
                <a:srgbClr val="FFFFFF"/>
              </a:solidFill>
              <a:latin typeface="Impact"/>
              <a:ea typeface="Impact"/>
              <a:cs typeface="Impact"/>
              <a:sym typeface="Impact"/>
            </a:endParaRPr>
          </a:p>
        </p:txBody>
      </p:sp>
      <p:grpSp>
        <p:nvGrpSpPr>
          <p:cNvPr id="368" name="Google Shape;368;p27"/>
          <p:cNvGrpSpPr/>
          <p:nvPr/>
        </p:nvGrpSpPr>
        <p:grpSpPr>
          <a:xfrm>
            <a:off x="685800" y="644118"/>
            <a:ext cx="6208437" cy="5327407"/>
            <a:chOff x="0" y="650"/>
            <a:chExt cx="6208437" cy="5327407"/>
          </a:xfrm>
        </p:grpSpPr>
        <p:sp>
          <p:nvSpPr>
            <p:cNvPr id="369" name="Google Shape;369;p27"/>
            <p:cNvSpPr/>
            <p:nvPr/>
          </p:nvSpPr>
          <p:spPr>
            <a:xfrm>
              <a:off x="0" y="650"/>
              <a:ext cx="6208437" cy="1522116"/>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7"/>
            <p:cNvSpPr/>
            <p:nvPr/>
          </p:nvSpPr>
          <p:spPr>
            <a:xfrm>
              <a:off x="430946" y="314294"/>
              <a:ext cx="837163" cy="837163"/>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7"/>
            <p:cNvSpPr/>
            <p:nvPr/>
          </p:nvSpPr>
          <p:spPr>
            <a:xfrm>
              <a:off x="1758044" y="650"/>
              <a:ext cx="4450392" cy="15221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7"/>
            <p:cNvSpPr txBox="1"/>
            <p:nvPr/>
          </p:nvSpPr>
          <p:spPr>
            <a:xfrm>
              <a:off x="1758044" y="650"/>
              <a:ext cx="4450392" cy="1522116"/>
            </a:xfrm>
            <a:prstGeom prst="rect">
              <a:avLst/>
            </a:prstGeom>
            <a:noFill/>
            <a:ln>
              <a:noFill/>
            </a:ln>
          </p:spPr>
          <p:txBody>
            <a:bodyPr spcFirstLastPara="1" wrap="square" lIns="161075" tIns="161075" rIns="161075" bIns="161075"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Youth Tier One and Tier Two - 20 games per team and 10 games per player.</a:t>
              </a:r>
              <a:endParaRPr/>
            </a:p>
          </p:txBody>
        </p:sp>
        <p:sp>
          <p:nvSpPr>
            <p:cNvPr id="373" name="Google Shape;373;p27"/>
            <p:cNvSpPr/>
            <p:nvPr/>
          </p:nvSpPr>
          <p:spPr>
            <a:xfrm>
              <a:off x="0" y="1903295"/>
              <a:ext cx="6208437" cy="1522116"/>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7"/>
            <p:cNvSpPr/>
            <p:nvPr/>
          </p:nvSpPr>
          <p:spPr>
            <a:xfrm>
              <a:off x="430946" y="2216940"/>
              <a:ext cx="837163" cy="837163"/>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7"/>
            <p:cNvSpPr/>
            <p:nvPr/>
          </p:nvSpPr>
          <p:spPr>
            <a:xfrm>
              <a:off x="1758044" y="1903295"/>
              <a:ext cx="4450392" cy="15221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txBox="1"/>
            <p:nvPr/>
          </p:nvSpPr>
          <p:spPr>
            <a:xfrm>
              <a:off x="1758044" y="1903295"/>
              <a:ext cx="4450392" cy="1522116"/>
            </a:xfrm>
            <a:prstGeom prst="rect">
              <a:avLst/>
            </a:prstGeom>
            <a:noFill/>
            <a:ln>
              <a:noFill/>
            </a:ln>
          </p:spPr>
          <p:txBody>
            <a:bodyPr spcFirstLastPara="1" wrap="square" lIns="161075" tIns="161075" rIns="161075" bIns="161075"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Girls Tier One and Tier Two – 14 games per team and 10 games per player.</a:t>
              </a:r>
              <a:endParaRPr/>
            </a:p>
          </p:txBody>
        </p:sp>
        <p:sp>
          <p:nvSpPr>
            <p:cNvPr id="377" name="Google Shape;377;p27"/>
            <p:cNvSpPr/>
            <p:nvPr/>
          </p:nvSpPr>
          <p:spPr>
            <a:xfrm>
              <a:off x="0" y="3805941"/>
              <a:ext cx="6208437" cy="1522116"/>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7"/>
            <p:cNvSpPr/>
            <p:nvPr/>
          </p:nvSpPr>
          <p:spPr>
            <a:xfrm>
              <a:off x="430946" y="4119585"/>
              <a:ext cx="837163" cy="837163"/>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7"/>
            <p:cNvSpPr/>
            <p:nvPr/>
          </p:nvSpPr>
          <p:spPr>
            <a:xfrm>
              <a:off x="1758044" y="3805941"/>
              <a:ext cx="4450392" cy="15221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7"/>
            <p:cNvSpPr txBox="1"/>
            <p:nvPr/>
          </p:nvSpPr>
          <p:spPr>
            <a:xfrm>
              <a:off x="1758044" y="3805941"/>
              <a:ext cx="4450392" cy="1522116"/>
            </a:xfrm>
            <a:prstGeom prst="rect">
              <a:avLst/>
            </a:prstGeom>
            <a:noFill/>
            <a:ln>
              <a:noFill/>
            </a:ln>
          </p:spPr>
          <p:txBody>
            <a:bodyPr spcFirstLastPara="1" wrap="square" lIns="161075" tIns="161075" rIns="161075" bIns="161075"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High School – 10 games per team and 5 games per player.</a:t>
              </a:r>
              <a:endParaRPr/>
            </a:p>
          </p:txBody>
        </p:sp>
      </p:grpSp>
    </p:spTree>
  </p:cSld>
  <p:clrMapOvr>
    <a:masterClrMapping/>
  </p:clrMapOvr>
</p:sld>
</file>

<file path=ppt/theme/theme1.xml><?xml version="1.0" encoding="utf-8"?>
<a:theme xmlns:a="http://schemas.openxmlformats.org/drawingml/2006/main" name="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3527</Words>
  <Application>Microsoft Office PowerPoint</Application>
  <PresentationFormat>Widescreen</PresentationFormat>
  <Paragraphs>266</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Cambria</vt:lpstr>
      <vt:lpstr>Courier New</vt:lpstr>
      <vt:lpstr>Impact</vt:lpstr>
      <vt:lpstr>Noto Sans Symbols</vt:lpstr>
      <vt:lpstr>Main Event</vt:lpstr>
      <vt:lpstr>NTB TEAM BOOKS 101</vt:lpstr>
      <vt:lpstr>PowerPoint Presentation</vt:lpstr>
      <vt:lpstr>PowerPoint Presentation</vt:lpstr>
      <vt:lpstr>TEAM DOCUMENTS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ASSEMBLE AND SUBMIT YOUR BOOK</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Melissa Yubeta</dc:creator>
  <cp:lastModifiedBy>Melissa Yubeta</cp:lastModifiedBy>
  <cp:revision>8</cp:revision>
  <dcterms:modified xsi:type="dcterms:W3CDTF">2025-11-17T20:13:19Z</dcterms:modified>
</cp:coreProperties>
</file>