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57" r:id="rId5"/>
    <p:sldId id="267" r:id="rId6"/>
    <p:sldId id="262" r:id="rId7"/>
    <p:sldId id="263" r:id="rId8"/>
    <p:sldId id="264" r:id="rId9"/>
    <p:sldId id="260" r:id="rId10"/>
    <p:sldId id="265" r:id="rId11"/>
    <p:sldId id="266" r:id="rId12"/>
    <p:sldId id="271" r:id="rId13"/>
    <p:sldId id="268" r:id="rId14"/>
    <p:sldId id="269" r:id="rId15"/>
    <p:sldId id="270" r:id="rId16"/>
    <p:sldId id="25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15" autoAdjust="0"/>
    <p:restoredTop sz="94646"/>
  </p:normalViewPr>
  <p:slideViewPr>
    <p:cSldViewPr snapToGrid="0">
      <p:cViewPr varScale="1">
        <p:scale>
          <a:sx n="103" d="100"/>
          <a:sy n="103" d="100"/>
        </p:scale>
        <p:origin x="5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C713-FD74-07BB-2616-904585D10C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8BADAA-E6B8-54FF-2FBC-FDEE9183D4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34B7D2-3D47-43F5-9197-F7EA15695E2B}"/>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E358BBFA-1088-560F-C192-9676E1320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011887-355D-2D85-2726-7A2A05D09259}"/>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291285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1E49-4DCE-0F7F-8647-D15C75724B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6799F4-47D2-8AC5-D35C-BEAEDBF4D3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736E7A-A44F-3D80-590C-884DA4C375F6}"/>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0B5C3082-FBF1-B323-9B4F-1F37F2D398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F2E35B-05CE-D2F7-8B5B-509A0B162E86}"/>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410320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E04D60-93DD-079E-890F-C5314D7876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54548A-D179-D0B8-0E85-65AA1E93F4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42B37A-D53F-43FF-A779-966FDEF09D22}"/>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A7384C25-B7A4-9E44-D2D0-6EA53FBABD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41E099-27C4-69A3-D8F3-9BA737BCDC69}"/>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39771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0DDD-E2BF-A9FE-D2FE-B04924002D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90F2C6-7326-55D0-B0D2-5A68A5C409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4B3D2-AC63-05AE-FF5A-2D08BCCAF8E5}"/>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98E692AD-B604-9AF8-A683-E9BC27B854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FF0F87-8F93-C184-7D72-A4D2CD4BB1B3}"/>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220070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EDEF-5E92-6B7D-ECC2-AC6368EAE0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037232-7560-E389-55C3-E96CB7CFA2E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29B32F-EABC-CF6D-E2FA-A2AC11A910C0}"/>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A19FB07F-0CE1-E378-21D5-2BECC7846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178CE-6ED7-3B68-C818-39FA900FB7AB}"/>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333262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568F-7E00-3162-C645-CF654E36B0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8BF9D6-E58C-4779-304C-D1D4331F2F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08F91B-4E4C-E180-43F5-C326CA4D0A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BE5642-348B-E6A3-2381-C1EAF0B0FAC5}"/>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6" name="Footer Placeholder 5">
            <a:extLst>
              <a:ext uri="{FF2B5EF4-FFF2-40B4-BE49-F238E27FC236}">
                <a16:creationId xmlns:a16="http://schemas.microsoft.com/office/drawing/2014/main" id="{92EC0D2A-9F04-4EC6-129A-6B0143A50A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996EE0-E156-4C95-D87E-77ECFDD6CD1E}"/>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334783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89110-5D00-7A30-5DF7-CC2BB4EAD9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CCAE0D-69AC-5480-F568-4AC42CB609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B900EA-547E-476E-894D-65F050A6BD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F64A09-4747-1027-3AB1-C8CD97462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FFA229-292A-5F0E-522E-DA086E8335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0D31C8-C6F6-3A2C-8C10-B9F2507A3AD8}"/>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8" name="Footer Placeholder 7">
            <a:extLst>
              <a:ext uri="{FF2B5EF4-FFF2-40B4-BE49-F238E27FC236}">
                <a16:creationId xmlns:a16="http://schemas.microsoft.com/office/drawing/2014/main" id="{232B114F-F3F4-B852-9E2F-9D235CD011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1A5767-B0AA-7EAB-4CD3-AB6FFDD493CB}"/>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111603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3211F-3931-1A2C-77B4-24C3325EC2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839745-D55F-0255-E782-C22670F44DED}"/>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4" name="Footer Placeholder 3">
            <a:extLst>
              <a:ext uri="{FF2B5EF4-FFF2-40B4-BE49-F238E27FC236}">
                <a16:creationId xmlns:a16="http://schemas.microsoft.com/office/drawing/2014/main" id="{44BACA5A-5EC7-7A50-711A-0CB2298FC4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57AD49-13F4-0C7E-6E97-1DFA54D70386}"/>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3685583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B95AD9-A7FA-4802-302F-5B41D7B1F060}"/>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3" name="Footer Placeholder 2">
            <a:extLst>
              <a:ext uri="{FF2B5EF4-FFF2-40B4-BE49-F238E27FC236}">
                <a16:creationId xmlns:a16="http://schemas.microsoft.com/office/drawing/2014/main" id="{6D9390E2-33A0-A8AD-64A7-583BC3E012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44A9C1-EAFE-0FBA-F406-AECC197833FF}"/>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408034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F7AE4-40AE-3CDD-6201-F93A7CAFB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FC65A1-ABE1-9B31-5D2B-242D0A5746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0EA8FB-2C95-E3AA-4A82-FB341F486F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9DF3AB-1F39-8C92-9E33-9A33CFA66A26}"/>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6" name="Footer Placeholder 5">
            <a:extLst>
              <a:ext uri="{FF2B5EF4-FFF2-40B4-BE49-F238E27FC236}">
                <a16:creationId xmlns:a16="http://schemas.microsoft.com/office/drawing/2014/main" id="{1760B622-2ED5-2EE3-51D8-3EA19F62E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898804-0D33-A202-6963-AEC17203A733}"/>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105598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F735-5FAB-83E4-15AD-9932F8FEC5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BC241D-8BC0-337F-298A-00B6925E3D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09CDDB-C26C-CD36-2187-726340C9E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A4633-8A3E-5CE8-0E9C-5B0999F6AF1C}"/>
              </a:ext>
            </a:extLst>
          </p:cNvPr>
          <p:cNvSpPr>
            <a:spLocks noGrp="1"/>
          </p:cNvSpPr>
          <p:nvPr>
            <p:ph type="dt" sz="half" idx="10"/>
          </p:nvPr>
        </p:nvSpPr>
        <p:spPr/>
        <p:txBody>
          <a:bodyPr/>
          <a:lstStyle/>
          <a:p>
            <a:fld id="{2F3C6F72-F172-40A6-A1CC-319A4CEFDABC}" type="datetimeFigureOut">
              <a:rPr lang="en-US" smtClean="0"/>
              <a:t>2/5/25</a:t>
            </a:fld>
            <a:endParaRPr lang="en-US"/>
          </a:p>
        </p:txBody>
      </p:sp>
      <p:sp>
        <p:nvSpPr>
          <p:cNvPr id="6" name="Footer Placeholder 5">
            <a:extLst>
              <a:ext uri="{FF2B5EF4-FFF2-40B4-BE49-F238E27FC236}">
                <a16:creationId xmlns:a16="http://schemas.microsoft.com/office/drawing/2014/main" id="{E4513E0D-446A-77F1-1DF0-032A9D9496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2295B0-AB79-A389-B54A-4478326AA752}"/>
              </a:ext>
            </a:extLst>
          </p:cNvPr>
          <p:cNvSpPr>
            <a:spLocks noGrp="1"/>
          </p:cNvSpPr>
          <p:nvPr>
            <p:ph type="sldNum" sz="quarter" idx="12"/>
          </p:nvPr>
        </p:nvSpPr>
        <p:spPr/>
        <p:txBody>
          <a:bodyPr/>
          <a:lstStyle/>
          <a:p>
            <a:fld id="{2A2DD2B3-FC83-4AE6-BBAE-6E084398DF5B}" type="slidenum">
              <a:rPr lang="en-US" smtClean="0"/>
              <a:t>‹#›</a:t>
            </a:fld>
            <a:endParaRPr lang="en-US"/>
          </a:p>
        </p:txBody>
      </p:sp>
    </p:spTree>
    <p:extLst>
      <p:ext uri="{BB962C8B-B14F-4D97-AF65-F5344CB8AC3E}">
        <p14:creationId xmlns:p14="http://schemas.microsoft.com/office/powerpoint/2010/main" val="18190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E0715-9D68-DACA-FD18-8CD35B756E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FDF276-D037-4FEE-B3B1-7B40513147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736645-9CB4-8AB0-5794-0FE4C64E73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F3C6F72-F172-40A6-A1CC-319A4CEFDABC}" type="datetimeFigureOut">
              <a:rPr lang="en-US" smtClean="0"/>
              <a:t>2/5/25</a:t>
            </a:fld>
            <a:endParaRPr lang="en-US"/>
          </a:p>
        </p:txBody>
      </p:sp>
      <p:sp>
        <p:nvSpPr>
          <p:cNvPr id="5" name="Footer Placeholder 4">
            <a:extLst>
              <a:ext uri="{FF2B5EF4-FFF2-40B4-BE49-F238E27FC236}">
                <a16:creationId xmlns:a16="http://schemas.microsoft.com/office/drawing/2014/main" id="{434E93EC-9468-EB62-EA51-B6FCBF8982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519FA39-14C6-C74D-B36C-10C89FC454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A2DD2B3-FC83-4AE6-BBAE-6E084398DF5B}" type="slidenum">
              <a:rPr lang="en-US" smtClean="0"/>
              <a:t>‹#›</a:t>
            </a:fld>
            <a:endParaRPr lang="en-US"/>
          </a:p>
        </p:txBody>
      </p:sp>
    </p:spTree>
    <p:extLst>
      <p:ext uri="{BB962C8B-B14F-4D97-AF65-F5344CB8AC3E}">
        <p14:creationId xmlns:p14="http://schemas.microsoft.com/office/powerpoint/2010/main" val="4037928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220,200+ Track And Field Stock Photos, Pictures &amp; Royalty-Free Images -  iStock | Running track, High school track and field, Track and field female">
            <a:extLst>
              <a:ext uri="{FF2B5EF4-FFF2-40B4-BE49-F238E27FC236}">
                <a16:creationId xmlns:a16="http://schemas.microsoft.com/office/drawing/2014/main" id="{C371EE09-CDD8-757E-9C35-C6826C877565}"/>
              </a:ext>
            </a:extLst>
          </p:cNvPr>
          <p:cNvPicPr>
            <a:picLocks noChangeAspect="1" noChangeArrowheads="1"/>
          </p:cNvPicPr>
          <p:nvPr/>
        </p:nvPicPr>
        <p:blipFill>
          <a:blip r:embed="rId2">
            <a:alphaModFix amt="40000"/>
            <a:extLst>
              <a:ext uri="{28A0092B-C50C-407E-A947-70E740481C1C}">
                <a14:useLocalDpi xmlns:a14="http://schemas.microsoft.com/office/drawing/2010/main" val="0"/>
              </a:ext>
            </a:extLst>
          </a:blip>
          <a:srcRect t="63" b="1373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F5A967A-2C7C-1BD7-8254-EA8D01A3DB0B}"/>
              </a:ext>
            </a:extLst>
          </p:cNvPr>
          <p:cNvSpPr>
            <a:spLocks noGrp="1"/>
          </p:cNvSpPr>
          <p:nvPr>
            <p:ph type="ctrTitle"/>
          </p:nvPr>
        </p:nvSpPr>
        <p:spPr>
          <a:xfrm>
            <a:off x="965200" y="124941"/>
            <a:ext cx="10261600" cy="3564869"/>
          </a:xfrm>
        </p:spPr>
        <p:txBody>
          <a:bodyPr>
            <a:normAutofit/>
          </a:bodyPr>
          <a:lstStyle/>
          <a:p>
            <a:r>
              <a:rPr lang="en-US" sz="8900" b="1" i="0" dirty="0">
                <a:ln w="22225">
                  <a:solidFill>
                    <a:schemeClr val="tx1"/>
                  </a:solidFill>
                  <a:miter lim="800000"/>
                </a:ln>
                <a:noFill/>
                <a:effectLst/>
                <a:latin typeface="Arial" panose="020B0604020202020204" pitchFamily="34" charset="0"/>
              </a:rPr>
              <a:t>Evaluating Mental Performance</a:t>
            </a:r>
            <a:endParaRPr lang="en-US" sz="8900" b="1" dirty="0">
              <a:ln w="22225">
                <a:solidFill>
                  <a:schemeClr val="tx1"/>
                </a:solidFill>
                <a:miter lim="800000"/>
              </a:ln>
              <a:noFill/>
            </a:endParaRPr>
          </a:p>
        </p:txBody>
      </p:sp>
      <p:sp>
        <p:nvSpPr>
          <p:cNvPr id="3" name="Subtitle 2">
            <a:extLst>
              <a:ext uri="{FF2B5EF4-FFF2-40B4-BE49-F238E27FC236}">
                <a16:creationId xmlns:a16="http://schemas.microsoft.com/office/drawing/2014/main" id="{027BA34A-C6FE-0C0A-BB18-03EE045655CB}"/>
              </a:ext>
            </a:extLst>
          </p:cNvPr>
          <p:cNvSpPr>
            <a:spLocks noGrp="1"/>
          </p:cNvSpPr>
          <p:nvPr>
            <p:ph type="subTitle" idx="1"/>
          </p:nvPr>
        </p:nvSpPr>
        <p:spPr>
          <a:xfrm>
            <a:off x="965200" y="4572002"/>
            <a:ext cx="10261600" cy="1202995"/>
          </a:xfrm>
        </p:spPr>
        <p:txBody>
          <a:bodyPr>
            <a:normAutofit/>
          </a:bodyPr>
          <a:lstStyle/>
          <a:p>
            <a:r>
              <a:rPr lang="en-US" sz="3200" b="0" i="0" dirty="0">
                <a:effectLst/>
                <a:latin typeface="Arial" panose="020B0604020202020204" pitchFamily="34" charset="0"/>
              </a:rPr>
              <a:t>Post-competition Debrief</a:t>
            </a:r>
            <a:endParaRPr lang="en-US" sz="3200" dirty="0"/>
          </a:p>
        </p:txBody>
      </p:sp>
    </p:spTree>
    <p:extLst>
      <p:ext uri="{BB962C8B-B14F-4D97-AF65-F5344CB8AC3E}">
        <p14:creationId xmlns:p14="http://schemas.microsoft.com/office/powerpoint/2010/main" val="19859603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9DA585-0755-AAAF-D605-0D2C996041D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Chow &amp; </a:t>
            </a:r>
            <a:r>
              <a:rPr lang="en-US" sz="3600" kern="1200" dirty="0" err="1">
                <a:solidFill>
                  <a:srgbClr val="FFFFFF"/>
                </a:solidFill>
                <a:latin typeface="+mj-lt"/>
                <a:ea typeface="+mj-ea"/>
                <a:cs typeface="+mj-cs"/>
              </a:rPr>
              <a:t>Luzzeri</a:t>
            </a:r>
            <a:r>
              <a:rPr lang="en-US" sz="3600" kern="1200" dirty="0">
                <a:solidFill>
                  <a:srgbClr val="FFFFFF"/>
                </a:solidFill>
                <a:latin typeface="+mj-lt"/>
                <a:ea typeface="+mj-ea"/>
                <a:cs typeface="+mj-cs"/>
              </a:rPr>
              <a:t>, 2019</a:t>
            </a:r>
          </a:p>
        </p:txBody>
      </p:sp>
      <p:pic>
        <p:nvPicPr>
          <p:cNvPr id="4" name="Content Placeholder 7">
            <a:extLst>
              <a:ext uri="{FF2B5EF4-FFF2-40B4-BE49-F238E27FC236}">
                <a16:creationId xmlns:a16="http://schemas.microsoft.com/office/drawing/2014/main" id="{92804EF1-5D16-BDA2-0492-B4B46411F035}"/>
              </a:ext>
            </a:extLst>
          </p:cNvPr>
          <p:cNvPicPr>
            <a:picLocks noGrp="1" noChangeAspect="1"/>
          </p:cNvPicPr>
          <p:nvPr>
            <p:ph idx="1"/>
          </p:nvPr>
        </p:nvPicPr>
        <p:blipFill>
          <a:blip r:embed="rId2"/>
          <a:stretch>
            <a:fillRect/>
          </a:stretch>
        </p:blipFill>
        <p:spPr>
          <a:xfrm>
            <a:off x="5003239" y="55767"/>
            <a:ext cx="5424779" cy="6802233"/>
          </a:xfrm>
          <a:prstGeom prst="rect">
            <a:avLst/>
          </a:prstGeom>
        </p:spPr>
      </p:pic>
    </p:spTree>
    <p:extLst>
      <p:ext uri="{BB962C8B-B14F-4D97-AF65-F5344CB8AC3E}">
        <p14:creationId xmlns:p14="http://schemas.microsoft.com/office/powerpoint/2010/main" val="1579333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8B4EE4-6D58-7FD4-F395-7D5CF0BDA5EE}"/>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11C32A83-1C57-A651-F464-16C9CF0E5F37}"/>
              </a:ext>
            </a:extLst>
          </p:cNvPr>
          <p:cNvSpPr txBox="1"/>
          <p:nvPr/>
        </p:nvSpPr>
        <p:spPr>
          <a:xfrm>
            <a:off x="877329" y="612459"/>
            <a:ext cx="10169611" cy="5633081"/>
          </a:xfrm>
          <a:prstGeom prst="rect">
            <a:avLst/>
          </a:prstGeom>
          <a:noFill/>
        </p:spPr>
        <p:txBody>
          <a:bodyPr wrap="square">
            <a:spAutoFit/>
          </a:bodyPr>
          <a:lstStyle/>
          <a:p>
            <a:pPr marL="0" marR="0" algn="ctr">
              <a:lnSpc>
                <a:spcPct val="107000"/>
              </a:lnSpc>
              <a:spcAft>
                <a:spcPts val="800"/>
              </a:spcAft>
            </a:pPr>
            <a:r>
              <a:rPr lang="en-US" sz="4000" b="1" dirty="0">
                <a:effectLst/>
                <a:latin typeface="Calibri" panose="020F0502020204030204" pitchFamily="34" charset="0"/>
                <a:ea typeface="Calibri" panose="020F0502020204030204" pitchFamily="34" charset="0"/>
                <a:cs typeface="Times New Roman" panose="02020603050405020304" pitchFamily="18" charset="0"/>
              </a:rPr>
              <a:t>5 Core Questions Post-Competition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Hoog, 2002, p.186</a:t>
            </a:r>
          </a:p>
          <a:p>
            <a:pPr marL="0" marR="0" algn="ctr">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Aft>
                <a:spcPts val="800"/>
              </a:spcAft>
              <a:buFont typeface="+mj-lt"/>
              <a:buAutoNum type="arabicPeriod"/>
            </a:pPr>
            <a:r>
              <a:rPr lang="en-US" sz="2800" dirty="0">
                <a:effectLst/>
                <a:latin typeface="Roboto Slab" pitchFamily="2" charset="0"/>
                <a:ea typeface="Roboto Slab" pitchFamily="2" charset="0"/>
                <a:cs typeface="Roboto Slab" pitchFamily="2" charset="0"/>
              </a:rPr>
              <a:t>What Happened exactly?...for you… for the team?</a:t>
            </a:r>
          </a:p>
          <a:p>
            <a:pPr marL="342900" marR="0" lvl="0" indent="-342900">
              <a:buFont typeface="+mj-lt"/>
              <a:buAutoNum type="arabicPeriod"/>
            </a:pPr>
            <a:r>
              <a:rPr lang="en-US" sz="2800" dirty="0">
                <a:effectLst/>
                <a:latin typeface="Roboto Slab" pitchFamily="2" charset="0"/>
                <a:ea typeface="Roboto Slab" pitchFamily="2" charset="0"/>
                <a:cs typeface="Roboto Slab" pitchFamily="2" charset="0"/>
              </a:rPr>
              <a:t>What is the impact of your performance on you?...on the team?</a:t>
            </a:r>
          </a:p>
          <a:p>
            <a:pPr marL="342900" marR="0" lvl="0" indent="-342900">
              <a:spcAft>
                <a:spcPts val="800"/>
              </a:spcAft>
              <a:buFont typeface="+mj-lt"/>
              <a:buAutoNum type="arabicPeriod"/>
            </a:pPr>
            <a:r>
              <a:rPr lang="en-US" sz="2800" dirty="0">
                <a:effectLst/>
                <a:latin typeface="Roboto Slab" pitchFamily="2" charset="0"/>
                <a:ea typeface="Roboto Slab" pitchFamily="2" charset="0"/>
                <a:cs typeface="Roboto Slab" pitchFamily="2" charset="0"/>
              </a:rPr>
              <a:t>How did your performance make you feel?</a:t>
            </a:r>
          </a:p>
          <a:p>
            <a:pPr marL="342900" marR="0" lvl="0" indent="-342900">
              <a:buFont typeface="+mj-lt"/>
              <a:buAutoNum type="arabicPeriod"/>
            </a:pPr>
            <a:r>
              <a:rPr lang="en-US" sz="2800" dirty="0">
                <a:effectLst/>
                <a:latin typeface="Roboto Slab" pitchFamily="2" charset="0"/>
                <a:ea typeface="Roboto Slab" pitchFamily="2" charset="0"/>
                <a:cs typeface="Roboto Slab" pitchFamily="2" charset="0"/>
              </a:rPr>
              <a:t>What did you learn- technically, physically, tactically and mentally?</a:t>
            </a:r>
          </a:p>
          <a:p>
            <a:pPr marL="342900" marR="0" lvl="0" indent="-342900">
              <a:spcAft>
                <a:spcPts val="800"/>
              </a:spcAft>
              <a:buFont typeface="+mj-lt"/>
              <a:buAutoNum type="arabicPeriod"/>
            </a:pPr>
            <a:r>
              <a:rPr lang="en-US" sz="2800" dirty="0">
                <a:effectLst/>
                <a:latin typeface="Roboto Slab" pitchFamily="2" charset="0"/>
                <a:ea typeface="Roboto Slab" pitchFamily="2" charset="0"/>
                <a:cs typeface="Roboto Slab" pitchFamily="2" charset="0"/>
              </a:rPr>
              <a:t>What are you encouraged to repeat or do differently for the next meet/competition?</a:t>
            </a:r>
          </a:p>
        </p:txBody>
      </p:sp>
    </p:spTree>
    <p:extLst>
      <p:ext uri="{BB962C8B-B14F-4D97-AF65-F5344CB8AC3E}">
        <p14:creationId xmlns:p14="http://schemas.microsoft.com/office/powerpoint/2010/main" val="3139726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4D8E3-C5B5-7396-2E9D-E08ED58AB150}"/>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75A19F0D-6C5A-A1FC-638A-E396825A2DF3}"/>
              </a:ext>
            </a:extLst>
          </p:cNvPr>
          <p:cNvSpPr txBox="1"/>
          <p:nvPr/>
        </p:nvSpPr>
        <p:spPr>
          <a:xfrm>
            <a:off x="1124464" y="506627"/>
            <a:ext cx="10552671" cy="5502853"/>
          </a:xfrm>
          <a:prstGeom prst="rect">
            <a:avLst/>
          </a:prstGeom>
          <a:noFill/>
        </p:spPr>
        <p:txBody>
          <a:bodyPr wrap="square">
            <a:spAutoFit/>
          </a:bodyPr>
          <a:lstStyle/>
          <a:p>
            <a:pPr marL="0" marR="0">
              <a:lnSpc>
                <a:spcPct val="107000"/>
              </a:lnSpc>
              <a:spcAft>
                <a:spcPts val="800"/>
              </a:spcAft>
            </a:pPr>
            <a:r>
              <a:rPr lang="en-US" sz="2800" b="1" dirty="0">
                <a:effectLst/>
                <a:latin typeface="Calibri" panose="020F0502020204030204" pitchFamily="34" charset="0"/>
                <a:ea typeface="Roboto Slab" pitchFamily="2" charset="0"/>
                <a:cs typeface="Times New Roman" panose="02020603050405020304" pitchFamily="18" charset="0"/>
              </a:rPr>
              <a:t>How did you feel about your performance today?</a:t>
            </a:r>
            <a:endParaRPr lang="en-US" sz="28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endParaRPr lang="en-US" sz="28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800" dirty="0">
                <a:effectLst/>
                <a:latin typeface="Calibri" panose="020F0502020204030204" pitchFamily="34" charset="0"/>
                <a:ea typeface="Roboto Slab" pitchFamily="2" charset="0"/>
                <a:cs typeface="Times New Roman" panose="02020603050405020304" pitchFamily="18" charset="0"/>
              </a:rPr>
              <a:t>Unfulfilled 0 1 2 3 4 5 6 7 8 9 10 Satisfied</a:t>
            </a:r>
          </a:p>
          <a:p>
            <a:pPr marL="0" marR="0" algn="ctr">
              <a:lnSpc>
                <a:spcPct val="107000"/>
              </a:lnSpc>
              <a:spcAft>
                <a:spcPts val="800"/>
              </a:spcAft>
            </a:pPr>
            <a:endParaRPr lang="en-US" sz="28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800" dirty="0">
                <a:effectLst/>
                <a:latin typeface="Calibri" panose="020F0502020204030204" pitchFamily="34" charset="0"/>
                <a:ea typeface="Roboto Slab" pitchFamily="2" charset="0"/>
                <a:cs typeface="Times New Roman" panose="02020603050405020304" pitchFamily="18" charset="0"/>
              </a:rPr>
              <a:t>Tired 0 1 2 3 4 5 6 7 8 9 10 Energized</a:t>
            </a:r>
          </a:p>
          <a:p>
            <a:pPr marL="0" marR="0" algn="ctr">
              <a:lnSpc>
                <a:spcPct val="107000"/>
              </a:lnSpc>
              <a:spcAft>
                <a:spcPts val="800"/>
              </a:spcAft>
            </a:pPr>
            <a:endParaRPr lang="en-US" sz="28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800" dirty="0">
                <a:effectLst/>
                <a:latin typeface="Calibri" panose="020F0502020204030204" pitchFamily="34" charset="0"/>
                <a:ea typeface="Roboto Slab" pitchFamily="2" charset="0"/>
                <a:cs typeface="Times New Roman" panose="02020603050405020304" pitchFamily="18" charset="0"/>
              </a:rPr>
              <a:t>Uncommitted to my performance plan 0 1 2 3 4 5 6 7 8 9 10 Committed to my performance plan</a:t>
            </a:r>
          </a:p>
          <a:p>
            <a:pPr marL="0" marR="0" algn="ctr">
              <a:lnSpc>
                <a:spcPct val="107000"/>
              </a:lnSpc>
              <a:spcAft>
                <a:spcPts val="800"/>
              </a:spcAft>
            </a:pPr>
            <a:endParaRPr lang="en-US" sz="28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800" dirty="0">
                <a:effectLst/>
                <a:latin typeface="Calibri" panose="020F0502020204030204" pitchFamily="34" charset="0"/>
                <a:ea typeface="Roboto Slab" pitchFamily="2" charset="0"/>
                <a:cs typeface="Times New Roman" panose="02020603050405020304" pitchFamily="18" charset="0"/>
              </a:rPr>
              <a:t>Unsettled 0 1 2 3 4 5 6 7 8 9 10 Composed</a:t>
            </a:r>
          </a:p>
        </p:txBody>
      </p:sp>
    </p:spTree>
    <p:extLst>
      <p:ext uri="{BB962C8B-B14F-4D97-AF65-F5344CB8AC3E}">
        <p14:creationId xmlns:p14="http://schemas.microsoft.com/office/powerpoint/2010/main" val="1711932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6682539-EBD8-470B-8FEA-31ECD7509886}"/>
              </a:ext>
            </a:extLst>
          </p:cNvPr>
          <p:cNvSpPr txBox="1"/>
          <p:nvPr/>
        </p:nvSpPr>
        <p:spPr>
          <a:xfrm>
            <a:off x="208005" y="704335"/>
            <a:ext cx="11775990" cy="4452116"/>
          </a:xfrm>
          <a:prstGeom prst="rect">
            <a:avLst/>
          </a:prstGeom>
          <a:noFill/>
        </p:spPr>
        <p:txBody>
          <a:bodyPr wrap="square">
            <a:spAutoFit/>
          </a:bodyPr>
          <a:lstStyle/>
          <a:p>
            <a:pPr marL="0" marR="0">
              <a:lnSpc>
                <a:spcPct val="107000"/>
              </a:lnSpc>
              <a:spcAft>
                <a:spcPts val="800"/>
              </a:spcAft>
            </a:pPr>
            <a:r>
              <a:rPr lang="en-US" sz="2400" b="1" dirty="0">
                <a:effectLst/>
                <a:latin typeface="Calibri" panose="020F0502020204030204" pitchFamily="34" charset="0"/>
                <a:ea typeface="Roboto Slab" pitchFamily="2" charset="0"/>
                <a:cs typeface="Times New Roman" panose="02020603050405020304" pitchFamily="18" charset="0"/>
              </a:rPr>
              <a:t>How did you feel about your performance today?</a:t>
            </a:r>
            <a:endParaRPr lang="en-US" sz="24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endParaRPr lang="en-US" sz="24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400" dirty="0">
                <a:effectLst/>
                <a:latin typeface="Calibri" panose="020F0502020204030204" pitchFamily="34" charset="0"/>
                <a:ea typeface="Roboto Slab" pitchFamily="2" charset="0"/>
                <a:cs typeface="Times New Roman" panose="02020603050405020304" pitchFamily="18" charset="0"/>
              </a:rPr>
              <a:t>Physically unprepared to compete 0 1 2 3 4 5 6 7 8 9 10 Physically ready for anything</a:t>
            </a:r>
          </a:p>
          <a:p>
            <a:pPr marL="0" marR="0" algn="ctr">
              <a:lnSpc>
                <a:spcPct val="107000"/>
              </a:lnSpc>
              <a:spcAft>
                <a:spcPts val="800"/>
              </a:spcAft>
            </a:pPr>
            <a:endParaRPr lang="en-US" sz="24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400" dirty="0">
                <a:effectLst/>
                <a:latin typeface="Calibri" panose="020F0502020204030204" pitchFamily="34" charset="0"/>
                <a:ea typeface="Roboto Slab" pitchFamily="2" charset="0"/>
                <a:cs typeface="Times New Roman" panose="02020603050405020304" pitchFamily="18" charset="0"/>
              </a:rPr>
              <a:t>Mentally unprepared to compete 0 1 2 3 4 5 6 7 8 9 10 Mentally ready for anything</a:t>
            </a:r>
          </a:p>
          <a:p>
            <a:pPr marL="0" marR="0" algn="ctr">
              <a:lnSpc>
                <a:spcPct val="107000"/>
              </a:lnSpc>
              <a:spcAft>
                <a:spcPts val="800"/>
              </a:spcAft>
            </a:pPr>
            <a:endParaRPr lang="en-US" sz="24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400" dirty="0">
                <a:effectLst/>
                <a:latin typeface="Calibri" panose="020F0502020204030204" pitchFamily="34" charset="0"/>
                <a:ea typeface="Roboto Slab" pitchFamily="2" charset="0"/>
                <a:cs typeface="Times New Roman" panose="02020603050405020304" pitchFamily="18" charset="0"/>
              </a:rPr>
              <a:t>Emotionally unprepared to compete 0 1 2 3 4 5 6 7 8 9 10 Emotionally ready for anything</a:t>
            </a:r>
          </a:p>
          <a:p>
            <a:pPr marL="0" marR="0" algn="ctr">
              <a:lnSpc>
                <a:spcPct val="107000"/>
              </a:lnSpc>
              <a:spcAft>
                <a:spcPts val="800"/>
              </a:spcAft>
            </a:pPr>
            <a:endParaRPr lang="en-US" sz="2400" dirty="0">
              <a:effectLst/>
              <a:latin typeface="Calibri" panose="020F0502020204030204" pitchFamily="34" charset="0"/>
              <a:ea typeface="Roboto Slab" pitchFamily="2" charset="0"/>
              <a:cs typeface="Times New Roman" panose="02020603050405020304" pitchFamily="18" charset="0"/>
            </a:endParaRPr>
          </a:p>
          <a:p>
            <a:pPr marL="0" marR="0" algn="ctr">
              <a:lnSpc>
                <a:spcPct val="107000"/>
              </a:lnSpc>
              <a:spcAft>
                <a:spcPts val="800"/>
              </a:spcAft>
            </a:pPr>
            <a:r>
              <a:rPr lang="en-US" sz="2400" dirty="0">
                <a:effectLst/>
                <a:latin typeface="Calibri" panose="020F0502020204030204" pitchFamily="34" charset="0"/>
                <a:ea typeface="Roboto Slab" pitchFamily="2" charset="0"/>
                <a:cs typeface="Times New Roman" panose="02020603050405020304" pitchFamily="18" charset="0"/>
              </a:rPr>
              <a:t>Distracted and unfocused 0 1 2 3 4 5 6 7 8 9 10 Clear-headed and focused</a:t>
            </a:r>
          </a:p>
        </p:txBody>
      </p:sp>
    </p:spTree>
    <p:extLst>
      <p:ext uri="{BB962C8B-B14F-4D97-AF65-F5344CB8AC3E}">
        <p14:creationId xmlns:p14="http://schemas.microsoft.com/office/powerpoint/2010/main" val="951615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4B4E6B-C674-10E9-0E96-0DD48FC52FB1}"/>
              </a:ext>
            </a:extLst>
          </p:cNvPr>
          <p:cNvSpPr>
            <a:spLocks noGrp="1"/>
          </p:cNvSpPr>
          <p:nvPr>
            <p:ph idx="1"/>
          </p:nvPr>
        </p:nvSpPr>
        <p:spPr>
          <a:xfrm>
            <a:off x="864974" y="210065"/>
            <a:ext cx="10713308" cy="6499654"/>
          </a:xfrm>
        </p:spPr>
        <p:txBody>
          <a:bodyPr>
            <a:normAutofit/>
          </a:bodyPr>
          <a:lstStyle/>
          <a:p>
            <a:pPr>
              <a:lnSpc>
                <a:spcPct val="107000"/>
              </a:lnSpc>
            </a:pPr>
            <a:r>
              <a:rPr lang="en-US" sz="2400" dirty="0">
                <a:effectLst/>
                <a:latin typeface="Roboto Slab" pitchFamily="2" charset="0"/>
                <a:ea typeface="Roboto Slab" pitchFamily="2" charset="0"/>
                <a:cs typeface="Roboto Slab" pitchFamily="2" charset="0"/>
              </a:rPr>
              <a:t>What were you saying to yourself or thinking before and during your event?</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What was your attitude going into your event and during today’s competition? Did you attitude help you or hurt you before and during your event?</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Did you feel recovered and rested prior to this meet? Did you have the physical, mental, and emotional energy necessary to perform are your best? Why or why not?</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What was your goal for this meet? Did you achieve it?</a:t>
            </a:r>
          </a:p>
        </p:txBody>
      </p:sp>
    </p:spTree>
    <p:extLst>
      <p:ext uri="{BB962C8B-B14F-4D97-AF65-F5344CB8AC3E}">
        <p14:creationId xmlns:p14="http://schemas.microsoft.com/office/powerpoint/2010/main" val="869728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A21A1C-9F3E-790A-F3AB-B21250FAB63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2D9D9B-4F4B-E90F-1F2C-60D47C904A35}"/>
              </a:ext>
            </a:extLst>
          </p:cNvPr>
          <p:cNvSpPr>
            <a:spLocks noGrp="1"/>
          </p:cNvSpPr>
          <p:nvPr>
            <p:ph idx="1"/>
          </p:nvPr>
        </p:nvSpPr>
        <p:spPr>
          <a:xfrm>
            <a:off x="185351" y="210065"/>
            <a:ext cx="11763633" cy="6499654"/>
          </a:xfrm>
        </p:spPr>
        <p:txBody>
          <a:bodyPr>
            <a:normAutofit/>
          </a:bodyPr>
          <a:lstStyle/>
          <a:p>
            <a:pPr>
              <a:lnSpc>
                <a:spcPct val="107000"/>
              </a:lnSpc>
            </a:pPr>
            <a:r>
              <a:rPr lang="en-US" sz="2400" dirty="0">
                <a:effectLst/>
                <a:latin typeface="Roboto Slab" pitchFamily="2" charset="0"/>
                <a:ea typeface="Roboto Slab" pitchFamily="2" charset="0"/>
                <a:cs typeface="Roboto Slab" pitchFamily="2" charset="0"/>
              </a:rPr>
              <a:t>What was your performance plan? Where you able to listen to your body, mind and emotions during your event and execute your plan?</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Were you able to focus and refocus before and during your event?</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Where you in the moment during your event? Did you have a clear and present focus or were you distracted? If so, by what and whom, etc.?</a:t>
            </a:r>
          </a:p>
          <a:p>
            <a:pPr>
              <a:lnSpc>
                <a:spcPct val="107000"/>
              </a:lnSpc>
            </a:pPr>
            <a:endParaRPr lang="en-US" sz="2400" dirty="0">
              <a:effectLst/>
              <a:latin typeface="Roboto Slab" pitchFamily="2" charset="0"/>
              <a:ea typeface="Roboto Slab" pitchFamily="2" charset="0"/>
              <a:cs typeface="Roboto Slab" pitchFamily="2" charset="0"/>
            </a:endParaRPr>
          </a:p>
          <a:p>
            <a:pPr>
              <a:lnSpc>
                <a:spcPct val="107000"/>
              </a:lnSpc>
            </a:pPr>
            <a:r>
              <a:rPr lang="en-US" sz="2400" dirty="0">
                <a:effectLst/>
                <a:latin typeface="Roboto Slab" pitchFamily="2" charset="0"/>
                <a:ea typeface="Roboto Slab" pitchFamily="2" charset="0"/>
                <a:cs typeface="Roboto Slab" pitchFamily="2" charset="0"/>
              </a:rPr>
              <a:t>If I could do it all over again, I would…?</a:t>
            </a:r>
          </a:p>
          <a:p>
            <a:pPr>
              <a:lnSpc>
                <a:spcPct val="107000"/>
              </a:lnSpc>
              <a:spcAft>
                <a:spcPts val="800"/>
              </a:spcAft>
            </a:pPr>
            <a:endParaRPr lang="en-US" sz="2400" dirty="0">
              <a:effectLst/>
              <a:latin typeface="Roboto Slab" pitchFamily="2" charset="0"/>
              <a:ea typeface="Roboto Slab" pitchFamily="2" charset="0"/>
              <a:cs typeface="Roboto Slab" pitchFamily="2" charset="0"/>
            </a:endParaRPr>
          </a:p>
          <a:p>
            <a:pPr>
              <a:lnSpc>
                <a:spcPct val="107000"/>
              </a:lnSpc>
              <a:spcAft>
                <a:spcPts val="800"/>
              </a:spcAft>
            </a:pPr>
            <a:r>
              <a:rPr lang="en-US" sz="2400" dirty="0">
                <a:effectLst/>
                <a:latin typeface="Roboto Slab" pitchFamily="2" charset="0"/>
                <a:ea typeface="Roboto Slab" pitchFamily="2" charset="0"/>
                <a:cs typeface="Roboto Slab" pitchFamily="2" charset="0"/>
              </a:rPr>
              <a:t>What can you do to improve your performance ethe next time that you compete?</a:t>
            </a:r>
          </a:p>
        </p:txBody>
      </p:sp>
    </p:spTree>
    <p:extLst>
      <p:ext uri="{BB962C8B-B14F-4D97-AF65-F5344CB8AC3E}">
        <p14:creationId xmlns:p14="http://schemas.microsoft.com/office/powerpoint/2010/main" val="4029436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7F5F-12EA-9829-504A-B0C373975F0A}"/>
              </a:ext>
            </a:extLst>
          </p:cNvPr>
          <p:cNvSpPr>
            <a:spLocks noGrp="1"/>
          </p:cNvSpPr>
          <p:nvPr>
            <p:ph type="title"/>
          </p:nvPr>
        </p:nvSpPr>
        <p:spPr/>
        <p:txBody>
          <a:bodyPr/>
          <a:lstStyle/>
          <a:p>
            <a:r>
              <a:rPr lang="en-US" dirty="0">
                <a:solidFill>
                  <a:srgbClr val="222222"/>
                </a:solidFill>
                <a:latin typeface="Arial" panose="020B0604020202020204" pitchFamily="34" charset="0"/>
              </a:rPr>
              <a:t>Dr. Brian </a:t>
            </a:r>
            <a:r>
              <a:rPr lang="en-US" dirty="0" err="1">
                <a:solidFill>
                  <a:srgbClr val="222222"/>
                </a:solidFill>
                <a:latin typeface="Arial" panose="020B0604020202020204" pitchFamily="34" charset="0"/>
              </a:rPr>
              <a:t>Zuleger</a:t>
            </a:r>
            <a:r>
              <a:rPr lang="en-US" dirty="0">
                <a:solidFill>
                  <a:srgbClr val="222222"/>
                </a:solidFill>
                <a:latin typeface="Arial" panose="020B0604020202020204" pitchFamily="34" charset="0"/>
              </a:rPr>
              <a:t>, CMPC</a:t>
            </a:r>
            <a:endParaRPr lang="en-US" dirty="0"/>
          </a:p>
        </p:txBody>
      </p:sp>
      <p:sp>
        <p:nvSpPr>
          <p:cNvPr id="3" name="Content Placeholder 2">
            <a:extLst>
              <a:ext uri="{FF2B5EF4-FFF2-40B4-BE49-F238E27FC236}">
                <a16:creationId xmlns:a16="http://schemas.microsoft.com/office/drawing/2014/main" id="{6A3A42C4-C5FF-142C-F45B-005D9F4A4FBE}"/>
              </a:ext>
            </a:extLst>
          </p:cNvPr>
          <p:cNvSpPr>
            <a:spLocks noGrp="1"/>
          </p:cNvSpPr>
          <p:nvPr>
            <p:ph idx="1"/>
          </p:nvPr>
        </p:nvSpPr>
        <p:spPr/>
        <p:txBody>
          <a:bodyPr/>
          <a:lstStyle/>
          <a:p>
            <a:r>
              <a:rPr lang="en-US" dirty="0">
                <a:solidFill>
                  <a:srgbClr val="222222"/>
                </a:solidFill>
                <a:latin typeface="Arial" panose="020B0604020202020204" pitchFamily="34" charset="0"/>
              </a:rPr>
              <a:t>Adams State University</a:t>
            </a:r>
          </a:p>
          <a:p>
            <a:r>
              <a:rPr lang="en-US" dirty="0">
                <a:solidFill>
                  <a:srgbClr val="222222"/>
                </a:solidFill>
                <a:latin typeface="Arial" panose="020B0604020202020204" pitchFamily="34" charset="0"/>
              </a:rPr>
              <a:t>Arete Performance LLC</a:t>
            </a:r>
          </a:p>
          <a:p>
            <a:r>
              <a:rPr lang="en-US" dirty="0" err="1"/>
              <a:t>www.drzuleger.com</a:t>
            </a:r>
            <a:endParaRPr lang="en-US" dirty="0"/>
          </a:p>
        </p:txBody>
      </p:sp>
    </p:spTree>
    <p:extLst>
      <p:ext uri="{BB962C8B-B14F-4D97-AF65-F5344CB8AC3E}">
        <p14:creationId xmlns:p14="http://schemas.microsoft.com/office/powerpoint/2010/main" val="420377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B153C-3A94-F935-38F3-BD80F0F4A9D7}"/>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493ABB6A-FF5B-416A-2774-6B3C1EF9FAC2}"/>
              </a:ext>
            </a:extLst>
          </p:cNvPr>
          <p:cNvSpPr>
            <a:spLocks noGrp="1"/>
          </p:cNvSpPr>
          <p:nvPr>
            <p:ph idx="1"/>
          </p:nvPr>
        </p:nvSpPr>
        <p:spPr/>
        <p:txBody>
          <a:bodyPr/>
          <a:lstStyle/>
          <a:p>
            <a:r>
              <a:rPr lang="en-US" dirty="0">
                <a:solidFill>
                  <a:srgbClr val="3D3D3D"/>
                </a:solidFill>
                <a:latin typeface="Roboto Slab"/>
              </a:rPr>
              <a:t>G</a:t>
            </a:r>
            <a:r>
              <a:rPr lang="en-US" b="0" i="0" dirty="0">
                <a:solidFill>
                  <a:srgbClr val="3D3D3D"/>
                </a:solidFill>
                <a:effectLst/>
                <a:latin typeface="Roboto Slab"/>
              </a:rPr>
              <a:t>ather as much information as we can about what happened prior to, during, and after the competition that we can use to then prepare for the next competition. </a:t>
            </a:r>
          </a:p>
          <a:p>
            <a:endParaRPr lang="en-US" b="0" i="0" dirty="0">
              <a:solidFill>
                <a:srgbClr val="3D3D3D"/>
              </a:solidFill>
              <a:effectLst/>
              <a:latin typeface="Roboto Slab"/>
            </a:endParaRPr>
          </a:p>
          <a:p>
            <a:r>
              <a:rPr lang="en-US" b="0" i="0" dirty="0">
                <a:solidFill>
                  <a:srgbClr val="3D3D3D"/>
                </a:solidFill>
                <a:effectLst/>
                <a:latin typeface="Roboto Slab"/>
              </a:rPr>
              <a:t>Debrief process </a:t>
            </a:r>
            <a:r>
              <a:rPr lang="en-US" dirty="0">
                <a:solidFill>
                  <a:srgbClr val="3D3D3D"/>
                </a:solidFill>
                <a:latin typeface="Roboto Slab"/>
              </a:rPr>
              <a:t>fosters</a:t>
            </a:r>
            <a:r>
              <a:rPr lang="en-US" b="0" i="0" dirty="0">
                <a:solidFill>
                  <a:srgbClr val="3D3D3D"/>
                </a:solidFill>
                <a:effectLst/>
                <a:latin typeface="Roboto Slab"/>
              </a:rPr>
              <a:t> athlete accountability</a:t>
            </a:r>
          </a:p>
          <a:p>
            <a:endParaRPr lang="en-US" b="0" i="0" dirty="0">
              <a:solidFill>
                <a:srgbClr val="3D3D3D"/>
              </a:solidFill>
              <a:effectLst/>
              <a:latin typeface="Roboto Slab"/>
            </a:endParaRPr>
          </a:p>
          <a:p>
            <a:r>
              <a:rPr lang="en-US" b="0" i="0" dirty="0">
                <a:solidFill>
                  <a:srgbClr val="3D3D3D"/>
                </a:solidFill>
                <a:effectLst/>
                <a:latin typeface="Roboto Slab"/>
              </a:rPr>
              <a:t>Accountability leads to an increased sense of self-awareness.</a:t>
            </a:r>
            <a:endParaRPr lang="en-US" dirty="0"/>
          </a:p>
        </p:txBody>
      </p:sp>
    </p:spTree>
    <p:extLst>
      <p:ext uri="{BB962C8B-B14F-4D97-AF65-F5344CB8AC3E}">
        <p14:creationId xmlns:p14="http://schemas.microsoft.com/office/powerpoint/2010/main" val="3479514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B153C-3A94-F935-38F3-BD80F0F4A9D7}"/>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493ABB6A-FF5B-416A-2774-6B3C1EF9FAC2}"/>
              </a:ext>
            </a:extLst>
          </p:cNvPr>
          <p:cNvSpPr>
            <a:spLocks noGrp="1"/>
          </p:cNvSpPr>
          <p:nvPr>
            <p:ph idx="1"/>
          </p:nvPr>
        </p:nvSpPr>
        <p:spPr/>
        <p:txBody>
          <a:bodyPr/>
          <a:lstStyle/>
          <a:p>
            <a:r>
              <a:rPr lang="en-US" dirty="0">
                <a:solidFill>
                  <a:srgbClr val="3D3D3D"/>
                </a:solidFill>
                <a:latin typeface="Roboto Slab"/>
              </a:rPr>
              <a:t>G</a:t>
            </a:r>
            <a:r>
              <a:rPr lang="en-US" b="0" i="0" dirty="0">
                <a:solidFill>
                  <a:srgbClr val="3D3D3D"/>
                </a:solidFill>
                <a:effectLst/>
                <a:latin typeface="Roboto Slab"/>
              </a:rPr>
              <a:t>ather as much information as we can about what happened prior to, during, and after the competition that we can use to then prepare for the next competition. </a:t>
            </a:r>
          </a:p>
          <a:p>
            <a:endParaRPr lang="en-US" b="0" i="0" dirty="0">
              <a:solidFill>
                <a:srgbClr val="3D3D3D"/>
              </a:solidFill>
              <a:effectLst/>
              <a:latin typeface="Roboto Slab"/>
            </a:endParaRPr>
          </a:p>
          <a:p>
            <a:r>
              <a:rPr lang="en-US" b="0" i="0" dirty="0">
                <a:solidFill>
                  <a:srgbClr val="3D3D3D"/>
                </a:solidFill>
                <a:effectLst/>
                <a:latin typeface="Roboto Slab"/>
              </a:rPr>
              <a:t>Debrief process </a:t>
            </a:r>
            <a:r>
              <a:rPr lang="en-US" dirty="0">
                <a:solidFill>
                  <a:srgbClr val="3D3D3D"/>
                </a:solidFill>
                <a:latin typeface="Roboto Slab"/>
              </a:rPr>
              <a:t>fosters</a:t>
            </a:r>
            <a:r>
              <a:rPr lang="en-US" b="0" i="0" dirty="0">
                <a:solidFill>
                  <a:srgbClr val="3D3D3D"/>
                </a:solidFill>
                <a:effectLst/>
                <a:latin typeface="Roboto Slab"/>
              </a:rPr>
              <a:t> athlete accountability</a:t>
            </a:r>
          </a:p>
          <a:p>
            <a:endParaRPr lang="en-US" b="0" i="0" dirty="0">
              <a:solidFill>
                <a:srgbClr val="3D3D3D"/>
              </a:solidFill>
              <a:effectLst/>
              <a:latin typeface="Roboto Slab"/>
            </a:endParaRPr>
          </a:p>
          <a:p>
            <a:r>
              <a:rPr lang="en-US" b="0" i="0" dirty="0">
                <a:solidFill>
                  <a:srgbClr val="3D3D3D"/>
                </a:solidFill>
                <a:effectLst/>
                <a:latin typeface="Roboto Slab"/>
              </a:rPr>
              <a:t>Accountability leads to an increased sense of self-awareness.</a:t>
            </a:r>
            <a:endParaRPr lang="en-US" dirty="0"/>
          </a:p>
        </p:txBody>
      </p:sp>
    </p:spTree>
    <p:extLst>
      <p:ext uri="{BB962C8B-B14F-4D97-AF65-F5344CB8AC3E}">
        <p14:creationId xmlns:p14="http://schemas.microsoft.com/office/powerpoint/2010/main" val="2740951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F988-2007-F4DB-A018-AE18D67B2F0E}"/>
              </a:ext>
            </a:extLst>
          </p:cNvPr>
          <p:cNvSpPr>
            <a:spLocks noGrp="1"/>
          </p:cNvSpPr>
          <p:nvPr>
            <p:ph type="title"/>
          </p:nvPr>
        </p:nvSpPr>
        <p:spPr>
          <a:xfrm>
            <a:off x="685800" y="123078"/>
            <a:ext cx="10515600" cy="1325563"/>
          </a:xfrm>
        </p:spPr>
        <p:txBody>
          <a:bodyPr>
            <a:normAutofit/>
          </a:bodyPr>
          <a:lstStyle/>
          <a:p>
            <a:r>
              <a:rPr lang="en-US" dirty="0"/>
              <a:t>When</a:t>
            </a:r>
          </a:p>
        </p:txBody>
      </p:sp>
      <p:sp>
        <p:nvSpPr>
          <p:cNvPr id="3" name="Content Placeholder 2">
            <a:extLst>
              <a:ext uri="{FF2B5EF4-FFF2-40B4-BE49-F238E27FC236}">
                <a16:creationId xmlns:a16="http://schemas.microsoft.com/office/drawing/2014/main" id="{8D5DB969-A2F8-542C-7244-92CE7464C612}"/>
              </a:ext>
            </a:extLst>
          </p:cNvPr>
          <p:cNvSpPr>
            <a:spLocks noGrp="1"/>
          </p:cNvSpPr>
          <p:nvPr>
            <p:ph idx="1"/>
          </p:nvPr>
        </p:nvSpPr>
        <p:spPr>
          <a:xfrm>
            <a:off x="838200" y="1825625"/>
            <a:ext cx="10515600" cy="4667250"/>
          </a:xfrm>
        </p:spPr>
        <p:txBody>
          <a:bodyPr>
            <a:normAutofit/>
          </a:bodyPr>
          <a:lstStyle/>
          <a:p>
            <a:pPr lvl="1"/>
            <a:r>
              <a:rPr lang="en-US" sz="2800" dirty="0">
                <a:latin typeface="Roboto Slab" pitchFamily="2" charset="0"/>
                <a:ea typeface="Roboto Slab" pitchFamily="2" charset="0"/>
                <a:cs typeface="Roboto Slab" pitchFamily="2" charset="0"/>
              </a:rPr>
              <a:t>Timing</a:t>
            </a:r>
          </a:p>
          <a:p>
            <a:pPr lvl="1"/>
            <a:r>
              <a:rPr lang="en-US" sz="2800" i="0" dirty="0">
                <a:solidFill>
                  <a:srgbClr val="3D3D3D"/>
                </a:solidFill>
                <a:effectLst/>
                <a:latin typeface="Roboto Slab" pitchFamily="2" charset="0"/>
                <a:ea typeface="Roboto Slab" pitchFamily="2" charset="0"/>
                <a:cs typeface="Roboto Slab" pitchFamily="2" charset="0"/>
              </a:rPr>
              <a:t>It’s best to do this while the feelings and details of the comp are still fresh in the athletes mind</a:t>
            </a:r>
          </a:p>
          <a:p>
            <a:pPr lvl="1"/>
            <a:r>
              <a:rPr lang="en-US" sz="2800" dirty="0">
                <a:solidFill>
                  <a:srgbClr val="3D3D3D"/>
                </a:solidFill>
                <a:latin typeface="Roboto Slab" pitchFamily="2" charset="0"/>
                <a:ea typeface="Roboto Slab" pitchFamily="2" charset="0"/>
                <a:cs typeface="Roboto Slab" pitchFamily="2" charset="0"/>
              </a:rPr>
              <a:t>24-48hrs post competition</a:t>
            </a:r>
            <a:endParaRPr lang="en-US" sz="2800" i="0" dirty="0">
              <a:solidFill>
                <a:srgbClr val="3D3D3D"/>
              </a:solidFill>
              <a:effectLst/>
              <a:latin typeface="Roboto Slab" pitchFamily="2" charset="0"/>
              <a:ea typeface="Roboto Slab" pitchFamily="2" charset="0"/>
              <a:cs typeface="Roboto Slab" pitchFamily="2" charset="0"/>
            </a:endParaRPr>
          </a:p>
          <a:p>
            <a:pPr lvl="1"/>
            <a:endParaRPr lang="en-US" sz="1600" dirty="0">
              <a:solidFill>
                <a:srgbClr val="3D3D3D"/>
              </a:solidFill>
              <a:latin typeface="Roboto Slab"/>
            </a:endParaRPr>
          </a:p>
          <a:p>
            <a:pPr lvl="1"/>
            <a:endParaRPr lang="en-US" sz="2000" dirty="0"/>
          </a:p>
        </p:txBody>
      </p:sp>
    </p:spTree>
    <p:extLst>
      <p:ext uri="{BB962C8B-B14F-4D97-AF65-F5344CB8AC3E}">
        <p14:creationId xmlns:p14="http://schemas.microsoft.com/office/powerpoint/2010/main" val="375720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17FC9-CB27-77E5-9A3B-5FBAE397DF49}"/>
            </a:ext>
          </a:extLst>
        </p:cNvPr>
        <p:cNvGrpSpPr/>
        <p:nvPr/>
      </p:nvGrpSpPr>
      <p:grpSpPr>
        <a:xfrm>
          <a:off x="0" y="0"/>
          <a:ext cx="0" cy="0"/>
          <a:chOff x="0" y="0"/>
          <a:chExt cx="0" cy="0"/>
        </a:xfrm>
      </p:grpSpPr>
      <p:pic>
        <p:nvPicPr>
          <p:cNvPr id="8" name="Picture 7" descr="A diagram of steps in progress&#10;&#10;AI-generated content may be incorrect.">
            <a:extLst>
              <a:ext uri="{FF2B5EF4-FFF2-40B4-BE49-F238E27FC236}">
                <a16:creationId xmlns:a16="http://schemas.microsoft.com/office/drawing/2014/main" id="{DAC84EF4-8983-F478-DDAB-F04AA46410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0129" y="129746"/>
            <a:ext cx="9323606" cy="6598508"/>
          </a:xfrm>
          <a:prstGeom prst="rect">
            <a:avLst/>
          </a:prstGeom>
        </p:spPr>
      </p:pic>
    </p:spTree>
    <p:extLst>
      <p:ext uri="{BB962C8B-B14F-4D97-AF65-F5344CB8AC3E}">
        <p14:creationId xmlns:p14="http://schemas.microsoft.com/office/powerpoint/2010/main" val="3604148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F988-2007-F4DB-A018-AE18D67B2F0E}"/>
              </a:ext>
            </a:extLst>
          </p:cNvPr>
          <p:cNvSpPr>
            <a:spLocks noGrp="1"/>
          </p:cNvSpPr>
          <p:nvPr>
            <p:ph type="title"/>
          </p:nvPr>
        </p:nvSpPr>
        <p:spPr>
          <a:xfrm>
            <a:off x="685800" y="123078"/>
            <a:ext cx="10515600" cy="1325563"/>
          </a:xfrm>
        </p:spPr>
        <p:txBody>
          <a:bodyPr>
            <a:normAutofit/>
          </a:bodyPr>
          <a:lstStyle/>
          <a:p>
            <a:r>
              <a:rPr lang="en-US" dirty="0"/>
              <a:t>How</a:t>
            </a:r>
          </a:p>
        </p:txBody>
      </p:sp>
      <p:sp>
        <p:nvSpPr>
          <p:cNvPr id="3" name="Content Placeholder 2">
            <a:extLst>
              <a:ext uri="{FF2B5EF4-FFF2-40B4-BE49-F238E27FC236}">
                <a16:creationId xmlns:a16="http://schemas.microsoft.com/office/drawing/2014/main" id="{8D5DB969-A2F8-542C-7244-92CE7464C612}"/>
              </a:ext>
            </a:extLst>
          </p:cNvPr>
          <p:cNvSpPr>
            <a:spLocks noGrp="1"/>
          </p:cNvSpPr>
          <p:nvPr>
            <p:ph idx="1"/>
          </p:nvPr>
        </p:nvSpPr>
        <p:spPr>
          <a:xfrm>
            <a:off x="838200" y="1263290"/>
            <a:ext cx="10515600" cy="5044234"/>
          </a:xfrm>
        </p:spPr>
        <p:txBody>
          <a:bodyPr>
            <a:noAutofit/>
          </a:bodyPr>
          <a:lstStyle/>
          <a:p>
            <a:pPr lvl="1"/>
            <a:r>
              <a:rPr lang="en-US" sz="2000" dirty="0">
                <a:latin typeface="Roboto Slab" pitchFamily="2" charset="0"/>
                <a:ea typeface="Roboto Slab" pitchFamily="2" charset="0"/>
                <a:cs typeface="Roboto Slab" pitchFamily="2" charset="0"/>
              </a:rPr>
              <a:t>Develop a routine so the athlete knows what is expected</a:t>
            </a:r>
          </a:p>
          <a:p>
            <a:pPr lvl="1"/>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Feedback on effort/execution, not the person</a:t>
            </a:r>
          </a:p>
          <a:p>
            <a:pPr lvl="1"/>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Strengths, what went well </a:t>
            </a:r>
          </a:p>
          <a:p>
            <a:pPr lvl="1"/>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Areas for improvement and discuss specific plans to correct or make plans to discuss later, do not leave them hanging with no sense of how to get better</a:t>
            </a:r>
          </a:p>
          <a:p>
            <a:pPr lvl="1"/>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Growth and learning as the goal</a:t>
            </a:r>
          </a:p>
          <a:p>
            <a:pPr lvl="1"/>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Process oriented feedback</a:t>
            </a:r>
          </a:p>
          <a:p>
            <a:pPr marL="457200" lvl="1" indent="0">
              <a:buNone/>
            </a:pPr>
            <a:endParaRPr lang="en-US" sz="2000" dirty="0">
              <a:latin typeface="Roboto Slab" pitchFamily="2" charset="0"/>
              <a:ea typeface="Roboto Slab" pitchFamily="2" charset="0"/>
              <a:cs typeface="Roboto Slab" pitchFamily="2" charset="0"/>
            </a:endParaRPr>
          </a:p>
          <a:p>
            <a:pPr lvl="1"/>
            <a:r>
              <a:rPr lang="en-US" sz="2000" dirty="0">
                <a:latin typeface="Roboto Slab" pitchFamily="2" charset="0"/>
                <a:ea typeface="Roboto Slab" pitchFamily="2" charset="0"/>
                <a:cs typeface="Roboto Slab" pitchFamily="2" charset="0"/>
              </a:rPr>
              <a:t>Understand your context</a:t>
            </a:r>
          </a:p>
          <a:p>
            <a:pPr lvl="2"/>
            <a:r>
              <a:rPr lang="en-US" dirty="0">
                <a:latin typeface="Roboto Slab" pitchFamily="2" charset="0"/>
                <a:ea typeface="Roboto Slab" pitchFamily="2" charset="0"/>
                <a:cs typeface="Roboto Slab" pitchFamily="2" charset="0"/>
              </a:rPr>
              <a:t>Find what works</a:t>
            </a:r>
          </a:p>
        </p:txBody>
      </p:sp>
    </p:spTree>
    <p:extLst>
      <p:ext uri="{BB962C8B-B14F-4D97-AF65-F5344CB8AC3E}">
        <p14:creationId xmlns:p14="http://schemas.microsoft.com/office/powerpoint/2010/main" val="154401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F988-2007-F4DB-A018-AE18D67B2F0E}"/>
              </a:ext>
            </a:extLst>
          </p:cNvPr>
          <p:cNvSpPr>
            <a:spLocks noGrp="1"/>
          </p:cNvSpPr>
          <p:nvPr>
            <p:ph type="title"/>
          </p:nvPr>
        </p:nvSpPr>
        <p:spPr>
          <a:xfrm>
            <a:off x="685800" y="123078"/>
            <a:ext cx="10515600" cy="1325563"/>
          </a:xfrm>
        </p:spPr>
        <p:txBody>
          <a:bodyPr>
            <a:normAutofit/>
          </a:bodyPr>
          <a:lstStyle/>
          <a:p>
            <a:r>
              <a:rPr lang="en-US" dirty="0"/>
              <a:t>How</a:t>
            </a:r>
          </a:p>
        </p:txBody>
      </p:sp>
      <p:sp>
        <p:nvSpPr>
          <p:cNvPr id="3" name="Content Placeholder 2">
            <a:extLst>
              <a:ext uri="{FF2B5EF4-FFF2-40B4-BE49-F238E27FC236}">
                <a16:creationId xmlns:a16="http://schemas.microsoft.com/office/drawing/2014/main" id="{8D5DB969-A2F8-542C-7244-92CE7464C612}"/>
              </a:ext>
            </a:extLst>
          </p:cNvPr>
          <p:cNvSpPr>
            <a:spLocks noGrp="1"/>
          </p:cNvSpPr>
          <p:nvPr>
            <p:ph idx="1"/>
          </p:nvPr>
        </p:nvSpPr>
        <p:spPr>
          <a:xfrm>
            <a:off x="838200" y="1601507"/>
            <a:ext cx="10515600" cy="4667250"/>
          </a:xfrm>
        </p:spPr>
        <p:txBody>
          <a:bodyPr>
            <a:normAutofit fontScale="85000" lnSpcReduction="10000"/>
          </a:bodyPr>
          <a:lstStyle/>
          <a:p>
            <a:pPr marL="0" indent="0" algn="l" fontAlgn="base">
              <a:buNone/>
            </a:pPr>
            <a:r>
              <a:rPr lang="en-US" sz="2000" b="0" i="0" dirty="0">
                <a:solidFill>
                  <a:srgbClr val="3D3D3D"/>
                </a:solidFill>
                <a:effectLst/>
                <a:latin typeface="Roboto Slab"/>
              </a:rPr>
              <a:t>1. What did you want to achieve?</a:t>
            </a:r>
            <a:br>
              <a:rPr lang="en-US" sz="2000" b="0" i="0" dirty="0">
                <a:solidFill>
                  <a:srgbClr val="3D3D3D"/>
                </a:solidFill>
                <a:effectLst/>
                <a:latin typeface="Roboto Slab"/>
              </a:rPr>
            </a:br>
            <a:r>
              <a:rPr lang="en-US" sz="2000" b="0" i="0" dirty="0">
                <a:solidFill>
                  <a:srgbClr val="3D3D3D"/>
                </a:solidFill>
                <a:effectLst/>
                <a:latin typeface="Roboto Slab"/>
              </a:rPr>
              <a:t>	a. What was your competition strategy (from both coach and athlete)</a:t>
            </a:r>
            <a:br>
              <a:rPr lang="en-US" sz="2000" b="0" i="0" dirty="0">
                <a:solidFill>
                  <a:srgbClr val="3D3D3D"/>
                </a:solidFill>
                <a:effectLst/>
                <a:latin typeface="Roboto Slab"/>
              </a:rPr>
            </a:br>
            <a:r>
              <a:rPr lang="en-US" sz="2000" b="0" i="0" dirty="0">
                <a:solidFill>
                  <a:srgbClr val="3D3D3D"/>
                </a:solidFill>
                <a:effectLst/>
                <a:latin typeface="Roboto Slab"/>
              </a:rPr>
              <a:t>	b. What was your mindset going in to the meet</a:t>
            </a:r>
          </a:p>
          <a:p>
            <a:pPr marL="0" indent="0" algn="l" fontAlgn="base">
              <a:buNone/>
            </a:pPr>
            <a:r>
              <a:rPr lang="en-US" sz="2000" b="0" i="0" dirty="0">
                <a:solidFill>
                  <a:srgbClr val="3D3D3D"/>
                </a:solidFill>
                <a:effectLst/>
                <a:latin typeface="Roboto Slab"/>
              </a:rPr>
              <a:t>2. What actually happened?</a:t>
            </a:r>
            <a:br>
              <a:rPr lang="en-US" sz="2000" b="0" i="0" dirty="0">
                <a:solidFill>
                  <a:srgbClr val="3D3D3D"/>
                </a:solidFill>
                <a:effectLst/>
                <a:latin typeface="Roboto Slab"/>
              </a:rPr>
            </a:br>
            <a:r>
              <a:rPr lang="en-US" sz="2000" b="0" i="0" dirty="0">
                <a:solidFill>
                  <a:srgbClr val="3D3D3D"/>
                </a:solidFill>
                <a:effectLst/>
                <a:latin typeface="Roboto Slab"/>
              </a:rPr>
              <a:t>	a. What were the details of what happened in the competition</a:t>
            </a:r>
            <a:br>
              <a:rPr lang="en-US" sz="2000" b="0" i="0" dirty="0">
                <a:solidFill>
                  <a:srgbClr val="3D3D3D"/>
                </a:solidFill>
                <a:effectLst/>
                <a:latin typeface="Roboto Slab"/>
              </a:rPr>
            </a:br>
            <a:r>
              <a:rPr lang="en-US" sz="2000" b="0" i="0" dirty="0">
                <a:solidFill>
                  <a:srgbClr val="3D3D3D"/>
                </a:solidFill>
                <a:effectLst/>
                <a:latin typeface="Roboto Slab"/>
              </a:rPr>
              <a:t>	b. Where would you grade the execution of your strategy (poor to good)</a:t>
            </a:r>
            <a:br>
              <a:rPr lang="en-US" sz="2000" b="0" i="0" dirty="0">
                <a:solidFill>
                  <a:srgbClr val="3D3D3D"/>
                </a:solidFill>
                <a:effectLst/>
                <a:latin typeface="Roboto Slab"/>
              </a:rPr>
            </a:br>
            <a:r>
              <a:rPr lang="en-US" sz="2000" b="0" i="0" dirty="0">
                <a:solidFill>
                  <a:srgbClr val="3D3D3D"/>
                </a:solidFill>
                <a:effectLst/>
                <a:latin typeface="Roboto Slab"/>
              </a:rPr>
              <a:t>	c. Where would you grade your mindset (poor to good)</a:t>
            </a:r>
            <a:br>
              <a:rPr lang="en-US" sz="2000" b="0" i="0" dirty="0">
                <a:solidFill>
                  <a:srgbClr val="3D3D3D"/>
                </a:solidFill>
                <a:effectLst/>
                <a:latin typeface="Roboto Slab"/>
              </a:rPr>
            </a:br>
            <a:r>
              <a:rPr lang="en-US" sz="2000" b="0" i="0" dirty="0">
                <a:solidFill>
                  <a:srgbClr val="3D3D3D"/>
                </a:solidFill>
                <a:effectLst/>
                <a:latin typeface="Roboto Slab"/>
              </a:rPr>
              <a:t>	d. Was there a gap between what you wanted to achieve and what actually happened?</a:t>
            </a:r>
          </a:p>
          <a:p>
            <a:pPr marL="0" indent="0" algn="l" fontAlgn="base">
              <a:buNone/>
            </a:pPr>
            <a:r>
              <a:rPr lang="en-US" sz="2000" b="0" i="0" dirty="0">
                <a:solidFill>
                  <a:srgbClr val="3D3D3D"/>
                </a:solidFill>
                <a:effectLst/>
                <a:latin typeface="Roboto Slab"/>
              </a:rPr>
              <a:t>3. What caused the gap?</a:t>
            </a:r>
            <a:br>
              <a:rPr lang="en-US" sz="2000" b="0" i="0" dirty="0">
                <a:solidFill>
                  <a:srgbClr val="3D3D3D"/>
                </a:solidFill>
                <a:effectLst/>
                <a:latin typeface="Roboto Slab"/>
              </a:rPr>
            </a:br>
            <a:r>
              <a:rPr lang="en-US" sz="2000" b="0" i="0" dirty="0">
                <a:solidFill>
                  <a:srgbClr val="3D3D3D"/>
                </a:solidFill>
                <a:effectLst/>
                <a:latin typeface="Roboto Slab"/>
              </a:rPr>
              <a:t>	a. How were competition tactics?</a:t>
            </a:r>
            <a:br>
              <a:rPr lang="en-US" sz="2000" b="0" i="0" dirty="0">
                <a:solidFill>
                  <a:srgbClr val="3D3D3D"/>
                </a:solidFill>
                <a:effectLst/>
                <a:latin typeface="Roboto Slab"/>
              </a:rPr>
            </a:br>
            <a:r>
              <a:rPr lang="en-US" sz="2000" b="0" i="0" dirty="0">
                <a:solidFill>
                  <a:srgbClr val="3D3D3D"/>
                </a:solidFill>
                <a:effectLst/>
                <a:latin typeface="Roboto Slab"/>
              </a:rPr>
              <a:t>	b. How was technique?</a:t>
            </a:r>
            <a:br>
              <a:rPr lang="en-US" sz="2000" b="0" i="0" dirty="0">
                <a:solidFill>
                  <a:srgbClr val="3D3D3D"/>
                </a:solidFill>
                <a:effectLst/>
                <a:latin typeface="Roboto Slab"/>
              </a:rPr>
            </a:br>
            <a:r>
              <a:rPr lang="en-US" sz="2000" b="0" i="0" dirty="0">
                <a:solidFill>
                  <a:srgbClr val="3D3D3D"/>
                </a:solidFill>
                <a:effectLst/>
                <a:latin typeface="Roboto Slab"/>
              </a:rPr>
              <a:t>	c. How was mindset?</a:t>
            </a:r>
            <a:br>
              <a:rPr lang="en-US" sz="2000" b="0" i="0" dirty="0">
                <a:solidFill>
                  <a:srgbClr val="3D3D3D"/>
                </a:solidFill>
                <a:effectLst/>
                <a:latin typeface="Roboto Slab"/>
              </a:rPr>
            </a:br>
            <a:r>
              <a:rPr lang="en-US" sz="2000" b="0" i="0" dirty="0">
                <a:solidFill>
                  <a:srgbClr val="3D3D3D"/>
                </a:solidFill>
                <a:effectLst/>
                <a:latin typeface="Roboto Slab"/>
              </a:rPr>
              <a:t>	d. How was nutrition?</a:t>
            </a:r>
            <a:br>
              <a:rPr lang="en-US" sz="2000" b="0" i="0" dirty="0">
                <a:solidFill>
                  <a:srgbClr val="3D3D3D"/>
                </a:solidFill>
                <a:effectLst/>
                <a:latin typeface="Roboto Slab"/>
              </a:rPr>
            </a:br>
            <a:r>
              <a:rPr lang="en-US" sz="2000" b="0" i="0" dirty="0">
                <a:solidFill>
                  <a:srgbClr val="3D3D3D"/>
                </a:solidFill>
                <a:effectLst/>
                <a:latin typeface="Roboto Slab"/>
              </a:rPr>
              <a:t>	e. How was overall health?</a:t>
            </a:r>
            <a:br>
              <a:rPr lang="en-US" sz="2000" b="0" i="0" dirty="0">
                <a:solidFill>
                  <a:srgbClr val="3D3D3D"/>
                </a:solidFill>
                <a:effectLst/>
                <a:latin typeface="Roboto Slab"/>
              </a:rPr>
            </a:br>
            <a:r>
              <a:rPr lang="en-US" sz="2000" b="0" i="0" dirty="0">
                <a:solidFill>
                  <a:srgbClr val="3D3D3D"/>
                </a:solidFill>
                <a:effectLst/>
                <a:latin typeface="Roboto Slab"/>
              </a:rPr>
              <a:t>	f. What other stressors?</a:t>
            </a:r>
          </a:p>
          <a:p>
            <a:pPr marL="0" indent="0" algn="l" fontAlgn="base">
              <a:buNone/>
            </a:pPr>
            <a:r>
              <a:rPr lang="en-US" sz="2000" b="0" i="0" dirty="0">
                <a:solidFill>
                  <a:srgbClr val="3D3D3D"/>
                </a:solidFill>
                <a:effectLst/>
                <a:latin typeface="Roboto Slab"/>
              </a:rPr>
              <a:t>4. What did you learn?</a:t>
            </a:r>
            <a:br>
              <a:rPr lang="en-US" sz="2000" b="0" i="0" dirty="0">
                <a:solidFill>
                  <a:srgbClr val="3D3D3D"/>
                </a:solidFill>
                <a:effectLst/>
                <a:latin typeface="Roboto Slab"/>
              </a:rPr>
            </a:br>
            <a:r>
              <a:rPr lang="en-US" sz="2000" b="0" i="0" dirty="0">
                <a:solidFill>
                  <a:srgbClr val="3D3D3D"/>
                </a:solidFill>
                <a:effectLst/>
                <a:latin typeface="Roboto Slab"/>
              </a:rPr>
              <a:t>	a. What did you do well?</a:t>
            </a:r>
            <a:br>
              <a:rPr lang="en-US" sz="2000" b="0" i="0" dirty="0">
                <a:solidFill>
                  <a:srgbClr val="3D3D3D"/>
                </a:solidFill>
                <a:effectLst/>
                <a:latin typeface="Roboto Slab"/>
              </a:rPr>
            </a:br>
            <a:r>
              <a:rPr lang="en-US" sz="2000" b="0" i="0" dirty="0">
                <a:solidFill>
                  <a:srgbClr val="3D3D3D"/>
                </a:solidFill>
                <a:effectLst/>
                <a:latin typeface="Roboto Slab"/>
              </a:rPr>
              <a:t>	b. What do you need to keep doing?</a:t>
            </a:r>
            <a:br>
              <a:rPr lang="en-US" sz="2000" b="0" i="0" dirty="0">
                <a:solidFill>
                  <a:srgbClr val="3D3D3D"/>
                </a:solidFill>
                <a:effectLst/>
                <a:latin typeface="Roboto Slab"/>
              </a:rPr>
            </a:br>
            <a:r>
              <a:rPr lang="en-US" sz="2000" b="0" i="0" dirty="0">
                <a:solidFill>
                  <a:srgbClr val="3D3D3D"/>
                </a:solidFill>
                <a:effectLst/>
                <a:latin typeface="Roboto Slab"/>
              </a:rPr>
              <a:t>	c. What needs to improve?</a:t>
            </a:r>
            <a:br>
              <a:rPr lang="en-US" sz="2000" b="0" i="0" dirty="0">
                <a:solidFill>
                  <a:srgbClr val="3D3D3D"/>
                </a:solidFill>
                <a:effectLst/>
                <a:latin typeface="Roboto Slab"/>
              </a:rPr>
            </a:br>
            <a:r>
              <a:rPr lang="en-US" sz="2000" b="0" i="0" dirty="0">
                <a:solidFill>
                  <a:srgbClr val="3D3D3D"/>
                </a:solidFill>
                <a:effectLst/>
                <a:latin typeface="Roboto Slab"/>
              </a:rPr>
              <a:t>	d. What did you learn that you would not have learned if you had not done the competition?</a:t>
            </a:r>
          </a:p>
          <a:p>
            <a:pPr lvl="2"/>
            <a:endParaRPr lang="en-US" dirty="0"/>
          </a:p>
        </p:txBody>
      </p:sp>
    </p:spTree>
    <p:extLst>
      <p:ext uri="{BB962C8B-B14F-4D97-AF65-F5344CB8AC3E}">
        <p14:creationId xmlns:p14="http://schemas.microsoft.com/office/powerpoint/2010/main" val="2086926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F988-2007-F4DB-A018-AE18D67B2F0E}"/>
              </a:ext>
            </a:extLst>
          </p:cNvPr>
          <p:cNvSpPr>
            <a:spLocks noGrp="1"/>
          </p:cNvSpPr>
          <p:nvPr>
            <p:ph type="title"/>
          </p:nvPr>
        </p:nvSpPr>
        <p:spPr>
          <a:xfrm>
            <a:off x="685800" y="123078"/>
            <a:ext cx="10515600" cy="1325563"/>
          </a:xfrm>
        </p:spPr>
        <p:txBody>
          <a:bodyPr>
            <a:normAutofit/>
          </a:bodyPr>
          <a:lstStyle/>
          <a:p>
            <a:r>
              <a:rPr lang="en-US" dirty="0"/>
              <a:t>How</a:t>
            </a:r>
          </a:p>
        </p:txBody>
      </p:sp>
      <p:sp>
        <p:nvSpPr>
          <p:cNvPr id="3" name="Content Placeholder 2">
            <a:extLst>
              <a:ext uri="{FF2B5EF4-FFF2-40B4-BE49-F238E27FC236}">
                <a16:creationId xmlns:a16="http://schemas.microsoft.com/office/drawing/2014/main" id="{8D5DB969-A2F8-542C-7244-92CE7464C612}"/>
              </a:ext>
            </a:extLst>
          </p:cNvPr>
          <p:cNvSpPr>
            <a:spLocks noGrp="1"/>
          </p:cNvSpPr>
          <p:nvPr>
            <p:ph idx="1"/>
          </p:nvPr>
        </p:nvSpPr>
        <p:spPr>
          <a:xfrm>
            <a:off x="838200" y="1601507"/>
            <a:ext cx="10515600" cy="4667250"/>
          </a:xfrm>
        </p:spPr>
        <p:txBody>
          <a:bodyPr>
            <a:normAutofit/>
          </a:bodyPr>
          <a:lstStyle/>
          <a:p>
            <a:pPr lvl="1"/>
            <a:r>
              <a:rPr lang="en-US" sz="2800" dirty="0">
                <a:solidFill>
                  <a:srgbClr val="3D3D3D"/>
                </a:solidFill>
                <a:latin typeface="Roboto Slab"/>
              </a:rPr>
              <a:t>Answer what they can based on the situation and what they have time for and are willing to answer</a:t>
            </a:r>
            <a:endParaRPr lang="en-US" sz="2800" b="0" i="0" dirty="0">
              <a:solidFill>
                <a:srgbClr val="3D3D3D"/>
              </a:solidFill>
              <a:effectLst/>
              <a:latin typeface="Roboto Slab"/>
            </a:endParaRPr>
          </a:p>
          <a:p>
            <a:pPr lvl="1"/>
            <a:endParaRPr lang="en-US" sz="2800" dirty="0">
              <a:solidFill>
                <a:srgbClr val="3D3D3D"/>
              </a:solidFill>
              <a:latin typeface="Roboto Slab"/>
            </a:endParaRPr>
          </a:p>
          <a:p>
            <a:pPr lvl="1"/>
            <a:r>
              <a:rPr lang="en-US" sz="2800" dirty="0">
                <a:solidFill>
                  <a:srgbClr val="3D3D3D"/>
                </a:solidFill>
                <a:latin typeface="Roboto Slab"/>
              </a:rPr>
              <a:t>T</a:t>
            </a:r>
            <a:r>
              <a:rPr lang="en-US" sz="2800" b="0" i="0" dirty="0">
                <a:solidFill>
                  <a:srgbClr val="3D3D3D"/>
                </a:solidFill>
                <a:effectLst/>
                <a:latin typeface="Roboto Slab"/>
              </a:rPr>
              <a:t>he more accurate information you can get</a:t>
            </a:r>
            <a:r>
              <a:rPr lang="en-US" sz="2800" dirty="0">
                <a:solidFill>
                  <a:srgbClr val="3D3D3D"/>
                </a:solidFill>
                <a:latin typeface="Roboto Slab"/>
              </a:rPr>
              <a:t> the better for them</a:t>
            </a:r>
            <a:r>
              <a:rPr lang="en-US" sz="2800" b="0" i="0" dirty="0">
                <a:solidFill>
                  <a:srgbClr val="3D3D3D"/>
                </a:solidFill>
                <a:effectLst/>
                <a:latin typeface="Roboto Slab"/>
              </a:rPr>
              <a:t>. </a:t>
            </a:r>
          </a:p>
          <a:p>
            <a:pPr lvl="1"/>
            <a:endParaRPr lang="en-US" sz="2800" b="0" i="0" dirty="0">
              <a:solidFill>
                <a:srgbClr val="3D3D3D"/>
              </a:solidFill>
              <a:effectLst/>
              <a:latin typeface="Roboto Slab"/>
            </a:endParaRPr>
          </a:p>
          <a:p>
            <a:pPr lvl="1"/>
            <a:r>
              <a:rPr lang="en-US" sz="2800" b="0" i="0" dirty="0">
                <a:solidFill>
                  <a:srgbClr val="3D3D3D"/>
                </a:solidFill>
                <a:effectLst/>
                <a:latin typeface="Roboto Slab"/>
              </a:rPr>
              <a:t>Long term can help to see trends and identify what is effective</a:t>
            </a:r>
          </a:p>
          <a:p>
            <a:pPr lvl="2"/>
            <a:endParaRPr lang="en-US" dirty="0"/>
          </a:p>
        </p:txBody>
      </p:sp>
    </p:spTree>
    <p:extLst>
      <p:ext uri="{BB962C8B-B14F-4D97-AF65-F5344CB8AC3E}">
        <p14:creationId xmlns:p14="http://schemas.microsoft.com/office/powerpoint/2010/main" val="377841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5DB969-A2F8-542C-7244-92CE7464C612}"/>
              </a:ext>
            </a:extLst>
          </p:cNvPr>
          <p:cNvSpPr>
            <a:spLocks noGrp="1"/>
          </p:cNvSpPr>
          <p:nvPr>
            <p:ph idx="1"/>
          </p:nvPr>
        </p:nvSpPr>
        <p:spPr>
          <a:xfrm>
            <a:off x="838200" y="636494"/>
            <a:ext cx="10515600" cy="5540469"/>
          </a:xfrm>
        </p:spPr>
        <p:txBody>
          <a:bodyPr>
            <a:normAutofit fontScale="92500" lnSpcReduction="20000"/>
          </a:bodyPr>
          <a:lstStyle/>
          <a:p>
            <a:pPr algn="l" fontAlgn="base"/>
            <a:r>
              <a:rPr lang="en-US" b="1" i="0" dirty="0">
                <a:solidFill>
                  <a:srgbClr val="3D3D3D"/>
                </a:solidFill>
                <a:effectLst/>
                <a:latin typeface="Roboto Slab"/>
              </a:rPr>
              <a:t>Post-competition, what is your protocol for debrief?</a:t>
            </a:r>
          </a:p>
          <a:p>
            <a:pPr marL="0" indent="0" algn="l" fontAlgn="base">
              <a:buNone/>
            </a:pPr>
            <a:r>
              <a:rPr lang="en-US" b="1" i="0" dirty="0">
                <a:solidFill>
                  <a:srgbClr val="3D3D3D"/>
                </a:solidFill>
                <a:effectLst/>
                <a:latin typeface="Roboto Slab"/>
              </a:rPr>
              <a:t> </a:t>
            </a:r>
            <a:endParaRPr lang="en-US" b="0" i="0" dirty="0">
              <a:solidFill>
                <a:srgbClr val="3D3D3D"/>
              </a:solidFill>
              <a:effectLst/>
              <a:latin typeface="Roboto Slab"/>
            </a:endParaRPr>
          </a:p>
          <a:p>
            <a:pPr marL="0" indent="0" algn="l" fontAlgn="base">
              <a:buNone/>
            </a:pPr>
            <a:r>
              <a:rPr lang="en-US" b="0" i="0" dirty="0">
                <a:solidFill>
                  <a:srgbClr val="3D3D3D"/>
                </a:solidFill>
                <a:effectLst/>
                <a:latin typeface="Roboto Slab"/>
              </a:rPr>
              <a:t>“We try to do a brief overview immediately after competing to gain information for a deeper, more detailed debrief to follow some days later. We do a series of debriefs after majors that lead to a very detailed and soul searching year debrief once the season ends.”</a:t>
            </a:r>
          </a:p>
          <a:p>
            <a:pPr marL="0" indent="0" algn="l" fontAlgn="base">
              <a:buNone/>
            </a:pPr>
            <a:endParaRPr lang="en-US" b="0" i="0" dirty="0">
              <a:solidFill>
                <a:srgbClr val="3D3D3D"/>
              </a:solidFill>
              <a:effectLst/>
              <a:latin typeface="Roboto Slab"/>
            </a:endParaRPr>
          </a:p>
          <a:p>
            <a:pPr marL="0" indent="0" algn="l" fontAlgn="base">
              <a:buNone/>
            </a:pPr>
            <a:r>
              <a:rPr lang="en-US" b="0" i="0" dirty="0">
                <a:solidFill>
                  <a:srgbClr val="3D3D3D"/>
                </a:solidFill>
                <a:effectLst/>
                <a:latin typeface="Roboto Slab"/>
              </a:rPr>
              <a:t>“I find it unproductive to do formal or deep debriefs immediately after the competition, as emotions are often way too hot by both parties. Often the post meet debrief does not happen due to drug testing, media duties, etc., so in that case it is late afternoon the next day if possible.”</a:t>
            </a:r>
          </a:p>
          <a:p>
            <a:pPr marL="0" indent="0" algn="l" fontAlgn="base">
              <a:buNone/>
            </a:pPr>
            <a:endParaRPr lang="en-US" b="0" i="0" dirty="0">
              <a:solidFill>
                <a:srgbClr val="3D3D3D"/>
              </a:solidFill>
              <a:effectLst/>
              <a:latin typeface="Roboto Slab"/>
            </a:endParaRPr>
          </a:p>
          <a:p>
            <a:pPr marL="0" indent="0" algn="l" fontAlgn="base">
              <a:buNone/>
            </a:pPr>
            <a:r>
              <a:rPr lang="en-US" dirty="0">
                <a:solidFill>
                  <a:srgbClr val="3D3D3D"/>
                </a:solidFill>
                <a:latin typeface="Roboto Slab"/>
              </a:rPr>
              <a:t>-Dan Pfaff- Track and Field Coach of national, world and Olympic champions</a:t>
            </a:r>
            <a:endParaRPr lang="en-US" b="0" i="0" dirty="0">
              <a:solidFill>
                <a:srgbClr val="3D3D3D"/>
              </a:solidFill>
              <a:effectLst/>
              <a:latin typeface="Roboto Slab"/>
            </a:endParaRPr>
          </a:p>
          <a:p>
            <a:pPr lvl="1"/>
            <a:endParaRPr lang="en-US" dirty="0"/>
          </a:p>
        </p:txBody>
      </p:sp>
    </p:spTree>
    <p:extLst>
      <p:ext uri="{BB962C8B-B14F-4D97-AF65-F5344CB8AC3E}">
        <p14:creationId xmlns:p14="http://schemas.microsoft.com/office/powerpoint/2010/main" val="2422833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706</TotalTime>
  <Words>1030</Words>
  <Application>Microsoft Macintosh PowerPoint</Application>
  <PresentationFormat>Widescreen</PresentationFormat>
  <Paragraphs>98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Roboto Slab</vt:lpstr>
      <vt:lpstr>Office Theme</vt:lpstr>
      <vt:lpstr>Evaluating Mental Performance</vt:lpstr>
      <vt:lpstr>What</vt:lpstr>
      <vt:lpstr>Why</vt:lpstr>
      <vt:lpstr>When</vt:lpstr>
      <vt:lpstr>PowerPoint Presentation</vt:lpstr>
      <vt:lpstr>How</vt:lpstr>
      <vt:lpstr>How</vt:lpstr>
      <vt:lpstr>How</vt:lpstr>
      <vt:lpstr>PowerPoint Presentation</vt:lpstr>
      <vt:lpstr>Chow &amp; Luzzeri, 2019</vt:lpstr>
      <vt:lpstr>PowerPoint Presentation</vt:lpstr>
      <vt:lpstr>PowerPoint Presentation</vt:lpstr>
      <vt:lpstr>PowerPoint Presentation</vt:lpstr>
      <vt:lpstr>PowerPoint Presentation</vt:lpstr>
      <vt:lpstr>PowerPoint Presentation</vt:lpstr>
      <vt:lpstr>Dr. Brian Zuleger, CMPC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Mental Performance</dc:title>
  <dc:creator>Brian Zuleger</dc:creator>
  <cp:lastModifiedBy>Brian Zuleger</cp:lastModifiedBy>
  <cp:revision>17</cp:revision>
  <dcterms:created xsi:type="dcterms:W3CDTF">2025-01-03T23:25:31Z</dcterms:created>
  <dcterms:modified xsi:type="dcterms:W3CDTF">2025-02-06T05:24:36Z</dcterms:modified>
</cp:coreProperties>
</file>