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256" r:id="rId5"/>
    <p:sldId id="357" r:id="rId6"/>
    <p:sldId id="341" r:id="rId7"/>
    <p:sldId id="257" r:id="rId8"/>
    <p:sldId id="259" r:id="rId9"/>
    <p:sldId id="347" r:id="rId10"/>
    <p:sldId id="348" r:id="rId11"/>
    <p:sldId id="338" r:id="rId12"/>
    <p:sldId id="301" r:id="rId13"/>
    <p:sldId id="336" r:id="rId14"/>
    <p:sldId id="286" r:id="rId15"/>
    <p:sldId id="288" r:id="rId16"/>
    <p:sldId id="289" r:id="rId17"/>
    <p:sldId id="344" r:id="rId18"/>
    <p:sldId id="343" r:id="rId19"/>
    <p:sldId id="349" r:id="rId20"/>
    <p:sldId id="350" r:id="rId21"/>
    <p:sldId id="351" r:id="rId22"/>
    <p:sldId id="352" r:id="rId23"/>
    <p:sldId id="353" r:id="rId24"/>
    <p:sldId id="356" r:id="rId25"/>
    <p:sldId id="354" r:id="rId26"/>
    <p:sldId id="355" r:id="rId27"/>
    <p:sldId id="300" r:id="rId28"/>
    <p:sldId id="310" r:id="rId29"/>
    <p:sldId id="326" r:id="rId30"/>
    <p:sldId id="276" r:id="rId31"/>
    <p:sldId id="339" r:id="rId32"/>
    <p:sldId id="340" r:id="rId33"/>
    <p:sldId id="337"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1B416-9B5F-4498-B7E2-74BD82789A0C}" v="209" dt="2025-02-01T05:54:37.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99" autoAdjust="0"/>
    <p:restoredTop sz="63321" autoAdjust="0"/>
  </p:normalViewPr>
  <p:slideViewPr>
    <p:cSldViewPr snapToGrid="0">
      <p:cViewPr varScale="1">
        <p:scale>
          <a:sx n="35" d="100"/>
          <a:sy n="35" d="100"/>
        </p:scale>
        <p:origin x="151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0B17F-65EF-4577-B126-5B4E43FB4094}"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CA"/>
        </a:p>
      </dgm:t>
    </dgm:pt>
    <dgm:pt modelId="{D9512A97-2388-41B7-982F-652989C76518}">
      <dgm:prSet phldrT="[Text]" custT="1"/>
      <dgm:spPr/>
      <dgm:t>
        <a:bodyPr/>
        <a:lstStyle/>
        <a:p>
          <a:r>
            <a:rPr lang="en-CA" sz="2400" dirty="0"/>
            <a:t>Single Signboard</a:t>
          </a:r>
        </a:p>
        <a:p>
          <a:r>
            <a:rPr lang="en-CA" sz="1800" i="1" dirty="0"/>
            <a:t>(3-year term)</a:t>
          </a:r>
        </a:p>
      </dgm:t>
    </dgm:pt>
    <dgm:pt modelId="{27E89B98-E36A-4108-94DE-60B9CDE80B9B}" type="parTrans" cxnId="{E7B2BA4D-9806-4DAB-9F57-476BBD409C7A}">
      <dgm:prSet/>
      <dgm:spPr/>
      <dgm:t>
        <a:bodyPr/>
        <a:lstStyle/>
        <a:p>
          <a:endParaRPr lang="en-CA" sz="1200"/>
        </a:p>
      </dgm:t>
    </dgm:pt>
    <dgm:pt modelId="{5496A173-2810-4A33-A16D-CCC0027CFFF9}" type="sibTrans" cxnId="{E7B2BA4D-9806-4DAB-9F57-476BBD409C7A}">
      <dgm:prSet/>
      <dgm:spPr/>
      <dgm:t>
        <a:bodyPr/>
        <a:lstStyle/>
        <a:p>
          <a:endParaRPr lang="en-CA" sz="1200"/>
        </a:p>
      </dgm:t>
    </dgm:pt>
    <dgm:pt modelId="{3A00A98B-4789-4A52-89CA-7974F4CD19EB}">
      <dgm:prSet phldrT="[Text]" custT="1"/>
      <dgm:spPr/>
      <dgm:t>
        <a:bodyPr/>
        <a:lstStyle/>
        <a:p>
          <a:pPr marL="0" indent="0" algn="l">
            <a:buNone/>
          </a:pPr>
          <a:r>
            <a:rPr lang="en-CA" sz="2400" dirty="0"/>
            <a:t>$1,275 per board</a:t>
          </a:r>
        </a:p>
      </dgm:t>
    </dgm:pt>
    <dgm:pt modelId="{C0EA51F6-1936-43AA-9327-E411159FD47F}" type="parTrans" cxnId="{B02EBACF-5B0D-47E3-8BC8-F294C907849F}">
      <dgm:prSet/>
      <dgm:spPr/>
      <dgm:t>
        <a:bodyPr/>
        <a:lstStyle/>
        <a:p>
          <a:endParaRPr lang="en-CA" sz="1200"/>
        </a:p>
      </dgm:t>
    </dgm:pt>
    <dgm:pt modelId="{E74E4754-BE40-4830-94FF-8D5F3ED9051A}" type="sibTrans" cxnId="{B02EBACF-5B0D-47E3-8BC8-F294C907849F}">
      <dgm:prSet/>
      <dgm:spPr/>
      <dgm:t>
        <a:bodyPr/>
        <a:lstStyle/>
        <a:p>
          <a:endParaRPr lang="en-CA" sz="1200"/>
        </a:p>
      </dgm:t>
    </dgm:pt>
    <dgm:pt modelId="{2541237B-49B9-4D3D-930D-05D8E19D63C7}">
      <dgm:prSet phldrT="[Text]" custT="1"/>
      <dgm:spPr/>
      <dgm:t>
        <a:bodyPr/>
        <a:lstStyle/>
        <a:p>
          <a:pPr marL="0" indent="0" algn="l">
            <a:buNone/>
          </a:pPr>
          <a:r>
            <a:rPr lang="en-CA" sz="2400" u="sng" dirty="0"/>
            <a:t>(-$475) costs</a:t>
          </a:r>
        </a:p>
      </dgm:t>
    </dgm:pt>
    <dgm:pt modelId="{66C484A3-1619-4B65-A951-769770E12424}" type="parTrans" cxnId="{3117803C-41EA-4661-B7B5-F2A49C911642}">
      <dgm:prSet/>
      <dgm:spPr/>
      <dgm:t>
        <a:bodyPr/>
        <a:lstStyle/>
        <a:p>
          <a:endParaRPr lang="en-CA" sz="1200"/>
        </a:p>
      </dgm:t>
    </dgm:pt>
    <dgm:pt modelId="{5B4F9803-23AB-4309-8B05-E1F7A27818D9}" type="sibTrans" cxnId="{3117803C-41EA-4661-B7B5-F2A49C911642}">
      <dgm:prSet/>
      <dgm:spPr/>
      <dgm:t>
        <a:bodyPr/>
        <a:lstStyle/>
        <a:p>
          <a:endParaRPr lang="en-CA" sz="1200"/>
        </a:p>
      </dgm:t>
    </dgm:pt>
    <dgm:pt modelId="{9C76BCBB-7888-4D21-9ED3-004D08DA27D0}">
      <dgm:prSet phldrT="[Text]" custT="1"/>
      <dgm:spPr/>
      <dgm:t>
        <a:bodyPr/>
        <a:lstStyle/>
        <a:p>
          <a:r>
            <a:rPr lang="en-CA" sz="2400" dirty="0"/>
            <a:t>Four Signboards</a:t>
          </a:r>
        </a:p>
        <a:p>
          <a:r>
            <a:rPr lang="en-CA" sz="1800" i="1" dirty="0"/>
            <a:t>(3-year term)</a:t>
          </a:r>
        </a:p>
      </dgm:t>
    </dgm:pt>
    <dgm:pt modelId="{083B8098-F658-4A83-8DF0-4FF2BB526889}" type="parTrans" cxnId="{1489F34E-03C0-4301-83E2-34782598873F}">
      <dgm:prSet/>
      <dgm:spPr/>
      <dgm:t>
        <a:bodyPr/>
        <a:lstStyle/>
        <a:p>
          <a:endParaRPr lang="en-CA" sz="1200"/>
        </a:p>
      </dgm:t>
    </dgm:pt>
    <dgm:pt modelId="{5843CA93-85CB-4975-8176-AF7304631BA9}" type="sibTrans" cxnId="{1489F34E-03C0-4301-83E2-34782598873F}">
      <dgm:prSet/>
      <dgm:spPr/>
      <dgm:t>
        <a:bodyPr/>
        <a:lstStyle/>
        <a:p>
          <a:endParaRPr lang="en-CA" sz="1200"/>
        </a:p>
      </dgm:t>
    </dgm:pt>
    <dgm:pt modelId="{6051873E-B2C3-4926-B64E-BA81E8031581}">
      <dgm:prSet phldrT="[Text]" custT="1"/>
      <dgm:spPr/>
      <dgm:t>
        <a:bodyPr/>
        <a:lstStyle/>
        <a:p>
          <a:pPr marL="0" indent="0" algn="l">
            <a:buNone/>
          </a:pPr>
          <a:r>
            <a:rPr lang="en-CA" sz="2400" dirty="0"/>
            <a:t>$4,800 for boards</a:t>
          </a:r>
        </a:p>
      </dgm:t>
    </dgm:pt>
    <dgm:pt modelId="{69DEDA39-ADEA-4CB1-AFCA-9EADC3CFF4D9}" type="parTrans" cxnId="{E9265575-0958-4317-B3A1-54315A18FFB3}">
      <dgm:prSet/>
      <dgm:spPr/>
      <dgm:t>
        <a:bodyPr/>
        <a:lstStyle/>
        <a:p>
          <a:endParaRPr lang="en-CA" sz="1200"/>
        </a:p>
      </dgm:t>
    </dgm:pt>
    <dgm:pt modelId="{94FE7F41-CF2B-4855-BE1F-093EB0EEB933}" type="sibTrans" cxnId="{E9265575-0958-4317-B3A1-54315A18FFB3}">
      <dgm:prSet/>
      <dgm:spPr/>
      <dgm:t>
        <a:bodyPr/>
        <a:lstStyle/>
        <a:p>
          <a:endParaRPr lang="en-CA" sz="1200"/>
        </a:p>
      </dgm:t>
    </dgm:pt>
    <dgm:pt modelId="{25095EDB-AF3F-4FBC-A921-164ED723D581}">
      <dgm:prSet phldrT="[Text]" custT="1"/>
      <dgm:spPr/>
      <dgm:t>
        <a:bodyPr/>
        <a:lstStyle/>
        <a:p>
          <a:pPr>
            <a:spcAft>
              <a:spcPts val="0"/>
            </a:spcAft>
          </a:pPr>
          <a:r>
            <a:rPr lang="en-CA" sz="2400" dirty="0"/>
            <a:t>Bleacher Board / Picnic Table</a:t>
          </a:r>
        </a:p>
        <a:p>
          <a:pPr>
            <a:spcAft>
              <a:spcPct val="35000"/>
            </a:spcAft>
          </a:pPr>
          <a:r>
            <a:rPr lang="en-CA" sz="1800" i="1" dirty="0"/>
            <a:t>(3-year term)</a:t>
          </a:r>
          <a:endParaRPr lang="en-CA" sz="1200" i="1" dirty="0"/>
        </a:p>
      </dgm:t>
    </dgm:pt>
    <dgm:pt modelId="{3E85A401-D2A1-4FC8-9A40-D47AD82B8DDE}" type="parTrans" cxnId="{DA1BA1E6-B086-4D17-A35B-99099BEC2FB8}">
      <dgm:prSet/>
      <dgm:spPr/>
      <dgm:t>
        <a:bodyPr/>
        <a:lstStyle/>
        <a:p>
          <a:endParaRPr lang="en-CA" sz="1200"/>
        </a:p>
      </dgm:t>
    </dgm:pt>
    <dgm:pt modelId="{B1E4B265-3F2B-4FE6-BDB4-C7515E26DEA9}" type="sibTrans" cxnId="{DA1BA1E6-B086-4D17-A35B-99099BEC2FB8}">
      <dgm:prSet/>
      <dgm:spPr/>
      <dgm:t>
        <a:bodyPr/>
        <a:lstStyle/>
        <a:p>
          <a:endParaRPr lang="en-CA" sz="1200"/>
        </a:p>
      </dgm:t>
    </dgm:pt>
    <dgm:pt modelId="{3AD60973-346D-4CAD-B487-6D051672BBC0}">
      <dgm:prSet phldrT="[Text]" custT="1"/>
      <dgm:spPr/>
      <dgm:t>
        <a:bodyPr/>
        <a:lstStyle/>
        <a:p>
          <a:pPr marL="0" indent="0" algn="l">
            <a:buNone/>
          </a:pPr>
          <a:r>
            <a:rPr lang="en-CA" sz="2400" dirty="0"/>
            <a:t>$2,075 per board</a:t>
          </a:r>
        </a:p>
      </dgm:t>
    </dgm:pt>
    <dgm:pt modelId="{2EC8885D-2A3E-4B13-A6A8-D79F5B495D71}" type="parTrans" cxnId="{4191E52C-EFB1-47B8-8F73-CB54123F0CB1}">
      <dgm:prSet/>
      <dgm:spPr/>
      <dgm:t>
        <a:bodyPr/>
        <a:lstStyle/>
        <a:p>
          <a:endParaRPr lang="en-CA" sz="1200"/>
        </a:p>
      </dgm:t>
    </dgm:pt>
    <dgm:pt modelId="{C267311B-66A8-4412-B4F4-EE94E8E98CBF}" type="sibTrans" cxnId="{4191E52C-EFB1-47B8-8F73-CB54123F0CB1}">
      <dgm:prSet/>
      <dgm:spPr/>
      <dgm:t>
        <a:bodyPr/>
        <a:lstStyle/>
        <a:p>
          <a:endParaRPr lang="en-CA" sz="1200"/>
        </a:p>
      </dgm:t>
    </dgm:pt>
    <dgm:pt modelId="{4971D319-6D2C-4394-82A5-CC0FA5315D8C}">
      <dgm:prSet phldrT="[Text]" custT="1"/>
      <dgm:spPr/>
      <dgm:t>
        <a:bodyPr/>
        <a:lstStyle/>
        <a:p>
          <a:pPr marL="0" indent="0" algn="l">
            <a:buNone/>
          </a:pPr>
          <a:r>
            <a:rPr lang="en-CA" sz="2400" dirty="0"/>
            <a:t>$800 shared</a:t>
          </a:r>
        </a:p>
      </dgm:t>
    </dgm:pt>
    <dgm:pt modelId="{5AE5709A-497E-41A0-857F-74E249318691}" type="parTrans" cxnId="{743FEE71-08D8-478A-AFEE-18A336F29A3F}">
      <dgm:prSet/>
      <dgm:spPr/>
      <dgm:t>
        <a:bodyPr/>
        <a:lstStyle/>
        <a:p>
          <a:endParaRPr lang="en-CA"/>
        </a:p>
      </dgm:t>
    </dgm:pt>
    <dgm:pt modelId="{5943E3D1-B7DA-4637-91AF-D1455D168368}" type="sibTrans" cxnId="{743FEE71-08D8-478A-AFEE-18A336F29A3F}">
      <dgm:prSet/>
      <dgm:spPr/>
      <dgm:t>
        <a:bodyPr/>
        <a:lstStyle/>
        <a:p>
          <a:endParaRPr lang="en-CA"/>
        </a:p>
      </dgm:t>
    </dgm:pt>
    <dgm:pt modelId="{D10B3755-86A7-413F-B888-6F1D00ACAF6F}">
      <dgm:prSet phldrT="[Text]" custT="1"/>
      <dgm:spPr/>
      <dgm:t>
        <a:bodyPr/>
        <a:lstStyle/>
        <a:p>
          <a:pPr marL="0" indent="0" algn="ctr">
            <a:buNone/>
          </a:pPr>
          <a:r>
            <a:rPr lang="en-CA" sz="2800" dirty="0">
              <a:solidFill>
                <a:srgbClr val="FF0000"/>
              </a:solidFill>
            </a:rPr>
            <a:t>$400</a:t>
          </a:r>
          <a:br>
            <a:rPr lang="en-CA" sz="2800" dirty="0">
              <a:solidFill>
                <a:srgbClr val="FF0000"/>
              </a:solidFill>
            </a:rPr>
          </a:br>
          <a:r>
            <a:rPr lang="en-CA" sz="2000" dirty="0">
              <a:solidFill>
                <a:srgbClr val="FF0000"/>
              </a:solidFill>
            </a:rPr>
            <a:t>to Team/Group</a:t>
          </a:r>
        </a:p>
      </dgm:t>
    </dgm:pt>
    <dgm:pt modelId="{AE9C1982-40AD-4D57-9E62-F3ECD77C007A}" type="parTrans" cxnId="{586B1BD6-A6E3-4CF6-B92F-E5FA585F867F}">
      <dgm:prSet/>
      <dgm:spPr/>
      <dgm:t>
        <a:bodyPr/>
        <a:lstStyle/>
        <a:p>
          <a:endParaRPr lang="en-CA"/>
        </a:p>
      </dgm:t>
    </dgm:pt>
    <dgm:pt modelId="{6CC339F4-5FAE-48AD-B16E-ECB2FFBC3D14}" type="sibTrans" cxnId="{586B1BD6-A6E3-4CF6-B92F-E5FA585F867F}">
      <dgm:prSet/>
      <dgm:spPr/>
      <dgm:t>
        <a:bodyPr/>
        <a:lstStyle/>
        <a:p>
          <a:endParaRPr lang="en-CA"/>
        </a:p>
      </dgm:t>
    </dgm:pt>
    <dgm:pt modelId="{72D97ABE-47CD-46BB-A516-484946637C38}">
      <dgm:prSet phldrT="[Text]" custT="1"/>
      <dgm:spPr/>
      <dgm:t>
        <a:bodyPr/>
        <a:lstStyle/>
        <a:p>
          <a:pPr marL="0" indent="0" algn="l">
            <a:buNone/>
          </a:pPr>
          <a:endParaRPr lang="en-CA" sz="2800" dirty="0"/>
        </a:p>
      </dgm:t>
    </dgm:pt>
    <dgm:pt modelId="{123785B5-70A4-4DF2-8770-3420AB6AF588}" type="parTrans" cxnId="{75F8DAE1-D6FB-405A-8596-E2B013D96788}">
      <dgm:prSet/>
      <dgm:spPr/>
      <dgm:t>
        <a:bodyPr/>
        <a:lstStyle/>
        <a:p>
          <a:endParaRPr lang="en-CA"/>
        </a:p>
      </dgm:t>
    </dgm:pt>
    <dgm:pt modelId="{7C568886-66F7-453E-B2FF-FC3ED1ECEF95}" type="sibTrans" cxnId="{75F8DAE1-D6FB-405A-8596-E2B013D96788}">
      <dgm:prSet/>
      <dgm:spPr/>
      <dgm:t>
        <a:bodyPr/>
        <a:lstStyle/>
        <a:p>
          <a:endParaRPr lang="en-CA"/>
        </a:p>
      </dgm:t>
    </dgm:pt>
    <dgm:pt modelId="{B1501317-7566-4BD7-AF34-EF2196AA7C0C}">
      <dgm:prSet custT="1"/>
      <dgm:spPr/>
      <dgm:t>
        <a:bodyPr/>
        <a:lstStyle/>
        <a:p>
          <a:pPr marL="0" indent="0" algn="l">
            <a:buNone/>
            <a:tabLst>
              <a:tab pos="180975" algn="l"/>
            </a:tabLst>
          </a:pPr>
          <a:r>
            <a:rPr lang="en-CA" sz="2400" u="sng" dirty="0"/>
            <a:t>(-$1,675) costs</a:t>
          </a:r>
        </a:p>
      </dgm:t>
    </dgm:pt>
    <dgm:pt modelId="{F172683C-9D91-46E4-B0BE-E511E80D9C09}" type="parTrans" cxnId="{7B874EBB-D665-4655-B427-1911B4CE98AD}">
      <dgm:prSet/>
      <dgm:spPr/>
      <dgm:t>
        <a:bodyPr/>
        <a:lstStyle/>
        <a:p>
          <a:endParaRPr lang="en-CA"/>
        </a:p>
      </dgm:t>
    </dgm:pt>
    <dgm:pt modelId="{4C2A02F7-F379-4FA6-BD63-30E80BCDF3FA}" type="sibTrans" cxnId="{7B874EBB-D665-4655-B427-1911B4CE98AD}">
      <dgm:prSet/>
      <dgm:spPr/>
      <dgm:t>
        <a:bodyPr/>
        <a:lstStyle/>
        <a:p>
          <a:endParaRPr lang="en-CA"/>
        </a:p>
      </dgm:t>
    </dgm:pt>
    <dgm:pt modelId="{4CEAA2C1-574F-46BB-999C-A24E039F7E25}">
      <dgm:prSet custT="1"/>
      <dgm:spPr/>
      <dgm:t>
        <a:bodyPr/>
        <a:lstStyle/>
        <a:p>
          <a:pPr marL="0" indent="0" algn="l">
            <a:buNone/>
            <a:tabLst>
              <a:tab pos="180975" algn="l"/>
            </a:tabLst>
          </a:pPr>
          <a:r>
            <a:rPr lang="en-CA" sz="2400" dirty="0"/>
            <a:t>$3,125 shared</a:t>
          </a:r>
        </a:p>
      </dgm:t>
    </dgm:pt>
    <dgm:pt modelId="{2C0F5369-7750-480E-B75C-15BEEB5866B7}" type="parTrans" cxnId="{769D80A5-3B73-4941-8C8B-55ACFB2E9B78}">
      <dgm:prSet/>
      <dgm:spPr/>
      <dgm:t>
        <a:bodyPr/>
        <a:lstStyle/>
        <a:p>
          <a:endParaRPr lang="en-CA"/>
        </a:p>
      </dgm:t>
    </dgm:pt>
    <dgm:pt modelId="{7831DF4D-A2D5-44D2-AFE6-7246289CC20B}" type="sibTrans" cxnId="{769D80A5-3B73-4941-8C8B-55ACFB2E9B78}">
      <dgm:prSet/>
      <dgm:spPr/>
      <dgm:t>
        <a:bodyPr/>
        <a:lstStyle/>
        <a:p>
          <a:endParaRPr lang="en-CA"/>
        </a:p>
      </dgm:t>
    </dgm:pt>
    <dgm:pt modelId="{6DC92419-EF68-479F-963E-0202EEF8C94D}">
      <dgm:prSet custT="1"/>
      <dgm:spPr/>
      <dgm:t>
        <a:bodyPr/>
        <a:lstStyle/>
        <a:p>
          <a:pPr marL="0" indent="0" algn="l">
            <a:tabLst>
              <a:tab pos="180975" algn="l"/>
            </a:tabLst>
          </a:pPr>
          <a:endParaRPr lang="en-CA" sz="2800" dirty="0"/>
        </a:p>
      </dgm:t>
    </dgm:pt>
    <dgm:pt modelId="{A9517875-4A3F-48D1-A8B1-3D5652B55658}" type="parTrans" cxnId="{EBE09105-F756-47CB-8D6F-45D6E4F84B85}">
      <dgm:prSet/>
      <dgm:spPr/>
      <dgm:t>
        <a:bodyPr/>
        <a:lstStyle/>
        <a:p>
          <a:endParaRPr lang="en-CA"/>
        </a:p>
      </dgm:t>
    </dgm:pt>
    <dgm:pt modelId="{2AED1401-BA23-490F-9A6F-2272083125FA}" type="sibTrans" cxnId="{EBE09105-F756-47CB-8D6F-45D6E4F84B85}">
      <dgm:prSet/>
      <dgm:spPr/>
      <dgm:t>
        <a:bodyPr/>
        <a:lstStyle/>
        <a:p>
          <a:endParaRPr lang="en-CA"/>
        </a:p>
      </dgm:t>
    </dgm:pt>
    <dgm:pt modelId="{7B634CAC-89FC-4432-B798-BD4F2C95E9F7}">
      <dgm:prSet custT="1"/>
      <dgm:spPr/>
      <dgm:t>
        <a:bodyPr/>
        <a:lstStyle/>
        <a:p>
          <a:pPr marL="0" indent="0" algn="ctr">
            <a:buNone/>
            <a:tabLst>
              <a:tab pos="180975" algn="l"/>
            </a:tabLst>
          </a:pPr>
          <a:r>
            <a:rPr lang="en-CA" sz="2800" dirty="0">
              <a:solidFill>
                <a:srgbClr val="FF0000"/>
              </a:solidFill>
            </a:rPr>
            <a:t>$1,562.50</a:t>
          </a:r>
          <a:br>
            <a:rPr lang="en-CA" sz="2800" dirty="0">
              <a:solidFill>
                <a:srgbClr val="FF0000"/>
              </a:solidFill>
            </a:rPr>
          </a:br>
          <a:r>
            <a:rPr lang="en-CA" sz="2000" dirty="0">
              <a:solidFill>
                <a:srgbClr val="FF0000"/>
              </a:solidFill>
            </a:rPr>
            <a:t>to Team/Group</a:t>
          </a:r>
          <a:endParaRPr lang="en-CA" sz="2000" dirty="0"/>
        </a:p>
      </dgm:t>
    </dgm:pt>
    <dgm:pt modelId="{BB3F475C-CDC9-499B-AC0E-98582A0B4F2B}" type="parTrans" cxnId="{DD2FFACB-2DA0-4AD0-9A4C-B65E892462C1}">
      <dgm:prSet/>
      <dgm:spPr/>
      <dgm:t>
        <a:bodyPr/>
        <a:lstStyle/>
        <a:p>
          <a:endParaRPr lang="en-CA"/>
        </a:p>
      </dgm:t>
    </dgm:pt>
    <dgm:pt modelId="{52ED2C2E-E7B8-433C-9CC0-F813E72F03AD}" type="sibTrans" cxnId="{DD2FFACB-2DA0-4AD0-9A4C-B65E892462C1}">
      <dgm:prSet/>
      <dgm:spPr/>
      <dgm:t>
        <a:bodyPr/>
        <a:lstStyle/>
        <a:p>
          <a:endParaRPr lang="en-CA"/>
        </a:p>
      </dgm:t>
    </dgm:pt>
    <dgm:pt modelId="{6C282A1A-8190-4B8F-ACAC-2977C4B4776A}">
      <dgm:prSet custT="1"/>
      <dgm:spPr/>
      <dgm:t>
        <a:bodyPr/>
        <a:lstStyle/>
        <a:p>
          <a:pPr marL="0" indent="0" algn="l">
            <a:buNone/>
          </a:pPr>
          <a:r>
            <a:rPr lang="en-CA" sz="2400" u="sng" dirty="0"/>
            <a:t>(-$725) costs</a:t>
          </a:r>
        </a:p>
      </dgm:t>
    </dgm:pt>
    <dgm:pt modelId="{775DFF7D-BCB7-4CFB-9FBB-B66533249D5E}" type="parTrans" cxnId="{8BC06F63-1B79-4D64-B388-78863248FBC7}">
      <dgm:prSet/>
      <dgm:spPr/>
      <dgm:t>
        <a:bodyPr/>
        <a:lstStyle/>
        <a:p>
          <a:endParaRPr lang="en-CA"/>
        </a:p>
      </dgm:t>
    </dgm:pt>
    <dgm:pt modelId="{705CBE84-81F8-484F-9041-B807B0DB09D7}" type="sibTrans" cxnId="{8BC06F63-1B79-4D64-B388-78863248FBC7}">
      <dgm:prSet/>
      <dgm:spPr/>
      <dgm:t>
        <a:bodyPr/>
        <a:lstStyle/>
        <a:p>
          <a:endParaRPr lang="en-CA"/>
        </a:p>
      </dgm:t>
    </dgm:pt>
    <dgm:pt modelId="{8650906B-A1BC-4260-9D73-DCCB89671B21}">
      <dgm:prSet custT="1"/>
      <dgm:spPr/>
      <dgm:t>
        <a:bodyPr/>
        <a:lstStyle/>
        <a:p>
          <a:pPr marL="0" indent="0" algn="l">
            <a:buNone/>
          </a:pPr>
          <a:r>
            <a:rPr lang="en-CA" sz="2400" dirty="0"/>
            <a:t>$1,350 shared</a:t>
          </a:r>
        </a:p>
      </dgm:t>
    </dgm:pt>
    <dgm:pt modelId="{2146714F-E260-4FB4-BB38-C3D0901B7DCA}" type="parTrans" cxnId="{051955B6-B774-4CAE-A82B-73FEB3C75541}">
      <dgm:prSet/>
      <dgm:spPr/>
      <dgm:t>
        <a:bodyPr/>
        <a:lstStyle/>
        <a:p>
          <a:endParaRPr lang="en-CA"/>
        </a:p>
      </dgm:t>
    </dgm:pt>
    <dgm:pt modelId="{81B7AFFE-7913-4288-BFEC-626F000692A5}" type="sibTrans" cxnId="{051955B6-B774-4CAE-A82B-73FEB3C75541}">
      <dgm:prSet/>
      <dgm:spPr/>
      <dgm:t>
        <a:bodyPr/>
        <a:lstStyle/>
        <a:p>
          <a:endParaRPr lang="en-CA"/>
        </a:p>
      </dgm:t>
    </dgm:pt>
    <dgm:pt modelId="{1D2ED554-0BBD-486A-B5C5-B5D84EFEC96B}">
      <dgm:prSet custT="1"/>
      <dgm:spPr/>
      <dgm:t>
        <a:bodyPr/>
        <a:lstStyle/>
        <a:p>
          <a:pPr marL="0" indent="0" algn="l">
            <a:buNone/>
          </a:pPr>
          <a:endParaRPr lang="en-CA" sz="2800" dirty="0"/>
        </a:p>
      </dgm:t>
    </dgm:pt>
    <dgm:pt modelId="{720E666D-A1C3-4588-9F16-E4471B223C1A}" type="parTrans" cxnId="{61688B9A-2380-42B6-8D6C-4DE6DD4005E3}">
      <dgm:prSet/>
      <dgm:spPr/>
      <dgm:t>
        <a:bodyPr/>
        <a:lstStyle/>
        <a:p>
          <a:endParaRPr lang="en-CA"/>
        </a:p>
      </dgm:t>
    </dgm:pt>
    <dgm:pt modelId="{6BFBB2CA-1F36-4378-928E-0F3065511F52}" type="sibTrans" cxnId="{61688B9A-2380-42B6-8D6C-4DE6DD4005E3}">
      <dgm:prSet/>
      <dgm:spPr/>
      <dgm:t>
        <a:bodyPr/>
        <a:lstStyle/>
        <a:p>
          <a:endParaRPr lang="en-CA"/>
        </a:p>
      </dgm:t>
    </dgm:pt>
    <dgm:pt modelId="{CF7927E1-3863-48E5-9D75-C881F4281487}">
      <dgm:prSet custT="1"/>
      <dgm:spPr/>
      <dgm:t>
        <a:bodyPr/>
        <a:lstStyle/>
        <a:p>
          <a:pPr marL="0" indent="0" algn="ctr">
            <a:buNone/>
          </a:pPr>
          <a:r>
            <a:rPr lang="en-CA" sz="2800" dirty="0">
              <a:solidFill>
                <a:srgbClr val="FF0000"/>
              </a:solidFill>
            </a:rPr>
            <a:t>$675</a:t>
          </a:r>
          <a:br>
            <a:rPr lang="en-CA" sz="2800" dirty="0">
              <a:solidFill>
                <a:srgbClr val="FF0000"/>
              </a:solidFill>
            </a:rPr>
          </a:br>
          <a:r>
            <a:rPr lang="en-CA" sz="2000" dirty="0">
              <a:solidFill>
                <a:srgbClr val="FF0000"/>
              </a:solidFill>
            </a:rPr>
            <a:t>to Team/Group</a:t>
          </a:r>
          <a:endParaRPr lang="en-CA" sz="2000" dirty="0"/>
        </a:p>
      </dgm:t>
    </dgm:pt>
    <dgm:pt modelId="{24FC91D4-CF4C-4CE7-9A1C-24E9DD837616}" type="parTrans" cxnId="{64B31F7F-2FDF-4809-A4AD-ECC4F0FAD507}">
      <dgm:prSet/>
      <dgm:spPr/>
      <dgm:t>
        <a:bodyPr/>
        <a:lstStyle/>
        <a:p>
          <a:endParaRPr lang="en-CA"/>
        </a:p>
      </dgm:t>
    </dgm:pt>
    <dgm:pt modelId="{E065E1A0-8DA9-4D12-9BF5-5A98302B1CCA}" type="sibTrans" cxnId="{64B31F7F-2FDF-4809-A4AD-ECC4F0FAD507}">
      <dgm:prSet/>
      <dgm:spPr/>
      <dgm:t>
        <a:bodyPr/>
        <a:lstStyle/>
        <a:p>
          <a:endParaRPr lang="en-CA"/>
        </a:p>
      </dgm:t>
    </dgm:pt>
    <dgm:pt modelId="{118ED2BE-07BC-429F-91ED-4F7490FC610E}">
      <dgm:prSet phldrT="[Text]" custT="1"/>
      <dgm:spPr/>
      <dgm:t>
        <a:bodyPr/>
        <a:lstStyle/>
        <a:p>
          <a:pPr marL="180975" indent="0" algn="l">
            <a:buNone/>
          </a:pPr>
          <a:endParaRPr lang="en-CA" sz="2400" dirty="0"/>
        </a:p>
      </dgm:t>
    </dgm:pt>
    <dgm:pt modelId="{FB95AF4A-6194-4480-9245-341CAA7096E0}" type="parTrans" cxnId="{33DD328C-0CBC-4B6E-8586-B125ED483394}">
      <dgm:prSet/>
      <dgm:spPr/>
      <dgm:t>
        <a:bodyPr/>
        <a:lstStyle/>
        <a:p>
          <a:endParaRPr lang="en-CA"/>
        </a:p>
      </dgm:t>
    </dgm:pt>
    <dgm:pt modelId="{3169038A-02C1-4D9E-B036-3CF0A3DA2B11}" type="sibTrans" cxnId="{33DD328C-0CBC-4B6E-8586-B125ED483394}">
      <dgm:prSet/>
      <dgm:spPr/>
      <dgm:t>
        <a:bodyPr/>
        <a:lstStyle/>
        <a:p>
          <a:endParaRPr lang="en-CA"/>
        </a:p>
      </dgm:t>
    </dgm:pt>
    <dgm:pt modelId="{C8CE4208-B0C8-44AF-A97D-2E85126F8986}">
      <dgm:prSet phldrT="[Text]" custT="1"/>
      <dgm:spPr/>
      <dgm:t>
        <a:bodyPr/>
        <a:lstStyle/>
        <a:p>
          <a:pPr marL="180975" indent="0" algn="l">
            <a:buNone/>
          </a:pPr>
          <a:endParaRPr lang="en-CA" sz="2400" dirty="0"/>
        </a:p>
      </dgm:t>
    </dgm:pt>
    <dgm:pt modelId="{5A350253-F4EA-4E3A-9B84-AC01F3023AA3}" type="parTrans" cxnId="{FE76384F-45A3-4803-9485-B82A8C6C6A0C}">
      <dgm:prSet/>
      <dgm:spPr/>
      <dgm:t>
        <a:bodyPr/>
        <a:lstStyle/>
        <a:p>
          <a:endParaRPr lang="en-CA"/>
        </a:p>
      </dgm:t>
    </dgm:pt>
    <dgm:pt modelId="{AD39254B-CFFA-458A-B222-0D3B7E5412A4}" type="sibTrans" cxnId="{FE76384F-45A3-4803-9485-B82A8C6C6A0C}">
      <dgm:prSet/>
      <dgm:spPr/>
      <dgm:t>
        <a:bodyPr/>
        <a:lstStyle/>
        <a:p>
          <a:endParaRPr lang="en-CA"/>
        </a:p>
      </dgm:t>
    </dgm:pt>
    <dgm:pt modelId="{A77E6C46-B47C-4378-906A-139AC43EC659}">
      <dgm:prSet phldrT="[Text]" custT="1"/>
      <dgm:spPr/>
      <dgm:t>
        <a:bodyPr/>
        <a:lstStyle/>
        <a:p>
          <a:pPr marL="228600" indent="0" algn="l">
            <a:buNone/>
          </a:pPr>
          <a:endParaRPr lang="en-CA" sz="2400" dirty="0"/>
        </a:p>
      </dgm:t>
    </dgm:pt>
    <dgm:pt modelId="{DA6D7B93-369F-47B5-A123-1984D9CFFAD2}" type="parTrans" cxnId="{22A2F725-4B51-46FD-A0E7-13CD77F55C75}">
      <dgm:prSet/>
      <dgm:spPr/>
      <dgm:t>
        <a:bodyPr/>
        <a:lstStyle/>
        <a:p>
          <a:endParaRPr lang="en-CA"/>
        </a:p>
      </dgm:t>
    </dgm:pt>
    <dgm:pt modelId="{0944C4D0-50BC-4D58-A297-66B06A289946}" type="sibTrans" cxnId="{22A2F725-4B51-46FD-A0E7-13CD77F55C75}">
      <dgm:prSet/>
      <dgm:spPr/>
      <dgm:t>
        <a:bodyPr/>
        <a:lstStyle/>
        <a:p>
          <a:endParaRPr lang="en-CA"/>
        </a:p>
      </dgm:t>
    </dgm:pt>
    <dgm:pt modelId="{83E6484D-34DB-4AF6-A72D-038F3FA36C24}">
      <dgm:prSet phldrT="[Text]" custT="1"/>
      <dgm:spPr/>
      <dgm:t>
        <a:bodyPr/>
        <a:lstStyle/>
        <a:p>
          <a:r>
            <a:rPr lang="en-CA" sz="2400" dirty="0"/>
            <a:t>Diamond Naming</a:t>
          </a:r>
        </a:p>
        <a:p>
          <a:r>
            <a:rPr lang="en-CA" sz="1800" i="1" dirty="0"/>
            <a:t>(5-year term)</a:t>
          </a:r>
        </a:p>
      </dgm:t>
    </dgm:pt>
    <dgm:pt modelId="{D5D9C1B7-B02C-4C71-AC3D-246B63AD8A22}" type="parTrans" cxnId="{0DB56414-FA47-4435-A175-633BE2D72E90}">
      <dgm:prSet/>
      <dgm:spPr/>
      <dgm:t>
        <a:bodyPr/>
        <a:lstStyle/>
        <a:p>
          <a:endParaRPr lang="en-CA"/>
        </a:p>
      </dgm:t>
    </dgm:pt>
    <dgm:pt modelId="{E2C016E5-9C2D-493A-A804-9AF9BC61BA8A}" type="sibTrans" cxnId="{0DB56414-FA47-4435-A175-633BE2D72E90}">
      <dgm:prSet/>
      <dgm:spPr/>
      <dgm:t>
        <a:bodyPr/>
        <a:lstStyle/>
        <a:p>
          <a:endParaRPr lang="en-CA"/>
        </a:p>
      </dgm:t>
    </dgm:pt>
    <dgm:pt modelId="{A852EBAB-D4B7-4FC0-A844-EC9125FB146B}">
      <dgm:prSet custT="1"/>
      <dgm:spPr/>
      <dgm:t>
        <a:bodyPr/>
        <a:lstStyle/>
        <a:p>
          <a:pPr algn="l" defTabSz="1066800">
            <a:buNone/>
          </a:pPr>
          <a:r>
            <a:rPr lang="en-CA" sz="2400" dirty="0"/>
            <a:t>$10,000 diamond</a:t>
          </a:r>
        </a:p>
      </dgm:t>
    </dgm:pt>
    <dgm:pt modelId="{9FEBCEDF-914F-4AD6-93E5-D251CF5C6702}" type="parTrans" cxnId="{12CA5C0C-68E9-462D-B066-B54AEA72D3B6}">
      <dgm:prSet/>
      <dgm:spPr/>
      <dgm:t>
        <a:bodyPr/>
        <a:lstStyle/>
        <a:p>
          <a:endParaRPr lang="en-CA"/>
        </a:p>
      </dgm:t>
    </dgm:pt>
    <dgm:pt modelId="{B6BAF6C5-CCA9-4B6A-A830-337EC8D79F9C}" type="sibTrans" cxnId="{12CA5C0C-68E9-462D-B066-B54AEA72D3B6}">
      <dgm:prSet/>
      <dgm:spPr/>
      <dgm:t>
        <a:bodyPr/>
        <a:lstStyle/>
        <a:p>
          <a:endParaRPr lang="en-CA"/>
        </a:p>
      </dgm:t>
    </dgm:pt>
    <dgm:pt modelId="{CF2AFCEB-C6A2-4C4F-BDA8-C3860E9A98A7}">
      <dgm:prSet custT="1"/>
      <dgm:spPr/>
      <dgm:t>
        <a:bodyPr/>
        <a:lstStyle/>
        <a:p>
          <a:pPr algn="l" defTabSz="1066800">
            <a:buNone/>
          </a:pPr>
          <a:r>
            <a:rPr lang="en-CA" sz="2400" dirty="0"/>
            <a:t>$8,000 shared</a:t>
          </a:r>
        </a:p>
      </dgm:t>
    </dgm:pt>
    <dgm:pt modelId="{65A8BF96-DD7C-4CF7-BD82-03310439C722}" type="parTrans" cxnId="{6ED6AFF1-7FD8-4537-BE8F-CFE4B3B0B0AA}">
      <dgm:prSet/>
      <dgm:spPr/>
      <dgm:t>
        <a:bodyPr/>
        <a:lstStyle/>
        <a:p>
          <a:endParaRPr lang="en-CA"/>
        </a:p>
      </dgm:t>
    </dgm:pt>
    <dgm:pt modelId="{B5514434-D847-44A4-9263-289FB1A37720}" type="sibTrans" cxnId="{6ED6AFF1-7FD8-4537-BE8F-CFE4B3B0B0AA}">
      <dgm:prSet/>
      <dgm:spPr/>
      <dgm:t>
        <a:bodyPr/>
        <a:lstStyle/>
        <a:p>
          <a:endParaRPr lang="en-CA"/>
        </a:p>
      </dgm:t>
    </dgm:pt>
    <dgm:pt modelId="{47C57B60-9892-4748-BFEB-D7AD6DF64474}">
      <dgm:prSet/>
      <dgm:spPr/>
      <dgm:t>
        <a:bodyPr/>
        <a:lstStyle/>
        <a:p>
          <a:pPr algn="l" defTabSz="1289050">
            <a:buNone/>
          </a:pPr>
          <a:endParaRPr lang="en-CA" sz="2900" dirty="0"/>
        </a:p>
      </dgm:t>
    </dgm:pt>
    <dgm:pt modelId="{D8E84279-729D-4094-A87E-FC6D67C62125}" type="parTrans" cxnId="{29CCBD90-B890-4960-BECE-248FA675BE49}">
      <dgm:prSet/>
      <dgm:spPr/>
      <dgm:t>
        <a:bodyPr/>
        <a:lstStyle/>
        <a:p>
          <a:endParaRPr lang="en-CA"/>
        </a:p>
      </dgm:t>
    </dgm:pt>
    <dgm:pt modelId="{72304D6C-86AC-4907-8661-0429378D7D13}" type="sibTrans" cxnId="{29CCBD90-B890-4960-BECE-248FA675BE49}">
      <dgm:prSet/>
      <dgm:spPr/>
      <dgm:t>
        <a:bodyPr/>
        <a:lstStyle/>
        <a:p>
          <a:endParaRPr lang="en-CA"/>
        </a:p>
      </dgm:t>
    </dgm:pt>
    <dgm:pt modelId="{961B67D0-B3C9-4F1E-9557-E4F206AFB600}">
      <dgm:prSet custT="1"/>
      <dgm:spPr/>
      <dgm:t>
        <a:bodyPr/>
        <a:lstStyle/>
        <a:p>
          <a:pPr algn="ctr" defTabSz="1617663">
            <a:buNone/>
          </a:pPr>
          <a:r>
            <a:rPr lang="en-CA" sz="2800" dirty="0">
              <a:solidFill>
                <a:srgbClr val="FF0000"/>
              </a:solidFill>
            </a:rPr>
            <a:t>$4,000</a:t>
          </a:r>
          <a:endParaRPr lang="en-CA" sz="2000" dirty="0"/>
        </a:p>
      </dgm:t>
    </dgm:pt>
    <dgm:pt modelId="{60F32487-8FF8-4A5D-9B11-D43043840C04}" type="parTrans" cxnId="{9FD56916-785B-452E-B295-048CA50E7C9A}">
      <dgm:prSet/>
      <dgm:spPr/>
      <dgm:t>
        <a:bodyPr/>
        <a:lstStyle/>
        <a:p>
          <a:endParaRPr lang="en-CA"/>
        </a:p>
      </dgm:t>
    </dgm:pt>
    <dgm:pt modelId="{1DA88928-53B1-4092-AE64-D190C3C3BD88}" type="sibTrans" cxnId="{9FD56916-785B-452E-B295-048CA50E7C9A}">
      <dgm:prSet/>
      <dgm:spPr/>
      <dgm:t>
        <a:bodyPr/>
        <a:lstStyle/>
        <a:p>
          <a:endParaRPr lang="en-CA"/>
        </a:p>
      </dgm:t>
    </dgm:pt>
    <dgm:pt modelId="{A464C9B8-F579-420A-AC91-46ECC2268066}">
      <dgm:prSet custT="1"/>
      <dgm:spPr/>
      <dgm:t>
        <a:bodyPr/>
        <a:lstStyle/>
        <a:p>
          <a:pPr algn="l" defTabSz="1066800">
            <a:buNone/>
          </a:pPr>
          <a:endParaRPr lang="en-CA" sz="2400" dirty="0"/>
        </a:p>
      </dgm:t>
    </dgm:pt>
    <dgm:pt modelId="{700062D5-AB34-4110-A4F8-05FBE298177D}" type="parTrans" cxnId="{57F822AF-05EB-4645-AEA7-830DC06EE0A7}">
      <dgm:prSet/>
      <dgm:spPr/>
      <dgm:t>
        <a:bodyPr/>
        <a:lstStyle/>
        <a:p>
          <a:endParaRPr lang="en-CA"/>
        </a:p>
      </dgm:t>
    </dgm:pt>
    <dgm:pt modelId="{F1AAB1E4-0B54-4770-B944-740AE7F9344F}" type="sibTrans" cxnId="{57F822AF-05EB-4645-AEA7-830DC06EE0A7}">
      <dgm:prSet/>
      <dgm:spPr/>
      <dgm:t>
        <a:bodyPr/>
        <a:lstStyle/>
        <a:p>
          <a:endParaRPr lang="en-CA"/>
        </a:p>
      </dgm:t>
    </dgm:pt>
    <dgm:pt modelId="{DEBEC750-4E37-4347-AAC9-1603659944A1}">
      <dgm:prSet custT="1"/>
      <dgm:spPr/>
      <dgm:t>
        <a:bodyPr/>
        <a:lstStyle/>
        <a:p>
          <a:pPr algn="l" defTabSz="1066800">
            <a:buNone/>
          </a:pPr>
          <a:r>
            <a:rPr lang="en-CA" sz="2400" u="sng" dirty="0"/>
            <a:t>(-$2,000) costs</a:t>
          </a:r>
          <a:endParaRPr lang="en-CA" sz="2400" dirty="0"/>
        </a:p>
      </dgm:t>
    </dgm:pt>
    <dgm:pt modelId="{382CFB0E-9D7F-4A70-BB98-FA7C7F760E07}" type="parTrans" cxnId="{2B98BC3C-D9FE-40D1-8A8B-12AAB9046EF5}">
      <dgm:prSet/>
      <dgm:spPr/>
      <dgm:t>
        <a:bodyPr/>
        <a:lstStyle/>
        <a:p>
          <a:endParaRPr lang="en-CA"/>
        </a:p>
      </dgm:t>
    </dgm:pt>
    <dgm:pt modelId="{539BE3AB-5354-4CF5-A34A-83A33C14A5A9}" type="sibTrans" cxnId="{2B98BC3C-D9FE-40D1-8A8B-12AAB9046EF5}">
      <dgm:prSet/>
      <dgm:spPr/>
      <dgm:t>
        <a:bodyPr/>
        <a:lstStyle/>
        <a:p>
          <a:endParaRPr lang="en-CA"/>
        </a:p>
      </dgm:t>
    </dgm:pt>
    <dgm:pt modelId="{F16535BE-A00E-4DE5-80DA-E5061835EF2E}">
      <dgm:prSet custT="1"/>
      <dgm:spPr/>
      <dgm:t>
        <a:bodyPr/>
        <a:lstStyle/>
        <a:p>
          <a:pPr algn="ctr" defTabSz="1617663">
            <a:buNone/>
          </a:pPr>
          <a:r>
            <a:rPr lang="en-CA" sz="2000" dirty="0">
              <a:solidFill>
                <a:srgbClr val="FF0000"/>
              </a:solidFill>
            </a:rPr>
            <a:t>to Team/Group</a:t>
          </a:r>
          <a:endParaRPr lang="en-CA" sz="2000" dirty="0"/>
        </a:p>
      </dgm:t>
    </dgm:pt>
    <dgm:pt modelId="{8EAA0C48-2D55-4876-8AE3-242AD9300E3C}" type="parTrans" cxnId="{3A55C347-B6FE-4B8B-9EA1-528D42175818}">
      <dgm:prSet/>
      <dgm:spPr/>
      <dgm:t>
        <a:bodyPr/>
        <a:lstStyle/>
        <a:p>
          <a:endParaRPr lang="en-CA"/>
        </a:p>
      </dgm:t>
    </dgm:pt>
    <dgm:pt modelId="{F0BA27BA-4A39-45B0-861A-A220A6D09534}" type="sibTrans" cxnId="{3A55C347-B6FE-4B8B-9EA1-528D42175818}">
      <dgm:prSet/>
      <dgm:spPr/>
      <dgm:t>
        <a:bodyPr/>
        <a:lstStyle/>
        <a:p>
          <a:endParaRPr lang="en-CA"/>
        </a:p>
      </dgm:t>
    </dgm:pt>
    <dgm:pt modelId="{C4950C95-DBF8-463D-AB9C-62068E422539}" type="pres">
      <dgm:prSet presAssocID="{90A0B17F-65EF-4577-B126-5B4E43FB4094}" presName="Name0" presStyleCnt="0">
        <dgm:presLayoutVars>
          <dgm:dir/>
          <dgm:animLvl val="lvl"/>
          <dgm:resizeHandles val="exact"/>
        </dgm:presLayoutVars>
      </dgm:prSet>
      <dgm:spPr/>
    </dgm:pt>
    <dgm:pt modelId="{F6609961-5BF3-4B3E-9742-EDFE05B7C75E}" type="pres">
      <dgm:prSet presAssocID="{D9512A97-2388-41B7-982F-652989C76518}" presName="composite" presStyleCnt="0"/>
      <dgm:spPr/>
    </dgm:pt>
    <dgm:pt modelId="{D370E4D9-7797-40DB-9EA0-CB1C99CDEC20}" type="pres">
      <dgm:prSet presAssocID="{D9512A97-2388-41B7-982F-652989C76518}" presName="parTx" presStyleLbl="alignNode1" presStyleIdx="0" presStyleCnt="4" custScaleY="100000">
        <dgm:presLayoutVars>
          <dgm:chMax val="0"/>
          <dgm:chPref val="0"/>
          <dgm:bulletEnabled val="1"/>
        </dgm:presLayoutVars>
      </dgm:prSet>
      <dgm:spPr/>
    </dgm:pt>
    <dgm:pt modelId="{44F5CBB7-7047-463D-A4A0-4AECB24AA673}" type="pres">
      <dgm:prSet presAssocID="{D9512A97-2388-41B7-982F-652989C76518}" presName="desTx" presStyleLbl="alignAccFollowNode1" presStyleIdx="0" presStyleCnt="4">
        <dgm:presLayoutVars>
          <dgm:bulletEnabled val="1"/>
        </dgm:presLayoutVars>
      </dgm:prSet>
      <dgm:spPr/>
    </dgm:pt>
    <dgm:pt modelId="{EF896ABA-0027-49B4-A964-84A37B36E07C}" type="pres">
      <dgm:prSet presAssocID="{5496A173-2810-4A33-A16D-CCC0027CFFF9}" presName="space" presStyleCnt="0"/>
      <dgm:spPr/>
    </dgm:pt>
    <dgm:pt modelId="{F9D9736B-7240-4461-B916-D74DC387C81A}" type="pres">
      <dgm:prSet presAssocID="{9C76BCBB-7888-4D21-9ED3-004D08DA27D0}" presName="composite" presStyleCnt="0"/>
      <dgm:spPr/>
    </dgm:pt>
    <dgm:pt modelId="{6F47F0B7-B434-438E-9B5A-82E427EFFE01}" type="pres">
      <dgm:prSet presAssocID="{9C76BCBB-7888-4D21-9ED3-004D08DA27D0}" presName="parTx" presStyleLbl="alignNode1" presStyleIdx="1" presStyleCnt="4" custScaleY="100000">
        <dgm:presLayoutVars>
          <dgm:chMax val="0"/>
          <dgm:chPref val="0"/>
          <dgm:bulletEnabled val="1"/>
        </dgm:presLayoutVars>
      </dgm:prSet>
      <dgm:spPr/>
    </dgm:pt>
    <dgm:pt modelId="{F9FAF010-83A3-4A1B-BB53-AC1CBED0C88E}" type="pres">
      <dgm:prSet presAssocID="{9C76BCBB-7888-4D21-9ED3-004D08DA27D0}" presName="desTx" presStyleLbl="alignAccFollowNode1" presStyleIdx="1" presStyleCnt="4" custScaleY="100000">
        <dgm:presLayoutVars>
          <dgm:bulletEnabled val="1"/>
        </dgm:presLayoutVars>
      </dgm:prSet>
      <dgm:spPr/>
    </dgm:pt>
    <dgm:pt modelId="{35D6BC4C-805B-46D5-B3CE-5D9EF238F925}" type="pres">
      <dgm:prSet presAssocID="{5843CA93-85CB-4975-8176-AF7304631BA9}" presName="space" presStyleCnt="0"/>
      <dgm:spPr/>
    </dgm:pt>
    <dgm:pt modelId="{C79B904D-73FB-4FE1-87C2-AB993EC0B45A}" type="pres">
      <dgm:prSet presAssocID="{25095EDB-AF3F-4FBC-A921-164ED723D581}" presName="composite" presStyleCnt="0"/>
      <dgm:spPr/>
    </dgm:pt>
    <dgm:pt modelId="{60CF88FE-00AD-4016-8B50-33877FF54B52}" type="pres">
      <dgm:prSet presAssocID="{25095EDB-AF3F-4FBC-A921-164ED723D581}" presName="parTx" presStyleLbl="alignNode1" presStyleIdx="2" presStyleCnt="4" custScaleY="100000">
        <dgm:presLayoutVars>
          <dgm:chMax val="0"/>
          <dgm:chPref val="0"/>
          <dgm:bulletEnabled val="1"/>
        </dgm:presLayoutVars>
      </dgm:prSet>
      <dgm:spPr/>
    </dgm:pt>
    <dgm:pt modelId="{A2039138-A98C-427A-A019-512857B4E3D4}" type="pres">
      <dgm:prSet presAssocID="{25095EDB-AF3F-4FBC-A921-164ED723D581}" presName="desTx" presStyleLbl="alignAccFollowNode1" presStyleIdx="2" presStyleCnt="4" custScaleX="99530" custLinFactNeighborX="349" custLinFactNeighborY="352">
        <dgm:presLayoutVars>
          <dgm:bulletEnabled val="1"/>
        </dgm:presLayoutVars>
      </dgm:prSet>
      <dgm:spPr/>
    </dgm:pt>
    <dgm:pt modelId="{3C2027B7-6961-4AF1-841B-678FD5C58FEA}" type="pres">
      <dgm:prSet presAssocID="{B1E4B265-3F2B-4FE6-BDB4-C7515E26DEA9}" presName="space" presStyleCnt="0"/>
      <dgm:spPr/>
    </dgm:pt>
    <dgm:pt modelId="{352FE608-714C-4B0B-AB85-E7C199E1BB88}" type="pres">
      <dgm:prSet presAssocID="{83E6484D-34DB-4AF6-A72D-038F3FA36C24}" presName="composite" presStyleCnt="0"/>
      <dgm:spPr/>
    </dgm:pt>
    <dgm:pt modelId="{3DDE9C89-E34F-4184-96C7-0DF70FEBE93F}" type="pres">
      <dgm:prSet presAssocID="{83E6484D-34DB-4AF6-A72D-038F3FA36C24}" presName="parTx" presStyleLbl="alignNode1" presStyleIdx="3" presStyleCnt="4" custScaleY="100000">
        <dgm:presLayoutVars>
          <dgm:chMax val="0"/>
          <dgm:chPref val="0"/>
          <dgm:bulletEnabled val="1"/>
        </dgm:presLayoutVars>
      </dgm:prSet>
      <dgm:spPr/>
    </dgm:pt>
    <dgm:pt modelId="{A942D3C6-C602-4838-B929-0C19C42BF4D9}" type="pres">
      <dgm:prSet presAssocID="{83E6484D-34DB-4AF6-A72D-038F3FA36C24}" presName="desTx" presStyleLbl="alignAccFollowNode1" presStyleIdx="3" presStyleCnt="4" custLinFactNeighborX="-388">
        <dgm:presLayoutVars>
          <dgm:bulletEnabled val="1"/>
        </dgm:presLayoutVars>
      </dgm:prSet>
      <dgm:spPr/>
    </dgm:pt>
  </dgm:ptLst>
  <dgm:cxnLst>
    <dgm:cxn modelId="{EBE09105-F756-47CB-8D6F-45D6E4F84B85}" srcId="{9C76BCBB-7888-4D21-9ED3-004D08DA27D0}" destId="{6DC92419-EF68-479F-963E-0202EEF8C94D}" srcOrd="4" destOrd="0" parTransId="{A9517875-4A3F-48D1-A8B1-3D5652B55658}" sibTransId="{2AED1401-BA23-490F-9A6F-2272083125FA}"/>
    <dgm:cxn modelId="{97A7A60A-C2B8-4632-84D4-6049B9E96CDD}" type="presOf" srcId="{F16535BE-A00E-4DE5-80DA-E5061835EF2E}" destId="{A942D3C6-C602-4838-B929-0C19C42BF4D9}" srcOrd="0" destOrd="6" presId="urn:microsoft.com/office/officeart/2005/8/layout/hList1"/>
    <dgm:cxn modelId="{12CA5C0C-68E9-462D-B066-B54AEA72D3B6}" srcId="{83E6484D-34DB-4AF6-A72D-038F3FA36C24}" destId="{A852EBAB-D4B7-4FC0-A844-EC9125FB146B}" srcOrd="1" destOrd="0" parTransId="{9FEBCEDF-914F-4AD6-93E5-D251CF5C6702}" sibTransId="{B6BAF6C5-CCA9-4B6A-A830-337EC8D79F9C}"/>
    <dgm:cxn modelId="{0DB56414-FA47-4435-A175-633BE2D72E90}" srcId="{90A0B17F-65EF-4577-B126-5B4E43FB4094}" destId="{83E6484D-34DB-4AF6-A72D-038F3FA36C24}" srcOrd="3" destOrd="0" parTransId="{D5D9C1B7-B02C-4C71-AC3D-246B63AD8A22}" sibTransId="{E2C016E5-9C2D-493A-A804-9AF9BC61BA8A}"/>
    <dgm:cxn modelId="{9FD56916-785B-452E-B295-048CA50E7C9A}" srcId="{83E6484D-34DB-4AF6-A72D-038F3FA36C24}" destId="{961B67D0-B3C9-4F1E-9557-E4F206AFB600}" srcOrd="5" destOrd="0" parTransId="{60F32487-8FF8-4A5D-9B11-D43043840C04}" sibTransId="{1DA88928-53B1-4092-AE64-D190C3C3BD88}"/>
    <dgm:cxn modelId="{5900CA23-4E4B-4C06-94BA-E7A355E19D0F}" type="presOf" srcId="{DEBEC750-4E37-4347-AAC9-1603659944A1}" destId="{A942D3C6-C602-4838-B929-0C19C42BF4D9}" srcOrd="0" destOrd="2" presId="urn:microsoft.com/office/officeart/2005/8/layout/hList1"/>
    <dgm:cxn modelId="{22A2F725-4B51-46FD-A0E7-13CD77F55C75}" srcId="{25095EDB-AF3F-4FBC-A921-164ED723D581}" destId="{A77E6C46-B47C-4378-906A-139AC43EC659}" srcOrd="0" destOrd="0" parTransId="{DA6D7B93-369F-47B5-A123-1984D9CFFAD2}" sibTransId="{0944C4D0-50BC-4D58-A297-66B06A289946}"/>
    <dgm:cxn modelId="{4191E52C-EFB1-47B8-8F73-CB54123F0CB1}" srcId="{25095EDB-AF3F-4FBC-A921-164ED723D581}" destId="{3AD60973-346D-4CAD-B487-6D051672BBC0}" srcOrd="1" destOrd="0" parTransId="{2EC8885D-2A3E-4B13-A6A8-D79F5B495D71}" sibTransId="{C267311B-66A8-4412-B4F4-EE94E8E98CBF}"/>
    <dgm:cxn modelId="{3DBCA52F-B459-4EB3-AB94-BC5B932834C4}" type="presOf" srcId="{90A0B17F-65EF-4577-B126-5B4E43FB4094}" destId="{C4950C95-DBF8-463D-AB9C-62068E422539}" srcOrd="0" destOrd="0" presId="urn:microsoft.com/office/officeart/2005/8/layout/hList1"/>
    <dgm:cxn modelId="{3117803C-41EA-4661-B7B5-F2A49C911642}" srcId="{D9512A97-2388-41B7-982F-652989C76518}" destId="{2541237B-49B9-4D3D-930D-05D8E19D63C7}" srcOrd="2" destOrd="0" parTransId="{66C484A3-1619-4B65-A951-769770E12424}" sibTransId="{5B4F9803-23AB-4309-8B05-E1F7A27818D9}"/>
    <dgm:cxn modelId="{2B98BC3C-D9FE-40D1-8A8B-12AAB9046EF5}" srcId="{83E6484D-34DB-4AF6-A72D-038F3FA36C24}" destId="{DEBEC750-4E37-4347-AAC9-1603659944A1}" srcOrd="2" destOrd="0" parTransId="{382CFB0E-9D7F-4A70-BB98-FA7C7F760E07}" sibTransId="{539BE3AB-5354-4CF5-A34A-83A33C14A5A9}"/>
    <dgm:cxn modelId="{148B1441-2976-4BEE-81AB-2EDF3CC4B8E9}" type="presOf" srcId="{4971D319-6D2C-4394-82A5-CC0FA5315D8C}" destId="{44F5CBB7-7047-463D-A4A0-4AECB24AA673}" srcOrd="0" destOrd="3" presId="urn:microsoft.com/office/officeart/2005/8/layout/hList1"/>
    <dgm:cxn modelId="{8BC06F63-1B79-4D64-B388-78863248FBC7}" srcId="{25095EDB-AF3F-4FBC-A921-164ED723D581}" destId="{6C282A1A-8190-4B8F-ACAC-2977C4B4776A}" srcOrd="2" destOrd="0" parTransId="{775DFF7D-BCB7-4CFB-9FBB-B66533249D5E}" sibTransId="{705CBE84-81F8-484F-9041-B807B0DB09D7}"/>
    <dgm:cxn modelId="{3A55C347-B6FE-4B8B-9EA1-528D42175818}" srcId="{83E6484D-34DB-4AF6-A72D-038F3FA36C24}" destId="{F16535BE-A00E-4DE5-80DA-E5061835EF2E}" srcOrd="6" destOrd="0" parTransId="{8EAA0C48-2D55-4876-8AE3-242AD9300E3C}" sibTransId="{F0BA27BA-4A39-45B0-861A-A220A6D09534}"/>
    <dgm:cxn modelId="{E5083C4B-ED6E-4C0C-98B1-B46499BC1288}" type="presOf" srcId="{A77E6C46-B47C-4378-906A-139AC43EC659}" destId="{A2039138-A98C-427A-A019-512857B4E3D4}" srcOrd="0" destOrd="0" presId="urn:microsoft.com/office/officeart/2005/8/layout/hList1"/>
    <dgm:cxn modelId="{9FA89B4D-44FF-4885-83AB-CD8218A2F9D9}" type="presOf" srcId="{A464C9B8-F579-420A-AC91-46ECC2268066}" destId="{A942D3C6-C602-4838-B929-0C19C42BF4D9}" srcOrd="0" destOrd="0" presId="urn:microsoft.com/office/officeart/2005/8/layout/hList1"/>
    <dgm:cxn modelId="{E7B2BA4D-9806-4DAB-9F57-476BBD409C7A}" srcId="{90A0B17F-65EF-4577-B126-5B4E43FB4094}" destId="{D9512A97-2388-41B7-982F-652989C76518}" srcOrd="0" destOrd="0" parTransId="{27E89B98-E36A-4108-94DE-60B9CDE80B9B}" sibTransId="{5496A173-2810-4A33-A16D-CCC0027CFFF9}"/>
    <dgm:cxn modelId="{1489F34E-03C0-4301-83E2-34782598873F}" srcId="{90A0B17F-65EF-4577-B126-5B4E43FB4094}" destId="{9C76BCBB-7888-4D21-9ED3-004D08DA27D0}" srcOrd="1" destOrd="0" parTransId="{083B8098-F658-4A83-8DF0-4FF2BB526889}" sibTransId="{5843CA93-85CB-4975-8176-AF7304631BA9}"/>
    <dgm:cxn modelId="{FE76384F-45A3-4803-9485-B82A8C6C6A0C}" srcId="{9C76BCBB-7888-4D21-9ED3-004D08DA27D0}" destId="{C8CE4208-B0C8-44AF-A97D-2E85126F8986}" srcOrd="0" destOrd="0" parTransId="{5A350253-F4EA-4E3A-9B84-AC01F3023AA3}" sibTransId="{AD39254B-CFFA-458A-B222-0D3B7E5412A4}"/>
    <dgm:cxn modelId="{D31D826F-CCA9-4A4D-B6F3-6DEADD4DEFE1}" type="presOf" srcId="{3AD60973-346D-4CAD-B487-6D051672BBC0}" destId="{A2039138-A98C-427A-A019-512857B4E3D4}" srcOrd="0" destOrd="1" presId="urn:microsoft.com/office/officeart/2005/8/layout/hList1"/>
    <dgm:cxn modelId="{743FEE71-08D8-478A-AFEE-18A336F29A3F}" srcId="{D9512A97-2388-41B7-982F-652989C76518}" destId="{4971D319-6D2C-4394-82A5-CC0FA5315D8C}" srcOrd="3" destOrd="0" parTransId="{5AE5709A-497E-41A0-857F-74E249318691}" sibTransId="{5943E3D1-B7DA-4637-91AF-D1455D168368}"/>
    <dgm:cxn modelId="{20AC7D73-2575-45B4-B645-77298BEC1A02}" type="presOf" srcId="{CF7927E1-3863-48E5-9D75-C881F4281487}" destId="{A2039138-A98C-427A-A019-512857B4E3D4}" srcOrd="0" destOrd="5" presId="urn:microsoft.com/office/officeart/2005/8/layout/hList1"/>
    <dgm:cxn modelId="{E9265575-0958-4317-B3A1-54315A18FFB3}" srcId="{9C76BCBB-7888-4D21-9ED3-004D08DA27D0}" destId="{6051873E-B2C3-4926-B64E-BA81E8031581}" srcOrd="1" destOrd="0" parTransId="{69DEDA39-ADEA-4CB1-AFCA-9EADC3CFF4D9}" sibTransId="{94FE7F41-CF2B-4855-BE1F-093EB0EEB933}"/>
    <dgm:cxn modelId="{CA231576-B9BD-45A9-9EBA-999BA871BA0F}" type="presOf" srcId="{6C282A1A-8190-4B8F-ACAC-2977C4B4776A}" destId="{A2039138-A98C-427A-A019-512857B4E3D4}" srcOrd="0" destOrd="2" presId="urn:microsoft.com/office/officeart/2005/8/layout/hList1"/>
    <dgm:cxn modelId="{64B31F7F-2FDF-4809-A4AD-ECC4F0FAD507}" srcId="{25095EDB-AF3F-4FBC-A921-164ED723D581}" destId="{CF7927E1-3863-48E5-9D75-C881F4281487}" srcOrd="5" destOrd="0" parTransId="{24FC91D4-CF4C-4CE7-9A1C-24E9DD837616}" sibTransId="{E065E1A0-8DA9-4D12-9BF5-5A98302B1CCA}"/>
    <dgm:cxn modelId="{33DD328C-0CBC-4B6E-8586-B125ED483394}" srcId="{D9512A97-2388-41B7-982F-652989C76518}" destId="{118ED2BE-07BC-429F-91ED-4F7490FC610E}" srcOrd="0" destOrd="0" parTransId="{FB95AF4A-6194-4480-9245-341CAA7096E0}" sibTransId="{3169038A-02C1-4D9E-B036-3CF0A3DA2B11}"/>
    <dgm:cxn modelId="{29CCBD90-B890-4960-BECE-248FA675BE49}" srcId="{83E6484D-34DB-4AF6-A72D-038F3FA36C24}" destId="{47C57B60-9892-4748-BFEB-D7AD6DF64474}" srcOrd="4" destOrd="0" parTransId="{D8E84279-729D-4094-A87E-FC6D67C62125}" sibTransId="{72304D6C-86AC-4907-8661-0429378D7D13}"/>
    <dgm:cxn modelId="{D8D64E94-62F1-40D7-AAF7-9912E5952A93}" type="presOf" srcId="{72D97ABE-47CD-46BB-A516-484946637C38}" destId="{44F5CBB7-7047-463D-A4A0-4AECB24AA673}" srcOrd="0" destOrd="4" presId="urn:microsoft.com/office/officeart/2005/8/layout/hList1"/>
    <dgm:cxn modelId="{10B2DF98-44FE-42DA-8C49-57F763EAA6AA}" type="presOf" srcId="{4CEAA2C1-574F-46BB-999C-A24E039F7E25}" destId="{F9FAF010-83A3-4A1B-BB53-AC1CBED0C88E}" srcOrd="0" destOrd="3" presId="urn:microsoft.com/office/officeart/2005/8/layout/hList1"/>
    <dgm:cxn modelId="{61688B9A-2380-42B6-8D6C-4DE6DD4005E3}" srcId="{25095EDB-AF3F-4FBC-A921-164ED723D581}" destId="{1D2ED554-0BBD-486A-B5C5-B5D84EFEC96B}" srcOrd="4" destOrd="0" parTransId="{720E666D-A1C3-4588-9F16-E4471B223C1A}" sibTransId="{6BFBB2CA-1F36-4378-928E-0F3065511F52}"/>
    <dgm:cxn modelId="{92E3119E-85C4-4A1A-923F-A2F77032E197}" type="presOf" srcId="{118ED2BE-07BC-429F-91ED-4F7490FC610E}" destId="{44F5CBB7-7047-463D-A4A0-4AECB24AA673}" srcOrd="0" destOrd="0" presId="urn:microsoft.com/office/officeart/2005/8/layout/hList1"/>
    <dgm:cxn modelId="{47C5749F-0DF4-4E04-9A2A-AB12EFA9EE48}" type="presOf" srcId="{7B634CAC-89FC-4432-B798-BD4F2C95E9F7}" destId="{F9FAF010-83A3-4A1B-BB53-AC1CBED0C88E}" srcOrd="0" destOrd="5" presId="urn:microsoft.com/office/officeart/2005/8/layout/hList1"/>
    <dgm:cxn modelId="{F3B651A5-01C6-42FA-8529-CE14B1A6EA00}" type="presOf" srcId="{9C76BCBB-7888-4D21-9ED3-004D08DA27D0}" destId="{6F47F0B7-B434-438E-9B5A-82E427EFFE01}" srcOrd="0" destOrd="0" presId="urn:microsoft.com/office/officeart/2005/8/layout/hList1"/>
    <dgm:cxn modelId="{769D80A5-3B73-4941-8C8B-55ACFB2E9B78}" srcId="{9C76BCBB-7888-4D21-9ED3-004D08DA27D0}" destId="{4CEAA2C1-574F-46BB-999C-A24E039F7E25}" srcOrd="3" destOrd="0" parTransId="{2C0F5369-7750-480E-B75C-15BEEB5866B7}" sibTransId="{7831DF4D-A2D5-44D2-AFE6-7246289CC20B}"/>
    <dgm:cxn modelId="{0B1A81A8-FC34-4638-B809-AAFB248F3B1E}" type="presOf" srcId="{D9512A97-2388-41B7-982F-652989C76518}" destId="{D370E4D9-7797-40DB-9EA0-CB1C99CDEC20}" srcOrd="0" destOrd="0" presId="urn:microsoft.com/office/officeart/2005/8/layout/hList1"/>
    <dgm:cxn modelId="{8D7650A9-19A8-4C68-9A62-80694E664C8B}" type="presOf" srcId="{CF2AFCEB-C6A2-4C4F-BDA8-C3860E9A98A7}" destId="{A942D3C6-C602-4838-B929-0C19C42BF4D9}" srcOrd="0" destOrd="3" presId="urn:microsoft.com/office/officeart/2005/8/layout/hList1"/>
    <dgm:cxn modelId="{57F822AF-05EB-4645-AEA7-830DC06EE0A7}" srcId="{83E6484D-34DB-4AF6-A72D-038F3FA36C24}" destId="{A464C9B8-F579-420A-AC91-46ECC2268066}" srcOrd="0" destOrd="0" parTransId="{700062D5-AB34-4110-A4F8-05FBE298177D}" sibTransId="{F1AAB1E4-0B54-4770-B944-740AE7F9344F}"/>
    <dgm:cxn modelId="{97B094AF-C95A-4E23-BBD4-129EAA19D14D}" type="presOf" srcId="{1D2ED554-0BBD-486A-B5C5-B5D84EFEC96B}" destId="{A2039138-A98C-427A-A019-512857B4E3D4}" srcOrd="0" destOrd="4" presId="urn:microsoft.com/office/officeart/2005/8/layout/hList1"/>
    <dgm:cxn modelId="{8C4B48B6-D26C-4595-86C2-EE212EFC8D6B}" type="presOf" srcId="{47C57B60-9892-4748-BFEB-D7AD6DF64474}" destId="{A942D3C6-C602-4838-B929-0C19C42BF4D9}" srcOrd="0" destOrd="4" presId="urn:microsoft.com/office/officeart/2005/8/layout/hList1"/>
    <dgm:cxn modelId="{051955B6-B774-4CAE-A82B-73FEB3C75541}" srcId="{25095EDB-AF3F-4FBC-A921-164ED723D581}" destId="{8650906B-A1BC-4260-9D73-DCCB89671B21}" srcOrd="3" destOrd="0" parTransId="{2146714F-E260-4FB4-BB38-C3D0901B7DCA}" sibTransId="{81B7AFFE-7913-4288-BFEC-626F000692A5}"/>
    <dgm:cxn modelId="{E6E61FB8-1081-4C49-BFFD-C32BF0570E13}" type="presOf" srcId="{6051873E-B2C3-4926-B64E-BA81E8031581}" destId="{F9FAF010-83A3-4A1B-BB53-AC1CBED0C88E}" srcOrd="0" destOrd="1" presId="urn:microsoft.com/office/officeart/2005/8/layout/hList1"/>
    <dgm:cxn modelId="{4768D4BA-DEEF-4F6D-9A82-8F5F17F4A568}" type="presOf" srcId="{961B67D0-B3C9-4F1E-9557-E4F206AFB600}" destId="{A942D3C6-C602-4838-B929-0C19C42BF4D9}" srcOrd="0" destOrd="5" presId="urn:microsoft.com/office/officeart/2005/8/layout/hList1"/>
    <dgm:cxn modelId="{7B874EBB-D665-4655-B427-1911B4CE98AD}" srcId="{9C76BCBB-7888-4D21-9ED3-004D08DA27D0}" destId="{B1501317-7566-4BD7-AF34-EF2196AA7C0C}" srcOrd="2" destOrd="0" parTransId="{F172683C-9D91-46E4-B0BE-E511E80D9C09}" sibTransId="{4C2A02F7-F379-4FA6-BD63-30E80BCDF3FA}"/>
    <dgm:cxn modelId="{5A0708BE-C2CC-47F0-A4B5-934EB0F91144}" type="presOf" srcId="{D10B3755-86A7-413F-B888-6F1D00ACAF6F}" destId="{44F5CBB7-7047-463D-A4A0-4AECB24AA673}" srcOrd="0" destOrd="5" presId="urn:microsoft.com/office/officeart/2005/8/layout/hList1"/>
    <dgm:cxn modelId="{E89A4FC0-9B4E-4FA8-A27F-040F48CF39E3}" type="presOf" srcId="{C8CE4208-B0C8-44AF-A97D-2E85126F8986}" destId="{F9FAF010-83A3-4A1B-BB53-AC1CBED0C88E}" srcOrd="0" destOrd="0" presId="urn:microsoft.com/office/officeart/2005/8/layout/hList1"/>
    <dgm:cxn modelId="{25746CC6-43A0-417A-AD03-F75F79A82713}" type="presOf" srcId="{B1501317-7566-4BD7-AF34-EF2196AA7C0C}" destId="{F9FAF010-83A3-4A1B-BB53-AC1CBED0C88E}" srcOrd="0" destOrd="2" presId="urn:microsoft.com/office/officeart/2005/8/layout/hList1"/>
    <dgm:cxn modelId="{B50F4DC9-1BB3-4317-9B18-FDF3BDBB2129}" type="presOf" srcId="{A852EBAB-D4B7-4FC0-A844-EC9125FB146B}" destId="{A942D3C6-C602-4838-B929-0C19C42BF4D9}" srcOrd="0" destOrd="1" presId="urn:microsoft.com/office/officeart/2005/8/layout/hList1"/>
    <dgm:cxn modelId="{DD2FFACB-2DA0-4AD0-9A4C-B65E892462C1}" srcId="{9C76BCBB-7888-4D21-9ED3-004D08DA27D0}" destId="{7B634CAC-89FC-4432-B798-BD4F2C95E9F7}" srcOrd="5" destOrd="0" parTransId="{BB3F475C-CDC9-499B-AC0E-98582A0B4F2B}" sibTransId="{52ED2C2E-E7B8-433C-9CC0-F813E72F03AD}"/>
    <dgm:cxn modelId="{B02EBACF-5B0D-47E3-8BC8-F294C907849F}" srcId="{D9512A97-2388-41B7-982F-652989C76518}" destId="{3A00A98B-4789-4A52-89CA-7974F4CD19EB}" srcOrd="1" destOrd="0" parTransId="{C0EA51F6-1936-43AA-9327-E411159FD47F}" sibTransId="{E74E4754-BE40-4830-94FF-8D5F3ED9051A}"/>
    <dgm:cxn modelId="{ACF8A4D3-6E72-428F-9CE9-F0338B190D80}" type="presOf" srcId="{2541237B-49B9-4D3D-930D-05D8E19D63C7}" destId="{44F5CBB7-7047-463D-A4A0-4AECB24AA673}" srcOrd="0" destOrd="2" presId="urn:microsoft.com/office/officeart/2005/8/layout/hList1"/>
    <dgm:cxn modelId="{586B1BD6-A6E3-4CF6-B92F-E5FA585F867F}" srcId="{D9512A97-2388-41B7-982F-652989C76518}" destId="{D10B3755-86A7-413F-B888-6F1D00ACAF6F}" srcOrd="5" destOrd="0" parTransId="{AE9C1982-40AD-4D57-9E62-F3ECD77C007A}" sibTransId="{6CC339F4-5FAE-48AD-B16E-ECB2FFBC3D14}"/>
    <dgm:cxn modelId="{443A7DD6-D74B-4916-BF20-0CFF5964EA3C}" type="presOf" srcId="{25095EDB-AF3F-4FBC-A921-164ED723D581}" destId="{60CF88FE-00AD-4016-8B50-33877FF54B52}" srcOrd="0" destOrd="0" presId="urn:microsoft.com/office/officeart/2005/8/layout/hList1"/>
    <dgm:cxn modelId="{9C9C62DF-A176-4F41-AEF5-F4D6F483FDCB}" type="presOf" srcId="{6DC92419-EF68-479F-963E-0202EEF8C94D}" destId="{F9FAF010-83A3-4A1B-BB53-AC1CBED0C88E}" srcOrd="0" destOrd="4" presId="urn:microsoft.com/office/officeart/2005/8/layout/hList1"/>
    <dgm:cxn modelId="{75F8DAE1-D6FB-405A-8596-E2B013D96788}" srcId="{D9512A97-2388-41B7-982F-652989C76518}" destId="{72D97ABE-47CD-46BB-A516-484946637C38}" srcOrd="4" destOrd="0" parTransId="{123785B5-70A4-4DF2-8770-3420AB6AF588}" sibTransId="{7C568886-66F7-453E-B2FF-FC3ED1ECEF95}"/>
    <dgm:cxn modelId="{DA1BA1E6-B086-4D17-A35B-99099BEC2FB8}" srcId="{90A0B17F-65EF-4577-B126-5B4E43FB4094}" destId="{25095EDB-AF3F-4FBC-A921-164ED723D581}" srcOrd="2" destOrd="0" parTransId="{3E85A401-D2A1-4FC8-9A40-D47AD82B8DDE}" sibTransId="{B1E4B265-3F2B-4FE6-BDB4-C7515E26DEA9}"/>
    <dgm:cxn modelId="{6ED6AFF1-7FD8-4537-BE8F-CFE4B3B0B0AA}" srcId="{83E6484D-34DB-4AF6-A72D-038F3FA36C24}" destId="{CF2AFCEB-C6A2-4C4F-BDA8-C3860E9A98A7}" srcOrd="3" destOrd="0" parTransId="{65A8BF96-DD7C-4CF7-BD82-03310439C722}" sibTransId="{B5514434-D847-44A4-9263-289FB1A37720}"/>
    <dgm:cxn modelId="{36AC84F4-32DD-42F3-8CEB-86FEA076D317}" type="presOf" srcId="{83E6484D-34DB-4AF6-A72D-038F3FA36C24}" destId="{3DDE9C89-E34F-4184-96C7-0DF70FEBE93F}" srcOrd="0" destOrd="0" presId="urn:microsoft.com/office/officeart/2005/8/layout/hList1"/>
    <dgm:cxn modelId="{EF517AFB-1B6E-426D-A66A-9CB37388E585}" type="presOf" srcId="{8650906B-A1BC-4260-9D73-DCCB89671B21}" destId="{A2039138-A98C-427A-A019-512857B4E3D4}" srcOrd="0" destOrd="3" presId="urn:microsoft.com/office/officeart/2005/8/layout/hList1"/>
    <dgm:cxn modelId="{53D513FE-F572-4D17-BD33-1B74E6E3C49E}" type="presOf" srcId="{3A00A98B-4789-4A52-89CA-7974F4CD19EB}" destId="{44F5CBB7-7047-463D-A4A0-4AECB24AA673}" srcOrd="0" destOrd="1" presId="urn:microsoft.com/office/officeart/2005/8/layout/hList1"/>
    <dgm:cxn modelId="{022F0385-BDCF-4D4A-8053-A0BC5D76AC4E}" type="presParOf" srcId="{C4950C95-DBF8-463D-AB9C-62068E422539}" destId="{F6609961-5BF3-4B3E-9742-EDFE05B7C75E}" srcOrd="0" destOrd="0" presId="urn:microsoft.com/office/officeart/2005/8/layout/hList1"/>
    <dgm:cxn modelId="{A37875BA-3AB8-4D90-BC77-6DE22DF0E23A}" type="presParOf" srcId="{F6609961-5BF3-4B3E-9742-EDFE05B7C75E}" destId="{D370E4D9-7797-40DB-9EA0-CB1C99CDEC20}" srcOrd="0" destOrd="0" presId="urn:microsoft.com/office/officeart/2005/8/layout/hList1"/>
    <dgm:cxn modelId="{132A0342-A07F-46E0-A620-ABA3E75A8ED6}" type="presParOf" srcId="{F6609961-5BF3-4B3E-9742-EDFE05B7C75E}" destId="{44F5CBB7-7047-463D-A4A0-4AECB24AA673}" srcOrd="1" destOrd="0" presId="urn:microsoft.com/office/officeart/2005/8/layout/hList1"/>
    <dgm:cxn modelId="{5E4DCC77-9890-4F99-95C0-BE4A1531F528}" type="presParOf" srcId="{C4950C95-DBF8-463D-AB9C-62068E422539}" destId="{EF896ABA-0027-49B4-A964-84A37B36E07C}" srcOrd="1" destOrd="0" presId="urn:microsoft.com/office/officeart/2005/8/layout/hList1"/>
    <dgm:cxn modelId="{C2379CC3-D4AD-452C-BA86-C356703A884A}" type="presParOf" srcId="{C4950C95-DBF8-463D-AB9C-62068E422539}" destId="{F9D9736B-7240-4461-B916-D74DC387C81A}" srcOrd="2" destOrd="0" presId="urn:microsoft.com/office/officeart/2005/8/layout/hList1"/>
    <dgm:cxn modelId="{93C2F6AC-3484-4BD3-8DF5-6564EF753BF6}" type="presParOf" srcId="{F9D9736B-7240-4461-B916-D74DC387C81A}" destId="{6F47F0B7-B434-438E-9B5A-82E427EFFE01}" srcOrd="0" destOrd="0" presId="urn:microsoft.com/office/officeart/2005/8/layout/hList1"/>
    <dgm:cxn modelId="{12CB2EB9-6A8B-465E-B25D-98CE206730AD}" type="presParOf" srcId="{F9D9736B-7240-4461-B916-D74DC387C81A}" destId="{F9FAF010-83A3-4A1B-BB53-AC1CBED0C88E}" srcOrd="1" destOrd="0" presId="urn:microsoft.com/office/officeart/2005/8/layout/hList1"/>
    <dgm:cxn modelId="{16030D5F-B9D5-42E7-AC56-E65BF09CF3E3}" type="presParOf" srcId="{C4950C95-DBF8-463D-AB9C-62068E422539}" destId="{35D6BC4C-805B-46D5-B3CE-5D9EF238F925}" srcOrd="3" destOrd="0" presId="urn:microsoft.com/office/officeart/2005/8/layout/hList1"/>
    <dgm:cxn modelId="{64F34C73-7FCA-449A-8F68-2E6BB75BCC87}" type="presParOf" srcId="{C4950C95-DBF8-463D-AB9C-62068E422539}" destId="{C79B904D-73FB-4FE1-87C2-AB993EC0B45A}" srcOrd="4" destOrd="0" presId="urn:microsoft.com/office/officeart/2005/8/layout/hList1"/>
    <dgm:cxn modelId="{904BAD15-3D67-41A4-9C9D-8F7361CD1768}" type="presParOf" srcId="{C79B904D-73FB-4FE1-87C2-AB993EC0B45A}" destId="{60CF88FE-00AD-4016-8B50-33877FF54B52}" srcOrd="0" destOrd="0" presId="urn:microsoft.com/office/officeart/2005/8/layout/hList1"/>
    <dgm:cxn modelId="{1C7935EE-FD53-47C9-8168-2969F9A90500}" type="presParOf" srcId="{C79B904D-73FB-4FE1-87C2-AB993EC0B45A}" destId="{A2039138-A98C-427A-A019-512857B4E3D4}" srcOrd="1" destOrd="0" presId="urn:microsoft.com/office/officeart/2005/8/layout/hList1"/>
    <dgm:cxn modelId="{6D2E958C-09C0-4350-822D-21372A86C6A9}" type="presParOf" srcId="{C4950C95-DBF8-463D-AB9C-62068E422539}" destId="{3C2027B7-6961-4AF1-841B-678FD5C58FEA}" srcOrd="5" destOrd="0" presId="urn:microsoft.com/office/officeart/2005/8/layout/hList1"/>
    <dgm:cxn modelId="{60739CEC-1DA1-4A5A-90F3-B79A860E778A}" type="presParOf" srcId="{C4950C95-DBF8-463D-AB9C-62068E422539}" destId="{352FE608-714C-4B0B-AB85-E7C199E1BB88}" srcOrd="6" destOrd="0" presId="urn:microsoft.com/office/officeart/2005/8/layout/hList1"/>
    <dgm:cxn modelId="{32BD332F-B90D-4318-9289-459EB6441CD2}" type="presParOf" srcId="{352FE608-714C-4B0B-AB85-E7C199E1BB88}" destId="{3DDE9C89-E34F-4184-96C7-0DF70FEBE93F}" srcOrd="0" destOrd="0" presId="urn:microsoft.com/office/officeart/2005/8/layout/hList1"/>
    <dgm:cxn modelId="{FD95B2B1-5944-44E4-AC42-A10BF654717C}" type="presParOf" srcId="{352FE608-714C-4B0B-AB85-E7C199E1BB88}" destId="{A942D3C6-C602-4838-B929-0C19C42BF4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D773715-F3E9-4120-9C63-4B10055FF1F8}">
      <dgm:prSet phldrT="[Text]" custT="1"/>
      <dgm:spPr/>
      <dgm:t>
        <a:bodyPr/>
        <a:lstStyle/>
        <a:p>
          <a:r>
            <a:rPr lang="en-CA" sz="2000" b="1" dirty="0"/>
            <a:t>Sherwood Dodge (*)</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Canadian Brewhouse</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Labatt Breweries</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184C491F-3EE5-44F9-B620-F758A84F2328}" type="pres">
      <dgm:prSet presAssocID="{3153E85E-5237-4512-A444-0ADD65080A19}" presName="diagram" presStyleCnt="0">
        <dgm:presLayoutVars>
          <dgm:dir/>
          <dgm:resizeHandles val="exact"/>
        </dgm:presLayoutVars>
      </dgm:prSet>
      <dgm:spPr/>
    </dgm:pt>
    <dgm:pt modelId="{F2550C10-FD44-4F9E-B666-5DE188C5D7C1}" type="pres">
      <dgm:prSet presAssocID="{9D773715-F3E9-4120-9C63-4B10055FF1F8}" presName="node" presStyleLbl="node1" presStyleIdx="0" presStyleCnt="3">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1" presStyleCnt="3">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2" presStyleCnt="3">
        <dgm:presLayoutVars>
          <dgm:bulletEnabled val="1"/>
        </dgm:presLayoutVars>
      </dgm:prSet>
      <dgm:spPr/>
    </dgm:pt>
  </dgm:ptLst>
  <dgm:cxnLst>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0" destOrd="0" parTransId="{D316CF9C-ED51-4233-B4DB-6F5D1A442287}" sibTransId="{774D8132-D219-4923-9D75-0EE3D89FF8F1}"/>
    <dgm:cxn modelId="{E7DC9C7E-2C73-494E-A979-59023FFBAE2C}" srcId="{3153E85E-5237-4512-A444-0ADD65080A19}" destId="{366550E3-5F98-4583-8421-6BE19CF9AFB8}" srcOrd="1" destOrd="0" parTransId="{EA588AA9-DE11-40CF-981A-1DCC717559A8}" sibTransId="{029AEC91-14B5-4360-A1FD-188FBA816EAC}"/>
    <dgm:cxn modelId="{22715199-6003-4C41-91A7-11EBCC60354B}" srcId="{3153E85E-5237-4512-A444-0ADD65080A19}" destId="{226A163F-B54B-46E8-B13B-0C221E57160D}" srcOrd="2" destOrd="0" parTransId="{6A1C142A-59C4-4CF2-9518-B2572A8A3881}" sibTransId="{1309780F-EE4B-4A67-9C9D-A793D94654F1}"/>
    <dgm:cxn modelId="{8EC521BD-EAFA-4122-ACD8-7E0EEC97E17C}" type="presOf" srcId="{226A163F-B54B-46E8-B13B-0C221E57160D}" destId="{8C1E901F-FB16-4B26-B003-6BAA47601B3E}" srcOrd="0" destOrd="0" presId="urn:microsoft.com/office/officeart/2005/8/layout/default"/>
    <dgm:cxn modelId="{A8D41391-9EE3-48AC-A216-B245E45474E5}" type="presParOf" srcId="{184C491F-3EE5-44F9-B620-F758A84F2328}" destId="{F2550C10-FD44-4F9E-B666-5DE188C5D7C1}" srcOrd="0" destOrd="0" presId="urn:microsoft.com/office/officeart/2005/8/layout/default"/>
    <dgm:cxn modelId="{D5889761-682E-41E1-970B-0D748FD23922}" type="presParOf" srcId="{184C491F-3EE5-44F9-B620-F758A84F2328}" destId="{166E47D2-E2DA-4A52-841D-8A1551DB3BA6}" srcOrd="1" destOrd="0" presId="urn:microsoft.com/office/officeart/2005/8/layout/default"/>
    <dgm:cxn modelId="{4AD6D7AE-8475-4285-A832-2AA7252AEA2C}" type="presParOf" srcId="{184C491F-3EE5-44F9-B620-F758A84F2328}" destId="{40971A68-D219-4DA1-8540-124A0823078B}" srcOrd="2" destOrd="0" presId="urn:microsoft.com/office/officeart/2005/8/layout/default"/>
    <dgm:cxn modelId="{F6D82EFD-DECC-45AB-9DFA-3BDC83B1BB80}" type="presParOf" srcId="{184C491F-3EE5-44F9-B620-F758A84F2328}" destId="{F121F938-E1D5-49DA-BD0E-5EFC6B8CE8B8}" srcOrd="3" destOrd="0" presId="urn:microsoft.com/office/officeart/2005/8/layout/default"/>
    <dgm:cxn modelId="{B2ECCB6C-355A-4807-B618-95972486399B}" type="presParOf" srcId="{184C491F-3EE5-44F9-B620-F758A84F2328}" destId="{8C1E901F-FB16-4B26-B003-6BAA47601B3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A75B8322-85CB-46E2-946A-C31EB65AFAD1}">
      <dgm:prSet phldrT="[Text]" custT="1"/>
      <dgm:spPr/>
      <dgm:t>
        <a:bodyPr/>
        <a:lstStyle/>
        <a:p>
          <a:r>
            <a:rPr lang="en-CA" sz="2000" dirty="0"/>
            <a:t>Mission Fun and Games</a:t>
          </a:r>
        </a:p>
      </dgm:t>
    </dgm:pt>
    <dgm:pt modelId="{64F49FF8-82B5-4A80-8510-ABEAF2646AA0}" type="parTrans" cxnId="{9E8002F0-6635-484D-BC78-596D07D1C7D6}">
      <dgm:prSet/>
      <dgm:spPr/>
      <dgm:t>
        <a:bodyPr/>
        <a:lstStyle/>
        <a:p>
          <a:endParaRPr lang="en-CA" sz="1000"/>
        </a:p>
      </dgm:t>
    </dgm:pt>
    <dgm:pt modelId="{92C95854-D828-48F9-B979-606826430F96}" type="sibTrans" cxnId="{9E8002F0-6635-484D-BC78-596D07D1C7D6}">
      <dgm:prSet/>
      <dgm:spPr/>
      <dgm:t>
        <a:bodyPr/>
        <a:lstStyle/>
        <a:p>
          <a:endParaRPr lang="en-CA" sz="1000"/>
        </a:p>
      </dgm:t>
    </dgm:pt>
    <dgm:pt modelId="{36A8B96E-C190-4309-BFAE-28A00B1BA235}">
      <dgm:prSet phldrT="[Text]" custT="1"/>
      <dgm:spPr/>
      <dgm:t>
        <a:bodyPr/>
        <a:lstStyle/>
        <a:p>
          <a:r>
            <a:rPr lang="en-CA" sz="2000" dirty="0"/>
            <a:t>Phoenix Fence</a:t>
          </a:r>
        </a:p>
      </dgm:t>
    </dgm:pt>
    <dgm:pt modelId="{48059C46-3CBC-4219-8685-6C81171F511D}" type="parTrans" cxnId="{51462CE2-B672-4EDF-9BEB-EDA4E577F466}">
      <dgm:prSet/>
      <dgm:spPr/>
      <dgm:t>
        <a:bodyPr/>
        <a:lstStyle/>
        <a:p>
          <a:endParaRPr lang="en-CA" sz="1000"/>
        </a:p>
      </dgm:t>
    </dgm:pt>
    <dgm:pt modelId="{3C9FF665-FF2B-4186-9260-23F064DB763E}" type="sibTrans" cxnId="{51462CE2-B672-4EDF-9BEB-EDA4E577F466}">
      <dgm:prSet/>
      <dgm:spPr/>
      <dgm:t>
        <a:bodyPr/>
        <a:lstStyle/>
        <a:p>
          <a:endParaRPr lang="en-CA" sz="1000"/>
        </a:p>
      </dgm:t>
    </dgm:pt>
    <dgm:pt modelId="{9D773715-F3E9-4120-9C63-4B10055FF1F8}">
      <dgm:prSet phldrT="[Text]" custT="1"/>
      <dgm:spPr/>
      <dgm:t>
        <a:bodyPr/>
        <a:lstStyle/>
        <a:p>
          <a:r>
            <a:rPr lang="en-CA" sz="2000" dirty="0"/>
            <a:t>Core Networks</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Sturgeon Animal Hospital</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Re/Max </a:t>
          </a:r>
          <a:br>
            <a:rPr lang="en-CA" sz="2000" dirty="0"/>
          </a:br>
          <a:r>
            <a:rPr lang="en-CA" sz="2000" dirty="0"/>
            <a:t>Ross Storoshenko</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9C9133F2-1BF4-419C-A66D-ACE416BD23F4}">
      <dgm:prSet phldrT="[Text]" custT="1"/>
      <dgm:spPr/>
      <dgm:t>
        <a:bodyPr/>
        <a:lstStyle/>
        <a:p>
          <a:r>
            <a:rPr lang="en-CA" sz="2000" b="1" dirty="0" err="1"/>
            <a:t>ReMax</a:t>
          </a:r>
          <a:r>
            <a:rPr lang="en-CA" sz="2000" b="1" dirty="0"/>
            <a:t> </a:t>
          </a:r>
          <a:br>
            <a:rPr lang="en-CA" sz="2000" b="1" dirty="0"/>
          </a:br>
          <a:r>
            <a:rPr lang="en-CA" sz="2000" b="1" dirty="0"/>
            <a:t>River Valley (*)</a:t>
          </a:r>
        </a:p>
      </dgm:t>
    </dgm:pt>
    <dgm:pt modelId="{D7EDAF9D-34D0-4744-8CA0-CDA4A79B097A}" type="parTrans" cxnId="{10A7F810-1DE8-476E-AD66-804079AA0C50}">
      <dgm:prSet/>
      <dgm:spPr/>
      <dgm:t>
        <a:bodyPr/>
        <a:lstStyle/>
        <a:p>
          <a:endParaRPr lang="en-CA"/>
        </a:p>
      </dgm:t>
    </dgm:pt>
    <dgm:pt modelId="{A5ADED4A-C9EC-4B05-BAA1-DA69E4365B18}" type="sibTrans" cxnId="{10A7F810-1DE8-476E-AD66-804079AA0C50}">
      <dgm:prSet/>
      <dgm:spPr/>
      <dgm:t>
        <a:bodyPr/>
        <a:lstStyle/>
        <a:p>
          <a:endParaRPr lang="en-CA"/>
        </a:p>
      </dgm:t>
    </dgm:pt>
    <dgm:pt modelId="{4CA407ED-4FD9-46DD-AC14-9CD8934F1EA3}">
      <dgm:prSet phldrT="[Text]" custT="1"/>
      <dgm:spPr/>
      <dgm:t>
        <a:bodyPr/>
        <a:lstStyle/>
        <a:p>
          <a:r>
            <a:rPr lang="en-CA" sz="2000" dirty="0"/>
            <a:t>Tri-Tec Project Mgmt.</a:t>
          </a:r>
        </a:p>
      </dgm:t>
    </dgm:pt>
    <dgm:pt modelId="{0B1B01F2-37D5-4C1A-A739-1F3A7E48311B}" type="parTrans" cxnId="{8E6C00AE-A85B-4B02-BB38-895AA07194D1}">
      <dgm:prSet/>
      <dgm:spPr/>
      <dgm:t>
        <a:bodyPr/>
        <a:lstStyle/>
        <a:p>
          <a:endParaRPr lang="en-CA"/>
        </a:p>
      </dgm:t>
    </dgm:pt>
    <dgm:pt modelId="{4F60AB9F-8948-4E73-B71C-7D7CDEB44CE9}" type="sibTrans" cxnId="{8E6C00AE-A85B-4B02-BB38-895AA07194D1}">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7">
        <dgm:presLayoutVars>
          <dgm:bulletEnabled val="1"/>
        </dgm:presLayoutVars>
      </dgm:prSet>
      <dgm:spPr/>
    </dgm:pt>
    <dgm:pt modelId="{D23E31A3-FEE8-44AE-8769-A8338D4B8BB5}" type="pres">
      <dgm:prSet presAssocID="{92C95854-D828-48F9-B979-606826430F96}" presName="sibTrans" presStyleCnt="0"/>
      <dgm:spPr/>
    </dgm:pt>
    <dgm:pt modelId="{78827FEB-A0F9-4BA1-AE2F-753EBBD93858}" type="pres">
      <dgm:prSet presAssocID="{36A8B96E-C190-4309-BFAE-28A00B1BA235}" presName="node" presStyleLbl="node1" presStyleIdx="1" presStyleCnt="7">
        <dgm:presLayoutVars>
          <dgm:bulletEnabled val="1"/>
        </dgm:presLayoutVars>
      </dgm:prSet>
      <dgm:spPr/>
    </dgm:pt>
    <dgm:pt modelId="{9E600872-B74A-4240-A154-AD6BBDB14891}" type="pres">
      <dgm:prSet presAssocID="{3C9FF665-FF2B-4186-9260-23F064DB763E}" presName="sibTrans" presStyleCnt="0"/>
      <dgm:spPr/>
    </dgm:pt>
    <dgm:pt modelId="{F2550C10-FD44-4F9E-B666-5DE188C5D7C1}" type="pres">
      <dgm:prSet presAssocID="{9D773715-F3E9-4120-9C63-4B10055FF1F8}" presName="node" presStyleLbl="node1" presStyleIdx="2" presStyleCnt="7">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3" presStyleCnt="7">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4" presStyleCnt="7">
        <dgm:presLayoutVars>
          <dgm:bulletEnabled val="1"/>
        </dgm:presLayoutVars>
      </dgm:prSet>
      <dgm:spPr/>
    </dgm:pt>
    <dgm:pt modelId="{49FC56AB-C26C-4555-8254-90C7E666AAF8}" type="pres">
      <dgm:prSet presAssocID="{1309780F-EE4B-4A67-9C9D-A793D94654F1}" presName="sibTrans" presStyleCnt="0"/>
      <dgm:spPr/>
    </dgm:pt>
    <dgm:pt modelId="{0CBD8554-FAFC-47C1-9724-71BF7D784401}" type="pres">
      <dgm:prSet presAssocID="{9C9133F2-1BF4-419C-A66D-ACE416BD23F4}" presName="node" presStyleLbl="node1" presStyleIdx="5" presStyleCnt="7">
        <dgm:presLayoutVars>
          <dgm:bulletEnabled val="1"/>
        </dgm:presLayoutVars>
      </dgm:prSet>
      <dgm:spPr/>
    </dgm:pt>
    <dgm:pt modelId="{BEB30506-508A-4400-A1F2-59100E3DD98D}" type="pres">
      <dgm:prSet presAssocID="{A5ADED4A-C9EC-4B05-BAA1-DA69E4365B18}" presName="sibTrans" presStyleCnt="0"/>
      <dgm:spPr/>
    </dgm:pt>
    <dgm:pt modelId="{774F13A5-E6F5-461A-A9CE-81B9B81F0818}" type="pres">
      <dgm:prSet presAssocID="{4CA407ED-4FD9-46DD-AC14-9CD8934F1EA3}" presName="node" presStyleLbl="node1" presStyleIdx="6" presStyleCnt="7">
        <dgm:presLayoutVars>
          <dgm:bulletEnabled val="1"/>
        </dgm:presLayoutVars>
      </dgm:prSet>
      <dgm:spPr/>
    </dgm:pt>
  </dgm:ptLst>
  <dgm:cxnLst>
    <dgm:cxn modelId="{10A7F810-1DE8-476E-AD66-804079AA0C50}" srcId="{3153E85E-5237-4512-A444-0ADD65080A19}" destId="{9C9133F2-1BF4-419C-A66D-ACE416BD23F4}" srcOrd="5" destOrd="0" parTransId="{D7EDAF9D-34D0-4744-8CA0-CDA4A79B097A}" sibTransId="{A5ADED4A-C9EC-4B05-BAA1-DA69E4365B18}"/>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743C2D34-60A6-4C14-83E2-DC9C26AB7408}" type="presOf" srcId="{9C9133F2-1BF4-419C-A66D-ACE416BD23F4}" destId="{0CBD8554-FAFC-47C1-9724-71BF7D784401}" srcOrd="0" destOrd="0" presId="urn:microsoft.com/office/officeart/2005/8/layout/default"/>
    <dgm:cxn modelId="{CEB90E44-02A1-41CF-8B26-CD1ADC2B9DBA}" type="presOf" srcId="{4CA407ED-4FD9-46DD-AC14-9CD8934F1EA3}" destId="{774F13A5-E6F5-461A-A9CE-81B9B81F081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2" destOrd="0" parTransId="{D316CF9C-ED51-4233-B4DB-6F5D1A442287}" sibTransId="{774D8132-D219-4923-9D75-0EE3D89FF8F1}"/>
    <dgm:cxn modelId="{E7DC9C7E-2C73-494E-A979-59023FFBAE2C}" srcId="{3153E85E-5237-4512-A444-0ADD65080A19}" destId="{366550E3-5F98-4583-8421-6BE19CF9AFB8}" srcOrd="3" destOrd="0" parTransId="{EA588AA9-DE11-40CF-981A-1DCC717559A8}" sibTransId="{029AEC91-14B5-4360-A1FD-188FBA816EAC}"/>
    <dgm:cxn modelId="{22715199-6003-4C41-91A7-11EBCC60354B}" srcId="{3153E85E-5237-4512-A444-0ADD65080A19}" destId="{226A163F-B54B-46E8-B13B-0C221E57160D}" srcOrd="4" destOrd="0" parTransId="{6A1C142A-59C4-4CF2-9518-B2572A8A3881}" sibTransId="{1309780F-EE4B-4A67-9C9D-A793D94654F1}"/>
    <dgm:cxn modelId="{CA1507A4-6AE1-4DAA-A751-87A085FF1CBA}" type="presOf" srcId="{36A8B96E-C190-4309-BFAE-28A00B1BA235}" destId="{78827FEB-A0F9-4BA1-AE2F-753EBBD93858}" srcOrd="0" destOrd="0" presId="urn:microsoft.com/office/officeart/2005/8/layout/default"/>
    <dgm:cxn modelId="{8E6C00AE-A85B-4B02-BB38-895AA07194D1}" srcId="{3153E85E-5237-4512-A444-0ADD65080A19}" destId="{4CA407ED-4FD9-46DD-AC14-9CD8934F1EA3}" srcOrd="6" destOrd="0" parTransId="{0B1B01F2-37D5-4C1A-A739-1F3A7E48311B}" sibTransId="{4F60AB9F-8948-4E73-B71C-7D7CDEB44CE9}"/>
    <dgm:cxn modelId="{8EC521BD-EAFA-4122-ACD8-7E0EEC97E17C}" type="presOf" srcId="{226A163F-B54B-46E8-B13B-0C221E57160D}" destId="{8C1E901F-FB16-4B26-B003-6BAA47601B3E}"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51462CE2-B672-4EDF-9BEB-EDA4E577F466}" srcId="{3153E85E-5237-4512-A444-0ADD65080A19}" destId="{36A8B96E-C190-4309-BFAE-28A00B1BA235}" srcOrd="1" destOrd="0" parTransId="{48059C46-3CBC-4219-8685-6C81171F511D}" sibTransId="{3C9FF665-FF2B-4186-9260-23F064DB763E}"/>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EB439FFB-3EE3-46F9-89A5-560FDE6FAA2C}" type="presParOf" srcId="{184C491F-3EE5-44F9-B620-F758A84F2328}" destId="{78827FEB-A0F9-4BA1-AE2F-753EBBD93858}" srcOrd="2" destOrd="0" presId="urn:microsoft.com/office/officeart/2005/8/layout/default"/>
    <dgm:cxn modelId="{A931DBC6-7606-432A-8B97-B1136D9ABA88}" type="presParOf" srcId="{184C491F-3EE5-44F9-B620-F758A84F2328}" destId="{9E600872-B74A-4240-A154-AD6BBDB14891}" srcOrd="3" destOrd="0" presId="urn:microsoft.com/office/officeart/2005/8/layout/default"/>
    <dgm:cxn modelId="{A8D41391-9EE3-48AC-A216-B245E45474E5}" type="presParOf" srcId="{184C491F-3EE5-44F9-B620-F758A84F2328}" destId="{F2550C10-FD44-4F9E-B666-5DE188C5D7C1}" srcOrd="4" destOrd="0" presId="urn:microsoft.com/office/officeart/2005/8/layout/default"/>
    <dgm:cxn modelId="{D5889761-682E-41E1-970B-0D748FD23922}" type="presParOf" srcId="{184C491F-3EE5-44F9-B620-F758A84F2328}" destId="{166E47D2-E2DA-4A52-841D-8A1551DB3BA6}" srcOrd="5" destOrd="0" presId="urn:microsoft.com/office/officeart/2005/8/layout/default"/>
    <dgm:cxn modelId="{4AD6D7AE-8475-4285-A832-2AA7252AEA2C}" type="presParOf" srcId="{184C491F-3EE5-44F9-B620-F758A84F2328}" destId="{40971A68-D219-4DA1-8540-124A0823078B}" srcOrd="6" destOrd="0" presId="urn:microsoft.com/office/officeart/2005/8/layout/default"/>
    <dgm:cxn modelId="{F6D82EFD-DECC-45AB-9DFA-3BDC83B1BB80}" type="presParOf" srcId="{184C491F-3EE5-44F9-B620-F758A84F2328}" destId="{F121F938-E1D5-49DA-BD0E-5EFC6B8CE8B8}" srcOrd="7" destOrd="0" presId="urn:microsoft.com/office/officeart/2005/8/layout/default"/>
    <dgm:cxn modelId="{B2ECCB6C-355A-4807-B618-95972486399B}" type="presParOf" srcId="{184C491F-3EE5-44F9-B620-F758A84F2328}" destId="{8C1E901F-FB16-4B26-B003-6BAA47601B3E}" srcOrd="8" destOrd="0" presId="urn:microsoft.com/office/officeart/2005/8/layout/default"/>
    <dgm:cxn modelId="{BE1D50BE-4B94-4DE9-AEF6-DE497B8AB3B7}" type="presParOf" srcId="{184C491F-3EE5-44F9-B620-F758A84F2328}" destId="{49FC56AB-C26C-4555-8254-90C7E666AAF8}" srcOrd="9" destOrd="0" presId="urn:microsoft.com/office/officeart/2005/8/layout/default"/>
    <dgm:cxn modelId="{F9FE2C0D-D202-4302-ADDA-66C8680ABA54}" type="presParOf" srcId="{184C491F-3EE5-44F9-B620-F758A84F2328}" destId="{0CBD8554-FAFC-47C1-9724-71BF7D784401}" srcOrd="10" destOrd="0" presId="urn:microsoft.com/office/officeart/2005/8/layout/default"/>
    <dgm:cxn modelId="{F7603D20-E593-4B07-B6CE-D17E5E9E0146}" type="presParOf" srcId="{184C491F-3EE5-44F9-B620-F758A84F2328}" destId="{BEB30506-508A-4400-A1F2-59100E3DD98D}" srcOrd="11" destOrd="0" presId="urn:microsoft.com/office/officeart/2005/8/layout/default"/>
    <dgm:cxn modelId="{99B8346E-FB6F-416B-AD4D-90F04911DBFB}" type="presParOf" srcId="{184C491F-3EE5-44F9-B620-F758A84F2328}" destId="{774F13A5-E6F5-461A-A9CE-81B9B81F0818}"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A75B8322-85CB-46E2-946A-C31EB65AFAD1}">
      <dgm:prSet phldrT="[Text]" custT="1"/>
      <dgm:spPr/>
      <dgm:t>
        <a:bodyPr/>
        <a:lstStyle/>
        <a:p>
          <a:r>
            <a:rPr lang="en-CA" sz="1800" dirty="0"/>
            <a:t>Top Hat Advisory</a:t>
          </a:r>
        </a:p>
      </dgm:t>
    </dgm:pt>
    <dgm:pt modelId="{64F49FF8-82B5-4A80-8510-ABEAF2646AA0}" type="parTrans" cxnId="{9E8002F0-6635-484D-BC78-596D07D1C7D6}">
      <dgm:prSet/>
      <dgm:spPr/>
      <dgm:t>
        <a:bodyPr/>
        <a:lstStyle/>
        <a:p>
          <a:endParaRPr lang="en-CA" sz="900"/>
        </a:p>
      </dgm:t>
    </dgm:pt>
    <dgm:pt modelId="{92C95854-D828-48F9-B979-606826430F96}" type="sibTrans" cxnId="{9E8002F0-6635-484D-BC78-596D07D1C7D6}">
      <dgm:prSet/>
      <dgm:spPr/>
      <dgm:t>
        <a:bodyPr/>
        <a:lstStyle/>
        <a:p>
          <a:endParaRPr lang="en-CA" sz="900"/>
        </a:p>
      </dgm:t>
    </dgm:pt>
    <dgm:pt modelId="{9D773715-F3E9-4120-9C63-4B10055FF1F8}">
      <dgm:prSet phldrT="[Text]" custT="1"/>
      <dgm:spPr/>
      <dgm:t>
        <a:bodyPr/>
        <a:lstStyle/>
        <a:p>
          <a:r>
            <a:rPr lang="en-CA" sz="1800" dirty="0"/>
            <a:t>Sturgeon Auto Body</a:t>
          </a:r>
        </a:p>
      </dgm:t>
    </dgm:pt>
    <dgm:pt modelId="{D316CF9C-ED51-4233-B4DB-6F5D1A442287}" type="parTrans" cxnId="{3E7CA67A-6478-42ED-AD66-90D7EC7D885E}">
      <dgm:prSet/>
      <dgm:spPr/>
      <dgm:t>
        <a:bodyPr/>
        <a:lstStyle/>
        <a:p>
          <a:endParaRPr lang="en-CA" sz="900"/>
        </a:p>
      </dgm:t>
    </dgm:pt>
    <dgm:pt modelId="{774D8132-D219-4923-9D75-0EE3D89FF8F1}" type="sibTrans" cxnId="{3E7CA67A-6478-42ED-AD66-90D7EC7D885E}">
      <dgm:prSet/>
      <dgm:spPr/>
      <dgm:t>
        <a:bodyPr/>
        <a:lstStyle/>
        <a:p>
          <a:endParaRPr lang="en-CA" sz="900"/>
        </a:p>
      </dgm:t>
    </dgm:pt>
    <dgm:pt modelId="{9C9133F2-1BF4-419C-A66D-ACE416BD23F4}">
      <dgm:prSet phldrT="[Text]" custT="1"/>
      <dgm:spPr/>
      <dgm:t>
        <a:bodyPr/>
        <a:lstStyle/>
        <a:p>
          <a:r>
            <a:rPr lang="en-CA" sz="1800" dirty="0" err="1"/>
            <a:t>Brokerlink</a:t>
          </a:r>
          <a:endParaRPr lang="en-CA" sz="1800" dirty="0"/>
        </a:p>
      </dgm:t>
    </dgm:pt>
    <dgm:pt modelId="{D7EDAF9D-34D0-4744-8CA0-CDA4A79B097A}" type="parTrans" cxnId="{10A7F810-1DE8-476E-AD66-804079AA0C50}">
      <dgm:prSet/>
      <dgm:spPr/>
      <dgm:t>
        <a:bodyPr/>
        <a:lstStyle/>
        <a:p>
          <a:endParaRPr lang="en-CA" sz="1600"/>
        </a:p>
      </dgm:t>
    </dgm:pt>
    <dgm:pt modelId="{A5ADED4A-C9EC-4B05-BAA1-DA69E4365B18}" type="sibTrans" cxnId="{10A7F810-1DE8-476E-AD66-804079AA0C50}">
      <dgm:prSet/>
      <dgm:spPr/>
      <dgm:t>
        <a:bodyPr/>
        <a:lstStyle/>
        <a:p>
          <a:endParaRPr lang="en-CA" sz="1600"/>
        </a:p>
      </dgm:t>
    </dgm:pt>
    <dgm:pt modelId="{07C6D0D3-8D30-41DE-B43A-DA8AB09B09B5}">
      <dgm:prSet phldrT="[Text]" custT="1"/>
      <dgm:spPr/>
      <dgm:t>
        <a:bodyPr/>
        <a:lstStyle/>
        <a:p>
          <a:r>
            <a:rPr lang="en-CA" sz="1800" dirty="0"/>
            <a:t>MFP Resources</a:t>
          </a:r>
        </a:p>
      </dgm:t>
    </dgm:pt>
    <dgm:pt modelId="{4F594325-72C6-4027-ADB3-2D295112B307}" type="parTrans" cxnId="{0E4A7D3F-86D0-40F5-AEB9-003D83DA5125}">
      <dgm:prSet/>
      <dgm:spPr/>
      <dgm:t>
        <a:bodyPr/>
        <a:lstStyle/>
        <a:p>
          <a:endParaRPr lang="en-CA" sz="1600"/>
        </a:p>
      </dgm:t>
    </dgm:pt>
    <dgm:pt modelId="{7F8BF21F-A0A9-4D21-9AC3-D9C076188E37}" type="sibTrans" cxnId="{0E4A7D3F-86D0-40F5-AEB9-003D83DA5125}">
      <dgm:prSet/>
      <dgm:spPr/>
      <dgm:t>
        <a:bodyPr/>
        <a:lstStyle/>
        <a:p>
          <a:endParaRPr lang="en-CA" sz="1600"/>
        </a:p>
      </dgm:t>
    </dgm:pt>
    <dgm:pt modelId="{E97295E2-09FD-4834-A640-5FDBEDC1927E}">
      <dgm:prSet phldrT="[Text]" custT="1"/>
      <dgm:spPr/>
      <dgm:t>
        <a:bodyPr/>
        <a:lstStyle/>
        <a:p>
          <a:r>
            <a:rPr lang="en-CA" sz="1800" dirty="0"/>
            <a:t>St. Albert Inn &amp; Suites</a:t>
          </a:r>
        </a:p>
      </dgm:t>
    </dgm:pt>
    <dgm:pt modelId="{671EA0FF-0FCD-48AE-9154-0FEEA0153BEC}" type="parTrans" cxnId="{895CD2D4-6D5A-4372-8808-BA67A697C6AD}">
      <dgm:prSet/>
      <dgm:spPr/>
      <dgm:t>
        <a:bodyPr/>
        <a:lstStyle/>
        <a:p>
          <a:endParaRPr lang="en-CA" sz="1600"/>
        </a:p>
      </dgm:t>
    </dgm:pt>
    <dgm:pt modelId="{C989D67F-8696-4A37-A5E3-68449A9025B6}" type="sibTrans" cxnId="{895CD2D4-6D5A-4372-8808-BA67A697C6AD}">
      <dgm:prSet/>
      <dgm:spPr/>
      <dgm:t>
        <a:bodyPr/>
        <a:lstStyle/>
        <a:p>
          <a:endParaRPr lang="en-CA" sz="1600"/>
        </a:p>
      </dgm:t>
    </dgm:pt>
    <dgm:pt modelId="{D3627594-CFB5-456E-91FD-8476C50CFF95}">
      <dgm:prSet phldrT="[Text]" custT="1"/>
      <dgm:spPr/>
      <dgm:t>
        <a:bodyPr/>
        <a:lstStyle/>
        <a:p>
          <a:r>
            <a:rPr lang="en-CA" sz="1800" dirty="0"/>
            <a:t>Canadian Fence</a:t>
          </a:r>
        </a:p>
      </dgm:t>
    </dgm:pt>
    <dgm:pt modelId="{36776A95-8951-4B27-8086-072CDBB62F2D}" type="parTrans" cxnId="{F666A925-5C1E-4882-B461-AEE640CC7642}">
      <dgm:prSet/>
      <dgm:spPr/>
      <dgm:t>
        <a:bodyPr/>
        <a:lstStyle/>
        <a:p>
          <a:endParaRPr lang="en-CA" sz="1600"/>
        </a:p>
      </dgm:t>
    </dgm:pt>
    <dgm:pt modelId="{6B82DA33-6F89-4311-9BD3-870AFEB594BB}" type="sibTrans" cxnId="{F666A925-5C1E-4882-B461-AEE640CC7642}">
      <dgm:prSet/>
      <dgm:spPr/>
      <dgm:t>
        <a:bodyPr/>
        <a:lstStyle/>
        <a:p>
          <a:endParaRPr lang="en-CA" sz="1600"/>
        </a:p>
      </dgm:t>
    </dgm:pt>
    <dgm:pt modelId="{7276F953-85D2-44B9-A87E-74F0FFDB369A}">
      <dgm:prSet phldrT="[Text]" custT="1"/>
      <dgm:spPr/>
      <dgm:t>
        <a:bodyPr/>
        <a:lstStyle/>
        <a:p>
          <a:r>
            <a:rPr lang="en-CA" sz="1800" dirty="0"/>
            <a:t>Musco Lighting</a:t>
          </a:r>
        </a:p>
      </dgm:t>
    </dgm:pt>
    <dgm:pt modelId="{3C9C7A53-ED53-4084-9559-426ED20865C7}" type="parTrans" cxnId="{F01903B0-EBB7-4DF4-A6B7-AB1A88A4450D}">
      <dgm:prSet/>
      <dgm:spPr/>
      <dgm:t>
        <a:bodyPr/>
        <a:lstStyle/>
        <a:p>
          <a:endParaRPr lang="en-CA"/>
        </a:p>
      </dgm:t>
    </dgm:pt>
    <dgm:pt modelId="{F4EB1D68-D6B5-466C-B42B-EEE3E12BBA3B}" type="sibTrans" cxnId="{F01903B0-EBB7-4DF4-A6B7-AB1A88A4450D}">
      <dgm:prSet/>
      <dgm:spPr/>
      <dgm:t>
        <a:bodyPr/>
        <a:lstStyle/>
        <a:p>
          <a:endParaRPr lang="en-CA"/>
        </a:p>
      </dgm:t>
    </dgm:pt>
    <dgm:pt modelId="{5CC90A16-3740-441C-BC6C-B7C39C272B44}">
      <dgm:prSet phldrT="[Text]" custT="1"/>
      <dgm:spPr/>
      <dgm:t>
        <a:bodyPr/>
        <a:lstStyle/>
        <a:p>
          <a:r>
            <a:rPr lang="en-CA" sz="1800" dirty="0"/>
            <a:t>Southview Acura</a:t>
          </a:r>
        </a:p>
      </dgm:t>
    </dgm:pt>
    <dgm:pt modelId="{5AEBA92C-41D0-4C49-9FF4-8F4E9E785719}" type="parTrans" cxnId="{37677E59-B927-446C-98C5-5978C2C72720}">
      <dgm:prSet/>
      <dgm:spPr/>
      <dgm:t>
        <a:bodyPr/>
        <a:lstStyle/>
        <a:p>
          <a:endParaRPr lang="en-CA"/>
        </a:p>
      </dgm:t>
    </dgm:pt>
    <dgm:pt modelId="{4B81D12B-8EC1-4049-94BB-E94BEB18A42A}" type="sibTrans" cxnId="{37677E59-B927-446C-98C5-5978C2C72720}">
      <dgm:prSet/>
      <dgm:spPr/>
      <dgm:t>
        <a:bodyPr/>
        <a:lstStyle/>
        <a:p>
          <a:endParaRPr lang="en-CA"/>
        </a:p>
      </dgm:t>
    </dgm:pt>
    <dgm:pt modelId="{9B28B641-9D5E-4172-B997-986BA20626DD}">
      <dgm:prSet phldrT="[Text]" custT="1"/>
      <dgm:spPr/>
      <dgm:t>
        <a:bodyPr/>
        <a:lstStyle/>
        <a:p>
          <a:r>
            <a:rPr lang="en-CA" sz="1800" dirty="0"/>
            <a:t>Alley Kat Brewery</a:t>
          </a:r>
        </a:p>
      </dgm:t>
    </dgm:pt>
    <dgm:pt modelId="{1170A5B4-2CAD-423C-82F1-7C7B15670200}" type="parTrans" cxnId="{0B7D85B3-9028-4336-AEAC-48866D8D7F04}">
      <dgm:prSet/>
      <dgm:spPr/>
      <dgm:t>
        <a:bodyPr/>
        <a:lstStyle/>
        <a:p>
          <a:endParaRPr lang="en-CA"/>
        </a:p>
      </dgm:t>
    </dgm:pt>
    <dgm:pt modelId="{24171525-5A69-46C0-9FD8-0C6B30670629}" type="sibTrans" cxnId="{0B7D85B3-9028-4336-AEAC-48866D8D7F04}">
      <dgm:prSet/>
      <dgm:spPr/>
      <dgm:t>
        <a:bodyPr/>
        <a:lstStyle/>
        <a:p>
          <a:endParaRPr lang="en-CA"/>
        </a:p>
      </dgm:t>
    </dgm:pt>
    <dgm:pt modelId="{4C8D32AF-85BC-471F-AF08-EE21538C86B2}">
      <dgm:prSet phldrT="[Text]" custT="1"/>
      <dgm:spPr/>
      <dgm:t>
        <a:bodyPr/>
        <a:lstStyle/>
        <a:p>
          <a:r>
            <a:rPr lang="en-CA" sz="1800" dirty="0"/>
            <a:t>Sparklean Restoration</a:t>
          </a:r>
        </a:p>
      </dgm:t>
    </dgm:pt>
    <dgm:pt modelId="{8D997780-FC1D-4F9B-962B-D6D0B6324AD3}" type="parTrans" cxnId="{7B016653-6E88-4838-94D3-CD06207920A2}">
      <dgm:prSet/>
      <dgm:spPr/>
      <dgm:t>
        <a:bodyPr/>
        <a:lstStyle/>
        <a:p>
          <a:endParaRPr lang="en-CA"/>
        </a:p>
      </dgm:t>
    </dgm:pt>
    <dgm:pt modelId="{38005669-F896-43C7-8B46-6C4F22F6C687}" type="sibTrans" cxnId="{7B016653-6E88-4838-94D3-CD06207920A2}">
      <dgm:prSet/>
      <dgm:spPr/>
      <dgm:t>
        <a:bodyPr/>
        <a:lstStyle/>
        <a:p>
          <a:endParaRPr lang="en-CA"/>
        </a:p>
      </dgm:t>
    </dgm:pt>
    <dgm:pt modelId="{F578FE13-C48F-4166-B618-EA2A7D3E6D53}">
      <dgm:prSet phldrT="[Text]" custT="1"/>
      <dgm:spPr/>
      <dgm:t>
        <a:bodyPr/>
        <a:lstStyle/>
        <a:p>
          <a:r>
            <a:rPr lang="en-CA" sz="1800" b="1" dirty="0"/>
            <a:t>St. Louis Bar and Grill (*)</a:t>
          </a:r>
        </a:p>
      </dgm:t>
    </dgm:pt>
    <dgm:pt modelId="{4BD32033-C34F-4E1F-84F3-86BB45BC02DC}" type="parTrans" cxnId="{82F5CCAB-72E7-4836-AE04-71E6B219511B}">
      <dgm:prSet/>
      <dgm:spPr/>
      <dgm:t>
        <a:bodyPr/>
        <a:lstStyle/>
        <a:p>
          <a:endParaRPr lang="en-CA"/>
        </a:p>
      </dgm:t>
    </dgm:pt>
    <dgm:pt modelId="{21305066-0470-4C96-B05E-5133C4976B66}" type="sibTrans" cxnId="{82F5CCAB-72E7-4836-AE04-71E6B219511B}">
      <dgm:prSet/>
      <dgm:spPr/>
      <dgm:t>
        <a:bodyPr/>
        <a:lstStyle/>
        <a:p>
          <a:endParaRPr lang="en-CA"/>
        </a:p>
      </dgm:t>
    </dgm:pt>
    <dgm:pt modelId="{75AB5BA4-40DB-42D8-B12A-FA8CACA976E7}">
      <dgm:prSet phldrT="[Text]" custT="1"/>
      <dgm:spPr/>
      <dgm:t>
        <a:bodyPr/>
        <a:lstStyle/>
        <a:p>
          <a:r>
            <a:rPr lang="en-CA" sz="1800" b="1" dirty="0"/>
            <a:t>Fortis Alberta (*)</a:t>
          </a:r>
        </a:p>
      </dgm:t>
    </dgm:pt>
    <dgm:pt modelId="{1C447E05-41AB-4296-892B-8839B16545CE}" type="parTrans" cxnId="{CDFCBBA3-9596-496D-84E4-7A30F2344028}">
      <dgm:prSet/>
      <dgm:spPr/>
      <dgm:t>
        <a:bodyPr/>
        <a:lstStyle/>
        <a:p>
          <a:endParaRPr lang="en-CA"/>
        </a:p>
      </dgm:t>
    </dgm:pt>
    <dgm:pt modelId="{660D7059-FA8F-4E83-95F4-3D9584D06746}" type="sibTrans" cxnId="{CDFCBBA3-9596-496D-84E4-7A30F2344028}">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12">
        <dgm:presLayoutVars>
          <dgm:bulletEnabled val="1"/>
        </dgm:presLayoutVars>
      </dgm:prSet>
      <dgm:spPr/>
    </dgm:pt>
    <dgm:pt modelId="{D23E31A3-FEE8-44AE-8769-A8338D4B8BB5}" type="pres">
      <dgm:prSet presAssocID="{92C95854-D828-48F9-B979-606826430F96}" presName="sibTrans" presStyleCnt="0"/>
      <dgm:spPr/>
    </dgm:pt>
    <dgm:pt modelId="{F2550C10-FD44-4F9E-B666-5DE188C5D7C1}" type="pres">
      <dgm:prSet presAssocID="{9D773715-F3E9-4120-9C63-4B10055FF1F8}" presName="node" presStyleLbl="node1" presStyleIdx="1" presStyleCnt="12">
        <dgm:presLayoutVars>
          <dgm:bulletEnabled val="1"/>
        </dgm:presLayoutVars>
      </dgm:prSet>
      <dgm:spPr/>
    </dgm:pt>
    <dgm:pt modelId="{166E47D2-E2DA-4A52-841D-8A1551DB3BA6}" type="pres">
      <dgm:prSet presAssocID="{774D8132-D219-4923-9D75-0EE3D89FF8F1}" presName="sibTrans" presStyleCnt="0"/>
      <dgm:spPr/>
    </dgm:pt>
    <dgm:pt modelId="{DDC0635B-7BBF-41D9-A53B-0F27CB773B0A}" type="pres">
      <dgm:prSet presAssocID="{9C9133F2-1BF4-419C-A66D-ACE416BD23F4}" presName="node" presStyleLbl="node1" presStyleIdx="2" presStyleCnt="12">
        <dgm:presLayoutVars>
          <dgm:bulletEnabled val="1"/>
        </dgm:presLayoutVars>
      </dgm:prSet>
      <dgm:spPr/>
    </dgm:pt>
    <dgm:pt modelId="{213E8B0A-3C6B-4C56-9625-0260C137D5EF}" type="pres">
      <dgm:prSet presAssocID="{A5ADED4A-C9EC-4B05-BAA1-DA69E4365B18}" presName="sibTrans" presStyleCnt="0"/>
      <dgm:spPr/>
    </dgm:pt>
    <dgm:pt modelId="{2986B3D8-8C08-44E3-BFD3-6995E26C48C1}" type="pres">
      <dgm:prSet presAssocID="{07C6D0D3-8D30-41DE-B43A-DA8AB09B09B5}" presName="node" presStyleLbl="node1" presStyleIdx="3" presStyleCnt="12">
        <dgm:presLayoutVars>
          <dgm:bulletEnabled val="1"/>
        </dgm:presLayoutVars>
      </dgm:prSet>
      <dgm:spPr/>
    </dgm:pt>
    <dgm:pt modelId="{D330ADC3-463F-4777-924C-593CD7AE4E98}" type="pres">
      <dgm:prSet presAssocID="{7F8BF21F-A0A9-4D21-9AC3-D9C076188E37}" presName="sibTrans" presStyleCnt="0"/>
      <dgm:spPr/>
    </dgm:pt>
    <dgm:pt modelId="{709878B7-986F-4619-9BD8-39765FF45227}" type="pres">
      <dgm:prSet presAssocID="{E97295E2-09FD-4834-A640-5FDBEDC1927E}" presName="node" presStyleLbl="node1" presStyleIdx="4" presStyleCnt="12">
        <dgm:presLayoutVars>
          <dgm:bulletEnabled val="1"/>
        </dgm:presLayoutVars>
      </dgm:prSet>
      <dgm:spPr/>
    </dgm:pt>
    <dgm:pt modelId="{D67F042D-E019-4703-ACAC-9F3D0808C9B0}" type="pres">
      <dgm:prSet presAssocID="{C989D67F-8696-4A37-A5E3-68449A9025B6}" presName="sibTrans" presStyleCnt="0"/>
      <dgm:spPr/>
    </dgm:pt>
    <dgm:pt modelId="{EF27D5D8-A163-47BC-A10F-F55CC43F3C4B}" type="pres">
      <dgm:prSet presAssocID="{D3627594-CFB5-456E-91FD-8476C50CFF95}" presName="node" presStyleLbl="node1" presStyleIdx="5" presStyleCnt="12">
        <dgm:presLayoutVars>
          <dgm:bulletEnabled val="1"/>
        </dgm:presLayoutVars>
      </dgm:prSet>
      <dgm:spPr/>
    </dgm:pt>
    <dgm:pt modelId="{0FC81716-4110-440C-B7AA-727423983A6B}" type="pres">
      <dgm:prSet presAssocID="{6B82DA33-6F89-4311-9BD3-870AFEB594BB}" presName="sibTrans" presStyleCnt="0"/>
      <dgm:spPr/>
    </dgm:pt>
    <dgm:pt modelId="{17F3BB5B-4D44-4917-B37F-5240807D6BBC}" type="pres">
      <dgm:prSet presAssocID="{7276F953-85D2-44B9-A87E-74F0FFDB369A}" presName="node" presStyleLbl="node1" presStyleIdx="6" presStyleCnt="12">
        <dgm:presLayoutVars>
          <dgm:bulletEnabled val="1"/>
        </dgm:presLayoutVars>
      </dgm:prSet>
      <dgm:spPr/>
    </dgm:pt>
    <dgm:pt modelId="{4A0EFD4C-E5C2-4F4C-98B1-5A5DAE9B0E60}" type="pres">
      <dgm:prSet presAssocID="{F4EB1D68-D6B5-466C-B42B-EEE3E12BBA3B}" presName="sibTrans" presStyleCnt="0"/>
      <dgm:spPr/>
    </dgm:pt>
    <dgm:pt modelId="{6824EC82-75E9-4893-8E96-8118FC25AA34}" type="pres">
      <dgm:prSet presAssocID="{9B28B641-9D5E-4172-B997-986BA20626DD}" presName="node" presStyleLbl="node1" presStyleIdx="7" presStyleCnt="12">
        <dgm:presLayoutVars>
          <dgm:bulletEnabled val="1"/>
        </dgm:presLayoutVars>
      </dgm:prSet>
      <dgm:spPr/>
    </dgm:pt>
    <dgm:pt modelId="{3278D85D-E8A7-4054-AC47-B58BEF94C146}" type="pres">
      <dgm:prSet presAssocID="{24171525-5A69-46C0-9FD8-0C6B30670629}" presName="sibTrans" presStyleCnt="0"/>
      <dgm:spPr/>
    </dgm:pt>
    <dgm:pt modelId="{3BF16B7E-A23B-49B6-8060-A43A475CF067}" type="pres">
      <dgm:prSet presAssocID="{F578FE13-C48F-4166-B618-EA2A7D3E6D53}" presName="node" presStyleLbl="node1" presStyleIdx="8" presStyleCnt="12">
        <dgm:presLayoutVars>
          <dgm:bulletEnabled val="1"/>
        </dgm:presLayoutVars>
      </dgm:prSet>
      <dgm:spPr/>
    </dgm:pt>
    <dgm:pt modelId="{2B858824-4214-45E0-9FB0-423EB0A8BAAB}" type="pres">
      <dgm:prSet presAssocID="{21305066-0470-4C96-B05E-5133C4976B66}" presName="sibTrans" presStyleCnt="0"/>
      <dgm:spPr/>
    </dgm:pt>
    <dgm:pt modelId="{E410DF19-BD40-4D5C-9CCD-D390ED8DCD5B}" type="pres">
      <dgm:prSet presAssocID="{5CC90A16-3740-441C-BC6C-B7C39C272B44}" presName="node" presStyleLbl="node1" presStyleIdx="9" presStyleCnt="12">
        <dgm:presLayoutVars>
          <dgm:bulletEnabled val="1"/>
        </dgm:presLayoutVars>
      </dgm:prSet>
      <dgm:spPr/>
    </dgm:pt>
    <dgm:pt modelId="{A94B28CB-4CA3-463D-A7BD-362CF0D49F5F}" type="pres">
      <dgm:prSet presAssocID="{4B81D12B-8EC1-4049-94BB-E94BEB18A42A}" presName="sibTrans" presStyleCnt="0"/>
      <dgm:spPr/>
    </dgm:pt>
    <dgm:pt modelId="{202C18E0-A9A4-4323-ADBB-FB3322012BEC}" type="pres">
      <dgm:prSet presAssocID="{4C8D32AF-85BC-471F-AF08-EE21538C86B2}" presName="node" presStyleLbl="node1" presStyleIdx="10" presStyleCnt="12">
        <dgm:presLayoutVars>
          <dgm:bulletEnabled val="1"/>
        </dgm:presLayoutVars>
      </dgm:prSet>
      <dgm:spPr/>
    </dgm:pt>
    <dgm:pt modelId="{D54CA35F-96E0-4082-A9A6-D47361012517}" type="pres">
      <dgm:prSet presAssocID="{38005669-F896-43C7-8B46-6C4F22F6C687}" presName="sibTrans" presStyleCnt="0"/>
      <dgm:spPr/>
    </dgm:pt>
    <dgm:pt modelId="{17A1F6EC-29E5-4EC3-8193-AB4B6A4BA3B8}" type="pres">
      <dgm:prSet presAssocID="{75AB5BA4-40DB-42D8-B12A-FA8CACA976E7}" presName="node" presStyleLbl="node1" presStyleIdx="11" presStyleCnt="12">
        <dgm:presLayoutVars>
          <dgm:bulletEnabled val="1"/>
        </dgm:presLayoutVars>
      </dgm:prSet>
      <dgm:spPr/>
    </dgm:pt>
  </dgm:ptLst>
  <dgm:cxnLst>
    <dgm:cxn modelId="{10A7F810-1DE8-476E-AD66-804079AA0C50}" srcId="{3153E85E-5237-4512-A444-0ADD65080A19}" destId="{9C9133F2-1BF4-419C-A66D-ACE416BD23F4}" srcOrd="2" destOrd="0" parTransId="{D7EDAF9D-34D0-4744-8CA0-CDA4A79B097A}" sibTransId="{A5ADED4A-C9EC-4B05-BAA1-DA69E4365B18}"/>
    <dgm:cxn modelId="{E2D78912-0867-429C-BD06-CFBFBF3DD473}" type="presOf" srcId="{5CC90A16-3740-441C-BC6C-B7C39C272B44}" destId="{E410DF19-BD40-4D5C-9CCD-D390ED8DCD5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8A430324-5EF1-4847-9761-DB0D8DBCDF36}" type="presOf" srcId="{D3627594-CFB5-456E-91FD-8476C50CFF95}" destId="{EF27D5D8-A163-47BC-A10F-F55CC43F3C4B}" srcOrd="0" destOrd="0" presId="urn:microsoft.com/office/officeart/2005/8/layout/default"/>
    <dgm:cxn modelId="{F666A925-5C1E-4882-B461-AEE640CC7642}" srcId="{3153E85E-5237-4512-A444-0ADD65080A19}" destId="{D3627594-CFB5-456E-91FD-8476C50CFF95}" srcOrd="5" destOrd="0" parTransId="{36776A95-8951-4B27-8086-072CDBB62F2D}" sibTransId="{6B82DA33-6F89-4311-9BD3-870AFEB594BB}"/>
    <dgm:cxn modelId="{8CF4583D-C448-4486-9186-90A6C11A0C7A}" type="presOf" srcId="{7276F953-85D2-44B9-A87E-74F0FFDB369A}" destId="{17F3BB5B-4D44-4917-B37F-5240807D6BBC}" srcOrd="0" destOrd="0" presId="urn:microsoft.com/office/officeart/2005/8/layout/default"/>
    <dgm:cxn modelId="{0E4A7D3F-86D0-40F5-AEB9-003D83DA5125}" srcId="{3153E85E-5237-4512-A444-0ADD65080A19}" destId="{07C6D0D3-8D30-41DE-B43A-DA8AB09B09B5}" srcOrd="3" destOrd="0" parTransId="{4F594325-72C6-4027-ADB3-2D295112B307}" sibTransId="{7F8BF21F-A0A9-4D21-9AC3-D9C076188E37}"/>
    <dgm:cxn modelId="{E20A975D-80E0-4487-A315-47149F1449A9}" type="presOf" srcId="{07C6D0D3-8D30-41DE-B43A-DA8AB09B09B5}" destId="{2986B3D8-8C08-44E3-BFD3-6995E26C48C1}" srcOrd="0" destOrd="0" presId="urn:microsoft.com/office/officeart/2005/8/layout/default"/>
    <dgm:cxn modelId="{7B016653-6E88-4838-94D3-CD06207920A2}" srcId="{3153E85E-5237-4512-A444-0ADD65080A19}" destId="{4C8D32AF-85BC-471F-AF08-EE21538C86B2}" srcOrd="10" destOrd="0" parTransId="{8D997780-FC1D-4F9B-962B-D6D0B6324AD3}" sibTransId="{38005669-F896-43C7-8B46-6C4F22F6C687}"/>
    <dgm:cxn modelId="{F9107473-81CF-41EC-9682-E05941B7391F}" type="presOf" srcId="{9D773715-F3E9-4120-9C63-4B10055FF1F8}" destId="{F2550C10-FD44-4F9E-B666-5DE188C5D7C1}" srcOrd="0" destOrd="0" presId="urn:microsoft.com/office/officeart/2005/8/layout/default"/>
    <dgm:cxn modelId="{37677E59-B927-446C-98C5-5978C2C72720}" srcId="{3153E85E-5237-4512-A444-0ADD65080A19}" destId="{5CC90A16-3740-441C-BC6C-B7C39C272B44}" srcOrd="9" destOrd="0" parTransId="{5AEBA92C-41D0-4C49-9FF4-8F4E9E785719}" sibTransId="{4B81D12B-8EC1-4049-94BB-E94BEB18A42A}"/>
    <dgm:cxn modelId="{3E7CA67A-6478-42ED-AD66-90D7EC7D885E}" srcId="{3153E85E-5237-4512-A444-0ADD65080A19}" destId="{9D773715-F3E9-4120-9C63-4B10055FF1F8}" srcOrd="1" destOrd="0" parTransId="{D316CF9C-ED51-4233-B4DB-6F5D1A442287}" sibTransId="{774D8132-D219-4923-9D75-0EE3D89FF8F1}"/>
    <dgm:cxn modelId="{1D0C86A3-CE7A-44FA-B99B-43EF9C7E53BA}" type="presOf" srcId="{9C9133F2-1BF4-419C-A66D-ACE416BD23F4}" destId="{DDC0635B-7BBF-41D9-A53B-0F27CB773B0A}" srcOrd="0" destOrd="0" presId="urn:microsoft.com/office/officeart/2005/8/layout/default"/>
    <dgm:cxn modelId="{CDFCBBA3-9596-496D-84E4-7A30F2344028}" srcId="{3153E85E-5237-4512-A444-0ADD65080A19}" destId="{75AB5BA4-40DB-42D8-B12A-FA8CACA976E7}" srcOrd="11" destOrd="0" parTransId="{1C447E05-41AB-4296-892B-8839B16545CE}" sibTransId="{660D7059-FA8F-4E83-95F4-3D9584D06746}"/>
    <dgm:cxn modelId="{82F5CCAB-72E7-4836-AE04-71E6B219511B}" srcId="{3153E85E-5237-4512-A444-0ADD65080A19}" destId="{F578FE13-C48F-4166-B618-EA2A7D3E6D53}" srcOrd="8" destOrd="0" parTransId="{4BD32033-C34F-4E1F-84F3-86BB45BC02DC}" sibTransId="{21305066-0470-4C96-B05E-5133C4976B66}"/>
    <dgm:cxn modelId="{F01903B0-EBB7-4DF4-A6B7-AB1A88A4450D}" srcId="{3153E85E-5237-4512-A444-0ADD65080A19}" destId="{7276F953-85D2-44B9-A87E-74F0FFDB369A}" srcOrd="6" destOrd="0" parTransId="{3C9C7A53-ED53-4084-9559-426ED20865C7}" sibTransId="{F4EB1D68-D6B5-466C-B42B-EEE3E12BBA3B}"/>
    <dgm:cxn modelId="{0B7D85B3-9028-4336-AEAC-48866D8D7F04}" srcId="{3153E85E-5237-4512-A444-0ADD65080A19}" destId="{9B28B641-9D5E-4172-B997-986BA20626DD}" srcOrd="7" destOrd="0" parTransId="{1170A5B4-2CAD-423C-82F1-7C7B15670200}" sibTransId="{24171525-5A69-46C0-9FD8-0C6B30670629}"/>
    <dgm:cxn modelId="{FF7B45B9-ADE7-4221-B48D-CB08F94B8F72}" type="presOf" srcId="{E97295E2-09FD-4834-A640-5FDBEDC1927E}" destId="{709878B7-986F-4619-9BD8-39765FF45227}" srcOrd="0" destOrd="0" presId="urn:microsoft.com/office/officeart/2005/8/layout/default"/>
    <dgm:cxn modelId="{2ABA41BA-CC33-4EA2-887D-5046E1E5A03F}" type="presOf" srcId="{4C8D32AF-85BC-471F-AF08-EE21538C86B2}" destId="{202C18E0-A9A4-4323-ADBB-FB3322012BEC}"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CE6C23CD-5C3A-4A08-BC98-DA670D2B5CF7}" type="presOf" srcId="{F578FE13-C48F-4166-B618-EA2A7D3E6D53}" destId="{3BF16B7E-A23B-49B6-8060-A43A475CF067}" srcOrd="0" destOrd="0" presId="urn:microsoft.com/office/officeart/2005/8/layout/default"/>
    <dgm:cxn modelId="{9CF368CE-9D40-46E1-8099-48BD4274C5F6}" type="presOf" srcId="{9B28B641-9D5E-4172-B997-986BA20626DD}" destId="{6824EC82-75E9-4893-8E96-8118FC25AA34}" srcOrd="0" destOrd="0" presId="urn:microsoft.com/office/officeart/2005/8/layout/default"/>
    <dgm:cxn modelId="{895CD2D4-6D5A-4372-8808-BA67A697C6AD}" srcId="{3153E85E-5237-4512-A444-0ADD65080A19}" destId="{E97295E2-09FD-4834-A640-5FDBEDC1927E}" srcOrd="4" destOrd="0" parTransId="{671EA0FF-0FCD-48AE-9154-0FEEA0153BEC}" sibTransId="{C989D67F-8696-4A37-A5E3-68449A9025B6}"/>
    <dgm:cxn modelId="{B590CEDA-B058-4CDD-9C2A-973875C2ED2E}" type="presOf" srcId="{75AB5BA4-40DB-42D8-B12A-FA8CACA976E7}" destId="{17A1F6EC-29E5-4EC3-8193-AB4B6A4BA3B8}" srcOrd="0" destOrd="0" presId="urn:microsoft.com/office/officeart/2005/8/layout/default"/>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A8D41391-9EE3-48AC-A216-B245E45474E5}" type="presParOf" srcId="{184C491F-3EE5-44F9-B620-F758A84F2328}" destId="{F2550C10-FD44-4F9E-B666-5DE188C5D7C1}" srcOrd="2" destOrd="0" presId="urn:microsoft.com/office/officeart/2005/8/layout/default"/>
    <dgm:cxn modelId="{D5889761-682E-41E1-970B-0D748FD23922}" type="presParOf" srcId="{184C491F-3EE5-44F9-B620-F758A84F2328}" destId="{166E47D2-E2DA-4A52-841D-8A1551DB3BA6}" srcOrd="3" destOrd="0" presId="urn:microsoft.com/office/officeart/2005/8/layout/default"/>
    <dgm:cxn modelId="{AEA5B2F8-D0EC-4319-8F8E-3DFC858BD0B8}" type="presParOf" srcId="{184C491F-3EE5-44F9-B620-F758A84F2328}" destId="{DDC0635B-7BBF-41D9-A53B-0F27CB773B0A}" srcOrd="4" destOrd="0" presId="urn:microsoft.com/office/officeart/2005/8/layout/default"/>
    <dgm:cxn modelId="{36E1635F-FB81-4002-8394-823599D6D7A2}" type="presParOf" srcId="{184C491F-3EE5-44F9-B620-F758A84F2328}" destId="{213E8B0A-3C6B-4C56-9625-0260C137D5EF}" srcOrd="5" destOrd="0" presId="urn:microsoft.com/office/officeart/2005/8/layout/default"/>
    <dgm:cxn modelId="{D3CF1789-C87D-4977-A3A1-6164110CF40B}" type="presParOf" srcId="{184C491F-3EE5-44F9-B620-F758A84F2328}" destId="{2986B3D8-8C08-44E3-BFD3-6995E26C48C1}" srcOrd="6" destOrd="0" presId="urn:microsoft.com/office/officeart/2005/8/layout/default"/>
    <dgm:cxn modelId="{C6A11754-3A95-47C8-BF8A-EBC09426C092}" type="presParOf" srcId="{184C491F-3EE5-44F9-B620-F758A84F2328}" destId="{D330ADC3-463F-4777-924C-593CD7AE4E98}" srcOrd="7" destOrd="0" presId="urn:microsoft.com/office/officeart/2005/8/layout/default"/>
    <dgm:cxn modelId="{3431B494-3405-4F20-85D1-9194D4C0D8A6}" type="presParOf" srcId="{184C491F-3EE5-44F9-B620-F758A84F2328}" destId="{709878B7-986F-4619-9BD8-39765FF45227}" srcOrd="8" destOrd="0" presId="urn:microsoft.com/office/officeart/2005/8/layout/default"/>
    <dgm:cxn modelId="{C95DCB92-5759-4BEB-9930-A6B3577D6E0A}" type="presParOf" srcId="{184C491F-3EE5-44F9-B620-F758A84F2328}" destId="{D67F042D-E019-4703-ACAC-9F3D0808C9B0}" srcOrd="9" destOrd="0" presId="urn:microsoft.com/office/officeart/2005/8/layout/default"/>
    <dgm:cxn modelId="{22B5CE17-E3B3-49BD-8440-482914424BC6}" type="presParOf" srcId="{184C491F-3EE5-44F9-B620-F758A84F2328}" destId="{EF27D5D8-A163-47BC-A10F-F55CC43F3C4B}" srcOrd="10" destOrd="0" presId="urn:microsoft.com/office/officeart/2005/8/layout/default"/>
    <dgm:cxn modelId="{8A855FA5-0A99-41F9-82F0-461F5079F2BE}" type="presParOf" srcId="{184C491F-3EE5-44F9-B620-F758A84F2328}" destId="{0FC81716-4110-440C-B7AA-727423983A6B}" srcOrd="11" destOrd="0" presId="urn:microsoft.com/office/officeart/2005/8/layout/default"/>
    <dgm:cxn modelId="{6AA09250-6AC5-4D26-BC0F-5F86F54FFD0F}" type="presParOf" srcId="{184C491F-3EE5-44F9-B620-F758A84F2328}" destId="{17F3BB5B-4D44-4917-B37F-5240807D6BBC}" srcOrd="12" destOrd="0" presId="urn:microsoft.com/office/officeart/2005/8/layout/default"/>
    <dgm:cxn modelId="{F42BAABA-EA42-4DBC-AC45-A56D419578E1}" type="presParOf" srcId="{184C491F-3EE5-44F9-B620-F758A84F2328}" destId="{4A0EFD4C-E5C2-4F4C-98B1-5A5DAE9B0E60}" srcOrd="13" destOrd="0" presId="urn:microsoft.com/office/officeart/2005/8/layout/default"/>
    <dgm:cxn modelId="{4D65AEFC-E79F-4439-A9FD-968F9D371E82}" type="presParOf" srcId="{184C491F-3EE5-44F9-B620-F758A84F2328}" destId="{6824EC82-75E9-4893-8E96-8118FC25AA34}" srcOrd="14" destOrd="0" presId="urn:microsoft.com/office/officeart/2005/8/layout/default"/>
    <dgm:cxn modelId="{0C392355-E4E9-4E88-B9C6-C7625346E275}" type="presParOf" srcId="{184C491F-3EE5-44F9-B620-F758A84F2328}" destId="{3278D85D-E8A7-4054-AC47-B58BEF94C146}" srcOrd="15" destOrd="0" presId="urn:microsoft.com/office/officeart/2005/8/layout/default"/>
    <dgm:cxn modelId="{13D61B34-06DB-447B-80F3-667916FE5B1B}" type="presParOf" srcId="{184C491F-3EE5-44F9-B620-F758A84F2328}" destId="{3BF16B7E-A23B-49B6-8060-A43A475CF067}" srcOrd="16" destOrd="0" presId="urn:microsoft.com/office/officeart/2005/8/layout/default"/>
    <dgm:cxn modelId="{6E8C17D8-9D71-47C2-8A52-8E27C7520627}" type="presParOf" srcId="{184C491F-3EE5-44F9-B620-F758A84F2328}" destId="{2B858824-4214-45E0-9FB0-423EB0A8BAAB}" srcOrd="17" destOrd="0" presId="urn:microsoft.com/office/officeart/2005/8/layout/default"/>
    <dgm:cxn modelId="{FEBB1F3D-5169-4163-AFFB-F66EB980432A}" type="presParOf" srcId="{184C491F-3EE5-44F9-B620-F758A84F2328}" destId="{E410DF19-BD40-4D5C-9CCD-D390ED8DCD5B}" srcOrd="18" destOrd="0" presId="urn:microsoft.com/office/officeart/2005/8/layout/default"/>
    <dgm:cxn modelId="{BC495671-BD9A-4A10-9712-5CC3956D1EE2}" type="presParOf" srcId="{184C491F-3EE5-44F9-B620-F758A84F2328}" destId="{A94B28CB-4CA3-463D-A7BD-362CF0D49F5F}" srcOrd="19" destOrd="0" presId="urn:microsoft.com/office/officeart/2005/8/layout/default"/>
    <dgm:cxn modelId="{3AB84DF2-4088-4438-8BBC-74D48DE9EF67}" type="presParOf" srcId="{184C491F-3EE5-44F9-B620-F758A84F2328}" destId="{202C18E0-A9A4-4323-ADBB-FB3322012BEC}" srcOrd="20" destOrd="0" presId="urn:microsoft.com/office/officeart/2005/8/layout/default"/>
    <dgm:cxn modelId="{EB624C21-CDC9-4DF4-96D2-3F5C07D421DF}" type="presParOf" srcId="{184C491F-3EE5-44F9-B620-F758A84F2328}" destId="{D54CA35F-96E0-4082-A9A6-D47361012517}" srcOrd="21" destOrd="0" presId="urn:microsoft.com/office/officeart/2005/8/layout/default"/>
    <dgm:cxn modelId="{A7895238-F7F3-4370-955A-9A9E29E5BD4A}" type="presParOf" srcId="{184C491F-3EE5-44F9-B620-F758A84F2328}" destId="{17A1F6EC-29E5-4EC3-8193-AB4B6A4BA3B8}" srcOrd="2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0E4D9-7797-40DB-9EA0-CB1C99CDEC20}">
      <dsp:nvSpPr>
        <dsp:cNvPr id="0" name=""/>
        <dsp:cNvSpPr/>
      </dsp:nvSpPr>
      <dsp:spPr>
        <a:xfrm>
          <a:off x="4269"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Single Signboard</a:t>
          </a:r>
        </a:p>
        <a:p>
          <a:pPr marL="0" lvl="0" indent="0" algn="ctr" defTabSz="1066800">
            <a:lnSpc>
              <a:spcPct val="90000"/>
            </a:lnSpc>
            <a:spcBef>
              <a:spcPct val="0"/>
            </a:spcBef>
            <a:spcAft>
              <a:spcPct val="35000"/>
            </a:spcAft>
            <a:buNone/>
          </a:pPr>
          <a:r>
            <a:rPr lang="en-CA" sz="1800" i="1" kern="1200" dirty="0"/>
            <a:t>(3-year term)</a:t>
          </a:r>
        </a:p>
      </dsp:txBody>
      <dsp:txXfrm>
        <a:off x="4269" y="427842"/>
        <a:ext cx="2566990" cy="1026796"/>
      </dsp:txXfrm>
    </dsp:sp>
    <dsp:sp modelId="{44F5CBB7-7047-463D-A4A0-4AECB24AA673}">
      <dsp:nvSpPr>
        <dsp:cNvPr id="0" name=""/>
        <dsp:cNvSpPr/>
      </dsp:nvSpPr>
      <dsp:spPr>
        <a:xfrm>
          <a:off x="4269"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180975"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$1,275 per board</a:t>
          </a:r>
        </a:p>
        <a:p>
          <a:pPr marL="0" lvl="1" indent="0" algn="l" defTabSz="1066800">
            <a:lnSpc>
              <a:spcPct val="90000"/>
            </a:lnSpc>
            <a:spcBef>
              <a:spcPct val="0"/>
            </a:spcBef>
            <a:spcAft>
              <a:spcPct val="15000"/>
            </a:spcAft>
            <a:buNone/>
          </a:pPr>
          <a:r>
            <a:rPr lang="en-CA" sz="2400" u="sng" kern="1200" dirty="0"/>
            <a:t>(-$475) costs</a:t>
          </a:r>
        </a:p>
        <a:p>
          <a:pPr marL="0" lvl="1" indent="0" algn="l" defTabSz="1066800">
            <a:lnSpc>
              <a:spcPct val="90000"/>
            </a:lnSpc>
            <a:spcBef>
              <a:spcPct val="0"/>
            </a:spcBef>
            <a:spcAft>
              <a:spcPct val="15000"/>
            </a:spcAft>
            <a:buNone/>
          </a:pPr>
          <a:r>
            <a:rPr lang="en-CA" sz="2400" kern="1200" dirty="0"/>
            <a:t>$800 shared</a:t>
          </a:r>
        </a:p>
        <a:p>
          <a:pPr marL="0" lvl="1" indent="0" algn="l" defTabSz="1244600">
            <a:lnSpc>
              <a:spcPct val="90000"/>
            </a:lnSpc>
            <a:spcBef>
              <a:spcPct val="0"/>
            </a:spcBef>
            <a:spcAft>
              <a:spcPct val="15000"/>
            </a:spcAft>
            <a:buNone/>
          </a:pPr>
          <a:endParaRPr lang="en-CA" sz="2800" kern="1200" dirty="0"/>
        </a:p>
        <a:p>
          <a:pPr marL="0" lvl="1" indent="0" algn="ctr" defTabSz="1244600">
            <a:lnSpc>
              <a:spcPct val="90000"/>
            </a:lnSpc>
            <a:spcBef>
              <a:spcPct val="0"/>
            </a:spcBef>
            <a:spcAft>
              <a:spcPct val="15000"/>
            </a:spcAft>
            <a:buNone/>
          </a:pPr>
          <a:r>
            <a:rPr lang="en-CA" sz="2800" kern="1200" dirty="0">
              <a:solidFill>
                <a:srgbClr val="FF0000"/>
              </a:solidFill>
            </a:rPr>
            <a:t>$400</a:t>
          </a:r>
          <a:br>
            <a:rPr lang="en-CA" sz="2800" kern="1200" dirty="0">
              <a:solidFill>
                <a:srgbClr val="FF0000"/>
              </a:solidFill>
            </a:rPr>
          </a:br>
          <a:r>
            <a:rPr lang="en-CA" sz="2000" kern="1200" dirty="0">
              <a:solidFill>
                <a:srgbClr val="FF0000"/>
              </a:solidFill>
            </a:rPr>
            <a:t>to Team/Group</a:t>
          </a:r>
        </a:p>
      </dsp:txBody>
      <dsp:txXfrm>
        <a:off x="4269" y="1454638"/>
        <a:ext cx="2566990" cy="3170475"/>
      </dsp:txXfrm>
    </dsp:sp>
    <dsp:sp modelId="{6F47F0B7-B434-438E-9B5A-82E427EFFE01}">
      <dsp:nvSpPr>
        <dsp:cNvPr id="0" name=""/>
        <dsp:cNvSpPr/>
      </dsp:nvSpPr>
      <dsp:spPr>
        <a:xfrm>
          <a:off x="2930637"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Four Signboards</a:t>
          </a:r>
        </a:p>
        <a:p>
          <a:pPr marL="0" lvl="0" indent="0" algn="ctr" defTabSz="1066800">
            <a:lnSpc>
              <a:spcPct val="90000"/>
            </a:lnSpc>
            <a:spcBef>
              <a:spcPct val="0"/>
            </a:spcBef>
            <a:spcAft>
              <a:spcPct val="35000"/>
            </a:spcAft>
            <a:buNone/>
          </a:pPr>
          <a:r>
            <a:rPr lang="en-CA" sz="1800" i="1" kern="1200" dirty="0"/>
            <a:t>(3-year term)</a:t>
          </a:r>
        </a:p>
      </dsp:txBody>
      <dsp:txXfrm>
        <a:off x="2930637" y="427842"/>
        <a:ext cx="2566990" cy="1026796"/>
      </dsp:txXfrm>
    </dsp:sp>
    <dsp:sp modelId="{F9FAF010-83A3-4A1B-BB53-AC1CBED0C88E}">
      <dsp:nvSpPr>
        <dsp:cNvPr id="0" name=""/>
        <dsp:cNvSpPr/>
      </dsp:nvSpPr>
      <dsp:spPr>
        <a:xfrm>
          <a:off x="2930637"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180975"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$4,800 for boards</a:t>
          </a:r>
        </a:p>
        <a:p>
          <a:pPr marL="0" lvl="1" indent="0" algn="l" defTabSz="1066800">
            <a:lnSpc>
              <a:spcPct val="90000"/>
            </a:lnSpc>
            <a:spcBef>
              <a:spcPct val="0"/>
            </a:spcBef>
            <a:spcAft>
              <a:spcPct val="15000"/>
            </a:spcAft>
            <a:buNone/>
            <a:tabLst>
              <a:tab pos="180975" algn="l"/>
            </a:tabLst>
          </a:pPr>
          <a:r>
            <a:rPr lang="en-CA" sz="2400" u="sng" kern="1200" dirty="0"/>
            <a:t>(-$1,675) costs</a:t>
          </a:r>
        </a:p>
        <a:p>
          <a:pPr marL="0" lvl="1" indent="0" algn="l" defTabSz="1066800">
            <a:lnSpc>
              <a:spcPct val="90000"/>
            </a:lnSpc>
            <a:spcBef>
              <a:spcPct val="0"/>
            </a:spcBef>
            <a:spcAft>
              <a:spcPct val="15000"/>
            </a:spcAft>
            <a:buNone/>
            <a:tabLst>
              <a:tab pos="180975" algn="l"/>
            </a:tabLst>
          </a:pPr>
          <a:r>
            <a:rPr lang="en-CA" sz="2400" kern="1200" dirty="0"/>
            <a:t>$3,125 shared</a:t>
          </a:r>
        </a:p>
        <a:p>
          <a:pPr marL="0" lvl="1" indent="0" algn="l" defTabSz="1244600">
            <a:lnSpc>
              <a:spcPct val="90000"/>
            </a:lnSpc>
            <a:spcBef>
              <a:spcPct val="0"/>
            </a:spcBef>
            <a:spcAft>
              <a:spcPct val="15000"/>
            </a:spcAft>
            <a:buChar char="•"/>
            <a:tabLst>
              <a:tab pos="180975" algn="l"/>
            </a:tabLst>
          </a:pPr>
          <a:endParaRPr lang="en-CA" sz="2800" kern="1200" dirty="0"/>
        </a:p>
        <a:p>
          <a:pPr marL="0" lvl="1" indent="0" algn="ctr" defTabSz="1244600">
            <a:lnSpc>
              <a:spcPct val="90000"/>
            </a:lnSpc>
            <a:spcBef>
              <a:spcPct val="0"/>
            </a:spcBef>
            <a:spcAft>
              <a:spcPct val="15000"/>
            </a:spcAft>
            <a:buNone/>
            <a:tabLst>
              <a:tab pos="180975" algn="l"/>
            </a:tabLst>
          </a:pPr>
          <a:r>
            <a:rPr lang="en-CA" sz="2800" kern="1200" dirty="0">
              <a:solidFill>
                <a:srgbClr val="FF0000"/>
              </a:solidFill>
            </a:rPr>
            <a:t>$1,562.50</a:t>
          </a:r>
          <a:br>
            <a:rPr lang="en-CA" sz="2800" kern="1200" dirty="0">
              <a:solidFill>
                <a:srgbClr val="FF0000"/>
              </a:solidFill>
            </a:rPr>
          </a:br>
          <a:r>
            <a:rPr lang="en-CA" sz="2000" kern="1200" dirty="0">
              <a:solidFill>
                <a:srgbClr val="FF0000"/>
              </a:solidFill>
            </a:rPr>
            <a:t>to Team/Group</a:t>
          </a:r>
          <a:endParaRPr lang="en-CA" sz="2000" kern="1200" dirty="0"/>
        </a:p>
      </dsp:txBody>
      <dsp:txXfrm>
        <a:off x="2930637" y="1454638"/>
        <a:ext cx="2566990" cy="3170475"/>
      </dsp:txXfrm>
    </dsp:sp>
    <dsp:sp modelId="{60CF88FE-00AD-4016-8B50-33877FF54B52}">
      <dsp:nvSpPr>
        <dsp:cNvPr id="0" name=""/>
        <dsp:cNvSpPr/>
      </dsp:nvSpPr>
      <dsp:spPr>
        <a:xfrm>
          <a:off x="5857006"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0"/>
            </a:spcAft>
            <a:buNone/>
          </a:pPr>
          <a:r>
            <a:rPr lang="en-CA" sz="2400" kern="1200" dirty="0"/>
            <a:t>Bleacher Board / Picnic Table</a:t>
          </a:r>
        </a:p>
        <a:p>
          <a:pPr marL="0" lvl="0" indent="0" algn="ctr" defTabSz="1066800">
            <a:lnSpc>
              <a:spcPct val="90000"/>
            </a:lnSpc>
            <a:spcBef>
              <a:spcPct val="0"/>
            </a:spcBef>
            <a:spcAft>
              <a:spcPct val="35000"/>
            </a:spcAft>
            <a:buNone/>
          </a:pPr>
          <a:r>
            <a:rPr lang="en-CA" sz="1800" i="1" kern="1200" dirty="0"/>
            <a:t>(3-year term)</a:t>
          </a:r>
          <a:endParaRPr lang="en-CA" sz="1200" i="1" kern="1200" dirty="0"/>
        </a:p>
      </dsp:txBody>
      <dsp:txXfrm>
        <a:off x="5857006" y="427842"/>
        <a:ext cx="2566990" cy="1026796"/>
      </dsp:txXfrm>
    </dsp:sp>
    <dsp:sp modelId="{A2039138-A98C-427A-A019-512857B4E3D4}">
      <dsp:nvSpPr>
        <dsp:cNvPr id="0" name=""/>
        <dsp:cNvSpPr/>
      </dsp:nvSpPr>
      <dsp:spPr>
        <a:xfrm>
          <a:off x="5871998" y="1465798"/>
          <a:ext cx="2554925"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$2,075 per board</a:t>
          </a:r>
        </a:p>
        <a:p>
          <a:pPr marL="0" lvl="1" indent="0" algn="l" defTabSz="1066800">
            <a:lnSpc>
              <a:spcPct val="90000"/>
            </a:lnSpc>
            <a:spcBef>
              <a:spcPct val="0"/>
            </a:spcBef>
            <a:spcAft>
              <a:spcPct val="15000"/>
            </a:spcAft>
            <a:buNone/>
          </a:pPr>
          <a:r>
            <a:rPr lang="en-CA" sz="2400" u="sng" kern="1200" dirty="0"/>
            <a:t>(-$725) costs</a:t>
          </a:r>
        </a:p>
        <a:p>
          <a:pPr marL="0" lvl="1" indent="0" algn="l" defTabSz="1066800">
            <a:lnSpc>
              <a:spcPct val="90000"/>
            </a:lnSpc>
            <a:spcBef>
              <a:spcPct val="0"/>
            </a:spcBef>
            <a:spcAft>
              <a:spcPct val="15000"/>
            </a:spcAft>
            <a:buNone/>
          </a:pPr>
          <a:r>
            <a:rPr lang="en-CA" sz="2400" kern="1200" dirty="0"/>
            <a:t>$1,350 shared</a:t>
          </a:r>
        </a:p>
        <a:p>
          <a:pPr marL="0" lvl="1" indent="0" algn="l" defTabSz="1244600">
            <a:lnSpc>
              <a:spcPct val="90000"/>
            </a:lnSpc>
            <a:spcBef>
              <a:spcPct val="0"/>
            </a:spcBef>
            <a:spcAft>
              <a:spcPct val="15000"/>
            </a:spcAft>
            <a:buNone/>
          </a:pPr>
          <a:endParaRPr lang="en-CA" sz="2800" kern="1200" dirty="0"/>
        </a:p>
        <a:p>
          <a:pPr marL="0" lvl="1" indent="0" algn="ctr" defTabSz="1244600">
            <a:lnSpc>
              <a:spcPct val="90000"/>
            </a:lnSpc>
            <a:spcBef>
              <a:spcPct val="0"/>
            </a:spcBef>
            <a:spcAft>
              <a:spcPct val="15000"/>
            </a:spcAft>
            <a:buNone/>
          </a:pPr>
          <a:r>
            <a:rPr lang="en-CA" sz="2800" kern="1200" dirty="0">
              <a:solidFill>
                <a:srgbClr val="FF0000"/>
              </a:solidFill>
            </a:rPr>
            <a:t>$675</a:t>
          </a:r>
          <a:br>
            <a:rPr lang="en-CA" sz="2800" kern="1200" dirty="0">
              <a:solidFill>
                <a:srgbClr val="FF0000"/>
              </a:solidFill>
            </a:rPr>
          </a:br>
          <a:r>
            <a:rPr lang="en-CA" sz="2000" kern="1200" dirty="0">
              <a:solidFill>
                <a:srgbClr val="FF0000"/>
              </a:solidFill>
            </a:rPr>
            <a:t>to Team/Group</a:t>
          </a:r>
          <a:endParaRPr lang="en-CA" sz="2000" kern="1200" dirty="0"/>
        </a:p>
      </dsp:txBody>
      <dsp:txXfrm>
        <a:off x="5871998" y="1465798"/>
        <a:ext cx="2554925" cy="3170475"/>
      </dsp:txXfrm>
    </dsp:sp>
    <dsp:sp modelId="{3DDE9C89-E34F-4184-96C7-0DF70FEBE93F}">
      <dsp:nvSpPr>
        <dsp:cNvPr id="0" name=""/>
        <dsp:cNvSpPr/>
      </dsp:nvSpPr>
      <dsp:spPr>
        <a:xfrm>
          <a:off x="8783375"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Diamond Naming</a:t>
          </a:r>
        </a:p>
        <a:p>
          <a:pPr marL="0" lvl="0" indent="0" algn="ctr" defTabSz="1066800">
            <a:lnSpc>
              <a:spcPct val="90000"/>
            </a:lnSpc>
            <a:spcBef>
              <a:spcPct val="0"/>
            </a:spcBef>
            <a:spcAft>
              <a:spcPct val="35000"/>
            </a:spcAft>
            <a:buNone/>
          </a:pPr>
          <a:r>
            <a:rPr lang="en-CA" sz="1800" i="1" kern="1200" dirty="0"/>
            <a:t>(5-year term)</a:t>
          </a:r>
        </a:p>
      </dsp:txBody>
      <dsp:txXfrm>
        <a:off x="8783375" y="427842"/>
        <a:ext cx="2566990" cy="1026796"/>
      </dsp:txXfrm>
    </dsp:sp>
    <dsp:sp modelId="{A942D3C6-C602-4838-B929-0C19C42BF4D9}">
      <dsp:nvSpPr>
        <dsp:cNvPr id="0" name=""/>
        <dsp:cNvSpPr/>
      </dsp:nvSpPr>
      <dsp:spPr>
        <a:xfrm>
          <a:off x="8773415"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endParaRPr lang="en-CA" sz="2400" kern="1200" dirty="0"/>
        </a:p>
        <a:p>
          <a:pPr marL="228600" lvl="1" indent="-228600" algn="l" defTabSz="1066800">
            <a:lnSpc>
              <a:spcPct val="90000"/>
            </a:lnSpc>
            <a:spcBef>
              <a:spcPct val="0"/>
            </a:spcBef>
            <a:spcAft>
              <a:spcPct val="15000"/>
            </a:spcAft>
            <a:buNone/>
          </a:pPr>
          <a:r>
            <a:rPr lang="en-CA" sz="2400" kern="1200" dirty="0"/>
            <a:t>$10,000 diamond</a:t>
          </a:r>
        </a:p>
        <a:p>
          <a:pPr marL="228600" lvl="1" indent="-228600" algn="l" defTabSz="1066800">
            <a:lnSpc>
              <a:spcPct val="90000"/>
            </a:lnSpc>
            <a:spcBef>
              <a:spcPct val="0"/>
            </a:spcBef>
            <a:spcAft>
              <a:spcPct val="15000"/>
            </a:spcAft>
            <a:buNone/>
          </a:pPr>
          <a:r>
            <a:rPr lang="en-CA" sz="2400" u="sng" kern="1200" dirty="0"/>
            <a:t>(-$2,000) costs</a:t>
          </a:r>
          <a:endParaRPr lang="en-CA" sz="2400" kern="1200" dirty="0"/>
        </a:p>
        <a:p>
          <a:pPr marL="228600" lvl="1" indent="-228600" algn="l" defTabSz="1066800">
            <a:lnSpc>
              <a:spcPct val="90000"/>
            </a:lnSpc>
            <a:spcBef>
              <a:spcPct val="0"/>
            </a:spcBef>
            <a:spcAft>
              <a:spcPct val="15000"/>
            </a:spcAft>
            <a:buNone/>
          </a:pPr>
          <a:r>
            <a:rPr lang="en-CA" sz="2400" kern="1200" dirty="0"/>
            <a:t>$8,000 shared</a:t>
          </a:r>
        </a:p>
        <a:p>
          <a:pPr marL="285750" lvl="1" indent="-285750" algn="l" defTabSz="1289050">
            <a:lnSpc>
              <a:spcPct val="90000"/>
            </a:lnSpc>
            <a:spcBef>
              <a:spcPct val="0"/>
            </a:spcBef>
            <a:spcAft>
              <a:spcPct val="15000"/>
            </a:spcAft>
            <a:buNone/>
          </a:pPr>
          <a:endParaRPr lang="en-CA" sz="2900" kern="1200" dirty="0"/>
        </a:p>
        <a:p>
          <a:pPr marL="285750" lvl="1" indent="-285750" algn="ctr" defTabSz="1617663">
            <a:lnSpc>
              <a:spcPct val="90000"/>
            </a:lnSpc>
            <a:spcBef>
              <a:spcPct val="0"/>
            </a:spcBef>
            <a:spcAft>
              <a:spcPct val="15000"/>
            </a:spcAft>
            <a:buNone/>
          </a:pPr>
          <a:r>
            <a:rPr lang="en-CA" sz="2800" kern="1200" dirty="0">
              <a:solidFill>
                <a:srgbClr val="FF0000"/>
              </a:solidFill>
            </a:rPr>
            <a:t>$4,000</a:t>
          </a:r>
          <a:endParaRPr lang="en-CA" sz="2000" kern="1200" dirty="0"/>
        </a:p>
        <a:p>
          <a:pPr marL="228600" lvl="1" indent="-228600" algn="ctr" defTabSz="1617663">
            <a:lnSpc>
              <a:spcPct val="90000"/>
            </a:lnSpc>
            <a:spcBef>
              <a:spcPct val="0"/>
            </a:spcBef>
            <a:spcAft>
              <a:spcPct val="15000"/>
            </a:spcAft>
            <a:buNone/>
          </a:pPr>
          <a:r>
            <a:rPr lang="en-CA" sz="2000" kern="1200" dirty="0">
              <a:solidFill>
                <a:srgbClr val="FF0000"/>
              </a:solidFill>
            </a:rPr>
            <a:t>to Team/Group</a:t>
          </a:r>
          <a:endParaRPr lang="en-CA" sz="2000" kern="1200" dirty="0"/>
        </a:p>
      </dsp:txBody>
      <dsp:txXfrm>
        <a:off x="8773415" y="1454638"/>
        <a:ext cx="2566990" cy="3170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0C10-FD44-4F9E-B666-5DE188C5D7C1}">
      <dsp:nvSpPr>
        <dsp:cNvPr id="0" name=""/>
        <dsp:cNvSpPr/>
      </dsp:nvSpPr>
      <dsp:spPr>
        <a:xfrm>
          <a:off x="0" y="162988"/>
          <a:ext cx="2394894" cy="1436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Sherwood Dodge (*)</a:t>
          </a:r>
        </a:p>
      </dsp:txBody>
      <dsp:txXfrm>
        <a:off x="0" y="162988"/>
        <a:ext cx="2394894" cy="1436936"/>
      </dsp:txXfrm>
    </dsp:sp>
    <dsp:sp modelId="{40971A68-D219-4DA1-8540-124A0823078B}">
      <dsp:nvSpPr>
        <dsp:cNvPr id="0" name=""/>
        <dsp:cNvSpPr/>
      </dsp:nvSpPr>
      <dsp:spPr>
        <a:xfrm>
          <a:off x="0" y="1839414"/>
          <a:ext cx="2394894" cy="1436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Canadian Brewhouse</a:t>
          </a:r>
        </a:p>
      </dsp:txBody>
      <dsp:txXfrm>
        <a:off x="0" y="1839414"/>
        <a:ext cx="2394894" cy="1436936"/>
      </dsp:txXfrm>
    </dsp:sp>
    <dsp:sp modelId="{8C1E901F-FB16-4B26-B003-6BAA47601B3E}">
      <dsp:nvSpPr>
        <dsp:cNvPr id="0" name=""/>
        <dsp:cNvSpPr/>
      </dsp:nvSpPr>
      <dsp:spPr>
        <a:xfrm>
          <a:off x="0" y="3515840"/>
          <a:ext cx="2394894" cy="14369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Labatt Breweries</a:t>
          </a:r>
        </a:p>
      </dsp:txBody>
      <dsp:txXfrm>
        <a:off x="0" y="3515840"/>
        <a:ext cx="2394894" cy="1436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492170" y="1175"/>
          <a:ext cx="1802839" cy="10817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Mission Fun and Games</a:t>
          </a:r>
        </a:p>
      </dsp:txBody>
      <dsp:txXfrm>
        <a:off x="492170" y="1175"/>
        <a:ext cx="1802839" cy="1081703"/>
      </dsp:txXfrm>
    </dsp:sp>
    <dsp:sp modelId="{78827FEB-A0F9-4BA1-AE2F-753EBBD93858}">
      <dsp:nvSpPr>
        <dsp:cNvPr id="0" name=""/>
        <dsp:cNvSpPr/>
      </dsp:nvSpPr>
      <dsp:spPr>
        <a:xfrm>
          <a:off x="2475293" y="1175"/>
          <a:ext cx="1802839" cy="108170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Phoenix Fence</a:t>
          </a:r>
        </a:p>
      </dsp:txBody>
      <dsp:txXfrm>
        <a:off x="2475293" y="1175"/>
        <a:ext cx="1802839" cy="1081703"/>
      </dsp:txXfrm>
    </dsp:sp>
    <dsp:sp modelId="{F2550C10-FD44-4F9E-B666-5DE188C5D7C1}">
      <dsp:nvSpPr>
        <dsp:cNvPr id="0" name=""/>
        <dsp:cNvSpPr/>
      </dsp:nvSpPr>
      <dsp:spPr>
        <a:xfrm>
          <a:off x="492170" y="1263162"/>
          <a:ext cx="1802839" cy="108170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Core Networks</a:t>
          </a:r>
        </a:p>
      </dsp:txBody>
      <dsp:txXfrm>
        <a:off x="492170" y="1263162"/>
        <a:ext cx="1802839" cy="1081703"/>
      </dsp:txXfrm>
    </dsp:sp>
    <dsp:sp modelId="{40971A68-D219-4DA1-8540-124A0823078B}">
      <dsp:nvSpPr>
        <dsp:cNvPr id="0" name=""/>
        <dsp:cNvSpPr/>
      </dsp:nvSpPr>
      <dsp:spPr>
        <a:xfrm>
          <a:off x="2475293" y="1263162"/>
          <a:ext cx="1802839" cy="108170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Sturgeon Animal Hospital</a:t>
          </a:r>
        </a:p>
      </dsp:txBody>
      <dsp:txXfrm>
        <a:off x="2475293" y="1263162"/>
        <a:ext cx="1802839" cy="1081703"/>
      </dsp:txXfrm>
    </dsp:sp>
    <dsp:sp modelId="{8C1E901F-FB16-4B26-B003-6BAA47601B3E}">
      <dsp:nvSpPr>
        <dsp:cNvPr id="0" name=""/>
        <dsp:cNvSpPr/>
      </dsp:nvSpPr>
      <dsp:spPr>
        <a:xfrm>
          <a:off x="492170" y="2525150"/>
          <a:ext cx="1802839" cy="108170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Re/Max </a:t>
          </a:r>
          <a:br>
            <a:rPr lang="en-CA" sz="2000" kern="1200" dirty="0"/>
          </a:br>
          <a:r>
            <a:rPr lang="en-CA" sz="2000" kern="1200" dirty="0"/>
            <a:t>Ross Storoshenko</a:t>
          </a:r>
        </a:p>
      </dsp:txBody>
      <dsp:txXfrm>
        <a:off x="492170" y="2525150"/>
        <a:ext cx="1802839" cy="1081703"/>
      </dsp:txXfrm>
    </dsp:sp>
    <dsp:sp modelId="{0CBD8554-FAFC-47C1-9724-71BF7D784401}">
      <dsp:nvSpPr>
        <dsp:cNvPr id="0" name=""/>
        <dsp:cNvSpPr/>
      </dsp:nvSpPr>
      <dsp:spPr>
        <a:xfrm>
          <a:off x="2475293" y="2525150"/>
          <a:ext cx="1802839" cy="108170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err="1"/>
            <a:t>ReMax</a:t>
          </a:r>
          <a:r>
            <a:rPr lang="en-CA" sz="2000" b="1" kern="1200" dirty="0"/>
            <a:t> </a:t>
          </a:r>
          <a:br>
            <a:rPr lang="en-CA" sz="2000" b="1" kern="1200" dirty="0"/>
          </a:br>
          <a:r>
            <a:rPr lang="en-CA" sz="2000" b="1" kern="1200" dirty="0"/>
            <a:t>River Valley (*)</a:t>
          </a:r>
        </a:p>
      </dsp:txBody>
      <dsp:txXfrm>
        <a:off x="2475293" y="2525150"/>
        <a:ext cx="1802839" cy="1081703"/>
      </dsp:txXfrm>
    </dsp:sp>
    <dsp:sp modelId="{774F13A5-E6F5-461A-A9CE-81B9B81F0818}">
      <dsp:nvSpPr>
        <dsp:cNvPr id="0" name=""/>
        <dsp:cNvSpPr/>
      </dsp:nvSpPr>
      <dsp:spPr>
        <a:xfrm>
          <a:off x="1483732" y="3787138"/>
          <a:ext cx="1802839" cy="10817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Tri-Tec Project Mgmt.</a:t>
          </a:r>
        </a:p>
      </dsp:txBody>
      <dsp:txXfrm>
        <a:off x="1483732" y="3787138"/>
        <a:ext cx="1802839" cy="1081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0" y="806253"/>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Top Hat Advisory</a:t>
          </a:r>
        </a:p>
      </dsp:txBody>
      <dsp:txXfrm>
        <a:off x="0" y="806253"/>
        <a:ext cx="1350108" cy="810064"/>
      </dsp:txXfrm>
    </dsp:sp>
    <dsp:sp modelId="{F2550C10-FD44-4F9E-B666-5DE188C5D7C1}">
      <dsp:nvSpPr>
        <dsp:cNvPr id="0" name=""/>
        <dsp:cNvSpPr/>
      </dsp:nvSpPr>
      <dsp:spPr>
        <a:xfrm>
          <a:off x="1485118" y="806253"/>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Sturgeon Auto Body</a:t>
          </a:r>
        </a:p>
      </dsp:txBody>
      <dsp:txXfrm>
        <a:off x="1485118" y="806253"/>
        <a:ext cx="1350108" cy="810064"/>
      </dsp:txXfrm>
    </dsp:sp>
    <dsp:sp modelId="{DDC0635B-7BBF-41D9-A53B-0F27CB773B0A}">
      <dsp:nvSpPr>
        <dsp:cNvPr id="0" name=""/>
        <dsp:cNvSpPr/>
      </dsp:nvSpPr>
      <dsp:spPr>
        <a:xfrm>
          <a:off x="2970237" y="806253"/>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err="1"/>
            <a:t>Brokerlink</a:t>
          </a:r>
          <a:endParaRPr lang="en-CA" sz="1800" kern="1200" dirty="0"/>
        </a:p>
      </dsp:txBody>
      <dsp:txXfrm>
        <a:off x="2970237" y="806253"/>
        <a:ext cx="1350108" cy="810064"/>
      </dsp:txXfrm>
    </dsp:sp>
    <dsp:sp modelId="{2986B3D8-8C08-44E3-BFD3-6995E26C48C1}">
      <dsp:nvSpPr>
        <dsp:cNvPr id="0" name=""/>
        <dsp:cNvSpPr/>
      </dsp:nvSpPr>
      <dsp:spPr>
        <a:xfrm>
          <a:off x="0" y="1751329"/>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MFP Resources</a:t>
          </a:r>
        </a:p>
      </dsp:txBody>
      <dsp:txXfrm>
        <a:off x="0" y="1751329"/>
        <a:ext cx="1350108" cy="810064"/>
      </dsp:txXfrm>
    </dsp:sp>
    <dsp:sp modelId="{709878B7-986F-4619-9BD8-39765FF45227}">
      <dsp:nvSpPr>
        <dsp:cNvPr id="0" name=""/>
        <dsp:cNvSpPr/>
      </dsp:nvSpPr>
      <dsp:spPr>
        <a:xfrm>
          <a:off x="1485118" y="1751329"/>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 Albert Inn &amp; Suites</a:t>
          </a:r>
        </a:p>
      </dsp:txBody>
      <dsp:txXfrm>
        <a:off x="1485118" y="1751329"/>
        <a:ext cx="1350108" cy="810064"/>
      </dsp:txXfrm>
    </dsp:sp>
    <dsp:sp modelId="{EF27D5D8-A163-47BC-A10F-F55CC43F3C4B}">
      <dsp:nvSpPr>
        <dsp:cNvPr id="0" name=""/>
        <dsp:cNvSpPr/>
      </dsp:nvSpPr>
      <dsp:spPr>
        <a:xfrm>
          <a:off x="2970237" y="1751329"/>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Canadian Fence</a:t>
          </a:r>
        </a:p>
      </dsp:txBody>
      <dsp:txXfrm>
        <a:off x="2970237" y="1751329"/>
        <a:ext cx="1350108" cy="810064"/>
      </dsp:txXfrm>
    </dsp:sp>
    <dsp:sp modelId="{17F3BB5B-4D44-4917-B37F-5240807D6BBC}">
      <dsp:nvSpPr>
        <dsp:cNvPr id="0" name=""/>
        <dsp:cNvSpPr/>
      </dsp:nvSpPr>
      <dsp:spPr>
        <a:xfrm>
          <a:off x="0" y="2696404"/>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Musco Lighting</a:t>
          </a:r>
        </a:p>
      </dsp:txBody>
      <dsp:txXfrm>
        <a:off x="0" y="2696404"/>
        <a:ext cx="1350108" cy="810064"/>
      </dsp:txXfrm>
    </dsp:sp>
    <dsp:sp modelId="{6824EC82-75E9-4893-8E96-8118FC25AA34}">
      <dsp:nvSpPr>
        <dsp:cNvPr id="0" name=""/>
        <dsp:cNvSpPr/>
      </dsp:nvSpPr>
      <dsp:spPr>
        <a:xfrm>
          <a:off x="1485118" y="2696404"/>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Alley Kat Brewery</a:t>
          </a:r>
        </a:p>
      </dsp:txBody>
      <dsp:txXfrm>
        <a:off x="1485118" y="2696404"/>
        <a:ext cx="1350108" cy="810064"/>
      </dsp:txXfrm>
    </dsp:sp>
    <dsp:sp modelId="{3BF16B7E-A23B-49B6-8060-A43A475CF067}">
      <dsp:nvSpPr>
        <dsp:cNvPr id="0" name=""/>
        <dsp:cNvSpPr/>
      </dsp:nvSpPr>
      <dsp:spPr>
        <a:xfrm>
          <a:off x="2970237" y="2696404"/>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St. Louis Bar and Grill (*)</a:t>
          </a:r>
        </a:p>
      </dsp:txBody>
      <dsp:txXfrm>
        <a:off x="2970237" y="2696404"/>
        <a:ext cx="1350108" cy="810064"/>
      </dsp:txXfrm>
    </dsp:sp>
    <dsp:sp modelId="{E410DF19-BD40-4D5C-9CCD-D390ED8DCD5B}">
      <dsp:nvSpPr>
        <dsp:cNvPr id="0" name=""/>
        <dsp:cNvSpPr/>
      </dsp:nvSpPr>
      <dsp:spPr>
        <a:xfrm>
          <a:off x="0" y="3641480"/>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Southview Acura</a:t>
          </a:r>
        </a:p>
      </dsp:txBody>
      <dsp:txXfrm>
        <a:off x="0" y="3641480"/>
        <a:ext cx="1350108" cy="810064"/>
      </dsp:txXfrm>
    </dsp:sp>
    <dsp:sp modelId="{202C18E0-A9A4-4323-ADBB-FB3322012BEC}">
      <dsp:nvSpPr>
        <dsp:cNvPr id="0" name=""/>
        <dsp:cNvSpPr/>
      </dsp:nvSpPr>
      <dsp:spPr>
        <a:xfrm>
          <a:off x="1485118" y="3641480"/>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Sparklean Restoration</a:t>
          </a:r>
        </a:p>
      </dsp:txBody>
      <dsp:txXfrm>
        <a:off x="1485118" y="3641480"/>
        <a:ext cx="1350108" cy="810064"/>
      </dsp:txXfrm>
    </dsp:sp>
    <dsp:sp modelId="{17A1F6EC-29E5-4EC3-8193-AB4B6A4BA3B8}">
      <dsp:nvSpPr>
        <dsp:cNvPr id="0" name=""/>
        <dsp:cNvSpPr/>
      </dsp:nvSpPr>
      <dsp:spPr>
        <a:xfrm>
          <a:off x="2970237" y="3641480"/>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Fortis Alberta (*)</a:t>
          </a:r>
        </a:p>
      </dsp:txBody>
      <dsp:txXfrm>
        <a:off x="2970237" y="3641480"/>
        <a:ext cx="1350108" cy="8100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DC6C-6BF2-4819-B532-DCD1B365DB6B}" type="datetimeFigureOut">
              <a:rPr lang="en-CA" smtClean="0"/>
              <a:t>2025-02-01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6CE58-A9DD-46E4-AF1A-F349B06A4E99}" type="slidenum">
              <a:rPr lang="en-CA" smtClean="0"/>
              <a:t>‹#›</a:t>
            </a:fld>
            <a:endParaRPr lang="en-CA"/>
          </a:p>
        </p:txBody>
      </p:sp>
    </p:spTree>
    <p:extLst>
      <p:ext uri="{BB962C8B-B14F-4D97-AF65-F5344CB8AC3E}">
        <p14:creationId xmlns:p14="http://schemas.microsoft.com/office/powerpoint/2010/main" val="372951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a:t>
            </a:fld>
            <a:endParaRPr lang="en-CA"/>
          </a:p>
        </p:txBody>
      </p:sp>
    </p:spTree>
    <p:extLst>
      <p:ext uri="{BB962C8B-B14F-4D97-AF65-F5344CB8AC3E}">
        <p14:creationId xmlns:p14="http://schemas.microsoft.com/office/powerpoint/2010/main" val="246962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10</a:t>
            </a:fld>
            <a:endParaRPr lang="en-CA"/>
          </a:p>
        </p:txBody>
      </p:sp>
    </p:spTree>
    <p:extLst>
      <p:ext uri="{BB962C8B-B14F-4D97-AF65-F5344CB8AC3E}">
        <p14:creationId xmlns:p14="http://schemas.microsoft.com/office/powerpoint/2010/main" val="126128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Per Article 9.4 of SAMSPA Bylaws, “The maximum number of terms served by a Board member will be three and the Board member will not be eligible for election again until they have been inactive for a two-year term unless otherwise authorized by a two thirds majority vote of the members at the Annual General Meeting.”</a:t>
            </a:r>
          </a:p>
          <a:p>
            <a:pPr marL="228600" lvl="0" indent="-228600">
              <a:buAutoNum type="arabicParenR"/>
            </a:pPr>
            <a:endParaRPr lang="en-CA" dirty="0"/>
          </a:p>
          <a:p>
            <a:pPr marL="0" lvl="0" indent="0">
              <a:buNone/>
            </a:pPr>
            <a:r>
              <a:rPr lang="en-CA" dirty="0"/>
              <a:t>  </a:t>
            </a:r>
          </a:p>
        </p:txBody>
      </p:sp>
      <p:sp>
        <p:nvSpPr>
          <p:cNvPr id="4" name="Slide Number Placeholder 3"/>
          <p:cNvSpPr>
            <a:spLocks noGrp="1"/>
          </p:cNvSpPr>
          <p:nvPr>
            <p:ph type="sldNum" sz="quarter" idx="5"/>
          </p:nvPr>
        </p:nvSpPr>
        <p:spPr/>
        <p:txBody>
          <a:bodyPr/>
          <a:lstStyle/>
          <a:p>
            <a:fld id="{6D96CE58-A9DD-46E4-AF1A-F349B06A4E99}" type="slidenum">
              <a:rPr lang="en-CA" smtClean="0"/>
              <a:t>11</a:t>
            </a:fld>
            <a:endParaRPr lang="en-CA"/>
          </a:p>
        </p:txBody>
      </p:sp>
    </p:spTree>
    <p:extLst>
      <p:ext uri="{BB962C8B-B14F-4D97-AF65-F5344CB8AC3E}">
        <p14:creationId xmlns:p14="http://schemas.microsoft.com/office/powerpoint/2010/main" val="388717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12</a:t>
            </a:fld>
            <a:endParaRPr lang="en-CA"/>
          </a:p>
        </p:txBody>
      </p:sp>
    </p:spTree>
    <p:extLst>
      <p:ext uri="{BB962C8B-B14F-4D97-AF65-F5344CB8AC3E}">
        <p14:creationId xmlns:p14="http://schemas.microsoft.com/office/powerpoint/2010/main" val="187602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Picnic tables may be coming in the future</a:t>
            </a:r>
          </a:p>
        </p:txBody>
      </p:sp>
      <p:sp>
        <p:nvSpPr>
          <p:cNvPr id="4" name="Slide Number Placeholder 3"/>
          <p:cNvSpPr>
            <a:spLocks noGrp="1"/>
          </p:cNvSpPr>
          <p:nvPr>
            <p:ph type="sldNum" sz="quarter" idx="5"/>
          </p:nvPr>
        </p:nvSpPr>
        <p:spPr/>
        <p:txBody>
          <a:bodyPr/>
          <a:lstStyle/>
          <a:p>
            <a:fld id="{6D96CE58-A9DD-46E4-AF1A-F349B06A4E99}" type="slidenum">
              <a:rPr lang="en-CA" smtClean="0"/>
              <a:t>13</a:t>
            </a:fld>
            <a:endParaRPr lang="en-CA"/>
          </a:p>
        </p:txBody>
      </p:sp>
    </p:spTree>
    <p:extLst>
      <p:ext uri="{BB962C8B-B14F-4D97-AF65-F5344CB8AC3E}">
        <p14:creationId xmlns:p14="http://schemas.microsoft.com/office/powerpoint/2010/main" val="269596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14</a:t>
            </a:fld>
            <a:endParaRPr lang="en-CA"/>
          </a:p>
        </p:txBody>
      </p:sp>
    </p:spTree>
    <p:extLst>
      <p:ext uri="{BB962C8B-B14F-4D97-AF65-F5344CB8AC3E}">
        <p14:creationId xmlns:p14="http://schemas.microsoft.com/office/powerpoint/2010/main" val="186511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get the opportunity to support any of these companies, we would encourage members and players to support them.  They are also shared on our website with links to their sites.</a:t>
            </a:r>
          </a:p>
          <a:p>
            <a:endParaRPr lang="en-CA" dirty="0"/>
          </a:p>
          <a:p>
            <a:r>
              <a:rPr lang="en-CA" dirty="0"/>
              <a:t>Lastly, mention Wilco again.  That we are looking to do something meaningful to recognize the philanthropy he has shown to SAMSPA this past season.</a:t>
            </a:r>
          </a:p>
        </p:txBody>
      </p:sp>
      <p:sp>
        <p:nvSpPr>
          <p:cNvPr id="4" name="Slide Number Placeholder 3"/>
          <p:cNvSpPr>
            <a:spLocks noGrp="1"/>
          </p:cNvSpPr>
          <p:nvPr>
            <p:ph type="sldNum" sz="quarter" idx="5"/>
          </p:nvPr>
        </p:nvSpPr>
        <p:spPr/>
        <p:txBody>
          <a:bodyPr/>
          <a:lstStyle/>
          <a:p>
            <a:fld id="{6D96CE58-A9DD-46E4-AF1A-F349B06A4E99}" type="slidenum">
              <a:rPr lang="en-CA" smtClean="0"/>
              <a:t>15</a:t>
            </a:fld>
            <a:endParaRPr lang="en-CA"/>
          </a:p>
        </p:txBody>
      </p:sp>
    </p:spTree>
    <p:extLst>
      <p:ext uri="{BB962C8B-B14F-4D97-AF65-F5344CB8AC3E}">
        <p14:creationId xmlns:p14="http://schemas.microsoft.com/office/powerpoint/2010/main" val="10310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16</a:t>
            </a:fld>
            <a:endParaRPr lang="en-CA"/>
          </a:p>
        </p:txBody>
      </p:sp>
    </p:spTree>
    <p:extLst>
      <p:ext uri="{BB962C8B-B14F-4D97-AF65-F5344CB8AC3E}">
        <p14:creationId xmlns:p14="http://schemas.microsoft.com/office/powerpoint/2010/main" val="384225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17</a:t>
            </a:fld>
            <a:endParaRPr lang="en-CA"/>
          </a:p>
        </p:txBody>
      </p:sp>
    </p:spTree>
    <p:extLst>
      <p:ext uri="{BB962C8B-B14F-4D97-AF65-F5344CB8AC3E}">
        <p14:creationId xmlns:p14="http://schemas.microsoft.com/office/powerpoint/2010/main" val="132457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items are now being amortized according to specific depreciation schedules.</a:t>
            </a:r>
          </a:p>
          <a:p>
            <a:endParaRPr lang="en-US" dirty="0"/>
          </a:p>
        </p:txBody>
      </p:sp>
      <p:sp>
        <p:nvSpPr>
          <p:cNvPr id="4" name="Slide Number Placeholder 3"/>
          <p:cNvSpPr>
            <a:spLocks noGrp="1"/>
          </p:cNvSpPr>
          <p:nvPr>
            <p:ph type="sldNum" sz="quarter" idx="5"/>
          </p:nvPr>
        </p:nvSpPr>
        <p:spPr/>
        <p:txBody>
          <a:bodyPr/>
          <a:lstStyle/>
          <a:p>
            <a:fld id="{6D96CE58-A9DD-46E4-AF1A-F349B06A4E99}" type="slidenum">
              <a:rPr lang="en-CA" smtClean="0"/>
              <a:t>18</a:t>
            </a:fld>
            <a:endParaRPr lang="en-CA"/>
          </a:p>
        </p:txBody>
      </p:sp>
    </p:spTree>
    <p:extLst>
      <p:ext uri="{BB962C8B-B14F-4D97-AF65-F5344CB8AC3E}">
        <p14:creationId xmlns:p14="http://schemas.microsoft.com/office/powerpoint/2010/main" val="3304677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19</a:t>
            </a:fld>
            <a:endParaRPr lang="en-CA"/>
          </a:p>
        </p:txBody>
      </p:sp>
    </p:spTree>
    <p:extLst>
      <p:ext uri="{BB962C8B-B14F-4D97-AF65-F5344CB8AC3E}">
        <p14:creationId xmlns:p14="http://schemas.microsoft.com/office/powerpoint/2010/main" val="423564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4E1EA-26D8-952F-174F-AC634E36C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17A72-E341-82B6-15AD-276267AAA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40D00-DCC2-E5EA-1885-0C592F58D8B8}"/>
              </a:ext>
            </a:extLst>
          </p:cNvPr>
          <p:cNvSpPr>
            <a:spLocks noGrp="1"/>
          </p:cNvSpPr>
          <p:nvPr>
            <p:ph type="body" idx="1"/>
          </p:nvPr>
        </p:nvSpPr>
        <p:spPr/>
        <p:txBody>
          <a:bodyPr/>
          <a:lstStyle/>
          <a:p>
            <a:r>
              <a:rPr lang="en-CA" dirty="0"/>
              <a:t>Introductions</a:t>
            </a:r>
          </a:p>
          <a:p>
            <a:endParaRPr lang="en-CA" dirty="0"/>
          </a:p>
          <a:p>
            <a:r>
              <a:rPr lang="en-CA" dirty="0"/>
              <a:t>Diane Taylor – City of St. Albert – acknowledge and recognize.</a:t>
            </a:r>
          </a:p>
          <a:p>
            <a:endParaRPr lang="en-CA" dirty="0"/>
          </a:p>
        </p:txBody>
      </p:sp>
      <p:sp>
        <p:nvSpPr>
          <p:cNvPr id="4" name="Slide Number Placeholder 3">
            <a:extLst>
              <a:ext uri="{FF2B5EF4-FFF2-40B4-BE49-F238E27FC236}">
                <a16:creationId xmlns:a16="http://schemas.microsoft.com/office/drawing/2014/main" id="{9BB354FD-2D8A-3DDD-DEC3-417B8A780D64}"/>
              </a:ext>
            </a:extLst>
          </p:cNvPr>
          <p:cNvSpPr>
            <a:spLocks noGrp="1"/>
          </p:cNvSpPr>
          <p:nvPr>
            <p:ph type="sldNum" sz="quarter" idx="5"/>
          </p:nvPr>
        </p:nvSpPr>
        <p:spPr/>
        <p:txBody>
          <a:bodyPr/>
          <a:lstStyle/>
          <a:p>
            <a:fld id="{6D96CE58-A9DD-46E4-AF1A-F349B06A4E99}" type="slidenum">
              <a:rPr lang="en-CA" smtClean="0"/>
              <a:t>2</a:t>
            </a:fld>
            <a:endParaRPr lang="en-CA"/>
          </a:p>
        </p:txBody>
      </p:sp>
    </p:spTree>
    <p:extLst>
      <p:ext uri="{BB962C8B-B14F-4D97-AF65-F5344CB8AC3E}">
        <p14:creationId xmlns:p14="http://schemas.microsoft.com/office/powerpoint/2010/main" val="214690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Revenues from fees were mostly on target.</a:t>
            </a:r>
          </a:p>
          <a:p>
            <a:pPr marL="0" marR="0" lvl="0" indent="0">
              <a:lnSpc>
                <a:spcPct val="107000"/>
              </a:lnSpc>
              <a:spcBef>
                <a:spcPts val="0"/>
              </a:spcBef>
              <a:spcAft>
                <a:spcPts val="800"/>
              </a:spcAft>
              <a:buFont typeface="+mj-l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Revenues from Fundraising Ads diamond rentals were on target. A huge increase from $35k in 2023.</a:t>
            </a:r>
          </a:p>
          <a:p>
            <a:pPr marL="0" marR="0" lvl="0" indent="0">
              <a:lnSpc>
                <a:spcPct val="107000"/>
              </a:lnSpc>
              <a:spcBef>
                <a:spcPts val="0"/>
              </a:spcBef>
              <a:spcAft>
                <a:spcPts val="800"/>
              </a:spcAft>
              <a:buFont typeface="+mj-l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Beverage room missed revenues by $8k, but mix helped.</a:t>
            </a:r>
          </a:p>
          <a:p>
            <a:pPr marL="0" marR="0" lvl="0" indent="0">
              <a:lnSpc>
                <a:spcPct val="107000"/>
              </a:lnSpc>
              <a:spcBef>
                <a:spcPts val="0"/>
              </a:spcBef>
              <a:spcAft>
                <a:spcPts val="800"/>
              </a:spcAft>
              <a:buFont typeface="+mj-l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Repair costs were over budget due to plumbing, irrigation, lights, failing equipment, HVAC, refrigeration</a:t>
            </a:r>
          </a:p>
          <a:p>
            <a:pPr marL="0" marR="0" lvl="0" indent="0">
              <a:lnSpc>
                <a:spcPct val="107000"/>
              </a:lnSpc>
              <a:spcBef>
                <a:spcPts val="0"/>
              </a:spcBef>
              <a:spcAft>
                <a:spcPts val="800"/>
              </a:spcAft>
              <a:buFont typeface="+mj-l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Food costs were under budget (mostly supplies) while sales were up $2k</a:t>
            </a:r>
          </a:p>
          <a:p>
            <a:pPr marL="0" marR="0" lvl="0" indent="0">
              <a:lnSpc>
                <a:spcPct val="107000"/>
              </a:lnSpc>
              <a:spcBef>
                <a:spcPts val="0"/>
              </a:spcBef>
              <a:spcAft>
                <a:spcPts val="800"/>
              </a:spcAft>
              <a:buFont typeface="+mj-l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Bev room costs under budget by $27k</a:t>
            </a:r>
          </a:p>
        </p:txBody>
      </p:sp>
      <p:sp>
        <p:nvSpPr>
          <p:cNvPr id="4" name="Slide Number Placeholder 3"/>
          <p:cNvSpPr>
            <a:spLocks noGrp="1"/>
          </p:cNvSpPr>
          <p:nvPr>
            <p:ph type="sldNum" sz="quarter" idx="5"/>
          </p:nvPr>
        </p:nvSpPr>
        <p:spPr/>
        <p:txBody>
          <a:bodyPr/>
          <a:lstStyle/>
          <a:p>
            <a:fld id="{6D96CE58-A9DD-46E4-AF1A-F349B06A4E99}" type="slidenum">
              <a:rPr lang="en-CA" smtClean="0"/>
              <a:t>20</a:t>
            </a:fld>
            <a:endParaRPr lang="en-CA"/>
          </a:p>
        </p:txBody>
      </p:sp>
    </p:spTree>
    <p:extLst>
      <p:ext uri="{BB962C8B-B14F-4D97-AF65-F5344CB8AC3E}">
        <p14:creationId xmlns:p14="http://schemas.microsoft.com/office/powerpoint/2010/main" val="133778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3695C-36BC-29EC-9761-109A7A38A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32166-7A56-F1B4-8B8F-090C921BC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D7F02-CF05-05D3-6F13-102C49AEB8A5}"/>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2A8DB89B-F695-6559-D82B-29B58A1FE39C}"/>
              </a:ext>
            </a:extLst>
          </p:cNvPr>
          <p:cNvSpPr>
            <a:spLocks noGrp="1"/>
          </p:cNvSpPr>
          <p:nvPr>
            <p:ph type="sldNum" sz="quarter" idx="5"/>
          </p:nvPr>
        </p:nvSpPr>
        <p:spPr/>
        <p:txBody>
          <a:bodyPr/>
          <a:lstStyle/>
          <a:p>
            <a:fld id="{6D96CE58-A9DD-46E4-AF1A-F349B06A4E99}" type="slidenum">
              <a:rPr lang="en-CA" smtClean="0"/>
              <a:t>21</a:t>
            </a:fld>
            <a:endParaRPr lang="en-CA"/>
          </a:p>
        </p:txBody>
      </p:sp>
    </p:spTree>
    <p:extLst>
      <p:ext uri="{BB962C8B-B14F-4D97-AF65-F5344CB8AC3E}">
        <p14:creationId xmlns:p14="http://schemas.microsoft.com/office/powerpoint/2010/main" val="159475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22</a:t>
            </a:fld>
            <a:endParaRPr lang="en-CA"/>
          </a:p>
        </p:txBody>
      </p:sp>
    </p:spTree>
    <p:extLst>
      <p:ext uri="{BB962C8B-B14F-4D97-AF65-F5344CB8AC3E}">
        <p14:creationId xmlns:p14="http://schemas.microsoft.com/office/powerpoint/2010/main" val="2912617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worth mentioning that our reserves are right now in line with historic reserve targets from the Board.  Since COVID, the Board has raised our target to $150k to cover for an aging facility and increased operating costs.</a:t>
            </a:r>
          </a:p>
          <a:p>
            <a:endParaRPr lang="en-CA" dirty="0"/>
          </a:p>
          <a:p>
            <a:r>
              <a:rPr lang="en-CA" dirty="0"/>
              <a:t>So we are in an OK position, but we will have work to do over the next five years to improve our reserve position to desired levels.</a:t>
            </a:r>
          </a:p>
        </p:txBody>
      </p:sp>
      <p:sp>
        <p:nvSpPr>
          <p:cNvPr id="4" name="Slide Number Placeholder 3"/>
          <p:cNvSpPr>
            <a:spLocks noGrp="1"/>
          </p:cNvSpPr>
          <p:nvPr>
            <p:ph type="sldNum" sz="quarter" idx="5"/>
          </p:nvPr>
        </p:nvSpPr>
        <p:spPr/>
        <p:txBody>
          <a:bodyPr/>
          <a:lstStyle/>
          <a:p>
            <a:fld id="{6D96CE58-A9DD-46E4-AF1A-F349B06A4E99}" type="slidenum">
              <a:rPr lang="en-CA" smtClean="0"/>
              <a:t>23</a:t>
            </a:fld>
            <a:endParaRPr lang="en-CA"/>
          </a:p>
        </p:txBody>
      </p:sp>
    </p:spTree>
    <p:extLst>
      <p:ext uri="{BB962C8B-B14F-4D97-AF65-F5344CB8AC3E}">
        <p14:creationId xmlns:p14="http://schemas.microsoft.com/office/powerpoint/2010/main" val="334579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t>KELLY</a:t>
            </a:r>
          </a:p>
          <a:p>
            <a:endParaRPr lang="en-CA" b="1" i="1" dirty="0"/>
          </a:p>
          <a:p>
            <a:r>
              <a:rPr lang="en-CA" b="1" i="1" dirty="0"/>
              <a:t>Website </a:t>
            </a:r>
          </a:p>
          <a:p>
            <a:pPr marL="171450" indent="-171450">
              <a:buFontTx/>
              <a:buChar char="-"/>
            </a:pPr>
            <a:r>
              <a:rPr lang="en-CA" b="0" i="1" dirty="0"/>
              <a:t>The transition from League Athletics to Sports Engine was not a smooth one</a:t>
            </a:r>
          </a:p>
          <a:p>
            <a:pPr marL="171450" indent="-171450">
              <a:buFontTx/>
              <a:buChar char="-"/>
            </a:pPr>
            <a:r>
              <a:rPr lang="en-CA" b="0" i="1" dirty="0"/>
              <a:t>While the mobile app was really useful for tracking RSVPs to games, the tool was not good for allowing managers to administer their own rosters.</a:t>
            </a:r>
          </a:p>
          <a:p>
            <a:pPr marL="171450" indent="-171450">
              <a:buFontTx/>
              <a:buChar char="-"/>
            </a:pPr>
            <a:r>
              <a:rPr lang="en-CA" b="0" i="1" dirty="0"/>
              <a:t>This created a great burden on Lynda throughout the year, but heavily at the start of the season.</a:t>
            </a:r>
          </a:p>
          <a:p>
            <a:endParaRPr lang="en-CA" b="0" i="1" dirty="0"/>
          </a:p>
          <a:p>
            <a:r>
              <a:rPr lang="en-CA" b="1" i="1" dirty="0"/>
              <a:t>Facility and Fields</a:t>
            </a:r>
          </a:p>
          <a:p>
            <a:endParaRPr lang="en-CA" b="1" i="1" dirty="0"/>
          </a:p>
          <a:p>
            <a:pPr lvl="1"/>
            <a:r>
              <a:rPr lang="en-CA" b="1" i="1" dirty="0"/>
              <a:t>Early Spring Work Bee (8 people)</a:t>
            </a:r>
          </a:p>
          <a:p>
            <a:pPr marL="628650" lvl="1" indent="-171450">
              <a:buFontTx/>
              <a:buChar char="-"/>
            </a:pPr>
            <a:r>
              <a:rPr lang="en-CA" b="0" i="1" dirty="0"/>
              <a:t>Setting up new tables / cabinets in concession</a:t>
            </a:r>
          </a:p>
          <a:p>
            <a:pPr marL="628650" lvl="1" indent="-171450">
              <a:buFontTx/>
              <a:buChar char="-"/>
            </a:pPr>
            <a:r>
              <a:rPr lang="en-CA" b="0" i="1" dirty="0"/>
              <a:t>Moving equipment, fridges, etc.</a:t>
            </a:r>
          </a:p>
          <a:p>
            <a:pPr lvl="1"/>
            <a:endParaRPr lang="en-CA" b="1" i="1" dirty="0"/>
          </a:p>
          <a:p>
            <a:pPr lvl="1"/>
            <a:r>
              <a:rPr lang="en-CA" b="1" i="1" dirty="0"/>
              <a:t>Late Spring Work Bee (40 people)</a:t>
            </a:r>
          </a:p>
          <a:p>
            <a:pPr lvl="1"/>
            <a:r>
              <a:rPr lang="en-CA" b="0" i="1" dirty="0"/>
              <a:t>- Repairs to fencing / netting</a:t>
            </a:r>
          </a:p>
          <a:p>
            <a:pPr lvl="1"/>
            <a:r>
              <a:rPr lang="en-CA" b="0" i="1" dirty="0"/>
              <a:t>- Minor repairs here and there</a:t>
            </a:r>
          </a:p>
          <a:p>
            <a:pPr lvl="1"/>
            <a:endParaRPr lang="en-CA" b="0" i="1" dirty="0"/>
          </a:p>
          <a:p>
            <a:pPr lvl="1"/>
            <a:r>
              <a:rPr lang="en-CA" b="1" i="1" dirty="0"/>
              <a:t>Field Conditions</a:t>
            </a:r>
          </a:p>
          <a:p>
            <a:pPr marL="628650" lvl="1" indent="-171450">
              <a:buFontTx/>
              <a:buChar char="-"/>
            </a:pPr>
            <a:r>
              <a:rPr lang="en-CA" b="0" i="1" dirty="0"/>
              <a:t>Recent </a:t>
            </a:r>
            <a:r>
              <a:rPr lang="en-CA" b="0" i="1" dirty="0" err="1"/>
              <a:t>SandPro</a:t>
            </a:r>
            <a:r>
              <a:rPr lang="en-CA" b="0" i="1" dirty="0"/>
              <a:t> purchases will allow us to properly groom infields</a:t>
            </a:r>
          </a:p>
          <a:p>
            <a:pPr marL="628650" lvl="1" indent="-171450">
              <a:buFontTx/>
              <a:buChar char="-"/>
            </a:pPr>
            <a:endParaRPr lang="en-CA" b="0" i="1" dirty="0"/>
          </a:p>
          <a:p>
            <a:pPr marL="0" lvl="0" indent="0">
              <a:buFontTx/>
              <a:buNone/>
            </a:pPr>
            <a:r>
              <a:rPr lang="en-CA" b="1" i="1" u="none" dirty="0"/>
              <a:t>Concession</a:t>
            </a:r>
          </a:p>
          <a:p>
            <a:pPr marL="0" lvl="0" indent="0">
              <a:buFontTx/>
              <a:buNone/>
            </a:pPr>
            <a:r>
              <a:rPr lang="en-CA" b="0" i="1" dirty="0"/>
              <a:t>- Announce the new operator and the process undertaken in the search</a:t>
            </a:r>
          </a:p>
        </p:txBody>
      </p:sp>
      <p:sp>
        <p:nvSpPr>
          <p:cNvPr id="4" name="Slide Number Placeholder 3"/>
          <p:cNvSpPr>
            <a:spLocks noGrp="1"/>
          </p:cNvSpPr>
          <p:nvPr>
            <p:ph type="sldNum" sz="quarter" idx="5"/>
          </p:nvPr>
        </p:nvSpPr>
        <p:spPr/>
        <p:txBody>
          <a:bodyPr/>
          <a:lstStyle/>
          <a:p>
            <a:fld id="{6D96CE58-A9DD-46E4-AF1A-F349B06A4E99}" type="slidenum">
              <a:rPr lang="en-CA" smtClean="0"/>
              <a:t>24</a:t>
            </a:fld>
            <a:endParaRPr lang="en-CA"/>
          </a:p>
        </p:txBody>
      </p:sp>
    </p:spTree>
    <p:extLst>
      <p:ext uri="{BB962C8B-B14F-4D97-AF65-F5344CB8AC3E}">
        <p14:creationId xmlns:p14="http://schemas.microsoft.com/office/powerpoint/2010/main" val="72953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a:t>KELLY</a:t>
            </a:r>
          </a:p>
          <a:p>
            <a:pPr marL="0" indent="0">
              <a:buFont typeface="Arial" panose="020B0604020202020204" pitchFamily="34" charset="0"/>
              <a:buNone/>
            </a:pPr>
            <a:endParaRPr lang="en-CA" b="1" dirty="0"/>
          </a:p>
          <a:p>
            <a:pPr marL="171450" indent="-171450">
              <a:buFont typeface="Arial" panose="020B0604020202020204" pitchFamily="34" charset="0"/>
              <a:buChar char="•"/>
            </a:pPr>
            <a:r>
              <a:rPr lang="en-CA" b="1" dirty="0"/>
              <a:t>AGM/GM Attendance Policy (New for 2024) </a:t>
            </a:r>
            <a:r>
              <a:rPr lang="en-CA" dirty="0"/>
              <a:t>– Teams missing both the AGM and the GM will be issued a $50 fine that will be added to their league fee.  This policy is to incent members to show up. Key information is disseminated through these two general meetings and some teams have repeatedly failed to attend.</a:t>
            </a:r>
          </a:p>
          <a:p>
            <a:endParaRPr lang="en-CA" dirty="0"/>
          </a:p>
          <a:p>
            <a:r>
              <a:rPr lang="en-CA" dirty="0"/>
              <a:t>o   </a:t>
            </a:r>
            <a:r>
              <a:rPr lang="en-CA" b="1" dirty="0"/>
              <a:t>Umpire game charges, forfeits, cancellations </a:t>
            </a:r>
            <a:r>
              <a:rPr lang="en-CA" dirty="0"/>
              <a:t>- Reminder that if a team forfeits a game, they are required to notify the opposing team (Team Coach/Manager emails and phone numbers are listed on website), and an appointed person within the league via email or text/phone(to be announced later) a minimum of 24 hours in advance. If they do not provide this notification within the time limit, a $250.00 fine will be assessed, with $150.00 of the fine being allocated to the opposing team.  This is a change from $100/$50 in prior years.</a:t>
            </a:r>
          </a:p>
          <a:p>
            <a:endParaRPr lang="en-CA" dirty="0"/>
          </a:p>
          <a:p>
            <a:r>
              <a:rPr lang="en-CA" dirty="0"/>
              <a:t>o   </a:t>
            </a:r>
            <a:r>
              <a:rPr lang="en-CA" b="1" dirty="0"/>
              <a:t>Game balls distribution policy </a:t>
            </a:r>
            <a:r>
              <a:rPr lang="en-CA" dirty="0"/>
              <a:t>- SAMSPA policy is that each team will be provided a maximum of 2 cases of balls per season. Teams will be distributed one case at that start of the season and may request a second case as needed. Any additional balls beyond two cases will be charged at the retail cost for balls.  </a:t>
            </a:r>
          </a:p>
          <a:p>
            <a:endParaRPr lang="en-CA" dirty="0"/>
          </a:p>
          <a:p>
            <a:r>
              <a:rPr lang="en-CA" dirty="0"/>
              <a:t>o   </a:t>
            </a:r>
            <a:r>
              <a:rPr lang="en-CA" b="1" dirty="0"/>
              <a:t>Player Safety/Injury Report </a:t>
            </a:r>
            <a:r>
              <a:rPr lang="en-CA" dirty="0"/>
              <a:t>- has been created and should be completed anytime there is an injury that may potentially require submission to insurance.  Available on the website.</a:t>
            </a:r>
          </a:p>
          <a:p>
            <a:endParaRPr lang="en-CA" dirty="0"/>
          </a:p>
          <a:p>
            <a:r>
              <a:rPr lang="en-CA" b="0" dirty="0"/>
              <a:t>o  </a:t>
            </a:r>
            <a:r>
              <a:rPr lang="en-CA" b="1" dirty="0"/>
              <a:t> SAMSPA Policy on player emails</a:t>
            </a:r>
            <a:r>
              <a:rPr lang="en-CA" dirty="0"/>
              <a:t>. - It is SAMSPA policy that all players in the League provide an email on their player profile.  If players do not want to receive emails from the league, they have to manage their notification from within their own profile.  We cannot do this on our end.</a:t>
            </a:r>
            <a:endParaRPr lang="en-CA" b="1" dirty="0"/>
          </a:p>
          <a:p>
            <a:endParaRPr lang="en-CA" dirty="0"/>
          </a:p>
          <a:p>
            <a:r>
              <a:rPr lang="en-CA" dirty="0"/>
              <a:t>o   </a:t>
            </a:r>
            <a:r>
              <a:rPr lang="en-CA" b="1" dirty="0"/>
              <a:t>SAMSPA Policy change on capturing private member info (Birthdates) </a:t>
            </a:r>
            <a:r>
              <a:rPr lang="en-CA" dirty="0"/>
              <a:t>- On team roster in divisions that require birth dates, under player profiles, SAMSPA no longer requires day and month, just year must be entered. The website does require entry of birth month and day so you can use 0101 then correct birth year. </a:t>
            </a:r>
          </a:p>
          <a:p>
            <a:endParaRPr lang="en-CA" dirty="0"/>
          </a:p>
          <a:p>
            <a:pPr marL="171450" indent="-171450">
              <a:buFont typeface="Courier New" panose="02070309020205020404" pitchFamily="49" charset="0"/>
              <a:buChar char="o"/>
            </a:pPr>
            <a:r>
              <a:rPr lang="en-CA" b="1" dirty="0"/>
              <a:t>Tournament Rentals for SAMSPA Members</a:t>
            </a:r>
          </a:p>
          <a:p>
            <a:pPr marL="628650" lvl="1" indent="-171450">
              <a:buFont typeface="Arial" panose="020B0604020202020204" pitchFamily="34" charset="0"/>
              <a:buChar char="•"/>
            </a:pPr>
            <a:r>
              <a:rPr lang="en-CA" dirty="0"/>
              <a:t>Board looking into potential incentives for our team members to operate tournaments at SAMSPA</a:t>
            </a:r>
          </a:p>
        </p:txBody>
      </p:sp>
      <p:sp>
        <p:nvSpPr>
          <p:cNvPr id="4" name="Slide Number Placeholder 3"/>
          <p:cNvSpPr>
            <a:spLocks noGrp="1"/>
          </p:cNvSpPr>
          <p:nvPr>
            <p:ph type="sldNum" sz="quarter" idx="5"/>
          </p:nvPr>
        </p:nvSpPr>
        <p:spPr/>
        <p:txBody>
          <a:bodyPr/>
          <a:lstStyle/>
          <a:p>
            <a:fld id="{6D96CE58-A9DD-46E4-AF1A-F349B06A4E99}" type="slidenum">
              <a:rPr lang="en-CA" smtClean="0"/>
              <a:t>25</a:t>
            </a:fld>
            <a:endParaRPr lang="en-CA"/>
          </a:p>
        </p:txBody>
      </p:sp>
    </p:spTree>
    <p:extLst>
      <p:ext uri="{BB962C8B-B14F-4D97-AF65-F5344CB8AC3E}">
        <p14:creationId xmlns:p14="http://schemas.microsoft.com/office/powerpoint/2010/main" val="2455473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r>
              <a:rPr lang="en-CA" dirty="0"/>
              <a:t>Reminder about the SAMSPA tourney.  A BIG PART OF OUR FUNDRAISING OBJECTIVES! </a:t>
            </a:r>
          </a:p>
          <a:p>
            <a:r>
              <a:rPr lang="en-CA" dirty="0"/>
              <a:t>Always looking for teams and volunteers.</a:t>
            </a:r>
          </a:p>
        </p:txBody>
      </p:sp>
      <p:sp>
        <p:nvSpPr>
          <p:cNvPr id="4" name="Slide Number Placeholder 3"/>
          <p:cNvSpPr>
            <a:spLocks noGrp="1"/>
          </p:cNvSpPr>
          <p:nvPr>
            <p:ph type="sldNum" sz="quarter" idx="5"/>
          </p:nvPr>
        </p:nvSpPr>
        <p:spPr/>
        <p:txBody>
          <a:bodyPr/>
          <a:lstStyle/>
          <a:p>
            <a:fld id="{6D96CE58-A9DD-46E4-AF1A-F349B06A4E99}" type="slidenum">
              <a:rPr lang="en-CA" smtClean="0"/>
              <a:t>26</a:t>
            </a:fld>
            <a:endParaRPr lang="en-CA"/>
          </a:p>
        </p:txBody>
      </p:sp>
    </p:spTree>
    <p:extLst>
      <p:ext uri="{BB962C8B-B14F-4D97-AF65-F5344CB8AC3E}">
        <p14:creationId xmlns:p14="http://schemas.microsoft.com/office/powerpoint/2010/main" val="261553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r>
              <a:rPr lang="en-CA" dirty="0"/>
              <a:t>2025 we currently have 59 registered teams – up from 58 last year</a:t>
            </a:r>
          </a:p>
          <a:p>
            <a:pPr marL="171450" indent="-171450">
              <a:buFont typeface="Arial" panose="020B0604020202020204" pitchFamily="34" charset="0"/>
              <a:buChar char="•"/>
            </a:pPr>
            <a:r>
              <a:rPr lang="en-CA" dirty="0"/>
              <a:t>6 are new teams</a:t>
            </a:r>
          </a:p>
          <a:p>
            <a:pPr marL="171450" indent="-171450">
              <a:buFont typeface="Arial" panose="020B0604020202020204" pitchFamily="34" charset="0"/>
              <a:buChar char="•"/>
            </a:pPr>
            <a:r>
              <a:rPr lang="en-CA" dirty="0"/>
              <a:t>2 teams are renamed</a:t>
            </a:r>
          </a:p>
          <a:p>
            <a:pPr marL="171450" indent="-171450">
              <a:buFont typeface="Arial" panose="020B0604020202020204" pitchFamily="34" charset="0"/>
              <a:buChar char="•"/>
            </a:pPr>
            <a:r>
              <a:rPr lang="en-CA" dirty="0"/>
              <a:t>5 teams have left</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27</a:t>
            </a:fld>
            <a:endParaRPr lang="en-CA"/>
          </a:p>
        </p:txBody>
      </p:sp>
    </p:spTree>
    <p:extLst>
      <p:ext uri="{BB962C8B-B14F-4D97-AF65-F5344CB8AC3E}">
        <p14:creationId xmlns:p14="http://schemas.microsoft.com/office/powerpoint/2010/main" val="728845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r>
              <a:rPr lang="en-CA" dirty="0"/>
              <a:t>Just show this and move on.  We should avoid discussion about open division placement.  Lynda has talked to all teams that were moved.</a:t>
            </a:r>
          </a:p>
        </p:txBody>
      </p:sp>
      <p:sp>
        <p:nvSpPr>
          <p:cNvPr id="4" name="Slide Number Placeholder 3"/>
          <p:cNvSpPr>
            <a:spLocks noGrp="1"/>
          </p:cNvSpPr>
          <p:nvPr>
            <p:ph type="sldNum" sz="quarter" idx="5"/>
          </p:nvPr>
        </p:nvSpPr>
        <p:spPr/>
        <p:txBody>
          <a:bodyPr/>
          <a:lstStyle/>
          <a:p>
            <a:fld id="{6D96CE58-A9DD-46E4-AF1A-F349B06A4E99}" type="slidenum">
              <a:rPr lang="en-CA" smtClean="0"/>
              <a:t>28</a:t>
            </a:fld>
            <a:endParaRPr lang="en-CA"/>
          </a:p>
        </p:txBody>
      </p:sp>
    </p:spTree>
    <p:extLst>
      <p:ext uri="{BB962C8B-B14F-4D97-AF65-F5344CB8AC3E}">
        <p14:creationId xmlns:p14="http://schemas.microsoft.com/office/powerpoint/2010/main" val="2144384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r>
              <a:rPr lang="en-CA" dirty="0"/>
              <a:t>Just show this and move on.</a:t>
            </a:r>
          </a:p>
        </p:txBody>
      </p:sp>
      <p:sp>
        <p:nvSpPr>
          <p:cNvPr id="4" name="Slide Number Placeholder 3"/>
          <p:cNvSpPr>
            <a:spLocks noGrp="1"/>
          </p:cNvSpPr>
          <p:nvPr>
            <p:ph type="sldNum" sz="quarter" idx="5"/>
          </p:nvPr>
        </p:nvSpPr>
        <p:spPr/>
        <p:txBody>
          <a:bodyPr/>
          <a:lstStyle/>
          <a:p>
            <a:fld id="{6D96CE58-A9DD-46E4-AF1A-F349B06A4E99}" type="slidenum">
              <a:rPr lang="en-CA" smtClean="0"/>
              <a:t>29</a:t>
            </a:fld>
            <a:endParaRPr lang="en-CA"/>
          </a:p>
        </p:txBody>
      </p:sp>
    </p:spTree>
    <p:extLst>
      <p:ext uri="{BB962C8B-B14F-4D97-AF65-F5344CB8AC3E}">
        <p14:creationId xmlns:p14="http://schemas.microsoft.com/office/powerpoint/2010/main" val="294029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a:t>
            </a:fld>
            <a:endParaRPr lang="en-CA"/>
          </a:p>
        </p:txBody>
      </p:sp>
    </p:spTree>
    <p:extLst>
      <p:ext uri="{BB962C8B-B14F-4D97-AF65-F5344CB8AC3E}">
        <p14:creationId xmlns:p14="http://schemas.microsoft.com/office/powerpoint/2010/main" val="2909727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r>
              <a:rPr lang="en-CA" dirty="0"/>
              <a:t>The Board has resolved to implement an annual Tracker Survey of all the players in our association.  </a:t>
            </a:r>
          </a:p>
          <a:p>
            <a:endParaRPr lang="en-CA" dirty="0"/>
          </a:p>
          <a:p>
            <a:r>
              <a:rPr lang="en-CA" dirty="0"/>
              <a:t>The overarching goal is to collect broad feedback from our players on how they view SAMSPA and the various components of our operations.</a:t>
            </a:r>
          </a:p>
          <a:p>
            <a:r>
              <a:rPr lang="en-CA" dirty="0"/>
              <a:t>From diamond maintenance, to concession, to scheduling, to umpiring, to board performance, etc.  We want to establish a baseline and have </a:t>
            </a:r>
          </a:p>
          <a:p>
            <a:r>
              <a:rPr lang="en-CA" dirty="0"/>
              <a:t>something to trend against going forward.</a:t>
            </a:r>
          </a:p>
          <a:p>
            <a:endParaRPr lang="en-CA" dirty="0"/>
          </a:p>
          <a:p>
            <a:r>
              <a:rPr lang="en-CA" dirty="0"/>
              <a:t>With all the calamities of the past year, we did not make progress on this activity as planned.  The good news is that we have re-engaged in the process.  </a:t>
            </a:r>
          </a:p>
          <a:p>
            <a:r>
              <a:rPr lang="en-CA" dirty="0"/>
              <a:t>We have started down that path again.  We are hopeful to have a survey out in the next several weeks and report results at the April General Meeting.</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30</a:t>
            </a:fld>
            <a:endParaRPr lang="en-CA"/>
          </a:p>
        </p:txBody>
      </p:sp>
    </p:spTree>
    <p:extLst>
      <p:ext uri="{BB962C8B-B14F-4D97-AF65-F5344CB8AC3E}">
        <p14:creationId xmlns:p14="http://schemas.microsoft.com/office/powerpoint/2010/main" val="3789503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KELLY</a:t>
            </a:r>
          </a:p>
          <a:p>
            <a:endParaRPr lang="en-CA" dirty="0"/>
          </a:p>
          <a:p>
            <a:r>
              <a:rPr lang="en-CA" dirty="0"/>
              <a:t>Mention next meeting and Motion to adjourn.</a:t>
            </a:r>
          </a:p>
        </p:txBody>
      </p:sp>
      <p:sp>
        <p:nvSpPr>
          <p:cNvPr id="4" name="Slide Number Placeholder 3"/>
          <p:cNvSpPr>
            <a:spLocks noGrp="1"/>
          </p:cNvSpPr>
          <p:nvPr>
            <p:ph type="sldNum" sz="quarter" idx="5"/>
          </p:nvPr>
        </p:nvSpPr>
        <p:spPr/>
        <p:txBody>
          <a:bodyPr/>
          <a:lstStyle/>
          <a:p>
            <a:fld id="{6D96CE58-A9DD-46E4-AF1A-F349B06A4E99}" type="slidenum">
              <a:rPr lang="en-CA" smtClean="0"/>
              <a:t>31</a:t>
            </a:fld>
            <a:endParaRPr lang="en-CA"/>
          </a:p>
        </p:txBody>
      </p:sp>
    </p:spTree>
    <p:extLst>
      <p:ext uri="{BB962C8B-B14F-4D97-AF65-F5344CB8AC3E}">
        <p14:creationId xmlns:p14="http://schemas.microsoft.com/office/powerpoint/2010/main" val="175311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Introductions</a:t>
            </a:r>
          </a:p>
          <a:p>
            <a:endParaRPr lang="en-CA" dirty="0"/>
          </a:p>
          <a:p>
            <a:r>
              <a:rPr lang="en-CA" dirty="0"/>
              <a:t>Diane Taylor – City of St. Albert – acknowledge and recognize.</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4</a:t>
            </a:fld>
            <a:endParaRPr lang="en-CA"/>
          </a:p>
        </p:txBody>
      </p:sp>
    </p:spTree>
    <p:extLst>
      <p:ext uri="{BB962C8B-B14F-4D97-AF65-F5344CB8AC3E}">
        <p14:creationId xmlns:p14="http://schemas.microsoft.com/office/powerpoint/2010/main" val="133778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Introductions</a:t>
            </a:r>
          </a:p>
          <a:p>
            <a:endParaRPr lang="en-CA" dirty="0"/>
          </a:p>
          <a:p>
            <a:r>
              <a:rPr lang="en-CA" dirty="0"/>
              <a:t>Diane Taylor – City of St. Albert – acknowledge and recognize.</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5</a:t>
            </a:fld>
            <a:endParaRPr lang="en-CA"/>
          </a:p>
        </p:txBody>
      </p:sp>
    </p:spTree>
    <p:extLst>
      <p:ext uri="{BB962C8B-B14F-4D97-AF65-F5344CB8AC3E}">
        <p14:creationId xmlns:p14="http://schemas.microsoft.com/office/powerpoint/2010/main" val="384225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a:p>
            <a:r>
              <a:rPr lang="en-CA" b="1" dirty="0"/>
              <a:t>2025 Notes</a:t>
            </a:r>
          </a:p>
          <a:p>
            <a:pPr marL="171450" indent="-171450">
              <a:buFont typeface="Arial" panose="020B0604020202020204" pitchFamily="34" charset="0"/>
              <a:buChar char="•"/>
            </a:pPr>
            <a:endParaRPr lang="en-CA" b="1" dirty="0"/>
          </a:p>
          <a:p>
            <a:r>
              <a:rPr lang="en-CA" b="1" dirty="0"/>
              <a:t>Challenges</a:t>
            </a:r>
          </a:p>
          <a:p>
            <a:pPr marL="171450" indent="-171450">
              <a:buFont typeface="Arial" panose="020B0604020202020204" pitchFamily="34" charset="0"/>
              <a:buChar char="•"/>
            </a:pPr>
            <a:r>
              <a:rPr lang="en-CA" b="0" dirty="0"/>
              <a:t>Water</a:t>
            </a:r>
          </a:p>
          <a:p>
            <a:pPr marL="171450" indent="-171450">
              <a:buFont typeface="Arial" panose="020B0604020202020204" pitchFamily="34" charset="0"/>
              <a:buChar char="•"/>
            </a:pPr>
            <a:r>
              <a:rPr lang="en-CA" b="0" dirty="0"/>
              <a:t>New Website</a:t>
            </a:r>
          </a:p>
          <a:p>
            <a:pPr marL="171450" indent="-171450">
              <a:buFont typeface="Arial" panose="020B0604020202020204" pitchFamily="34" charset="0"/>
              <a:buChar char="•"/>
            </a:pPr>
            <a:r>
              <a:rPr lang="en-CA" b="0" dirty="0"/>
              <a:t>Plumbing Not to Code</a:t>
            </a:r>
          </a:p>
          <a:p>
            <a:pPr marL="171450" indent="-171450">
              <a:buFont typeface="Arial" panose="020B0604020202020204" pitchFamily="34" charset="0"/>
              <a:buChar char="•"/>
            </a:pPr>
            <a:r>
              <a:rPr lang="en-CA" b="0" dirty="0"/>
              <a:t>Phone System</a:t>
            </a:r>
          </a:p>
          <a:p>
            <a:pPr marL="171450" indent="-171450">
              <a:buFont typeface="Arial" panose="020B0604020202020204" pitchFamily="34" charset="0"/>
              <a:buChar char="•"/>
            </a:pPr>
            <a:r>
              <a:rPr lang="en-CA" b="0" dirty="0"/>
              <a:t>Point of Sale System problems</a:t>
            </a:r>
          </a:p>
          <a:p>
            <a:pPr marL="171450" indent="-171450">
              <a:buFont typeface="Arial" panose="020B0604020202020204" pitchFamily="34" charset="0"/>
              <a:buChar char="•"/>
            </a:pPr>
            <a:r>
              <a:rPr lang="en-CA" b="0" dirty="0"/>
              <a:t>Break-in</a:t>
            </a:r>
          </a:p>
          <a:p>
            <a:pPr marL="171450" indent="-171450">
              <a:buFont typeface="Arial" panose="020B0604020202020204" pitchFamily="34" charset="0"/>
              <a:buChar char="•"/>
            </a:pPr>
            <a:r>
              <a:rPr lang="en-CA" b="0" dirty="0"/>
              <a:t>Groundskeepers </a:t>
            </a:r>
          </a:p>
          <a:p>
            <a:pPr marL="171450" indent="-171450">
              <a:buFont typeface="Arial" panose="020B0604020202020204" pitchFamily="34" charset="0"/>
              <a:buChar char="•"/>
            </a:pPr>
            <a:r>
              <a:rPr lang="en-CA" b="0" dirty="0"/>
              <a:t>Sprinkler Lines</a:t>
            </a:r>
          </a:p>
          <a:p>
            <a:pPr marL="171450" indent="-171450">
              <a:buFont typeface="Arial" panose="020B0604020202020204" pitchFamily="34" charset="0"/>
              <a:buChar char="•"/>
            </a:pPr>
            <a:r>
              <a:rPr lang="en-CA" b="0" dirty="0"/>
              <a:t>Several Pieces of Equipment Issues – led to issues with infield quality</a:t>
            </a:r>
          </a:p>
          <a:p>
            <a:pPr marL="171450" indent="-171450">
              <a:buFont typeface="Arial" panose="020B0604020202020204" pitchFamily="34" charset="0"/>
              <a:buChar char="•"/>
            </a:pPr>
            <a:r>
              <a:rPr lang="en-CA" b="0" dirty="0"/>
              <a:t>Weed Control malfunction on D2</a:t>
            </a:r>
          </a:p>
          <a:p>
            <a:pPr marL="171450" indent="-171450">
              <a:buFont typeface="Arial" panose="020B0604020202020204" pitchFamily="34" charset="0"/>
              <a:buChar char="•"/>
            </a:pPr>
            <a:endParaRPr lang="en-CA" b="0" dirty="0"/>
          </a:p>
          <a:p>
            <a:endParaRPr lang="en-CA" b="1" dirty="0"/>
          </a:p>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6</a:t>
            </a:fld>
            <a:endParaRPr lang="en-CA"/>
          </a:p>
        </p:txBody>
      </p:sp>
    </p:spTree>
    <p:extLst>
      <p:ext uri="{BB962C8B-B14F-4D97-AF65-F5344CB8AC3E}">
        <p14:creationId xmlns:p14="http://schemas.microsoft.com/office/powerpoint/2010/main" val="81998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F233A-4740-6C80-5F29-76C39FABF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83B79-4F01-2AEF-7978-7E67A2806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F8206-772E-A65D-A6CF-E1D7EF3863AF}"/>
              </a:ext>
            </a:extLst>
          </p:cNvPr>
          <p:cNvSpPr>
            <a:spLocks noGrp="1"/>
          </p:cNvSpPr>
          <p:nvPr>
            <p:ph type="body" idx="1"/>
          </p:nvPr>
        </p:nvSpPr>
        <p:spPr/>
        <p:txBody>
          <a:bodyPr/>
          <a:lstStyle/>
          <a:p>
            <a:endParaRPr lang="en-CA" b="1" dirty="0"/>
          </a:p>
          <a:p>
            <a:r>
              <a:rPr lang="en-CA" b="1" dirty="0"/>
              <a:t>2025 Notes</a:t>
            </a:r>
          </a:p>
          <a:p>
            <a:r>
              <a:rPr lang="en-CA" b="1" dirty="0"/>
              <a:t>Positives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Intense Perseverance against Innumerable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Tremendous work from our Board to step up and address the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Also big help from league members which started with the Spring Work Bee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Fall work bee to empty concession</a:t>
            </a:r>
          </a:p>
          <a:p>
            <a:pPr marL="171450" indent="-171450">
              <a:buFont typeface="Arial" panose="020B0604020202020204" pitchFamily="34" charset="0"/>
              <a:buChar char="•"/>
            </a:pPr>
            <a:r>
              <a:rPr lang="en-CA" b="0" dirty="0"/>
              <a:t>Income Statement was strong despite challenges</a:t>
            </a:r>
          </a:p>
          <a:p>
            <a:pPr marL="171450" indent="-171450">
              <a:buFont typeface="Arial" panose="020B0604020202020204" pitchFamily="34" charset="0"/>
              <a:buChar char="•"/>
            </a:pPr>
            <a:r>
              <a:rPr lang="en-CA" b="0" dirty="0"/>
              <a:t>Begam Facility Improvements via CFEP Grant</a:t>
            </a:r>
          </a:p>
          <a:p>
            <a:pPr marL="628650" lvl="1" indent="-171450">
              <a:buFont typeface="Arial" panose="020B0604020202020204" pitchFamily="34" charset="0"/>
              <a:buChar char="•"/>
            </a:pPr>
            <a:r>
              <a:rPr lang="en-CA" b="0" dirty="0"/>
              <a:t>Dugout Repairs</a:t>
            </a:r>
          </a:p>
          <a:p>
            <a:pPr marL="628650" lvl="1" indent="-171450">
              <a:buFont typeface="Arial" panose="020B0604020202020204" pitchFamily="34" charset="0"/>
              <a:buChar char="•"/>
            </a:pPr>
            <a:r>
              <a:rPr lang="en-CA" b="0" dirty="0"/>
              <a:t>Painting Projects</a:t>
            </a:r>
          </a:p>
          <a:p>
            <a:pPr marL="628650" lvl="1" indent="-171450">
              <a:buFont typeface="Arial" panose="020B0604020202020204" pitchFamily="34" charset="0"/>
              <a:buChar char="•"/>
            </a:pPr>
            <a:r>
              <a:rPr lang="en-CA" b="0" dirty="0"/>
              <a:t>Pole Barn Maintenance including Lighting, Picnic Table Covering, and Wind/Weather Screens </a:t>
            </a:r>
          </a:p>
          <a:p>
            <a:pPr marL="628650" lvl="1" indent="-171450">
              <a:buFont typeface="Arial" panose="020B0604020202020204" pitchFamily="34" charset="0"/>
              <a:buChar char="•"/>
            </a:pPr>
            <a:r>
              <a:rPr lang="en-CA" b="0" dirty="0"/>
              <a:t>Numerous Concession Upgrades (plumbing, fridges, cabinetry, flooring)</a:t>
            </a:r>
          </a:p>
          <a:p>
            <a:pPr marL="628650" lvl="1" indent="-171450">
              <a:buFont typeface="Arial" panose="020B0604020202020204" pitchFamily="34" charset="0"/>
              <a:buChar char="•"/>
            </a:pPr>
            <a:r>
              <a:rPr lang="en-CA" b="0" dirty="0"/>
              <a:t>Security System</a:t>
            </a:r>
          </a:p>
          <a:p>
            <a:pPr marL="628650" lvl="1" indent="-171450">
              <a:buFont typeface="Arial" panose="020B0604020202020204" pitchFamily="34" charset="0"/>
              <a:buChar char="•"/>
            </a:pPr>
            <a:r>
              <a:rPr lang="en-CA" b="0" dirty="0"/>
              <a:t>POS System</a:t>
            </a:r>
          </a:p>
          <a:p>
            <a:pPr marL="628650" lvl="1" indent="-171450">
              <a:buFont typeface="Arial" panose="020B0604020202020204" pitchFamily="34" charset="0"/>
              <a:buChar char="•"/>
            </a:pPr>
            <a:r>
              <a:rPr lang="en-CA" b="0" dirty="0"/>
              <a:t>HVAC System</a:t>
            </a:r>
          </a:p>
          <a:p>
            <a:pPr marL="171450" indent="-171450">
              <a:buFont typeface="Arial" panose="020B0604020202020204" pitchFamily="34" charset="0"/>
              <a:buChar char="•"/>
            </a:pPr>
            <a:r>
              <a:rPr lang="en-CA" b="0" dirty="0"/>
              <a:t>Excellent Fundraising Performance ($30k) (led by Lynda Holden)</a:t>
            </a:r>
          </a:p>
          <a:p>
            <a:pPr marL="628650" lvl="1" indent="-171450">
              <a:buFont typeface="Arial" panose="020B0604020202020204" pitchFamily="34" charset="0"/>
              <a:buChar char="•"/>
            </a:pPr>
            <a:r>
              <a:rPr lang="en-CA" b="0" dirty="0"/>
              <a:t>Silent Auction ($4k)</a:t>
            </a:r>
          </a:p>
          <a:p>
            <a:pPr marL="628650" lvl="1" indent="-171450">
              <a:buFont typeface="Arial" panose="020B0604020202020204" pitchFamily="34" charset="0"/>
              <a:buChar char="•"/>
            </a:pPr>
            <a:r>
              <a:rPr lang="en-CA" b="0" dirty="0"/>
              <a:t>Crowd Funding with Government 50% Match ($8k)</a:t>
            </a:r>
          </a:p>
          <a:p>
            <a:pPr marL="628650" lvl="1" indent="-171450">
              <a:buFont typeface="Arial" panose="020B0604020202020204" pitchFamily="34" charset="0"/>
              <a:buChar char="•"/>
            </a:pPr>
            <a:r>
              <a:rPr lang="en-CA" b="0" dirty="0"/>
              <a:t>Oil Kings ($6k)</a:t>
            </a:r>
          </a:p>
          <a:p>
            <a:pPr marL="628650" lvl="1" indent="-171450">
              <a:buFont typeface="Arial" panose="020B0604020202020204" pitchFamily="34" charset="0"/>
              <a:buChar char="•"/>
            </a:pPr>
            <a:r>
              <a:rPr lang="en-CA" b="0" dirty="0"/>
              <a:t>Tourney ($12k)</a:t>
            </a:r>
          </a:p>
          <a:p>
            <a:pPr marL="171450" indent="-171450">
              <a:buFont typeface="Arial" panose="020B0604020202020204" pitchFamily="34" charset="0"/>
              <a:buChar char="•"/>
            </a:pPr>
            <a:r>
              <a:rPr lang="en-CA" b="0" dirty="0"/>
              <a:t>New equipment for diamond maintenance (</a:t>
            </a:r>
            <a:r>
              <a:rPr lang="en-CA" b="0" dirty="0" err="1"/>
              <a:t>SandPro’s</a:t>
            </a:r>
            <a:r>
              <a:rPr lang="en-CA" b="0" dirty="0"/>
              <a:t> and Mower)</a:t>
            </a:r>
          </a:p>
          <a:p>
            <a:pPr marL="171450" indent="-171450">
              <a:buFont typeface="Arial" panose="020B0604020202020204" pitchFamily="34" charset="0"/>
              <a:buChar char="•"/>
            </a:pPr>
            <a:r>
              <a:rPr lang="en-CA" b="0" dirty="0"/>
              <a:t>Batting Cage – Phil</a:t>
            </a:r>
          </a:p>
          <a:p>
            <a:pPr marL="171450" indent="-171450">
              <a:buFont typeface="Arial" panose="020B0604020202020204" pitchFamily="34" charset="0"/>
              <a:buChar char="•"/>
            </a:pPr>
            <a:r>
              <a:rPr lang="en-CA" b="0" dirty="0"/>
              <a:t>New Groundskeeper</a:t>
            </a:r>
          </a:p>
          <a:p>
            <a:pPr marL="171450" indent="-171450">
              <a:buFont typeface="Arial" panose="020B0604020202020204" pitchFamily="34" charset="0"/>
              <a:buChar char="•"/>
            </a:pPr>
            <a:endParaRPr lang="en-CA" b="1" dirty="0"/>
          </a:p>
          <a:p>
            <a:r>
              <a:rPr lang="en-CA" b="1" dirty="0"/>
              <a:t>Challenges</a:t>
            </a:r>
          </a:p>
          <a:p>
            <a:pPr marL="171450" indent="-171450">
              <a:buFont typeface="Arial" panose="020B0604020202020204" pitchFamily="34" charset="0"/>
              <a:buChar char="•"/>
            </a:pPr>
            <a:r>
              <a:rPr lang="en-CA" b="0" dirty="0"/>
              <a:t>Water</a:t>
            </a:r>
          </a:p>
          <a:p>
            <a:pPr marL="171450" indent="-171450">
              <a:buFont typeface="Arial" panose="020B0604020202020204" pitchFamily="34" charset="0"/>
              <a:buChar char="•"/>
            </a:pPr>
            <a:r>
              <a:rPr lang="en-CA" b="0" dirty="0"/>
              <a:t>New Website</a:t>
            </a:r>
          </a:p>
          <a:p>
            <a:pPr marL="171450" indent="-171450">
              <a:buFont typeface="Arial" panose="020B0604020202020204" pitchFamily="34" charset="0"/>
              <a:buChar char="•"/>
            </a:pPr>
            <a:r>
              <a:rPr lang="en-CA" b="0" dirty="0"/>
              <a:t>Plumbing Not to Code</a:t>
            </a:r>
          </a:p>
          <a:p>
            <a:pPr marL="171450" indent="-171450">
              <a:buFont typeface="Arial" panose="020B0604020202020204" pitchFamily="34" charset="0"/>
              <a:buChar char="•"/>
            </a:pPr>
            <a:r>
              <a:rPr lang="en-CA" b="0" dirty="0"/>
              <a:t>Phone System</a:t>
            </a:r>
          </a:p>
          <a:p>
            <a:pPr marL="171450" indent="-171450">
              <a:buFont typeface="Arial" panose="020B0604020202020204" pitchFamily="34" charset="0"/>
              <a:buChar char="•"/>
            </a:pPr>
            <a:r>
              <a:rPr lang="en-CA" b="0" dirty="0"/>
              <a:t>Point of Sale System problems</a:t>
            </a:r>
          </a:p>
          <a:p>
            <a:pPr marL="171450" indent="-171450">
              <a:buFont typeface="Arial" panose="020B0604020202020204" pitchFamily="34" charset="0"/>
              <a:buChar char="•"/>
            </a:pPr>
            <a:r>
              <a:rPr lang="en-CA" b="0" dirty="0"/>
              <a:t>Break-in</a:t>
            </a:r>
          </a:p>
          <a:p>
            <a:pPr marL="171450" indent="-171450">
              <a:buFont typeface="Arial" panose="020B0604020202020204" pitchFamily="34" charset="0"/>
              <a:buChar char="•"/>
            </a:pPr>
            <a:r>
              <a:rPr lang="en-CA" b="0" dirty="0"/>
              <a:t>Groundskeepers </a:t>
            </a:r>
          </a:p>
          <a:p>
            <a:pPr marL="171450" indent="-171450">
              <a:buFont typeface="Arial" panose="020B0604020202020204" pitchFamily="34" charset="0"/>
              <a:buChar char="•"/>
            </a:pPr>
            <a:r>
              <a:rPr lang="en-CA" b="0" dirty="0"/>
              <a:t>Sprinkler Lines</a:t>
            </a:r>
          </a:p>
          <a:p>
            <a:pPr marL="171450" indent="-171450">
              <a:buFont typeface="Arial" panose="020B0604020202020204" pitchFamily="34" charset="0"/>
              <a:buChar char="•"/>
            </a:pPr>
            <a:r>
              <a:rPr lang="en-CA" b="0" dirty="0"/>
              <a:t>Several Pieces of Equipment Issues – led to issues with infield quality</a:t>
            </a:r>
          </a:p>
          <a:p>
            <a:pPr marL="171450" indent="-171450">
              <a:buFont typeface="Arial" panose="020B0604020202020204" pitchFamily="34" charset="0"/>
              <a:buChar char="•"/>
            </a:pPr>
            <a:r>
              <a:rPr lang="en-CA" b="0" dirty="0"/>
              <a:t>Weed Control malfunction on D2</a:t>
            </a:r>
          </a:p>
          <a:p>
            <a:pPr marL="171450" indent="-171450">
              <a:buFont typeface="Arial" panose="020B0604020202020204" pitchFamily="34" charset="0"/>
              <a:buChar char="•"/>
            </a:pPr>
            <a:endParaRPr lang="en-CA" b="0" dirty="0"/>
          </a:p>
          <a:p>
            <a:endParaRPr lang="en-CA" b="1" dirty="0"/>
          </a:p>
          <a:p>
            <a:endParaRPr lang="en-CA" b="1" dirty="0"/>
          </a:p>
          <a:p>
            <a:r>
              <a:rPr lang="en-CA" b="1" dirty="0"/>
              <a:t>Focusing on the operations of the organization.</a:t>
            </a:r>
          </a:p>
          <a:p>
            <a:endParaRPr lang="en-CA" b="1" dirty="0"/>
          </a:p>
          <a:p>
            <a:r>
              <a:rPr lang="en-CA" b="1" dirty="0"/>
              <a:t>Wilco – Art Maat</a:t>
            </a:r>
          </a:p>
          <a:p>
            <a:endParaRPr lang="en-CA" b="1" dirty="0"/>
          </a:p>
          <a:p>
            <a:r>
              <a:rPr lang="en-CA" b="1" dirty="0"/>
              <a:t>Challenges</a:t>
            </a:r>
          </a:p>
          <a:p>
            <a:r>
              <a:rPr lang="en-CA" b="0" dirty="0"/>
              <a:t>- discuss</a:t>
            </a:r>
          </a:p>
          <a:p>
            <a:r>
              <a:rPr lang="en-CA" b="1" dirty="0"/>
              <a:t>Successes</a:t>
            </a:r>
          </a:p>
          <a:p>
            <a:r>
              <a:rPr lang="en-CA" dirty="0"/>
              <a:t>Planned Projects – talk about later</a:t>
            </a:r>
          </a:p>
          <a:p>
            <a:endParaRPr lang="en-CA" dirty="0"/>
          </a:p>
          <a:p>
            <a:r>
              <a:rPr lang="en-CA" dirty="0"/>
              <a:t>SAMSPA Tourney – talk about later</a:t>
            </a:r>
          </a:p>
          <a:p>
            <a:endParaRPr lang="en-CA" dirty="0"/>
          </a:p>
          <a:p>
            <a:r>
              <a:rPr lang="en-CA" dirty="0"/>
              <a:t>Dean </a:t>
            </a:r>
            <a:r>
              <a:rPr lang="en-CA" dirty="0" err="1"/>
              <a:t>Klemmer</a:t>
            </a:r>
            <a:r>
              <a:rPr lang="en-CA" dirty="0"/>
              <a:t> – replaced the washroom hot water tank, hooked up the ice machine and fixed some of the facility water lines. </a:t>
            </a:r>
          </a:p>
          <a:p>
            <a:endParaRPr lang="en-CA" dirty="0"/>
          </a:p>
          <a:p>
            <a:r>
              <a:rPr lang="en-CA" dirty="0"/>
              <a:t>Umpires – we have entered into a new 4-year agreement with the Umpires starting this season.  Big thanks to Malcolm Parker for his leadership on this initiative.</a:t>
            </a:r>
          </a:p>
          <a:p>
            <a:r>
              <a:rPr lang="en-CA" dirty="0"/>
              <a:t>We will be having a brief presentation later in the meeting by the VP of EDSUA (Edmonton and district softball umpires association)</a:t>
            </a:r>
          </a:p>
          <a:p>
            <a:endParaRPr lang="en-CA" dirty="0"/>
          </a:p>
          <a:p>
            <a:r>
              <a:rPr lang="en-CA" dirty="0"/>
              <a:t>Strong operations despite a number of setbacks.  We will hear more of that in the Financial presentation</a:t>
            </a:r>
          </a:p>
          <a:p>
            <a:endParaRPr lang="en-CA" dirty="0"/>
          </a:p>
          <a:p>
            <a:endParaRPr lang="en-CA" dirty="0"/>
          </a:p>
          <a:p>
            <a:endParaRPr lang="en-CA" dirty="0"/>
          </a:p>
          <a:p>
            <a:br>
              <a:rPr lang="en-CA" dirty="0"/>
            </a:br>
            <a:endParaRPr lang="en-CA" dirty="0"/>
          </a:p>
        </p:txBody>
      </p:sp>
      <p:sp>
        <p:nvSpPr>
          <p:cNvPr id="4" name="Slide Number Placeholder 3">
            <a:extLst>
              <a:ext uri="{FF2B5EF4-FFF2-40B4-BE49-F238E27FC236}">
                <a16:creationId xmlns:a16="http://schemas.microsoft.com/office/drawing/2014/main" id="{F27DA50F-BB8F-60C4-8C16-D99295C3AD4B}"/>
              </a:ext>
            </a:extLst>
          </p:cNvPr>
          <p:cNvSpPr>
            <a:spLocks noGrp="1"/>
          </p:cNvSpPr>
          <p:nvPr>
            <p:ph type="sldNum" sz="quarter" idx="5"/>
          </p:nvPr>
        </p:nvSpPr>
        <p:spPr/>
        <p:txBody>
          <a:bodyPr/>
          <a:lstStyle/>
          <a:p>
            <a:fld id="{6D96CE58-A9DD-46E4-AF1A-F349B06A4E99}" type="slidenum">
              <a:rPr lang="en-CA" smtClean="0"/>
              <a:t>7</a:t>
            </a:fld>
            <a:endParaRPr lang="en-CA"/>
          </a:p>
        </p:txBody>
      </p:sp>
    </p:spTree>
    <p:extLst>
      <p:ext uri="{BB962C8B-B14F-4D97-AF65-F5344CB8AC3E}">
        <p14:creationId xmlns:p14="http://schemas.microsoft.com/office/powerpoint/2010/main" val="138309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Per Article 9.4 of SAMSPA Bylaws, “The maximum number of terms served by a Board member will be three and the Board member will not be eligible for election again until they have been inactive for a two-year term unless otherwise authorized by a two thirds majority vote of the members at the Annual General Meeting.”</a:t>
            </a:r>
          </a:p>
          <a:p>
            <a:endParaRPr lang="en-CA" dirty="0"/>
          </a:p>
          <a:p>
            <a:r>
              <a:rPr lang="en-CA" dirty="0"/>
              <a:t>Honour System</a:t>
            </a:r>
          </a:p>
          <a:p>
            <a:endParaRPr lang="en-CA" dirty="0"/>
          </a:p>
          <a:p>
            <a:r>
              <a:rPr lang="en-CA" dirty="0"/>
              <a:t>Spoiled Ballots and Implications</a:t>
            </a:r>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8</a:t>
            </a:fld>
            <a:endParaRPr lang="en-CA"/>
          </a:p>
        </p:txBody>
      </p:sp>
    </p:spTree>
    <p:extLst>
      <p:ext uri="{BB962C8B-B14F-4D97-AF65-F5344CB8AC3E}">
        <p14:creationId xmlns:p14="http://schemas.microsoft.com/office/powerpoint/2010/main" val="3823627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year, I will transition to the Past President roll.  An election is not required for that appointment.</a:t>
            </a:r>
          </a:p>
        </p:txBody>
      </p:sp>
      <p:sp>
        <p:nvSpPr>
          <p:cNvPr id="4" name="Slide Number Placeholder 3"/>
          <p:cNvSpPr>
            <a:spLocks noGrp="1"/>
          </p:cNvSpPr>
          <p:nvPr>
            <p:ph type="sldNum" sz="quarter" idx="5"/>
          </p:nvPr>
        </p:nvSpPr>
        <p:spPr/>
        <p:txBody>
          <a:bodyPr/>
          <a:lstStyle/>
          <a:p>
            <a:fld id="{6D96CE58-A9DD-46E4-AF1A-F349B06A4E99}" type="slidenum">
              <a:rPr lang="en-CA" smtClean="0"/>
              <a:t>9</a:t>
            </a:fld>
            <a:endParaRPr lang="en-CA"/>
          </a:p>
        </p:txBody>
      </p:sp>
    </p:spTree>
    <p:extLst>
      <p:ext uri="{BB962C8B-B14F-4D97-AF65-F5344CB8AC3E}">
        <p14:creationId xmlns:p14="http://schemas.microsoft.com/office/powerpoint/2010/main" val="416123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F8E2-F442-4A15-A3B5-E8C9E58293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D8655C-95A6-4FB0-A935-468539E2E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0AEE98B-8D86-4D23-97FD-721DA4B8356A}"/>
              </a:ext>
            </a:extLst>
          </p:cNvPr>
          <p:cNvSpPr>
            <a:spLocks noGrp="1"/>
          </p:cNvSpPr>
          <p:nvPr>
            <p:ph type="dt" sz="half" idx="10"/>
          </p:nvPr>
        </p:nvSpPr>
        <p:spPr/>
        <p:txBody>
          <a:bodyPr/>
          <a:lstStyle/>
          <a:p>
            <a:fld id="{4CBE823A-D20C-42BD-8E06-FF3F86FFC63E}" type="datetime1">
              <a:rPr lang="en-CA" smtClean="0"/>
              <a:t>2025-02-01</a:t>
            </a:fld>
            <a:endParaRPr lang="en-CA"/>
          </a:p>
        </p:txBody>
      </p:sp>
      <p:sp>
        <p:nvSpPr>
          <p:cNvPr id="5" name="Footer Placeholder 4">
            <a:extLst>
              <a:ext uri="{FF2B5EF4-FFF2-40B4-BE49-F238E27FC236}">
                <a16:creationId xmlns:a16="http://schemas.microsoft.com/office/drawing/2014/main" id="{16A92012-0459-44FB-8D7D-E9683FCCFA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342D76-59AA-405F-BE40-6673966526C5}"/>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10695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DB20-1E5E-4646-B358-2BA916FA48C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2568FE-BBD6-4615-B629-482142B08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57E768-B2CD-4A08-933B-8281D74F71AC}"/>
              </a:ext>
            </a:extLst>
          </p:cNvPr>
          <p:cNvSpPr>
            <a:spLocks noGrp="1"/>
          </p:cNvSpPr>
          <p:nvPr>
            <p:ph type="dt" sz="half" idx="10"/>
          </p:nvPr>
        </p:nvSpPr>
        <p:spPr/>
        <p:txBody>
          <a:bodyPr/>
          <a:lstStyle/>
          <a:p>
            <a:fld id="{945B79D1-29A2-422F-B91A-8713BDD8FEC6}" type="datetime1">
              <a:rPr lang="en-CA" smtClean="0"/>
              <a:t>2025-02-01</a:t>
            </a:fld>
            <a:endParaRPr lang="en-CA"/>
          </a:p>
        </p:txBody>
      </p:sp>
      <p:sp>
        <p:nvSpPr>
          <p:cNvPr id="5" name="Footer Placeholder 4">
            <a:extLst>
              <a:ext uri="{FF2B5EF4-FFF2-40B4-BE49-F238E27FC236}">
                <a16:creationId xmlns:a16="http://schemas.microsoft.com/office/drawing/2014/main" id="{E8CDD162-D8D9-4C5B-9580-2E64349171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AF2BE6-B7F5-40F9-A0D9-53CABC07C12A}"/>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70780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845FD-B4C5-4086-A8D2-2AC96D03B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619CC03-8EE7-430B-82C6-1A280DA2A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B5D2A3-BA2B-4D53-A8AD-8DA4A1B01584}"/>
              </a:ext>
            </a:extLst>
          </p:cNvPr>
          <p:cNvSpPr>
            <a:spLocks noGrp="1"/>
          </p:cNvSpPr>
          <p:nvPr>
            <p:ph type="dt" sz="half" idx="10"/>
          </p:nvPr>
        </p:nvSpPr>
        <p:spPr/>
        <p:txBody>
          <a:bodyPr/>
          <a:lstStyle/>
          <a:p>
            <a:fld id="{BD782E28-A4ED-4FC7-9A09-981C823A3430}" type="datetime1">
              <a:rPr lang="en-CA" smtClean="0"/>
              <a:t>2025-02-01</a:t>
            </a:fld>
            <a:endParaRPr lang="en-CA"/>
          </a:p>
        </p:txBody>
      </p:sp>
      <p:sp>
        <p:nvSpPr>
          <p:cNvPr id="5" name="Footer Placeholder 4">
            <a:extLst>
              <a:ext uri="{FF2B5EF4-FFF2-40B4-BE49-F238E27FC236}">
                <a16:creationId xmlns:a16="http://schemas.microsoft.com/office/drawing/2014/main" id="{C95214F4-E935-4C6B-9130-F2FF9FCE61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64B14D-0C05-4832-9823-28BDE9257F5D}"/>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32450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B6AB-CA1E-4B31-9943-00F452CA46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843837-43AF-466E-AFE5-9AD18AF67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5676EA-B0D5-4A55-A64A-6609804B51B6}"/>
              </a:ext>
            </a:extLst>
          </p:cNvPr>
          <p:cNvSpPr>
            <a:spLocks noGrp="1"/>
          </p:cNvSpPr>
          <p:nvPr>
            <p:ph type="dt" sz="half" idx="10"/>
          </p:nvPr>
        </p:nvSpPr>
        <p:spPr/>
        <p:txBody>
          <a:bodyPr/>
          <a:lstStyle/>
          <a:p>
            <a:fld id="{A6021494-A72C-4B2E-A5D4-BCD77F9FB00D}" type="datetime1">
              <a:rPr lang="en-CA" smtClean="0"/>
              <a:t>2025-02-01</a:t>
            </a:fld>
            <a:endParaRPr lang="en-CA"/>
          </a:p>
        </p:txBody>
      </p:sp>
      <p:sp>
        <p:nvSpPr>
          <p:cNvPr id="5" name="Footer Placeholder 4">
            <a:extLst>
              <a:ext uri="{FF2B5EF4-FFF2-40B4-BE49-F238E27FC236}">
                <a16:creationId xmlns:a16="http://schemas.microsoft.com/office/drawing/2014/main" id="{F3834F5B-5387-4160-A5E4-C9255FBAE7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89BBC5-2A3A-4C71-BD8C-7BEDFA0F40CF}"/>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24725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E036-756E-4F14-808E-5E0FC53BB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25EBE13-7572-4D87-B98E-E860A4CE0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DC0B78-DF9B-4A90-90E1-FD1D9B2126B1}"/>
              </a:ext>
            </a:extLst>
          </p:cNvPr>
          <p:cNvSpPr>
            <a:spLocks noGrp="1"/>
          </p:cNvSpPr>
          <p:nvPr>
            <p:ph type="dt" sz="half" idx="10"/>
          </p:nvPr>
        </p:nvSpPr>
        <p:spPr/>
        <p:txBody>
          <a:bodyPr/>
          <a:lstStyle/>
          <a:p>
            <a:fld id="{305F5564-9B02-43C7-A306-E09F8E0990F3}" type="datetime1">
              <a:rPr lang="en-CA" smtClean="0"/>
              <a:t>2025-02-01</a:t>
            </a:fld>
            <a:endParaRPr lang="en-CA"/>
          </a:p>
        </p:txBody>
      </p:sp>
      <p:sp>
        <p:nvSpPr>
          <p:cNvPr id="5" name="Footer Placeholder 4">
            <a:extLst>
              <a:ext uri="{FF2B5EF4-FFF2-40B4-BE49-F238E27FC236}">
                <a16:creationId xmlns:a16="http://schemas.microsoft.com/office/drawing/2014/main" id="{AE5A3DD9-83DA-4649-8027-4450CE2DAF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258415-2B1C-49F4-A5E9-ADB57D6C1154}"/>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13772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FA8D-9688-422D-B7F9-DC3388916A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60A9140-0318-4AB9-ABDC-552D05FE2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06D7473-9DE4-4224-9A53-11790D5F2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B15D71C-97D1-4BA4-B494-3D1C076237B6}"/>
              </a:ext>
            </a:extLst>
          </p:cNvPr>
          <p:cNvSpPr>
            <a:spLocks noGrp="1"/>
          </p:cNvSpPr>
          <p:nvPr>
            <p:ph type="dt" sz="half" idx="10"/>
          </p:nvPr>
        </p:nvSpPr>
        <p:spPr/>
        <p:txBody>
          <a:bodyPr/>
          <a:lstStyle/>
          <a:p>
            <a:fld id="{A4F17744-78B3-48D0-B97D-CA154AC69F9F}" type="datetime1">
              <a:rPr lang="en-CA" smtClean="0"/>
              <a:t>2025-02-01</a:t>
            </a:fld>
            <a:endParaRPr lang="en-CA"/>
          </a:p>
        </p:txBody>
      </p:sp>
      <p:sp>
        <p:nvSpPr>
          <p:cNvPr id="6" name="Footer Placeholder 5">
            <a:extLst>
              <a:ext uri="{FF2B5EF4-FFF2-40B4-BE49-F238E27FC236}">
                <a16:creationId xmlns:a16="http://schemas.microsoft.com/office/drawing/2014/main" id="{A754BDC7-8088-4C49-9F7D-E83E304D235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5701BFF-47E3-4E6E-B750-52213833FE26}"/>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64517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FBE5-AB5D-424E-8336-4517E6F1432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D98E628-464B-422D-A02A-8D58A9BA2D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1D8771-52B9-4BF4-B6BF-220391A9A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DCEB99-AACC-4256-A7E8-A80086885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2D1DC-E06C-4F3A-BD2C-C03E586941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BBE8729-6EE5-4774-8DBE-6EA47FA24650}"/>
              </a:ext>
            </a:extLst>
          </p:cNvPr>
          <p:cNvSpPr>
            <a:spLocks noGrp="1"/>
          </p:cNvSpPr>
          <p:nvPr>
            <p:ph type="dt" sz="half" idx="10"/>
          </p:nvPr>
        </p:nvSpPr>
        <p:spPr/>
        <p:txBody>
          <a:bodyPr/>
          <a:lstStyle/>
          <a:p>
            <a:fld id="{ADAB3AB6-99BF-4A0F-A610-68AA31E83F1D}" type="datetime1">
              <a:rPr lang="en-CA" smtClean="0"/>
              <a:t>2025-02-01</a:t>
            </a:fld>
            <a:endParaRPr lang="en-CA"/>
          </a:p>
        </p:txBody>
      </p:sp>
      <p:sp>
        <p:nvSpPr>
          <p:cNvPr id="8" name="Footer Placeholder 7">
            <a:extLst>
              <a:ext uri="{FF2B5EF4-FFF2-40B4-BE49-F238E27FC236}">
                <a16:creationId xmlns:a16="http://schemas.microsoft.com/office/drawing/2014/main" id="{79BBB035-3AE0-4D9D-ABDC-F2C15B6546D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2373844-4723-4E64-BCD2-BD8C1EB0680B}"/>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5911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571F-841B-44F4-B261-88CB230CA39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33055AD-F848-4E2B-80C5-F79D9A8F6F9D}"/>
              </a:ext>
            </a:extLst>
          </p:cNvPr>
          <p:cNvSpPr>
            <a:spLocks noGrp="1"/>
          </p:cNvSpPr>
          <p:nvPr>
            <p:ph type="dt" sz="half" idx="10"/>
          </p:nvPr>
        </p:nvSpPr>
        <p:spPr/>
        <p:txBody>
          <a:bodyPr/>
          <a:lstStyle/>
          <a:p>
            <a:fld id="{976EA6ED-44BB-47FF-9277-500B0FD01228}" type="datetime1">
              <a:rPr lang="en-CA" smtClean="0"/>
              <a:t>2025-02-01</a:t>
            </a:fld>
            <a:endParaRPr lang="en-CA"/>
          </a:p>
        </p:txBody>
      </p:sp>
      <p:sp>
        <p:nvSpPr>
          <p:cNvPr id="4" name="Footer Placeholder 3">
            <a:extLst>
              <a:ext uri="{FF2B5EF4-FFF2-40B4-BE49-F238E27FC236}">
                <a16:creationId xmlns:a16="http://schemas.microsoft.com/office/drawing/2014/main" id="{C3BDC5A9-4D1C-4C1D-B2F5-70D66C65817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2D27E1C-5F0F-4FBE-AD87-441800C139F8}"/>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2257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D2AE54-2E34-432F-877D-1C0B992F54EC}"/>
              </a:ext>
            </a:extLst>
          </p:cNvPr>
          <p:cNvSpPr>
            <a:spLocks noGrp="1"/>
          </p:cNvSpPr>
          <p:nvPr>
            <p:ph type="dt" sz="half" idx="10"/>
          </p:nvPr>
        </p:nvSpPr>
        <p:spPr/>
        <p:txBody>
          <a:bodyPr/>
          <a:lstStyle/>
          <a:p>
            <a:fld id="{81A222EC-4503-46C1-8EB5-2640E45954F2}" type="datetime1">
              <a:rPr lang="en-CA" smtClean="0"/>
              <a:t>2025-02-01</a:t>
            </a:fld>
            <a:endParaRPr lang="en-CA"/>
          </a:p>
        </p:txBody>
      </p:sp>
      <p:sp>
        <p:nvSpPr>
          <p:cNvPr id="3" name="Footer Placeholder 2">
            <a:extLst>
              <a:ext uri="{FF2B5EF4-FFF2-40B4-BE49-F238E27FC236}">
                <a16:creationId xmlns:a16="http://schemas.microsoft.com/office/drawing/2014/main" id="{9E30CD8E-4386-4018-B52C-A381C99C04F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824AED8-0E6D-4403-A7FB-EC3B0A161EA3}"/>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71207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EF07-08EE-4B54-98C9-90C6EEEA1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FB216A9-0995-4131-8264-45B56A310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7205729-F64E-4D18-9FBB-C360B28E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CFBB1-C52C-4661-8736-7C60715C0AD5}"/>
              </a:ext>
            </a:extLst>
          </p:cNvPr>
          <p:cNvSpPr>
            <a:spLocks noGrp="1"/>
          </p:cNvSpPr>
          <p:nvPr>
            <p:ph type="dt" sz="half" idx="10"/>
          </p:nvPr>
        </p:nvSpPr>
        <p:spPr/>
        <p:txBody>
          <a:bodyPr/>
          <a:lstStyle/>
          <a:p>
            <a:fld id="{ED65187F-E100-4262-B836-BA8219A89CF7}" type="datetime1">
              <a:rPr lang="en-CA" smtClean="0"/>
              <a:t>2025-02-01</a:t>
            </a:fld>
            <a:endParaRPr lang="en-CA"/>
          </a:p>
        </p:txBody>
      </p:sp>
      <p:sp>
        <p:nvSpPr>
          <p:cNvPr id="6" name="Footer Placeholder 5">
            <a:extLst>
              <a:ext uri="{FF2B5EF4-FFF2-40B4-BE49-F238E27FC236}">
                <a16:creationId xmlns:a16="http://schemas.microsoft.com/office/drawing/2014/main" id="{E9F14323-CD9D-4C34-92B5-E94DA9614F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A400456-D1C1-4ACC-88F2-9B069B492AC7}"/>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28112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E62C-8011-4F31-A1BB-0BADDC305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A3598DD-884D-4389-B074-D535CD220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165D29E-8BF1-4A3E-9E6E-2250B8192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1D310-455F-4BA9-8D9A-9A905D4EC11B}"/>
              </a:ext>
            </a:extLst>
          </p:cNvPr>
          <p:cNvSpPr>
            <a:spLocks noGrp="1"/>
          </p:cNvSpPr>
          <p:nvPr>
            <p:ph type="dt" sz="half" idx="10"/>
          </p:nvPr>
        </p:nvSpPr>
        <p:spPr/>
        <p:txBody>
          <a:bodyPr/>
          <a:lstStyle/>
          <a:p>
            <a:fld id="{E54B8387-6498-4AF2-ADE9-E50FFDC20966}" type="datetime1">
              <a:rPr lang="en-CA" smtClean="0"/>
              <a:t>2025-02-01</a:t>
            </a:fld>
            <a:endParaRPr lang="en-CA"/>
          </a:p>
        </p:txBody>
      </p:sp>
      <p:sp>
        <p:nvSpPr>
          <p:cNvPr id="6" name="Footer Placeholder 5">
            <a:extLst>
              <a:ext uri="{FF2B5EF4-FFF2-40B4-BE49-F238E27FC236}">
                <a16:creationId xmlns:a16="http://schemas.microsoft.com/office/drawing/2014/main" id="{360A1EE2-24C8-40E7-AB82-1935DEE34F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73E062C-361E-48A0-995B-BDF606CCB66F}"/>
              </a:ext>
            </a:extLst>
          </p:cNvPr>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9996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CFA67-B8C2-4F6E-BA9A-91EE6198C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7B4F56A-D7F7-4699-9C51-4F9D80876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0FB964-E129-4C98-80DF-9D8022710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3060-F7F7-41B3-AB63-77BA7FB1AA23}" type="datetime1">
              <a:rPr lang="en-CA" smtClean="0"/>
              <a:t>2025-02-01</a:t>
            </a:fld>
            <a:endParaRPr lang="en-CA"/>
          </a:p>
        </p:txBody>
      </p:sp>
      <p:sp>
        <p:nvSpPr>
          <p:cNvPr id="5" name="Footer Placeholder 4">
            <a:extLst>
              <a:ext uri="{FF2B5EF4-FFF2-40B4-BE49-F238E27FC236}">
                <a16:creationId xmlns:a16="http://schemas.microsoft.com/office/drawing/2014/main" id="{968B6E94-840C-4FDC-ADB7-51C08F268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0ACBC5B-30D4-490F-9FB9-386C6B796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69B05-8098-4314-A6E1-272A1D49D671}" type="slidenum">
              <a:rPr lang="en-CA" smtClean="0"/>
              <a:t>‹#›</a:t>
            </a:fld>
            <a:endParaRPr lang="en-CA"/>
          </a:p>
        </p:txBody>
      </p:sp>
    </p:spTree>
    <p:extLst>
      <p:ext uri="{BB962C8B-B14F-4D97-AF65-F5344CB8AC3E}">
        <p14:creationId xmlns:p14="http://schemas.microsoft.com/office/powerpoint/2010/main" val="274153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5.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B05-F1D4-43B7-B078-8EBA31EC4D0B}"/>
              </a:ext>
            </a:extLst>
          </p:cNvPr>
          <p:cNvSpPr>
            <a:spLocks noGrp="1"/>
          </p:cNvSpPr>
          <p:nvPr>
            <p:ph type="ctrTitle"/>
          </p:nvPr>
        </p:nvSpPr>
        <p:spPr>
          <a:xfrm>
            <a:off x="870151" y="635000"/>
            <a:ext cx="10128209" cy="2063955"/>
          </a:xfrm>
        </p:spPr>
        <p:txBody>
          <a:bodyPr/>
          <a:lstStyle/>
          <a:p>
            <a:r>
              <a:rPr lang="en-CA" dirty="0">
                <a:solidFill>
                  <a:srgbClr val="00B0F0"/>
                </a:solidFill>
              </a:rPr>
              <a:t>2025 Annual General Meeting</a:t>
            </a:r>
          </a:p>
        </p:txBody>
      </p:sp>
      <p:sp>
        <p:nvSpPr>
          <p:cNvPr id="3" name="Subtitle 2">
            <a:extLst>
              <a:ext uri="{FF2B5EF4-FFF2-40B4-BE49-F238E27FC236}">
                <a16:creationId xmlns:a16="http://schemas.microsoft.com/office/drawing/2014/main" id="{6851C1A4-4FA0-4055-883D-E7E59009C33C}"/>
              </a:ext>
            </a:extLst>
          </p:cNvPr>
          <p:cNvSpPr>
            <a:spLocks noGrp="1"/>
          </p:cNvSpPr>
          <p:nvPr>
            <p:ph type="subTitle" idx="1"/>
          </p:nvPr>
        </p:nvSpPr>
        <p:spPr>
          <a:xfrm>
            <a:off x="1524000" y="2573794"/>
            <a:ext cx="9144000" cy="1107557"/>
          </a:xfrm>
        </p:spPr>
        <p:txBody>
          <a:bodyPr>
            <a:normAutofit/>
          </a:bodyPr>
          <a:lstStyle/>
          <a:p>
            <a:endParaRPr lang="en-CA" dirty="0"/>
          </a:p>
          <a:p>
            <a:r>
              <a:rPr lang="en-CA" sz="2800" dirty="0"/>
              <a:t>February 1, 2025– 10:00 AM</a:t>
            </a:r>
          </a:p>
          <a:p>
            <a:endParaRPr lang="en-CA" baseline="30000" dirty="0"/>
          </a:p>
          <a:p>
            <a:endParaRPr lang="en-CA" dirty="0"/>
          </a:p>
        </p:txBody>
      </p:sp>
      <p:sp>
        <p:nvSpPr>
          <p:cNvPr id="9" name="Subtitle 2">
            <a:extLst>
              <a:ext uri="{FF2B5EF4-FFF2-40B4-BE49-F238E27FC236}">
                <a16:creationId xmlns:a16="http://schemas.microsoft.com/office/drawing/2014/main" id="{B71A4697-708C-4A62-B670-EE088872A007}"/>
              </a:ext>
            </a:extLst>
          </p:cNvPr>
          <p:cNvSpPr txBox="1">
            <a:spLocks/>
          </p:cNvSpPr>
          <p:nvPr/>
        </p:nvSpPr>
        <p:spPr>
          <a:xfrm>
            <a:off x="598024" y="3088993"/>
            <a:ext cx="11254451" cy="3444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CA" dirty="0"/>
          </a:p>
          <a:p>
            <a:pPr algn="l"/>
            <a:endParaRPr lang="en-CA" dirty="0"/>
          </a:p>
        </p:txBody>
      </p:sp>
      <p:pic>
        <p:nvPicPr>
          <p:cNvPr id="6" name="Picture 5">
            <a:extLst>
              <a:ext uri="{FF2B5EF4-FFF2-40B4-BE49-F238E27FC236}">
                <a16:creationId xmlns:a16="http://schemas.microsoft.com/office/drawing/2014/main" id="{F263AD43-017D-40C2-94A1-191F95807411}"/>
              </a:ext>
            </a:extLst>
          </p:cNvPr>
          <p:cNvPicPr>
            <a:picLocks noChangeAspect="1"/>
          </p:cNvPicPr>
          <p:nvPr/>
        </p:nvPicPr>
        <p:blipFill>
          <a:blip r:embed="rId3"/>
          <a:stretch>
            <a:fillRect/>
          </a:stretch>
        </p:blipFill>
        <p:spPr>
          <a:xfrm>
            <a:off x="233362" y="12138"/>
            <a:ext cx="11737461" cy="1757670"/>
          </a:xfrm>
          <a:prstGeom prst="rect">
            <a:avLst/>
          </a:prstGeom>
        </p:spPr>
      </p:pic>
    </p:spTree>
    <p:extLst>
      <p:ext uri="{BB962C8B-B14F-4D97-AF65-F5344CB8AC3E}">
        <p14:creationId xmlns:p14="http://schemas.microsoft.com/office/powerpoint/2010/main" val="243561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Board Election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1508760" y="1536174"/>
            <a:ext cx="10047934" cy="2031325"/>
          </a:xfrm>
          <a:prstGeom prst="rect">
            <a:avLst/>
          </a:prstGeom>
          <a:noFill/>
        </p:spPr>
        <p:txBody>
          <a:bodyPr wrap="square">
            <a:spAutoFit/>
          </a:bodyPr>
          <a:lstStyle/>
          <a:p>
            <a:pPr algn="ctr"/>
            <a:r>
              <a:rPr lang="en-CA" sz="3200" dirty="0">
                <a:solidFill>
                  <a:srgbClr val="002060"/>
                </a:solidFill>
              </a:rPr>
              <a:t>Outgoing Board Members</a:t>
            </a:r>
          </a:p>
          <a:p>
            <a:pPr algn="ctr"/>
            <a:endParaRPr lang="en-CA" sz="2800" dirty="0">
              <a:solidFill>
                <a:srgbClr val="002060"/>
              </a:solidFill>
            </a:endParaRPr>
          </a:p>
          <a:p>
            <a:pPr>
              <a:spcAft>
                <a:spcPts val="1200"/>
              </a:spcAft>
            </a:pPr>
            <a:r>
              <a:rPr lang="en-CA" sz="2800" dirty="0">
                <a:solidFill>
                  <a:srgbClr val="FF0000"/>
                </a:solidFill>
              </a:rPr>
              <a:t>Trevor Zilm		</a:t>
            </a:r>
            <a:r>
              <a:rPr lang="en-CA" sz="2800" dirty="0">
                <a:solidFill>
                  <a:srgbClr val="002060"/>
                </a:solidFill>
              </a:rPr>
              <a:t>	Director, Grants</a:t>
            </a:r>
          </a:p>
          <a:p>
            <a:pPr>
              <a:spcAft>
                <a:spcPts val="1200"/>
              </a:spcAft>
            </a:pPr>
            <a:r>
              <a:rPr lang="en-CA" sz="2800" dirty="0">
                <a:solidFill>
                  <a:srgbClr val="FF0000"/>
                </a:solidFill>
              </a:rPr>
              <a:t>Bobbie Weitzel		</a:t>
            </a:r>
            <a:r>
              <a:rPr lang="en-CA" sz="2800" dirty="0">
                <a:solidFill>
                  <a:srgbClr val="002060"/>
                </a:solidFill>
              </a:rPr>
              <a:t>Director, At Large</a:t>
            </a:r>
            <a:endParaRPr lang="en-CA" sz="2800" dirty="0">
              <a:solidFill>
                <a:srgbClr val="FF0000"/>
              </a:solidFill>
            </a:endParaRP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10</a:t>
            </a:fld>
            <a:endParaRPr lang="en-CA"/>
          </a:p>
        </p:txBody>
      </p:sp>
    </p:spTree>
    <p:extLst>
      <p:ext uri="{BB962C8B-B14F-4D97-AF65-F5344CB8AC3E}">
        <p14:creationId xmlns:p14="http://schemas.microsoft.com/office/powerpoint/2010/main" val="112025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Board Election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1283769" y="1193879"/>
            <a:ext cx="10070031" cy="4031873"/>
          </a:xfrm>
          <a:prstGeom prst="rect">
            <a:avLst/>
          </a:prstGeom>
          <a:noFill/>
        </p:spPr>
        <p:txBody>
          <a:bodyPr wrap="square">
            <a:spAutoFit/>
          </a:bodyPr>
          <a:lstStyle/>
          <a:p>
            <a:pPr algn="ctr"/>
            <a:r>
              <a:rPr lang="en-CA" sz="3200" dirty="0">
                <a:solidFill>
                  <a:srgbClr val="002060"/>
                </a:solidFill>
              </a:rPr>
              <a:t>Board Nominations for Eligible Positions</a:t>
            </a:r>
          </a:p>
          <a:p>
            <a:pPr algn="ctr"/>
            <a:endParaRPr lang="en-CA" sz="2800" dirty="0">
              <a:solidFill>
                <a:srgbClr val="002060"/>
              </a:solidFill>
            </a:endParaRPr>
          </a:p>
          <a:p>
            <a:r>
              <a:rPr lang="en-CA" sz="2800" dirty="0">
                <a:solidFill>
                  <a:srgbClr val="FF0000"/>
                </a:solidFill>
              </a:rPr>
              <a:t>Kelly Porter			</a:t>
            </a:r>
            <a:r>
              <a:rPr lang="en-CA" sz="2800" dirty="0">
                <a:solidFill>
                  <a:srgbClr val="002060"/>
                </a:solidFill>
              </a:rPr>
              <a:t>President (2</a:t>
            </a:r>
            <a:r>
              <a:rPr lang="en-CA" sz="2800" baseline="30000" dirty="0">
                <a:solidFill>
                  <a:srgbClr val="002060"/>
                </a:solidFill>
              </a:rPr>
              <a:t>nd</a:t>
            </a:r>
            <a:r>
              <a:rPr lang="en-CA" sz="2800" dirty="0">
                <a:solidFill>
                  <a:srgbClr val="002060"/>
                </a:solidFill>
              </a:rPr>
              <a:t> Term)</a:t>
            </a:r>
          </a:p>
          <a:p>
            <a:r>
              <a:rPr lang="en-CA" sz="2800" dirty="0">
                <a:solidFill>
                  <a:srgbClr val="FF0000"/>
                </a:solidFill>
              </a:rPr>
              <a:t>Dustin Sloan			</a:t>
            </a:r>
            <a:r>
              <a:rPr lang="en-CA" sz="2800" dirty="0">
                <a:solidFill>
                  <a:srgbClr val="002060"/>
                </a:solidFill>
              </a:rPr>
              <a:t>Vice President (2</a:t>
            </a:r>
            <a:r>
              <a:rPr lang="en-CA" sz="2800" baseline="30000" dirty="0">
                <a:solidFill>
                  <a:srgbClr val="002060"/>
                </a:solidFill>
              </a:rPr>
              <a:t>nd</a:t>
            </a:r>
            <a:r>
              <a:rPr lang="en-CA" sz="2800" dirty="0">
                <a:solidFill>
                  <a:srgbClr val="002060"/>
                </a:solidFill>
              </a:rPr>
              <a:t> Term)</a:t>
            </a:r>
          </a:p>
          <a:p>
            <a:r>
              <a:rPr lang="en-CA" sz="2800" dirty="0">
                <a:solidFill>
                  <a:srgbClr val="FF0000"/>
                </a:solidFill>
              </a:rPr>
              <a:t>Darren McBride (*)	</a:t>
            </a:r>
            <a:r>
              <a:rPr lang="en-CA" sz="2800" dirty="0">
                <a:solidFill>
                  <a:srgbClr val="002060"/>
                </a:solidFill>
              </a:rPr>
              <a:t>Secretary (5</a:t>
            </a:r>
            <a:r>
              <a:rPr lang="en-CA" sz="2800" baseline="30000" dirty="0">
                <a:solidFill>
                  <a:srgbClr val="002060"/>
                </a:solidFill>
              </a:rPr>
              <a:t>th</a:t>
            </a:r>
            <a:r>
              <a:rPr lang="en-CA" sz="2800" dirty="0">
                <a:solidFill>
                  <a:srgbClr val="002060"/>
                </a:solidFill>
              </a:rPr>
              <a:t> Term)</a:t>
            </a:r>
            <a:endParaRPr lang="en-CA" sz="2800" dirty="0">
              <a:solidFill>
                <a:srgbClr val="FF0000"/>
              </a:solidFill>
            </a:endParaRPr>
          </a:p>
          <a:p>
            <a:r>
              <a:rPr lang="en-CA" sz="2800" dirty="0">
                <a:solidFill>
                  <a:srgbClr val="FF0000"/>
                </a:solidFill>
              </a:rPr>
              <a:t>Bob Franks			</a:t>
            </a:r>
            <a:r>
              <a:rPr lang="en-CA" sz="2800" dirty="0">
                <a:solidFill>
                  <a:srgbClr val="002060"/>
                </a:solidFill>
              </a:rPr>
              <a:t>Director, Plus 60/70 Divisions (2</a:t>
            </a:r>
            <a:r>
              <a:rPr lang="en-CA" sz="2800" baseline="30000" dirty="0">
                <a:solidFill>
                  <a:srgbClr val="002060"/>
                </a:solidFill>
              </a:rPr>
              <a:t>nd</a:t>
            </a:r>
            <a:r>
              <a:rPr lang="en-CA" sz="2800" dirty="0">
                <a:solidFill>
                  <a:srgbClr val="002060"/>
                </a:solidFill>
              </a:rPr>
              <a:t> Term)</a:t>
            </a:r>
            <a:endParaRPr lang="en-CA" sz="2800" dirty="0">
              <a:solidFill>
                <a:srgbClr val="FF0000"/>
              </a:solidFill>
            </a:endParaRPr>
          </a:p>
          <a:p>
            <a:endParaRPr lang="en-CA" sz="2800" dirty="0">
              <a:solidFill>
                <a:srgbClr val="FF0000"/>
              </a:solidFill>
            </a:endParaRPr>
          </a:p>
          <a:p>
            <a:r>
              <a:rPr lang="en-CA" sz="2800" dirty="0">
                <a:solidFill>
                  <a:srgbClr val="FF0000"/>
                </a:solidFill>
              </a:rPr>
              <a:t>Jessy </a:t>
            </a:r>
            <a:r>
              <a:rPr lang="en-CA" sz="2800" dirty="0" err="1">
                <a:solidFill>
                  <a:srgbClr val="FF0000"/>
                </a:solidFill>
              </a:rPr>
              <a:t>Beley</a:t>
            </a:r>
            <a:r>
              <a:rPr lang="en-CA" sz="2800" dirty="0">
                <a:solidFill>
                  <a:srgbClr val="FF0000"/>
                </a:solidFill>
              </a:rPr>
              <a:t>	</a:t>
            </a:r>
            <a:r>
              <a:rPr lang="en-CA" sz="2800" dirty="0">
                <a:solidFill>
                  <a:srgbClr val="002060"/>
                </a:solidFill>
              </a:rPr>
              <a:t>		Director, Open Divisions (1</a:t>
            </a:r>
            <a:r>
              <a:rPr lang="en-CA" sz="2800" baseline="30000" dirty="0">
                <a:solidFill>
                  <a:srgbClr val="002060"/>
                </a:solidFill>
              </a:rPr>
              <a:t>st</a:t>
            </a:r>
            <a:r>
              <a:rPr lang="en-CA" sz="2800" dirty="0">
                <a:solidFill>
                  <a:srgbClr val="002060"/>
                </a:solidFill>
              </a:rPr>
              <a:t> Term)</a:t>
            </a:r>
          </a:p>
          <a:p>
            <a:r>
              <a:rPr lang="en-CA" sz="2800" dirty="0">
                <a:solidFill>
                  <a:srgbClr val="FF0000"/>
                </a:solidFill>
              </a:rPr>
              <a:t>Brayden Hollett</a:t>
            </a:r>
            <a:r>
              <a:rPr lang="en-CA" sz="2800" dirty="0">
                <a:solidFill>
                  <a:srgbClr val="002060"/>
                </a:solidFill>
              </a:rPr>
              <a:t>		Director, at Large (1</a:t>
            </a:r>
            <a:r>
              <a:rPr lang="en-CA" sz="2800" baseline="30000" dirty="0">
                <a:solidFill>
                  <a:srgbClr val="002060"/>
                </a:solidFill>
              </a:rPr>
              <a:t>st</a:t>
            </a:r>
            <a:r>
              <a:rPr lang="en-CA" sz="2800" dirty="0">
                <a:solidFill>
                  <a:srgbClr val="002060"/>
                </a:solidFill>
              </a:rPr>
              <a:t> Term)</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11</a:t>
            </a:fld>
            <a:endParaRPr lang="en-CA"/>
          </a:p>
        </p:txBody>
      </p:sp>
      <p:sp>
        <p:nvSpPr>
          <p:cNvPr id="3" name="TextBox 2">
            <a:extLst>
              <a:ext uri="{FF2B5EF4-FFF2-40B4-BE49-F238E27FC236}">
                <a16:creationId xmlns:a16="http://schemas.microsoft.com/office/drawing/2014/main" id="{6BBFDABB-B7AF-A369-95C4-DA40EB6DC817}"/>
              </a:ext>
            </a:extLst>
          </p:cNvPr>
          <p:cNvSpPr txBox="1"/>
          <p:nvPr/>
        </p:nvSpPr>
        <p:spPr>
          <a:xfrm>
            <a:off x="436880" y="6352143"/>
            <a:ext cx="8361680" cy="369332"/>
          </a:xfrm>
          <a:prstGeom prst="rect">
            <a:avLst/>
          </a:prstGeom>
          <a:noFill/>
        </p:spPr>
        <p:txBody>
          <a:bodyPr wrap="square" rtlCol="0">
            <a:spAutoFit/>
          </a:bodyPr>
          <a:lstStyle/>
          <a:p>
            <a:r>
              <a:rPr lang="en-CA" i="1" dirty="0">
                <a:solidFill>
                  <a:srgbClr val="FF0000"/>
                </a:solidFill>
              </a:rPr>
              <a:t>* Will require a 2/3rds approval of members in attendance to stand for another term</a:t>
            </a:r>
          </a:p>
        </p:txBody>
      </p:sp>
    </p:spTree>
    <p:extLst>
      <p:ext uri="{BB962C8B-B14F-4D97-AF65-F5344CB8AC3E}">
        <p14:creationId xmlns:p14="http://schemas.microsoft.com/office/powerpoint/2010/main" val="32841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CABC9A-0936-4376-91E9-875E61EE2C90}"/>
              </a:ext>
            </a:extLst>
          </p:cNvPr>
          <p:cNvSpPr/>
          <p:nvPr/>
        </p:nvSpPr>
        <p:spPr>
          <a:xfrm>
            <a:off x="1180504" y="2931997"/>
            <a:ext cx="9733302" cy="1261999"/>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624461" cy="5370701"/>
          </a:xfrm>
          <a:prstGeom prst="rect">
            <a:avLst/>
          </a:prstGeom>
          <a:noFill/>
        </p:spPr>
        <p:txBody>
          <a:bodyPr wrap="square">
            <a:spAutoFit/>
          </a:bodyPr>
          <a:lstStyle/>
          <a:p>
            <a:r>
              <a:rPr lang="en-CA" sz="2400" b="1" i="0" u="none" strike="noStrike" baseline="0" dirty="0">
                <a:solidFill>
                  <a:srgbClr val="FF0000"/>
                </a:solidFill>
              </a:rPr>
              <a:t>Issue:</a:t>
            </a:r>
            <a:r>
              <a:rPr lang="en-CA" sz="2400" i="0" u="none" strike="noStrike" baseline="0" dirty="0">
                <a:solidFill>
                  <a:srgbClr val="FF0000"/>
                </a:solidFill>
              </a:rPr>
              <a:t>		</a:t>
            </a:r>
            <a:r>
              <a:rPr lang="en-CA" sz="2400" dirty="0"/>
              <a:t>- No Director or employee responsible for signboard sales</a:t>
            </a:r>
            <a:br>
              <a:rPr lang="en-CA" sz="2400" b="1" dirty="0"/>
            </a:br>
            <a:r>
              <a:rPr lang="en-CA" sz="2400" b="1" dirty="0"/>
              <a:t>		- </a:t>
            </a:r>
            <a:r>
              <a:rPr lang="en-CA" sz="2400" i="0" u="none" strike="noStrike" baseline="0" dirty="0"/>
              <a:t>Large supply of unallocated signboard space </a:t>
            </a:r>
            <a:endParaRPr lang="en-CA" sz="2400" b="1" dirty="0">
              <a:solidFill>
                <a:srgbClr val="FF0000"/>
              </a:solidFill>
            </a:endParaRPr>
          </a:p>
          <a:p>
            <a:r>
              <a:rPr lang="en-CA" sz="2400" b="1" i="0" u="none" strike="noStrike" baseline="0" dirty="0">
                <a:solidFill>
                  <a:srgbClr val="FF0000"/>
                </a:solidFill>
              </a:rPr>
              <a:t>		</a:t>
            </a:r>
            <a:r>
              <a:rPr lang="en-CA" sz="2400" b="1" i="0" u="none" strike="noStrike" baseline="0" dirty="0"/>
              <a:t>- </a:t>
            </a:r>
            <a:r>
              <a:rPr lang="en-CA" sz="2400" i="0" u="none" strike="noStrike" baseline="0" dirty="0"/>
              <a:t>Current incentive program not adequate for sales growth</a:t>
            </a:r>
          </a:p>
          <a:p>
            <a:br>
              <a:rPr lang="en-CA" sz="1050" b="1" dirty="0">
                <a:solidFill>
                  <a:srgbClr val="FF0000"/>
                </a:solidFill>
              </a:rPr>
            </a:br>
            <a:r>
              <a:rPr lang="en-CA" sz="2400" b="1" dirty="0">
                <a:solidFill>
                  <a:srgbClr val="FF0000"/>
                </a:solidFill>
              </a:rPr>
              <a:t>Opportunity: </a:t>
            </a:r>
            <a:r>
              <a:rPr lang="en-CA" sz="2400" b="1" i="0" u="none" strike="noStrike" baseline="0" dirty="0">
                <a:solidFill>
                  <a:srgbClr val="FF0000"/>
                </a:solidFill>
              </a:rPr>
              <a:t>	</a:t>
            </a:r>
            <a:r>
              <a:rPr lang="en-CA" sz="2400" b="1" i="0" u="none" strike="noStrike" baseline="0" dirty="0"/>
              <a:t>- </a:t>
            </a:r>
            <a:r>
              <a:rPr lang="en-CA" sz="2400" i="0" u="none" strike="noStrike" baseline="0" dirty="0"/>
              <a:t>Encourage sales through </a:t>
            </a:r>
            <a:r>
              <a:rPr lang="en-CA" sz="2400" b="1" i="0" u="none" strike="noStrike" baseline="0" dirty="0"/>
              <a:t>higher incentives</a:t>
            </a:r>
            <a:br>
              <a:rPr lang="en-CA" sz="2400" b="1" i="0" u="none" strike="noStrike" baseline="0" dirty="0"/>
            </a:br>
            <a:endParaRPr lang="en-CA" sz="2400" b="1" i="0" u="none" strike="noStrike" baseline="0" dirty="0"/>
          </a:p>
          <a:p>
            <a:endParaRPr lang="en-CA" sz="1050" i="0" u="none" strike="noStrike" baseline="0" dirty="0"/>
          </a:p>
          <a:p>
            <a:pPr algn="ctr"/>
            <a:br>
              <a:rPr lang="en-CA" sz="1200" b="1" i="0" u="none" strike="noStrike" baseline="0" dirty="0">
                <a:solidFill>
                  <a:srgbClr val="0070C0"/>
                </a:solidFill>
              </a:rPr>
            </a:br>
            <a:r>
              <a:rPr lang="en-CA" sz="3200" b="1" i="0" u="none" strike="noStrike" baseline="0" dirty="0">
                <a:solidFill>
                  <a:srgbClr val="0070C0"/>
                </a:solidFill>
              </a:rPr>
              <a:t>50 / 50 split of net revenue after costs</a:t>
            </a:r>
          </a:p>
          <a:p>
            <a:pPr algn="ctr"/>
            <a:endParaRPr lang="en-CA" sz="3200" b="1" dirty="0">
              <a:solidFill>
                <a:srgbClr val="0070C0"/>
              </a:solidFill>
            </a:endParaRPr>
          </a:p>
          <a:p>
            <a:r>
              <a:rPr lang="en-CA" sz="2400" b="1" i="0" u="none" strike="noStrike" baseline="0" dirty="0"/>
              <a:t>Available to:</a:t>
            </a:r>
          </a:p>
          <a:p>
            <a:pPr marL="914400" lvl="1" indent="-457200">
              <a:buFont typeface="Arial" panose="020B0604020202020204" pitchFamily="34" charset="0"/>
              <a:buChar char="•"/>
            </a:pPr>
            <a:r>
              <a:rPr lang="en-CA" sz="2000" dirty="0"/>
              <a:t>SAMSPA Teams (Money in your Mitt Program)</a:t>
            </a:r>
          </a:p>
          <a:p>
            <a:pPr marL="914400" lvl="1" indent="-457200">
              <a:buFont typeface="Arial" panose="020B0604020202020204" pitchFamily="34" charset="0"/>
              <a:buChar char="•"/>
            </a:pPr>
            <a:r>
              <a:rPr lang="en-CA" sz="2000" i="0" u="none" strike="noStrike" baseline="0" dirty="0"/>
              <a:t>Local Community Groups</a:t>
            </a:r>
            <a:endParaRPr lang="en-CA" sz="1400" dirty="0"/>
          </a:p>
          <a:p>
            <a:endParaRPr lang="en-CA" b="1" dirty="0"/>
          </a:p>
          <a:p>
            <a:r>
              <a:rPr lang="en-CA" sz="2400" b="1" dirty="0"/>
              <a:t>Applies to:</a:t>
            </a:r>
          </a:p>
          <a:p>
            <a:pPr marL="914400" lvl="1" indent="-457200">
              <a:buFont typeface="Arial" panose="020B0604020202020204" pitchFamily="34" charset="0"/>
              <a:buChar char="•"/>
            </a:pPr>
            <a:r>
              <a:rPr lang="en-CA" sz="2000" dirty="0"/>
              <a:t>Fence boards, bleacher signs, picnic tables and diamond naming rights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12</a:t>
            </a:fld>
            <a:endParaRPr lang="en-CA"/>
          </a:p>
        </p:txBody>
      </p:sp>
    </p:spTree>
    <p:extLst>
      <p:ext uri="{BB962C8B-B14F-4D97-AF65-F5344CB8AC3E}">
        <p14:creationId xmlns:p14="http://schemas.microsoft.com/office/powerpoint/2010/main" val="342578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 - Examples</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624461" cy="1569660"/>
          </a:xfrm>
          <a:prstGeom prst="rect">
            <a:avLst/>
          </a:prstGeom>
          <a:noFill/>
        </p:spPr>
        <p:txBody>
          <a:bodyPr wrap="square">
            <a:spAutoFit/>
          </a:bodyPr>
          <a:lstStyle/>
          <a:p>
            <a:r>
              <a:rPr lang="en-CA" sz="2400" b="1" i="0" u="none" strike="noStrike" baseline="0" dirty="0">
                <a:solidFill>
                  <a:srgbClr val="FF0000"/>
                </a:solidFill>
              </a:rPr>
              <a:t>		</a:t>
            </a:r>
          </a:p>
          <a:p>
            <a:endParaRPr lang="en-CA" sz="2400" b="1" dirty="0">
              <a:solidFill>
                <a:srgbClr val="FF0000"/>
              </a:solidFill>
            </a:endParaRPr>
          </a:p>
          <a:p>
            <a:endParaRPr lang="en-CA" sz="2400" b="1" dirty="0">
              <a:solidFill>
                <a:srgbClr val="FF0000"/>
              </a:solidFill>
            </a:endParaRPr>
          </a:p>
          <a:p>
            <a:endParaRPr lang="en-CA" sz="2400" b="1"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13</a:t>
            </a:fld>
            <a:endParaRPr lang="en-CA"/>
          </a:p>
        </p:txBody>
      </p:sp>
      <p:graphicFrame>
        <p:nvGraphicFramePr>
          <p:cNvPr id="6" name="Diagram 5">
            <a:extLst>
              <a:ext uri="{FF2B5EF4-FFF2-40B4-BE49-F238E27FC236}">
                <a16:creationId xmlns:a16="http://schemas.microsoft.com/office/drawing/2014/main" id="{9847CDB8-E715-4704-BFF8-A5B6268B0A18}"/>
              </a:ext>
            </a:extLst>
          </p:cNvPr>
          <p:cNvGraphicFramePr/>
          <p:nvPr>
            <p:extLst>
              <p:ext uri="{D42A27DB-BD31-4B8C-83A1-F6EECF244321}">
                <p14:modId xmlns:p14="http://schemas.microsoft.com/office/powerpoint/2010/main" val="1127447340"/>
              </p:ext>
            </p:extLst>
          </p:nvPr>
        </p:nvGraphicFramePr>
        <p:xfrm>
          <a:off x="421244" y="1145513"/>
          <a:ext cx="11354635" cy="5052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585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731079" y="100444"/>
            <a:ext cx="10111175" cy="562597"/>
          </a:xfrm>
        </p:spPr>
        <p:txBody>
          <a:bodyPr vert="horz" lIns="91440" tIns="45720" rIns="91440" bIns="45720" rtlCol="0" anchor="ctr">
            <a:normAutofit fontScale="90000"/>
          </a:bodyPr>
          <a:lstStyle/>
          <a:p>
            <a:pPr algn="ctr"/>
            <a:r>
              <a:rPr lang="en-US" sz="4000" b="1" kern="1200" dirty="0">
                <a:latin typeface="+mj-lt"/>
                <a:ea typeface="+mj-ea"/>
                <a:cs typeface="+mj-cs"/>
              </a:rPr>
              <a:t>SAMSPA Diamond Naming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a:xfrm>
            <a:off x="8610600" y="6151806"/>
            <a:ext cx="2743200" cy="365125"/>
          </a:xfrm>
        </p:spPr>
        <p:txBody>
          <a:bodyPr vert="horz" lIns="91440" tIns="45720" rIns="91440" bIns="45720" rtlCol="0" anchor="ctr">
            <a:normAutofit/>
          </a:bodyPr>
          <a:lstStyle/>
          <a:p>
            <a:pPr>
              <a:spcAft>
                <a:spcPts val="600"/>
              </a:spcAft>
            </a:pPr>
            <a:fld id="{FAB69B05-8098-4314-A6E1-272A1D49D671}" type="slidenum">
              <a:rPr lang="en-US" smtClean="0"/>
              <a:pPr>
                <a:spcAft>
                  <a:spcPts val="600"/>
                </a:spcAft>
              </a:pPr>
              <a:t>14</a:t>
            </a:fld>
            <a:endParaRPr lang="en-US"/>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1184285"/>
            <a:ext cx="10510982" cy="461665"/>
          </a:xfrm>
          <a:prstGeom prst="rect">
            <a:avLst/>
          </a:prstGeom>
          <a:noFill/>
        </p:spPr>
        <p:txBody>
          <a:bodyPr wrap="square">
            <a:spAutoFit/>
          </a:bodyPr>
          <a:lstStyle/>
          <a:p>
            <a:endParaRPr lang="en-CA" sz="2400" dirty="0"/>
          </a:p>
        </p:txBody>
      </p:sp>
      <p:sp>
        <p:nvSpPr>
          <p:cNvPr id="4" name="AutoShape 4" descr="Play It Again Sports">
            <a:extLst>
              <a:ext uri="{FF2B5EF4-FFF2-40B4-BE49-F238E27FC236}">
                <a16:creationId xmlns:a16="http://schemas.microsoft.com/office/drawing/2014/main" id="{FFE3AB08-3CF7-49DC-A8E9-13E0F4E3534F}"/>
              </a:ext>
            </a:extLst>
          </p:cNvPr>
          <p:cNvSpPr>
            <a:spLocks noChangeAspect="1" noChangeArrowheads="1"/>
          </p:cNvSpPr>
          <p:nvPr/>
        </p:nvSpPr>
        <p:spPr bwMode="auto">
          <a:xfrm>
            <a:off x="5943600" y="3481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17" name="Group 16">
            <a:extLst>
              <a:ext uri="{FF2B5EF4-FFF2-40B4-BE49-F238E27FC236}">
                <a16:creationId xmlns:a16="http://schemas.microsoft.com/office/drawing/2014/main" id="{66D18BC7-246A-FE05-CCF6-C98640994AC0}"/>
              </a:ext>
            </a:extLst>
          </p:cNvPr>
          <p:cNvGrpSpPr/>
          <p:nvPr/>
        </p:nvGrpSpPr>
        <p:grpSpPr>
          <a:xfrm>
            <a:off x="614954" y="4195437"/>
            <a:ext cx="3617240" cy="2033226"/>
            <a:chOff x="7227629" y="4022986"/>
            <a:chExt cx="3617240" cy="2033226"/>
          </a:xfrm>
        </p:grpSpPr>
        <p:sp>
          <p:nvSpPr>
            <p:cNvPr id="15" name="Rectangle 14">
              <a:extLst>
                <a:ext uri="{FF2B5EF4-FFF2-40B4-BE49-F238E27FC236}">
                  <a16:creationId xmlns:a16="http://schemas.microsoft.com/office/drawing/2014/main" id="{90C1147C-A817-48C8-DFAC-FBBCA55023C6}"/>
                </a:ext>
              </a:extLst>
            </p:cNvPr>
            <p:cNvSpPr/>
            <p:nvPr/>
          </p:nvSpPr>
          <p:spPr>
            <a:xfrm>
              <a:off x="7227629" y="4022986"/>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85434962-30B3-47EE-ACEF-765B736C5D7A}"/>
                </a:ext>
              </a:extLst>
            </p:cNvPr>
            <p:cNvPicPr>
              <a:picLocks noChangeAspect="1"/>
            </p:cNvPicPr>
            <p:nvPr/>
          </p:nvPicPr>
          <p:blipFill>
            <a:blip r:embed="rId3"/>
            <a:stretch>
              <a:fillRect/>
            </a:stretch>
          </p:blipFill>
          <p:spPr>
            <a:xfrm>
              <a:off x="7276504" y="4778413"/>
              <a:ext cx="3565750" cy="522371"/>
            </a:xfrm>
            <a:prstGeom prst="rect">
              <a:avLst/>
            </a:prstGeom>
          </p:spPr>
        </p:pic>
      </p:grpSp>
      <p:pic>
        <p:nvPicPr>
          <p:cNvPr id="8" name="Picture 7" descr="Logo&#10;&#10;Description automatically generated">
            <a:extLst>
              <a:ext uri="{FF2B5EF4-FFF2-40B4-BE49-F238E27FC236}">
                <a16:creationId xmlns:a16="http://schemas.microsoft.com/office/drawing/2014/main" id="{D0D63467-1799-FC64-86BC-D8CE8305B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69" y="1266071"/>
            <a:ext cx="3614625" cy="2033227"/>
          </a:xfrm>
          <a:prstGeom prst="rect">
            <a:avLst/>
          </a:prstGeom>
          <a:solidFill>
            <a:schemeClr val="tx1"/>
          </a:solidFill>
        </p:spPr>
      </p:pic>
      <p:sp>
        <p:nvSpPr>
          <p:cNvPr id="14" name="Rectangle 13">
            <a:extLst>
              <a:ext uri="{FF2B5EF4-FFF2-40B4-BE49-F238E27FC236}">
                <a16:creationId xmlns:a16="http://schemas.microsoft.com/office/drawing/2014/main" id="{34343E7B-5608-D141-D9E1-5C7D091A288C}"/>
              </a:ext>
            </a:extLst>
          </p:cNvPr>
          <p:cNvSpPr/>
          <p:nvPr/>
        </p:nvSpPr>
        <p:spPr>
          <a:xfrm>
            <a:off x="7959806" y="4179395"/>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a:extLst>
              <a:ext uri="{FF2B5EF4-FFF2-40B4-BE49-F238E27FC236}">
                <a16:creationId xmlns:a16="http://schemas.microsoft.com/office/drawing/2014/main" id="{B3D7B8F2-3A9C-0ADE-9070-BC89904EAC54}"/>
              </a:ext>
            </a:extLst>
          </p:cNvPr>
          <p:cNvGrpSpPr/>
          <p:nvPr/>
        </p:nvGrpSpPr>
        <p:grpSpPr>
          <a:xfrm>
            <a:off x="7959806" y="1266071"/>
            <a:ext cx="3614625" cy="2033226"/>
            <a:chOff x="7538646" y="104565"/>
            <a:chExt cx="3614625" cy="2033226"/>
          </a:xfrm>
        </p:grpSpPr>
        <p:sp>
          <p:nvSpPr>
            <p:cNvPr id="11" name="Rectangle 10">
              <a:extLst>
                <a:ext uri="{FF2B5EF4-FFF2-40B4-BE49-F238E27FC236}">
                  <a16:creationId xmlns:a16="http://schemas.microsoft.com/office/drawing/2014/main" id="{E7A3D534-4007-AF8A-744F-2E309F22A44B}"/>
                </a:ext>
              </a:extLst>
            </p:cNvPr>
            <p:cNvSpPr/>
            <p:nvPr/>
          </p:nvSpPr>
          <p:spPr>
            <a:xfrm>
              <a:off x="7538646" y="104565"/>
              <a:ext cx="3614625" cy="2033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4D6FB314-058E-85E4-1C48-B58B1775F6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7321" y="541779"/>
              <a:ext cx="3053010" cy="1142499"/>
            </a:xfrm>
            <a:prstGeom prst="rect">
              <a:avLst/>
            </a:prstGeom>
          </p:spPr>
        </p:pic>
      </p:grpSp>
      <p:sp>
        <p:nvSpPr>
          <p:cNvPr id="18" name="Rectangle 17">
            <a:extLst>
              <a:ext uri="{FF2B5EF4-FFF2-40B4-BE49-F238E27FC236}">
                <a16:creationId xmlns:a16="http://schemas.microsoft.com/office/drawing/2014/main" id="{A6EF8DF9-DF77-0480-D3DC-416A7D13116A}"/>
              </a:ext>
            </a:extLst>
          </p:cNvPr>
          <p:cNvSpPr/>
          <p:nvPr/>
        </p:nvSpPr>
        <p:spPr>
          <a:xfrm>
            <a:off x="6783892" y="1765235"/>
            <a:ext cx="962123"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D1</a:t>
            </a:r>
          </a:p>
        </p:txBody>
      </p:sp>
      <p:sp>
        <p:nvSpPr>
          <p:cNvPr id="19" name="Rectangle 18">
            <a:extLst>
              <a:ext uri="{FF2B5EF4-FFF2-40B4-BE49-F238E27FC236}">
                <a16:creationId xmlns:a16="http://schemas.microsoft.com/office/drawing/2014/main" id="{90392E58-06B2-855C-7F06-9D2BEEA232D2}"/>
              </a:ext>
            </a:extLst>
          </p:cNvPr>
          <p:cNvSpPr/>
          <p:nvPr/>
        </p:nvSpPr>
        <p:spPr>
          <a:xfrm>
            <a:off x="4439025" y="1762407"/>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D2</a:t>
            </a:r>
          </a:p>
        </p:txBody>
      </p:sp>
      <p:sp>
        <p:nvSpPr>
          <p:cNvPr id="20" name="Rectangle 19">
            <a:extLst>
              <a:ext uri="{FF2B5EF4-FFF2-40B4-BE49-F238E27FC236}">
                <a16:creationId xmlns:a16="http://schemas.microsoft.com/office/drawing/2014/main" id="{9F0A3AA1-86E1-0451-1D5C-891961651AA6}"/>
              </a:ext>
            </a:extLst>
          </p:cNvPr>
          <p:cNvSpPr/>
          <p:nvPr/>
        </p:nvSpPr>
        <p:spPr>
          <a:xfrm>
            <a:off x="443902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D3</a:t>
            </a:r>
          </a:p>
        </p:txBody>
      </p:sp>
      <p:sp>
        <p:nvSpPr>
          <p:cNvPr id="21" name="Rectangle 20">
            <a:extLst>
              <a:ext uri="{FF2B5EF4-FFF2-40B4-BE49-F238E27FC236}">
                <a16:creationId xmlns:a16="http://schemas.microsoft.com/office/drawing/2014/main" id="{B75A3573-2EAF-BCC7-1922-9E8CDB109005}"/>
              </a:ext>
            </a:extLst>
          </p:cNvPr>
          <p:cNvSpPr/>
          <p:nvPr/>
        </p:nvSpPr>
        <p:spPr>
          <a:xfrm>
            <a:off x="679085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D4</a:t>
            </a:r>
          </a:p>
        </p:txBody>
      </p:sp>
      <p:sp>
        <p:nvSpPr>
          <p:cNvPr id="22" name="Title 1">
            <a:extLst>
              <a:ext uri="{FF2B5EF4-FFF2-40B4-BE49-F238E27FC236}">
                <a16:creationId xmlns:a16="http://schemas.microsoft.com/office/drawing/2014/main" id="{ED307135-D140-97FC-BFA5-4036EA7ACEB0}"/>
              </a:ext>
            </a:extLst>
          </p:cNvPr>
          <p:cNvSpPr txBox="1">
            <a:spLocks/>
          </p:cNvSpPr>
          <p:nvPr/>
        </p:nvSpPr>
        <p:spPr>
          <a:xfrm>
            <a:off x="1180504" y="141595"/>
            <a:ext cx="9624461" cy="62804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SAMSPA Diamond-Naming Sponsors</a:t>
            </a:r>
          </a:p>
        </p:txBody>
      </p:sp>
      <p:pic>
        <p:nvPicPr>
          <p:cNvPr id="1026" name="Picture 2" descr="All Choice Rentals">
            <a:extLst>
              <a:ext uri="{FF2B5EF4-FFF2-40B4-BE49-F238E27FC236}">
                <a16:creationId xmlns:a16="http://schemas.microsoft.com/office/drawing/2014/main" id="{C0D9B130-1B5A-CFDA-06B1-B25AD6D3C5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5221" y="4798511"/>
            <a:ext cx="3395368" cy="80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2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Signboard Sponsors (Review)</a:t>
            </a:r>
          </a:p>
        </p:txBody>
      </p:sp>
      <p:sp>
        <p:nvSpPr>
          <p:cNvPr id="7" name="TextBox 6">
            <a:extLst>
              <a:ext uri="{FF2B5EF4-FFF2-40B4-BE49-F238E27FC236}">
                <a16:creationId xmlns:a16="http://schemas.microsoft.com/office/drawing/2014/main" id="{6EC4243A-D1B1-4267-BE78-8B21F0F4D545}"/>
              </a:ext>
            </a:extLst>
          </p:cNvPr>
          <p:cNvSpPr txBox="1"/>
          <p:nvPr/>
        </p:nvSpPr>
        <p:spPr>
          <a:xfrm>
            <a:off x="326273" y="843005"/>
            <a:ext cx="2203374" cy="830997"/>
          </a:xfrm>
          <a:prstGeom prst="rect">
            <a:avLst/>
          </a:prstGeom>
          <a:noFill/>
        </p:spPr>
        <p:txBody>
          <a:bodyPr wrap="square">
            <a:spAutoFit/>
          </a:bodyPr>
          <a:lstStyle/>
          <a:p>
            <a:pPr algn="ctr"/>
            <a:r>
              <a:rPr lang="en-CA" sz="2400" dirty="0"/>
              <a:t>4-Fence Board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15</a:t>
            </a:fld>
            <a:endParaRPr lang="en-CA"/>
          </a:p>
        </p:txBody>
      </p:sp>
      <p:graphicFrame>
        <p:nvGraphicFramePr>
          <p:cNvPr id="5" name="Diagram 4">
            <a:extLst>
              <a:ext uri="{FF2B5EF4-FFF2-40B4-BE49-F238E27FC236}">
                <a16:creationId xmlns:a16="http://schemas.microsoft.com/office/drawing/2014/main" id="{B1691191-0657-463D-9761-74AC0F80EE21}"/>
              </a:ext>
            </a:extLst>
          </p:cNvPr>
          <p:cNvGraphicFramePr/>
          <p:nvPr>
            <p:extLst>
              <p:ext uri="{D42A27DB-BD31-4B8C-83A1-F6EECF244321}">
                <p14:modId xmlns:p14="http://schemas.microsoft.com/office/powerpoint/2010/main" val="4214143046"/>
              </p:ext>
            </p:extLst>
          </p:nvPr>
        </p:nvGraphicFramePr>
        <p:xfrm>
          <a:off x="326272" y="1674002"/>
          <a:ext cx="2394894" cy="511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5FE8EDB-C80D-4921-88ED-B51572E4B670}"/>
              </a:ext>
            </a:extLst>
          </p:cNvPr>
          <p:cNvSpPr txBox="1"/>
          <p:nvPr/>
        </p:nvSpPr>
        <p:spPr>
          <a:xfrm>
            <a:off x="3536414" y="1240080"/>
            <a:ext cx="3922005" cy="461665"/>
          </a:xfrm>
          <a:prstGeom prst="rect">
            <a:avLst/>
          </a:prstGeom>
          <a:noFill/>
        </p:spPr>
        <p:txBody>
          <a:bodyPr wrap="square">
            <a:spAutoFit/>
          </a:bodyPr>
          <a:lstStyle/>
          <a:p>
            <a:pPr algn="ctr"/>
            <a:r>
              <a:rPr lang="en-CA" sz="2400" dirty="0"/>
              <a:t>Bleacher/Picnic Table Package</a:t>
            </a:r>
          </a:p>
        </p:txBody>
      </p:sp>
      <p:graphicFrame>
        <p:nvGraphicFramePr>
          <p:cNvPr id="10" name="Diagram 9">
            <a:extLst>
              <a:ext uri="{FF2B5EF4-FFF2-40B4-BE49-F238E27FC236}">
                <a16:creationId xmlns:a16="http://schemas.microsoft.com/office/drawing/2014/main" id="{17EB280F-67D6-4EC5-A82C-6388EEDB7138}"/>
              </a:ext>
            </a:extLst>
          </p:cNvPr>
          <p:cNvGraphicFramePr/>
          <p:nvPr>
            <p:extLst>
              <p:ext uri="{D42A27DB-BD31-4B8C-83A1-F6EECF244321}">
                <p14:modId xmlns:p14="http://schemas.microsoft.com/office/powerpoint/2010/main" val="689108358"/>
              </p:ext>
            </p:extLst>
          </p:nvPr>
        </p:nvGraphicFramePr>
        <p:xfrm>
          <a:off x="3095742" y="1846388"/>
          <a:ext cx="4770304" cy="4870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80683B3E-5FAF-4551-81DD-5365C83FBD21}"/>
              </a:ext>
            </a:extLst>
          </p:cNvPr>
          <p:cNvSpPr txBox="1"/>
          <p:nvPr/>
        </p:nvSpPr>
        <p:spPr>
          <a:xfrm>
            <a:off x="8043764" y="1218231"/>
            <a:ext cx="3675402" cy="461665"/>
          </a:xfrm>
          <a:prstGeom prst="rect">
            <a:avLst/>
          </a:prstGeom>
          <a:noFill/>
        </p:spPr>
        <p:txBody>
          <a:bodyPr wrap="square">
            <a:spAutoFit/>
          </a:bodyPr>
          <a:lstStyle/>
          <a:p>
            <a:pPr algn="ctr"/>
            <a:r>
              <a:rPr lang="en-CA" sz="2400" dirty="0"/>
              <a:t>Fence Board Signage</a:t>
            </a:r>
          </a:p>
        </p:txBody>
      </p:sp>
      <p:graphicFrame>
        <p:nvGraphicFramePr>
          <p:cNvPr id="12" name="Diagram 11">
            <a:extLst>
              <a:ext uri="{FF2B5EF4-FFF2-40B4-BE49-F238E27FC236}">
                <a16:creationId xmlns:a16="http://schemas.microsoft.com/office/drawing/2014/main" id="{19B61592-5CE9-4F56-861D-BE200B2FE6AA}"/>
              </a:ext>
            </a:extLst>
          </p:cNvPr>
          <p:cNvGraphicFramePr/>
          <p:nvPr>
            <p:extLst>
              <p:ext uri="{D42A27DB-BD31-4B8C-83A1-F6EECF244321}">
                <p14:modId xmlns:p14="http://schemas.microsoft.com/office/powerpoint/2010/main" val="725820933"/>
              </p:ext>
            </p:extLst>
          </p:nvPr>
        </p:nvGraphicFramePr>
        <p:xfrm>
          <a:off x="7721292" y="1531968"/>
          <a:ext cx="4320346" cy="52577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3113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92CD2-159D-E6BA-ED30-7EDD5C60D0DE}"/>
              </a:ext>
            </a:extLst>
          </p:cNvPr>
          <p:cNvSpPr/>
          <p:nvPr/>
        </p:nvSpPr>
        <p:spPr>
          <a:xfrm>
            <a:off x="838200" y="1222626"/>
            <a:ext cx="6648450" cy="489904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Financial Report</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16</a:t>
            </a:fld>
            <a:endParaRPr lang="en-CA"/>
          </a:p>
        </p:txBody>
      </p:sp>
      <p:sp>
        <p:nvSpPr>
          <p:cNvPr id="5" name="Subtitle 2">
            <a:extLst>
              <a:ext uri="{FF2B5EF4-FFF2-40B4-BE49-F238E27FC236}">
                <a16:creationId xmlns:a16="http://schemas.microsoft.com/office/drawing/2014/main" id="{0F2BE5C3-AE93-4073-D988-BFC76BEC848D}"/>
              </a:ext>
            </a:extLst>
          </p:cNvPr>
          <p:cNvSpPr txBox="1">
            <a:spLocks/>
          </p:cNvSpPr>
          <p:nvPr/>
        </p:nvSpPr>
        <p:spPr>
          <a:xfrm>
            <a:off x="838200" y="1439097"/>
            <a:ext cx="10515600" cy="4087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CA" dirty="0"/>
          </a:p>
        </p:txBody>
      </p:sp>
      <p:sp>
        <p:nvSpPr>
          <p:cNvPr id="6" name="TextBox 5">
            <a:extLst>
              <a:ext uri="{FF2B5EF4-FFF2-40B4-BE49-F238E27FC236}">
                <a16:creationId xmlns:a16="http://schemas.microsoft.com/office/drawing/2014/main" id="{D51C82E8-7CB3-0908-1647-1FED166E99B6}"/>
              </a:ext>
            </a:extLst>
          </p:cNvPr>
          <p:cNvSpPr txBox="1"/>
          <p:nvPr/>
        </p:nvSpPr>
        <p:spPr>
          <a:xfrm>
            <a:off x="1200151" y="1439097"/>
            <a:ext cx="6648450" cy="3908762"/>
          </a:xfrm>
          <a:prstGeom prst="rect">
            <a:avLst/>
          </a:prstGeom>
          <a:noFill/>
        </p:spPr>
        <p:txBody>
          <a:bodyPr wrap="square">
            <a:spAutoFit/>
          </a:bodyPr>
          <a:lstStyle/>
          <a:p>
            <a:pPr marL="457200" indent="-457200">
              <a:buFont typeface="Arial" panose="020B0604020202020204" pitchFamily="34" charset="0"/>
              <a:buChar char="•"/>
            </a:pPr>
            <a:r>
              <a:rPr lang="en-CA" sz="3200" dirty="0">
                <a:solidFill>
                  <a:schemeClr val="accent1">
                    <a:lumMod val="75000"/>
                  </a:schemeClr>
                </a:solidFill>
              </a:rPr>
              <a:t>Auditor’s Report for 2024</a:t>
            </a:r>
          </a:p>
          <a:p>
            <a:pPr marL="457200" indent="-457200">
              <a:buFont typeface="Arial" panose="020B0604020202020204" pitchFamily="34" charset="0"/>
              <a:buChar char="•"/>
            </a:pPr>
            <a:r>
              <a:rPr lang="en-CA" sz="3200" dirty="0">
                <a:solidFill>
                  <a:schemeClr val="accent1">
                    <a:lumMod val="75000"/>
                  </a:schemeClr>
                </a:solidFill>
              </a:rPr>
              <a:t>Appoint auditors for 2025</a:t>
            </a:r>
          </a:p>
          <a:p>
            <a:pPr marL="457200" indent="-457200">
              <a:buFont typeface="Arial" panose="020B0604020202020204" pitchFamily="34" charset="0"/>
              <a:buChar char="•"/>
            </a:pPr>
            <a:r>
              <a:rPr lang="en-CA" sz="3200" dirty="0">
                <a:solidFill>
                  <a:schemeClr val="accent1">
                    <a:lumMod val="75000"/>
                  </a:schemeClr>
                </a:solidFill>
              </a:rPr>
              <a:t>Review Financials</a:t>
            </a:r>
          </a:p>
          <a:p>
            <a:pPr marL="914400" lvl="1" indent="-457200">
              <a:buFont typeface="Arial" panose="020B0604020202020204" pitchFamily="34" charset="0"/>
              <a:buChar char="•"/>
            </a:pPr>
            <a:r>
              <a:rPr lang="en-CA" sz="3200" dirty="0">
                <a:solidFill>
                  <a:schemeClr val="accent1">
                    <a:lumMod val="75000"/>
                  </a:schemeClr>
                </a:solidFill>
              </a:rPr>
              <a:t>Capital Projects</a:t>
            </a:r>
          </a:p>
          <a:p>
            <a:pPr marL="914400" lvl="1" indent="-457200">
              <a:buFont typeface="Arial" panose="020B0604020202020204" pitchFamily="34" charset="0"/>
              <a:buChar char="•"/>
            </a:pPr>
            <a:r>
              <a:rPr lang="en-CA" sz="3200" dirty="0">
                <a:solidFill>
                  <a:schemeClr val="accent1">
                    <a:lumMod val="75000"/>
                  </a:schemeClr>
                </a:solidFill>
              </a:rPr>
              <a:t>Balance Sheet</a:t>
            </a:r>
          </a:p>
          <a:p>
            <a:pPr marL="914400" lvl="1" indent="-457200">
              <a:buFont typeface="Arial" panose="020B0604020202020204" pitchFamily="34" charset="0"/>
              <a:buChar char="•"/>
            </a:pPr>
            <a:r>
              <a:rPr lang="en-CA" sz="3200" dirty="0">
                <a:solidFill>
                  <a:schemeClr val="accent1">
                    <a:lumMod val="75000"/>
                  </a:schemeClr>
                </a:solidFill>
              </a:rPr>
              <a:t>Income Statement</a:t>
            </a:r>
          </a:p>
          <a:p>
            <a:pPr marL="457200" indent="-457200">
              <a:buFont typeface="Arial" panose="020B0604020202020204" pitchFamily="34" charset="0"/>
              <a:buChar char="•"/>
            </a:pPr>
            <a:r>
              <a:rPr lang="en-CA" sz="3200" dirty="0">
                <a:solidFill>
                  <a:schemeClr val="accent1">
                    <a:lumMod val="75000"/>
                  </a:schemeClr>
                </a:solidFill>
              </a:rPr>
              <a:t>Economic Outlook</a:t>
            </a:r>
            <a:r>
              <a:rPr lang="en-CA" sz="2400" dirty="0"/>
              <a:t>	</a:t>
            </a:r>
          </a:p>
          <a:p>
            <a:endParaRPr lang="en-CA" sz="2400" dirty="0"/>
          </a:p>
        </p:txBody>
      </p:sp>
      <p:pic>
        <p:nvPicPr>
          <p:cNvPr id="1026" name="Picture 2" descr="Financial Statements by Shafia Khatri on Dribbble">
            <a:extLst>
              <a:ext uri="{FF2B5EF4-FFF2-40B4-BE49-F238E27FC236}">
                <a16:creationId xmlns:a16="http://schemas.microsoft.com/office/drawing/2014/main" id="{FBF0D63F-4C2A-62AF-6930-73827CCCF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1222625"/>
            <a:ext cx="3686175" cy="276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9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Financial Review - Audit Report</a:t>
            </a:r>
          </a:p>
        </p:txBody>
      </p:sp>
      <p:sp>
        <p:nvSpPr>
          <p:cNvPr id="7" name="TextBox 6">
            <a:extLst>
              <a:ext uri="{FF2B5EF4-FFF2-40B4-BE49-F238E27FC236}">
                <a16:creationId xmlns:a16="http://schemas.microsoft.com/office/drawing/2014/main" id="{6EC4243A-D1B1-4267-BE78-8B21F0F4D545}"/>
              </a:ext>
            </a:extLst>
          </p:cNvPr>
          <p:cNvSpPr txBox="1"/>
          <p:nvPr/>
        </p:nvSpPr>
        <p:spPr>
          <a:xfrm>
            <a:off x="312521" y="853261"/>
            <a:ext cx="11360426" cy="6170920"/>
          </a:xfrm>
          <a:prstGeom prst="rect">
            <a:avLst/>
          </a:prstGeom>
          <a:noFill/>
        </p:spPr>
        <p:txBody>
          <a:bodyPr wrap="square">
            <a:spAutoFit/>
          </a:bodyPr>
          <a:lstStyle/>
          <a:p>
            <a:pPr lvl="1"/>
            <a:r>
              <a:rPr lang="en-CA" sz="2800" dirty="0"/>
              <a:t>2024 Auditor - </a:t>
            </a:r>
            <a:r>
              <a:rPr lang="en-CA" sz="2400" dirty="0"/>
              <a:t>André Hebert</a:t>
            </a:r>
          </a:p>
          <a:p>
            <a:pPr lvl="2"/>
            <a:endParaRPr lang="en-CA" sz="1200" dirty="0"/>
          </a:p>
          <a:p>
            <a:pPr lvl="1"/>
            <a:r>
              <a:rPr lang="en-CA" sz="2400" dirty="0">
                <a:solidFill>
                  <a:srgbClr val="FF0000"/>
                </a:solidFill>
              </a:rPr>
              <a:t>Auditor’s Report</a:t>
            </a:r>
          </a:p>
          <a:p>
            <a:pPr marL="714375" lvl="2"/>
            <a:endParaRPr lang="en-CA" i="1" dirty="0"/>
          </a:p>
          <a:p>
            <a:pPr lvl="1">
              <a:spcAft>
                <a:spcPts val="1000"/>
              </a:spcAft>
            </a:pPr>
            <a:r>
              <a:rPr lang="en-CA" b="0" i="1" u="none" strike="noStrike" dirty="0">
                <a:solidFill>
                  <a:srgbClr val="000000"/>
                </a:solidFill>
                <a:effectLst/>
                <a:latin typeface="Calibri" panose="020F0502020204030204" pitchFamily="34" charset="0"/>
              </a:rPr>
              <a:t>I have audited the financial statements and financial transactions of the St. Albert Men’s Slowpitch Association for the year ended October 31, 2024. </a:t>
            </a:r>
            <a:endParaRPr lang="en-CA" b="0" i="1" dirty="0">
              <a:effectLst/>
            </a:endParaRPr>
          </a:p>
          <a:p>
            <a:pPr lvl="1">
              <a:spcAft>
                <a:spcPts val="1000"/>
              </a:spcAft>
            </a:pPr>
            <a:r>
              <a:rPr lang="en-CA" b="0" i="1" u="none" strike="noStrike" dirty="0">
                <a:solidFill>
                  <a:srgbClr val="000000"/>
                </a:solidFill>
                <a:effectLst/>
                <a:latin typeface="Calibri" panose="020F0502020204030204" pitchFamily="34" charset="0"/>
              </a:rPr>
              <a:t>I reviewed details of material financial transactions (deposits, payments, backup documentation, deposit and payment allocations and spreadsheets) and found them to be properly approved, recorded, reconciled and accounted for. All regulatory filings have been done and were properly documented. </a:t>
            </a:r>
            <a:endParaRPr lang="en-CA" b="0" i="1" dirty="0">
              <a:effectLst/>
            </a:endParaRPr>
          </a:p>
          <a:p>
            <a:pPr lvl="1">
              <a:spcAft>
                <a:spcPts val="1000"/>
              </a:spcAft>
            </a:pPr>
            <a:r>
              <a:rPr lang="en-CA" b="0" i="1" u="none" strike="noStrike" dirty="0">
                <a:solidFill>
                  <a:srgbClr val="000000"/>
                </a:solidFill>
                <a:effectLst/>
                <a:latin typeface="Calibri" panose="020F0502020204030204" pitchFamily="34" charset="0"/>
              </a:rPr>
              <a:t>I have reviewed the financial statements of the organization and in my opinion, the statements present fairly the financial position and the results of its operations for the year then ended.  </a:t>
            </a:r>
            <a:endParaRPr lang="en-CA" b="0" i="1" dirty="0">
              <a:effectLst/>
            </a:endParaRPr>
          </a:p>
          <a:p>
            <a:pPr lvl="1"/>
            <a:br>
              <a:rPr lang="en-CA" sz="900" dirty="0"/>
            </a:br>
            <a:r>
              <a:rPr lang="en-CA" i="1" dirty="0"/>
              <a:t>André Hebert </a:t>
            </a:r>
            <a:br>
              <a:rPr lang="en-CA" i="1" dirty="0"/>
            </a:br>
            <a:r>
              <a:rPr lang="en-CA" i="1" dirty="0"/>
              <a:t>January 31, 2025</a:t>
            </a:r>
            <a:endParaRPr lang="en-CA" sz="2400" i="1" dirty="0"/>
          </a:p>
          <a:p>
            <a:pPr marL="450850" lvl="2"/>
            <a:endParaRPr lang="en-CA" sz="2400" i="1" dirty="0"/>
          </a:p>
          <a:p>
            <a:pPr marL="450850" lvl="2" algn="ctr"/>
            <a:r>
              <a:rPr lang="en-CA" sz="2800" dirty="0"/>
              <a:t>Board nominates Andre Hebert for 2025 Audit </a:t>
            </a:r>
          </a:p>
          <a:p>
            <a:pPr marL="450850" lvl="2" algn="ctr"/>
            <a:r>
              <a:rPr lang="en-CA" sz="2800" dirty="0"/>
              <a:t>Call for further nominations from floor</a:t>
            </a:r>
          </a:p>
          <a:p>
            <a:pPr marL="450850" lvl="2" algn="ctr"/>
            <a:r>
              <a:rPr lang="en-CA" sz="2800" dirty="0"/>
              <a:t>Motion to appoint 2025 Auditors</a:t>
            </a:r>
            <a:endParaRPr lang="en-CA" sz="20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17</a:t>
            </a:fld>
            <a:endParaRPr lang="en-CA" dirty="0"/>
          </a:p>
        </p:txBody>
      </p:sp>
    </p:spTree>
    <p:extLst>
      <p:ext uri="{BB962C8B-B14F-4D97-AF65-F5344CB8AC3E}">
        <p14:creationId xmlns:p14="http://schemas.microsoft.com/office/powerpoint/2010/main" val="188367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576D8B-A6C7-D5C2-0C4D-62DD56D8CB10}"/>
              </a:ext>
            </a:extLst>
          </p:cNvPr>
          <p:cNvSpPr>
            <a:spLocks noGrp="1"/>
          </p:cNvSpPr>
          <p:nvPr>
            <p:ph type="sldNum" sz="quarter" idx="12"/>
          </p:nvPr>
        </p:nvSpPr>
        <p:spPr>
          <a:xfrm>
            <a:off x="8743121" y="4487794"/>
            <a:ext cx="2743200" cy="365125"/>
          </a:xfrm>
        </p:spPr>
        <p:txBody>
          <a:bodyPr/>
          <a:lstStyle/>
          <a:p>
            <a:fld id="{FAB69B05-8098-4314-A6E1-272A1D49D671}" type="slidenum">
              <a:rPr lang="en-CA" smtClean="0"/>
              <a:t>18</a:t>
            </a:fld>
            <a:endParaRPr lang="en-CA"/>
          </a:p>
        </p:txBody>
      </p:sp>
      <p:sp>
        <p:nvSpPr>
          <p:cNvPr id="5" name="Title 1">
            <a:extLst>
              <a:ext uri="{FF2B5EF4-FFF2-40B4-BE49-F238E27FC236}">
                <a16:creationId xmlns:a16="http://schemas.microsoft.com/office/drawing/2014/main" id="{B508F28C-0AEB-856C-0A23-F086C9731BF6}"/>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Financial Review – Capital Projects</a:t>
            </a:r>
          </a:p>
        </p:txBody>
      </p:sp>
      <p:graphicFrame>
        <p:nvGraphicFramePr>
          <p:cNvPr id="2" name="Table 1">
            <a:extLst>
              <a:ext uri="{FF2B5EF4-FFF2-40B4-BE49-F238E27FC236}">
                <a16:creationId xmlns:a16="http://schemas.microsoft.com/office/drawing/2014/main" id="{99A8AB22-C78B-E9EC-80A7-1D4F833FC2D0}"/>
              </a:ext>
            </a:extLst>
          </p:cNvPr>
          <p:cNvGraphicFramePr>
            <a:graphicFrameLocks noGrp="1"/>
          </p:cNvGraphicFramePr>
          <p:nvPr/>
        </p:nvGraphicFramePr>
        <p:xfrm>
          <a:off x="838200" y="855675"/>
          <a:ext cx="10515600" cy="4294126"/>
        </p:xfrm>
        <a:graphic>
          <a:graphicData uri="http://schemas.openxmlformats.org/drawingml/2006/table">
            <a:tbl>
              <a:tblPr firstRow="1" bandRow="1">
                <a:tableStyleId>{5C22544A-7EE6-4342-B048-85BDC9FD1C3A}</a:tableStyleId>
              </a:tblPr>
              <a:tblGrid>
                <a:gridCol w="7286172">
                  <a:extLst>
                    <a:ext uri="{9D8B030D-6E8A-4147-A177-3AD203B41FA5}">
                      <a16:colId xmlns:a16="http://schemas.microsoft.com/office/drawing/2014/main" val="473526972"/>
                    </a:ext>
                  </a:extLst>
                </a:gridCol>
                <a:gridCol w="3229428">
                  <a:extLst>
                    <a:ext uri="{9D8B030D-6E8A-4147-A177-3AD203B41FA5}">
                      <a16:colId xmlns:a16="http://schemas.microsoft.com/office/drawing/2014/main" val="3214500617"/>
                    </a:ext>
                  </a:extLst>
                </a:gridCol>
              </a:tblGrid>
              <a:tr h="672751">
                <a:tc>
                  <a:txBody>
                    <a:bodyPr/>
                    <a:lstStyle/>
                    <a:p>
                      <a:r>
                        <a:rPr kumimoji="0" lang="en-US" sz="3200" b="0" i="0" u="none" strike="noStrike" kern="1200" cap="none" spc="0" normalizeH="0" baseline="0" noProof="0" dirty="0">
                          <a:ln>
                            <a:noFill/>
                          </a:ln>
                          <a:solidFill>
                            <a:prstClr val="white"/>
                          </a:solidFill>
                          <a:effectLst/>
                          <a:uLnTx/>
                          <a:uFillTx/>
                          <a:latin typeface="+mn-lt"/>
                          <a:ea typeface="+mn-ea"/>
                          <a:cs typeface="+mn-cs"/>
                        </a:rPr>
                        <a:t>Capital projects/ expenses</a:t>
                      </a:r>
                      <a:endParaRPr lang="en-CA" dirty="0"/>
                    </a:p>
                  </a:txBody>
                  <a:tcPr/>
                </a:tc>
                <a:tc>
                  <a:txBody>
                    <a:bodyPr/>
                    <a:lstStyle/>
                    <a:p>
                      <a:pPr algn="r"/>
                      <a:r>
                        <a:rPr kumimoji="0" lang="en-US" sz="3200" b="1" i="0" u="none" strike="noStrike" kern="1200" cap="none" spc="0" normalizeH="0" baseline="0" noProof="0" dirty="0">
                          <a:ln>
                            <a:noFill/>
                          </a:ln>
                          <a:solidFill>
                            <a:srgbClr val="92D050"/>
                          </a:solidFill>
                          <a:effectLst/>
                          <a:uLnTx/>
                          <a:uFillTx/>
                          <a:latin typeface="+mn-lt"/>
                          <a:ea typeface="+mn-ea"/>
                          <a:cs typeface="+mn-cs"/>
                        </a:rPr>
                        <a:t>$104,641</a:t>
                      </a:r>
                      <a:endParaRPr lang="en-CA" dirty="0"/>
                    </a:p>
                  </a:txBody>
                  <a:tcPr/>
                </a:tc>
                <a:extLst>
                  <a:ext uri="{0D108BD9-81ED-4DB2-BD59-A6C34878D82A}">
                    <a16:rowId xmlns:a16="http://schemas.microsoft.com/office/drawing/2014/main" val="4167880803"/>
                  </a:ext>
                </a:extLst>
              </a:tr>
              <a:tr h="402375">
                <a:tc>
                  <a:txBody>
                    <a:bodyPr/>
                    <a:lstStyle/>
                    <a:p>
                      <a:pPr lvl="0"/>
                      <a:r>
                        <a:rPr lang="en-CA" dirty="0"/>
                        <a:t>Pole barn roof painting*</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$6,069</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1156371758"/>
                  </a:ext>
                </a:extLst>
              </a:tr>
              <a:tr h="402375">
                <a:tc>
                  <a:txBody>
                    <a:bodyPr/>
                    <a:lstStyle/>
                    <a:p>
                      <a:pPr lvl="0"/>
                      <a:r>
                        <a:rPr lang="en-CA" dirty="0"/>
                        <a:t>Kitchen upgrades – flooring, tables, picnic table surfaces*</a:t>
                      </a:r>
                    </a:p>
                  </a:txBody>
                  <a:tcPr/>
                </a:tc>
                <a:tc>
                  <a:txBody>
                    <a:bodyPr/>
                    <a:lstStyle/>
                    <a:p>
                      <a:pPr algn="r"/>
                      <a:r>
                        <a:rPr lang="en-US" sz="2000" kern="1200" dirty="0">
                          <a:solidFill>
                            <a:schemeClr val="dk1"/>
                          </a:solidFill>
                          <a:latin typeface="+mn-lt"/>
                          <a:ea typeface="+mn-ea"/>
                          <a:cs typeface="+mn-cs"/>
                        </a:rPr>
                        <a:t>$14,511</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2548778598"/>
                  </a:ext>
                </a:extLst>
              </a:tr>
              <a:tr h="402375">
                <a:tc>
                  <a:txBody>
                    <a:bodyPr/>
                    <a:lstStyle/>
                    <a:p>
                      <a:r>
                        <a:rPr lang="en-US" dirty="0"/>
                        <a:t>Screens - shade/ wind awnings*</a:t>
                      </a:r>
                      <a:endParaRPr lang="en-CA"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$9,828</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462261214"/>
                  </a:ext>
                </a:extLst>
              </a:tr>
              <a:tr h="402375">
                <a:tc>
                  <a:txBody>
                    <a:bodyPr/>
                    <a:lstStyle/>
                    <a:p>
                      <a:r>
                        <a:rPr lang="en-US" dirty="0"/>
                        <a:t>Dugout refurbishment*</a:t>
                      </a:r>
                      <a:endParaRPr lang="en-CA" dirty="0"/>
                    </a:p>
                  </a:txBody>
                  <a:tcPr/>
                </a:tc>
                <a:tc>
                  <a:txBody>
                    <a:bodyPr/>
                    <a:lstStyle/>
                    <a:p>
                      <a:pPr algn="r"/>
                      <a:r>
                        <a:rPr lang="en-US" sz="2000" kern="1200" dirty="0">
                          <a:solidFill>
                            <a:schemeClr val="dk1"/>
                          </a:solidFill>
                          <a:latin typeface="+mn-lt"/>
                          <a:ea typeface="+mn-ea"/>
                          <a:cs typeface="+mn-cs"/>
                        </a:rPr>
                        <a:t>$2,625</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1185084472"/>
                  </a:ext>
                </a:extLst>
              </a:tr>
              <a:tr h="402375">
                <a:tc>
                  <a:txBody>
                    <a:bodyPr/>
                    <a:lstStyle/>
                    <a:p>
                      <a:r>
                        <a:rPr lang="en-US" dirty="0"/>
                        <a:t>Lighting upgrade*</a:t>
                      </a:r>
                      <a:endParaRPr lang="en-CA" dirty="0"/>
                    </a:p>
                  </a:txBody>
                  <a:tcPr/>
                </a:tc>
                <a:tc>
                  <a:txBody>
                    <a:bodyPr/>
                    <a:lstStyle/>
                    <a:p>
                      <a:pPr marL="0" algn="r" defTabSz="914400" rtl="0" eaLnBrk="1" latinLnBrk="0" hangingPunct="1"/>
                      <a:r>
                        <a:rPr lang="en-US" sz="2000" kern="1200" dirty="0">
                          <a:solidFill>
                            <a:schemeClr val="dk1"/>
                          </a:solidFill>
                          <a:latin typeface="+mn-lt"/>
                          <a:ea typeface="+mn-ea"/>
                          <a:cs typeface="+mn-cs"/>
                        </a:rPr>
                        <a:t>$1,486</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3160051923"/>
                  </a:ext>
                </a:extLst>
              </a:tr>
              <a:tr h="402375">
                <a:tc>
                  <a:txBody>
                    <a:bodyPr/>
                    <a:lstStyle/>
                    <a:p>
                      <a:r>
                        <a:rPr lang="en-US" dirty="0"/>
                        <a:t>Batting cage repairs – electronics, wiring, netting</a:t>
                      </a:r>
                      <a:endParaRPr lang="en-CA" dirty="0"/>
                    </a:p>
                  </a:txBody>
                  <a:tcPr/>
                </a:tc>
                <a:tc>
                  <a:txBody>
                    <a:bodyPr/>
                    <a:lstStyle/>
                    <a:p>
                      <a:pPr algn="r"/>
                      <a:r>
                        <a:rPr lang="en-US" sz="2000" kern="1200" dirty="0">
                          <a:solidFill>
                            <a:schemeClr val="dk1"/>
                          </a:solidFill>
                          <a:latin typeface="+mn-lt"/>
                          <a:ea typeface="+mn-ea"/>
                          <a:cs typeface="+mn-cs"/>
                        </a:rPr>
                        <a:t>$15,263</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3969722593"/>
                  </a:ext>
                </a:extLst>
              </a:tr>
              <a:tr h="402375">
                <a:tc>
                  <a:txBody>
                    <a:bodyPr/>
                    <a:lstStyle/>
                    <a:p>
                      <a:r>
                        <a:rPr lang="en-US" dirty="0"/>
                        <a:t>New mower and infield groomers</a:t>
                      </a:r>
                      <a:endParaRPr lang="en-CA" dirty="0"/>
                    </a:p>
                  </a:txBody>
                  <a:tcPr/>
                </a:tc>
                <a:tc>
                  <a:txBody>
                    <a:bodyPr/>
                    <a:lstStyle/>
                    <a:p>
                      <a:pPr algn="r"/>
                      <a:r>
                        <a:rPr lang="en-US" sz="2000" dirty="0"/>
                        <a:t>$32,340</a:t>
                      </a:r>
                      <a:endParaRPr lang="en-CA" sz="2000" dirty="0"/>
                    </a:p>
                  </a:txBody>
                  <a:tcPr/>
                </a:tc>
                <a:extLst>
                  <a:ext uri="{0D108BD9-81ED-4DB2-BD59-A6C34878D82A}">
                    <a16:rowId xmlns:a16="http://schemas.microsoft.com/office/drawing/2014/main" val="2358323209"/>
                  </a:ext>
                </a:extLst>
              </a:tr>
              <a:tr h="402375">
                <a:tc>
                  <a:txBody>
                    <a:bodyPr/>
                    <a:lstStyle/>
                    <a:p>
                      <a:r>
                        <a:rPr lang="en-US" dirty="0"/>
                        <a:t>Website conversion</a:t>
                      </a:r>
                      <a:endParaRPr lang="en-CA" dirty="0"/>
                    </a:p>
                  </a:txBody>
                  <a:tcPr/>
                </a:tc>
                <a:tc>
                  <a:txBody>
                    <a:bodyPr/>
                    <a:lstStyle/>
                    <a:p>
                      <a:pPr algn="r"/>
                      <a:r>
                        <a:rPr lang="en-US" sz="2000" dirty="0"/>
                        <a:t>$11,025</a:t>
                      </a:r>
                      <a:endParaRPr lang="en-CA" sz="2000" dirty="0"/>
                    </a:p>
                  </a:txBody>
                  <a:tcPr/>
                </a:tc>
                <a:extLst>
                  <a:ext uri="{0D108BD9-81ED-4DB2-BD59-A6C34878D82A}">
                    <a16:rowId xmlns:a16="http://schemas.microsoft.com/office/drawing/2014/main" val="2675354439"/>
                  </a:ext>
                </a:extLst>
              </a:tr>
              <a:tr h="402375">
                <a:tc>
                  <a:txBody>
                    <a:bodyPr/>
                    <a:lstStyle/>
                    <a:p>
                      <a:r>
                        <a:rPr lang="en-US" dirty="0"/>
                        <a:t>New POS and Security systems*</a:t>
                      </a:r>
                      <a:endParaRPr lang="en-CA" dirty="0"/>
                    </a:p>
                  </a:txBody>
                  <a:tcPr/>
                </a:tc>
                <a:tc>
                  <a:txBody>
                    <a:bodyPr/>
                    <a:lstStyle/>
                    <a:p>
                      <a:pPr algn="r"/>
                      <a:r>
                        <a:rPr lang="en-US" sz="2000" dirty="0"/>
                        <a:t>$12,484</a:t>
                      </a:r>
                      <a:endParaRPr lang="en-CA" sz="2000" dirty="0"/>
                    </a:p>
                  </a:txBody>
                  <a:tcPr/>
                </a:tc>
                <a:extLst>
                  <a:ext uri="{0D108BD9-81ED-4DB2-BD59-A6C34878D82A}">
                    <a16:rowId xmlns:a16="http://schemas.microsoft.com/office/drawing/2014/main" val="6271604"/>
                  </a:ext>
                </a:extLst>
              </a:tr>
            </a:tbl>
          </a:graphicData>
        </a:graphic>
      </p:graphicFrame>
      <p:sp>
        <p:nvSpPr>
          <p:cNvPr id="3" name="TextBox 2">
            <a:extLst>
              <a:ext uri="{FF2B5EF4-FFF2-40B4-BE49-F238E27FC236}">
                <a16:creationId xmlns:a16="http://schemas.microsoft.com/office/drawing/2014/main" id="{713B96C9-C35D-8FDA-063B-6A6A1C4BDFE2}"/>
              </a:ext>
            </a:extLst>
          </p:cNvPr>
          <p:cNvSpPr txBox="1"/>
          <p:nvPr/>
        </p:nvSpPr>
        <p:spPr>
          <a:xfrm>
            <a:off x="914400" y="5460480"/>
            <a:ext cx="8272136" cy="369332"/>
          </a:xfrm>
          <a:prstGeom prst="rect">
            <a:avLst/>
          </a:prstGeom>
          <a:noFill/>
        </p:spPr>
        <p:txBody>
          <a:bodyPr wrap="none" rtlCol="0">
            <a:spAutoFit/>
          </a:bodyPr>
          <a:lstStyle/>
          <a:p>
            <a:r>
              <a:rPr lang="en-US" dirty="0"/>
              <a:t>* Grant funded projects. 80% of project costs are funded for a total of </a:t>
            </a:r>
            <a:r>
              <a:rPr lang="en-US" b="1" dirty="0"/>
              <a:t>$42,471 </a:t>
            </a:r>
            <a:r>
              <a:rPr lang="en-US" dirty="0"/>
              <a:t>in 2024.</a:t>
            </a:r>
            <a:endParaRPr lang="en-CA" dirty="0"/>
          </a:p>
        </p:txBody>
      </p:sp>
    </p:spTree>
    <p:extLst>
      <p:ext uri="{BB962C8B-B14F-4D97-AF65-F5344CB8AC3E}">
        <p14:creationId xmlns:p14="http://schemas.microsoft.com/office/powerpoint/2010/main" val="397178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Balance Sheet </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19</a:t>
            </a:fld>
            <a:endParaRPr lang="en-CA"/>
          </a:p>
        </p:txBody>
      </p:sp>
      <p:sp>
        <p:nvSpPr>
          <p:cNvPr id="5" name="Subtitle 2">
            <a:extLst>
              <a:ext uri="{FF2B5EF4-FFF2-40B4-BE49-F238E27FC236}">
                <a16:creationId xmlns:a16="http://schemas.microsoft.com/office/drawing/2014/main" id="{0F2BE5C3-AE93-4073-D988-BFC76BEC848D}"/>
              </a:ext>
            </a:extLst>
          </p:cNvPr>
          <p:cNvSpPr txBox="1">
            <a:spLocks/>
          </p:cNvSpPr>
          <p:nvPr/>
        </p:nvSpPr>
        <p:spPr>
          <a:xfrm>
            <a:off x="838200" y="1439097"/>
            <a:ext cx="10515600" cy="4087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CA" dirty="0"/>
          </a:p>
        </p:txBody>
      </p:sp>
      <p:sp>
        <p:nvSpPr>
          <p:cNvPr id="6" name="TextBox 5">
            <a:extLst>
              <a:ext uri="{FF2B5EF4-FFF2-40B4-BE49-F238E27FC236}">
                <a16:creationId xmlns:a16="http://schemas.microsoft.com/office/drawing/2014/main" id="{D51C82E8-7CB3-0908-1647-1FED166E99B6}"/>
              </a:ext>
            </a:extLst>
          </p:cNvPr>
          <p:cNvSpPr txBox="1"/>
          <p:nvPr/>
        </p:nvSpPr>
        <p:spPr>
          <a:xfrm>
            <a:off x="914400" y="1222626"/>
            <a:ext cx="10439400" cy="5078313"/>
          </a:xfrm>
          <a:prstGeom prst="rect">
            <a:avLst/>
          </a:prstGeom>
          <a:noFill/>
        </p:spPr>
        <p:txBody>
          <a:bodyPr wrap="square">
            <a:spAutoFit/>
          </a:bodyPr>
          <a:lstStyle/>
          <a:p>
            <a:r>
              <a:rPr lang="en-CA" sz="3200" dirty="0">
                <a:solidFill>
                  <a:schemeClr val="accent1">
                    <a:lumMod val="75000"/>
                  </a:schemeClr>
                </a:solidFill>
              </a:rPr>
              <a:t>SAMSPA Current Assets	 		$181,480		</a:t>
            </a:r>
          </a:p>
          <a:p>
            <a:endParaRPr lang="en-CA" sz="2400" dirty="0"/>
          </a:p>
          <a:p>
            <a:pPr algn="just"/>
            <a:r>
              <a:rPr lang="en-CA" sz="2400" dirty="0"/>
              <a:t>	</a:t>
            </a:r>
            <a:r>
              <a:rPr lang="en-CA" sz="2800" dirty="0">
                <a:solidFill>
                  <a:srgbClr val="FF0000"/>
                </a:solidFill>
              </a:rPr>
              <a:t>less Accounts Payable		 ($ 62,615)</a:t>
            </a:r>
          </a:p>
          <a:p>
            <a:pPr algn="just"/>
            <a:r>
              <a:rPr lang="en-CA" sz="2400" dirty="0">
                <a:solidFill>
                  <a:srgbClr val="FF0000"/>
                </a:solidFill>
              </a:rPr>
              <a:t>		</a:t>
            </a:r>
            <a:endParaRPr lang="en-CA" sz="2400" dirty="0"/>
          </a:p>
          <a:p>
            <a:r>
              <a:rPr lang="en-CA" sz="3200" dirty="0">
                <a:solidFill>
                  <a:schemeClr val="accent1">
                    <a:lumMod val="75000"/>
                  </a:schemeClr>
                </a:solidFill>
              </a:rPr>
              <a:t>SAMSPA Reserve w/ Grant funds		 $118,865</a:t>
            </a:r>
          </a:p>
          <a:p>
            <a:r>
              <a:rPr lang="en-US" sz="2400" dirty="0"/>
              <a:t>	</a:t>
            </a:r>
            <a:endParaRPr lang="en-CA" sz="2400" dirty="0"/>
          </a:p>
          <a:p>
            <a:r>
              <a:rPr lang="en-CA" sz="3200" dirty="0">
                <a:solidFill>
                  <a:schemeClr val="accent1">
                    <a:lumMod val="75000"/>
                  </a:schemeClr>
                </a:solidFill>
              </a:rPr>
              <a:t>	</a:t>
            </a:r>
            <a:r>
              <a:rPr lang="en-CA" sz="2800" dirty="0">
                <a:solidFill>
                  <a:srgbClr val="FF0000"/>
                </a:solidFill>
              </a:rPr>
              <a:t>Unused Grant funds		 ($ 71,559)</a:t>
            </a:r>
          </a:p>
          <a:p>
            <a:endParaRPr lang="en-CA" sz="3200" dirty="0">
              <a:solidFill>
                <a:schemeClr val="accent1">
                  <a:lumMod val="75000"/>
                </a:schemeClr>
              </a:solidFill>
            </a:endParaRPr>
          </a:p>
          <a:p>
            <a:r>
              <a:rPr lang="en-CA" sz="3200" dirty="0">
                <a:solidFill>
                  <a:schemeClr val="accent1">
                    <a:lumMod val="75000"/>
                  </a:schemeClr>
                </a:solidFill>
              </a:rPr>
              <a:t>Operational reserve				$ 47,306		</a:t>
            </a:r>
          </a:p>
          <a:p>
            <a:endParaRPr lang="en-CA" sz="3200" dirty="0">
              <a:solidFill>
                <a:schemeClr val="accent1">
                  <a:lumMod val="75000"/>
                </a:schemeClr>
              </a:solidFill>
            </a:endParaRPr>
          </a:p>
          <a:p>
            <a:r>
              <a:rPr lang="en-CA" sz="3200" dirty="0">
                <a:solidFill>
                  <a:schemeClr val="accent4">
                    <a:lumMod val="75000"/>
                  </a:schemeClr>
                </a:solidFill>
              </a:rPr>
              <a:t>2023 Operational reserve			 </a:t>
            </a:r>
            <a:r>
              <a:rPr lang="en-CA" sz="3200" dirty="0">
                <a:solidFill>
                  <a:schemeClr val="accent6">
                    <a:lumMod val="75000"/>
                  </a:schemeClr>
                </a:solidFill>
              </a:rPr>
              <a:t>$ 97,675</a:t>
            </a:r>
            <a:endParaRPr lang="en-CA" sz="2400" dirty="0"/>
          </a:p>
        </p:txBody>
      </p:sp>
    </p:spTree>
    <p:extLst>
      <p:ext uri="{BB962C8B-B14F-4D97-AF65-F5344CB8AC3E}">
        <p14:creationId xmlns:p14="http://schemas.microsoft.com/office/powerpoint/2010/main" val="233696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536A-F215-1D54-6E89-EAF61506E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4C18E-A769-468E-4840-FE1A229AF32A}"/>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SAMSPA AGM - NOTICES</a:t>
            </a:r>
          </a:p>
        </p:txBody>
      </p:sp>
      <p:sp>
        <p:nvSpPr>
          <p:cNvPr id="6" name="TextBox 5">
            <a:extLst>
              <a:ext uri="{FF2B5EF4-FFF2-40B4-BE49-F238E27FC236}">
                <a16:creationId xmlns:a16="http://schemas.microsoft.com/office/drawing/2014/main" id="{980E923E-5232-1746-E4A9-A620AE2EA718}"/>
              </a:ext>
            </a:extLst>
          </p:cNvPr>
          <p:cNvSpPr txBox="1"/>
          <p:nvPr/>
        </p:nvSpPr>
        <p:spPr>
          <a:xfrm>
            <a:off x="1169043" y="1012220"/>
            <a:ext cx="5667563" cy="5386090"/>
          </a:xfrm>
          <a:prstGeom prst="rect">
            <a:avLst/>
          </a:prstGeom>
          <a:noFill/>
        </p:spPr>
        <p:txBody>
          <a:bodyPr wrap="square" rtlCol="0">
            <a:spAutoFit/>
          </a:bodyPr>
          <a:lstStyle/>
          <a:p>
            <a:r>
              <a:rPr lang="en-CA" sz="4000" dirty="0"/>
              <a:t>28 Oil King Tickets Left!</a:t>
            </a:r>
          </a:p>
          <a:p>
            <a:pPr marL="342900" indent="-342900">
              <a:buFont typeface="Arial" panose="020B0604020202020204" pitchFamily="34" charset="0"/>
              <a:buChar char="•"/>
            </a:pPr>
            <a:r>
              <a:rPr lang="en-CA" sz="2400" dirty="0"/>
              <a:t>Get yours today from Lynda</a:t>
            </a:r>
          </a:p>
          <a:p>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endParaRPr lang="en-CA" sz="2000" dirty="0"/>
          </a:p>
          <a:p>
            <a:r>
              <a:rPr lang="en-CA" sz="3600" dirty="0"/>
              <a:t>ALSO</a:t>
            </a:r>
          </a:p>
          <a:p>
            <a:endParaRPr lang="en-CA" sz="2000" dirty="0"/>
          </a:p>
          <a:p>
            <a:endParaRPr lang="en-CA" sz="2000" dirty="0"/>
          </a:p>
          <a:p>
            <a:r>
              <a:rPr lang="en-CA" sz="2800" dirty="0"/>
              <a:t>The </a:t>
            </a:r>
            <a:r>
              <a:rPr lang="en-CA" sz="2800" b="1" dirty="0"/>
              <a:t>Annual</a:t>
            </a:r>
            <a:r>
              <a:rPr lang="en-CA" sz="2800" dirty="0"/>
              <a:t> </a:t>
            </a:r>
            <a:r>
              <a:rPr lang="en-CA" sz="2800" b="1" dirty="0"/>
              <a:t>On-line Auction </a:t>
            </a:r>
            <a:r>
              <a:rPr lang="en-CA" sz="2800" dirty="0"/>
              <a:t>will be starting soon.  </a:t>
            </a:r>
          </a:p>
          <a:p>
            <a:r>
              <a:rPr lang="en-CA" sz="2000" dirty="0"/>
              <a:t>If you have an item to donate, reach out to Lynda.  Lots of great items this year again.</a:t>
            </a:r>
          </a:p>
          <a:p>
            <a:endParaRPr lang="en-CA" sz="2000" dirty="0"/>
          </a:p>
          <a:p>
            <a:r>
              <a:rPr lang="en-CA" sz="2800" b="1" dirty="0"/>
              <a:t>Bid lots and bid often!</a:t>
            </a:r>
          </a:p>
        </p:txBody>
      </p:sp>
      <p:sp>
        <p:nvSpPr>
          <p:cNvPr id="3" name="Slide Number Placeholder 2">
            <a:extLst>
              <a:ext uri="{FF2B5EF4-FFF2-40B4-BE49-F238E27FC236}">
                <a16:creationId xmlns:a16="http://schemas.microsoft.com/office/drawing/2014/main" id="{BCE659A8-4C59-64DE-943D-16520B7BD8AB}"/>
              </a:ext>
            </a:extLst>
          </p:cNvPr>
          <p:cNvSpPr>
            <a:spLocks noGrp="1"/>
          </p:cNvSpPr>
          <p:nvPr>
            <p:ph type="sldNum" sz="quarter" idx="12"/>
          </p:nvPr>
        </p:nvSpPr>
        <p:spPr/>
        <p:txBody>
          <a:bodyPr/>
          <a:lstStyle/>
          <a:p>
            <a:fld id="{FAB69B05-8098-4314-A6E1-272A1D49D671}" type="slidenum">
              <a:rPr lang="en-CA" smtClean="0"/>
              <a:t>2</a:t>
            </a:fld>
            <a:endParaRPr lang="en-CA"/>
          </a:p>
        </p:txBody>
      </p:sp>
      <p:pic>
        <p:nvPicPr>
          <p:cNvPr id="5" name="Picture 4" descr="A blue poster with text and images&#10;&#10;Description automatically generated">
            <a:extLst>
              <a:ext uri="{FF2B5EF4-FFF2-40B4-BE49-F238E27FC236}">
                <a16:creationId xmlns:a16="http://schemas.microsoft.com/office/drawing/2014/main" id="{FA3BF4FA-0819-2415-A93A-5C29B9DB6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606" y="855675"/>
            <a:ext cx="4517194" cy="5845780"/>
          </a:xfrm>
          <a:prstGeom prst="rect">
            <a:avLst/>
          </a:prstGeom>
        </p:spPr>
      </p:pic>
    </p:spTree>
    <p:extLst>
      <p:ext uri="{BB962C8B-B14F-4D97-AF65-F5344CB8AC3E}">
        <p14:creationId xmlns:p14="http://schemas.microsoft.com/office/powerpoint/2010/main" val="153932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Income Statement</a:t>
            </a:r>
          </a:p>
        </p:txBody>
      </p:sp>
      <p:sp>
        <p:nvSpPr>
          <p:cNvPr id="3" name="Slide Number Placeholder 2">
            <a:extLst>
              <a:ext uri="{FF2B5EF4-FFF2-40B4-BE49-F238E27FC236}">
                <a16:creationId xmlns:a16="http://schemas.microsoft.com/office/drawing/2014/main" id="{3C98759C-D9FD-4CAB-95B9-2991F6D648B3}"/>
              </a:ext>
            </a:extLst>
          </p:cNvPr>
          <p:cNvSpPr>
            <a:spLocks noGrp="1"/>
          </p:cNvSpPr>
          <p:nvPr>
            <p:ph type="sldNum" sz="quarter" idx="12"/>
          </p:nvPr>
        </p:nvSpPr>
        <p:spPr/>
        <p:txBody>
          <a:bodyPr/>
          <a:lstStyle/>
          <a:p>
            <a:fld id="{FAB69B05-8098-4314-A6E1-272A1D49D671}" type="slidenum">
              <a:rPr lang="en-CA" smtClean="0"/>
              <a:t>20</a:t>
            </a:fld>
            <a:endParaRPr lang="en-CA"/>
          </a:p>
        </p:txBody>
      </p:sp>
      <p:graphicFrame>
        <p:nvGraphicFramePr>
          <p:cNvPr id="6" name="Table 7">
            <a:extLst>
              <a:ext uri="{FF2B5EF4-FFF2-40B4-BE49-F238E27FC236}">
                <a16:creationId xmlns:a16="http://schemas.microsoft.com/office/drawing/2014/main" id="{5203053A-310C-10FE-4C0A-3E822B4D39CC}"/>
              </a:ext>
            </a:extLst>
          </p:cNvPr>
          <p:cNvGraphicFramePr>
            <a:graphicFrameLocks noGrp="1"/>
          </p:cNvGraphicFramePr>
          <p:nvPr/>
        </p:nvGraphicFramePr>
        <p:xfrm>
          <a:off x="838200" y="989671"/>
          <a:ext cx="10515600" cy="564070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041273577"/>
                    </a:ext>
                  </a:extLst>
                </a:gridCol>
                <a:gridCol w="5257800">
                  <a:extLst>
                    <a:ext uri="{9D8B030D-6E8A-4147-A177-3AD203B41FA5}">
                      <a16:colId xmlns:a16="http://schemas.microsoft.com/office/drawing/2014/main" val="1914651092"/>
                    </a:ext>
                  </a:extLst>
                </a:gridCol>
              </a:tblGrid>
              <a:tr h="527385">
                <a:tc>
                  <a:txBody>
                    <a:bodyPr/>
                    <a:lstStyle/>
                    <a:p>
                      <a:pPr algn="ctr"/>
                      <a:r>
                        <a:rPr lang="en-US" sz="2800" dirty="0">
                          <a:solidFill>
                            <a:schemeClr val="accent1">
                              <a:lumMod val="50000"/>
                            </a:schemeClr>
                          </a:solidFill>
                        </a:rPr>
                        <a:t>Budgeted Earnings       </a:t>
                      </a:r>
                      <a:r>
                        <a:rPr lang="en-US" sz="2800" b="0" dirty="0">
                          <a:solidFill>
                            <a:srgbClr val="FF0000"/>
                          </a:solidFill>
                        </a:rPr>
                        <a:t>- $95.1k</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Actual Earnings            </a:t>
                      </a:r>
                      <a:r>
                        <a:rPr kumimoji="0" lang="en-US" sz="2800" b="0" i="0" u="none" strike="noStrike" kern="1200" cap="none" spc="0" normalizeH="0" baseline="0" noProof="0" dirty="0">
                          <a:ln>
                            <a:noFill/>
                          </a:ln>
                          <a:solidFill>
                            <a:srgbClr val="FF0000"/>
                          </a:solidFill>
                          <a:effectLst/>
                          <a:uLnTx/>
                          <a:uFillTx/>
                          <a:latin typeface="+mn-lt"/>
                          <a:ea typeface="+mn-ea"/>
                          <a:cs typeface="+mn-cs"/>
                        </a:rPr>
                        <a:t>-$91.3k</a:t>
                      </a:r>
                      <a:endParaRPr lang="en-US" sz="1400" b="0" dirty="0">
                        <a:solidFill>
                          <a:srgbClr val="FF0000"/>
                        </a:solidFill>
                      </a:endParaRPr>
                    </a:p>
                  </a:txBody>
                  <a:tcPr anchor="ctr">
                    <a:solidFill>
                      <a:schemeClr val="accent1">
                        <a:lumMod val="40000"/>
                        <a:lumOff val="60000"/>
                      </a:schemeClr>
                    </a:solidFill>
                  </a:tcPr>
                </a:tc>
                <a:extLst>
                  <a:ext uri="{0D108BD9-81ED-4DB2-BD59-A6C34878D82A}">
                    <a16:rowId xmlns:a16="http://schemas.microsoft.com/office/drawing/2014/main" val="1744300457"/>
                  </a:ext>
                </a:extLst>
              </a:tr>
              <a:tr h="527385">
                <a:tc>
                  <a:txBody>
                    <a:bodyPr/>
                    <a:lstStyle/>
                    <a:p>
                      <a:pPr algn="ctr"/>
                      <a:r>
                        <a:rPr lang="en-US" sz="2800" dirty="0">
                          <a:solidFill>
                            <a:schemeClr val="accent1">
                              <a:lumMod val="50000"/>
                            </a:schemeClr>
                          </a:solidFill>
                        </a:rPr>
                        <a:t>before amortization      </a:t>
                      </a:r>
                      <a:r>
                        <a:rPr lang="en-US" sz="2800" b="0" dirty="0">
                          <a:solidFill>
                            <a:schemeClr val="tx1"/>
                          </a:solidFill>
                        </a:rPr>
                        <a:t>$10.7k</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n-lt"/>
                          <a:ea typeface="+mn-ea"/>
                          <a:cs typeface="+mn-cs"/>
                        </a:rPr>
                        <a:t>   before amortization </a:t>
                      </a: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lang="en-US" sz="2800" b="0" kern="1200" noProof="0" dirty="0">
                          <a:solidFill>
                            <a:schemeClr val="tx1"/>
                          </a:solidFill>
                          <a:latin typeface="+mn-lt"/>
                          <a:ea typeface="+mn-ea"/>
                          <a:cs typeface="+mn-cs"/>
                        </a:rPr>
                        <a:t>$17.5k</a:t>
                      </a:r>
                      <a:endParaRPr lang="en-US" sz="2800" b="0" kern="1200" dirty="0">
                        <a:solidFill>
                          <a:schemeClr val="tx1"/>
                        </a:solidFill>
                        <a:latin typeface="+mn-lt"/>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1621145580"/>
                  </a:ext>
                </a:extLst>
              </a:tr>
              <a:tr h="2135146">
                <a:tc gridSpan="2">
                  <a:txBody>
                    <a:bodyPr/>
                    <a:lstStyle/>
                    <a:p>
                      <a:pPr algn="ctr"/>
                      <a:endParaRPr lang="en-US" sz="1000" dirty="0"/>
                    </a:p>
                    <a:p>
                      <a:pPr algn="ctr"/>
                      <a:r>
                        <a:rPr lang="en-US" sz="2800" b="1" dirty="0"/>
                        <a:t>Principal income statement factors to 2024</a:t>
                      </a:r>
                    </a:p>
                    <a:p>
                      <a:pPr algn="ctr"/>
                      <a:endParaRPr lang="en-US" sz="2800" dirty="0"/>
                    </a:p>
                    <a:p>
                      <a:pPr algn="ctr"/>
                      <a:endParaRPr lang="en-US" sz="2800" dirty="0"/>
                    </a:p>
                  </a:txBody>
                  <a:tcPr>
                    <a:solidFill>
                      <a:schemeClr val="accent4">
                        <a:lumMod val="20000"/>
                        <a:lumOff val="80000"/>
                      </a:schemeClr>
                    </a:solidFill>
                  </a:tcPr>
                </a:tc>
                <a:tc hMerge="1">
                  <a:txBody>
                    <a:bodyPr/>
                    <a:lstStyle/>
                    <a:p>
                      <a:endParaRPr lang="en-US" sz="800" dirty="0"/>
                    </a:p>
                  </a:txBody>
                  <a:tcPr/>
                </a:tc>
                <a:extLst>
                  <a:ext uri="{0D108BD9-81ED-4DB2-BD59-A6C34878D82A}">
                    <a16:rowId xmlns:a16="http://schemas.microsoft.com/office/drawing/2014/main" val="3151928604"/>
                  </a:ext>
                </a:extLst>
              </a:tr>
              <a:tr h="2450787">
                <a:tc gridSpan="2">
                  <a:txBody>
                    <a:bodyPr/>
                    <a:lstStyle/>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t>Sec/ Chair: Call for motion to adopt 2024 financial statements.</a:t>
                      </a:r>
                      <a:endParaRPr lang="en-US" sz="1600" b="1" dirty="0"/>
                    </a:p>
                    <a:p>
                      <a:pPr algn="ctr"/>
                      <a:endParaRPr lang="en-US" sz="1600" dirty="0"/>
                    </a:p>
                  </a:txBody>
                  <a:tcP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940972052"/>
                  </a:ext>
                </a:extLst>
              </a:tr>
            </a:tbl>
          </a:graphicData>
        </a:graphic>
      </p:graphicFrame>
      <p:graphicFrame>
        <p:nvGraphicFramePr>
          <p:cNvPr id="8" name="Table 9">
            <a:extLst>
              <a:ext uri="{FF2B5EF4-FFF2-40B4-BE49-F238E27FC236}">
                <a16:creationId xmlns:a16="http://schemas.microsoft.com/office/drawing/2014/main" id="{E12D0115-119E-3E42-0AF2-D6105AAE47D0}"/>
              </a:ext>
            </a:extLst>
          </p:cNvPr>
          <p:cNvGraphicFramePr>
            <a:graphicFrameLocks noGrp="1"/>
          </p:cNvGraphicFramePr>
          <p:nvPr/>
        </p:nvGraphicFramePr>
        <p:xfrm>
          <a:off x="838200" y="2923408"/>
          <a:ext cx="10515600" cy="225618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70596659"/>
                    </a:ext>
                  </a:extLst>
                </a:gridCol>
                <a:gridCol w="5257800">
                  <a:extLst>
                    <a:ext uri="{9D8B030D-6E8A-4147-A177-3AD203B41FA5}">
                      <a16:colId xmlns:a16="http://schemas.microsoft.com/office/drawing/2014/main" val="3410128985"/>
                    </a:ext>
                  </a:extLst>
                </a:gridCol>
              </a:tblGrid>
              <a:tr h="556591">
                <a:tc>
                  <a:txBody>
                    <a:bodyPr/>
                    <a:lstStyle/>
                    <a:p>
                      <a:r>
                        <a:rPr lang="en-US" sz="2400" dirty="0"/>
                        <a:t>Revenue factors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n-lt"/>
                          <a:ea typeface="+mn-ea"/>
                          <a:cs typeface="+mn-cs"/>
                        </a:rPr>
                        <a:t>Key Expenses over/ under budget</a:t>
                      </a:r>
                    </a:p>
                  </a:txBody>
                  <a:tcPr anchor="ctr"/>
                </a:tc>
                <a:extLst>
                  <a:ext uri="{0D108BD9-81ED-4DB2-BD59-A6C34878D82A}">
                    <a16:rowId xmlns:a16="http://schemas.microsoft.com/office/drawing/2014/main" val="1644339057"/>
                  </a:ext>
                </a:extLst>
              </a:tr>
              <a:tr h="487018">
                <a:tc>
                  <a:txBody>
                    <a:bodyPr/>
                    <a:lstStyle/>
                    <a:p>
                      <a:r>
                        <a:rPr lang="en-US" sz="2000" dirty="0">
                          <a:solidFill>
                            <a:srgbClr val="FF0000"/>
                          </a:solidFill>
                        </a:rPr>
                        <a:t>Fees on target; one team folded                  $2k</a:t>
                      </a:r>
                      <a:endParaRPr lang="en-US" sz="2000" b="1" dirty="0">
                        <a:solidFill>
                          <a:srgbClr val="FF0000"/>
                        </a:solidFill>
                      </a:endParaRPr>
                    </a:p>
                  </a:txBody>
                  <a:tcPr anchor="ctr"/>
                </a:tc>
                <a:tc>
                  <a:txBody>
                    <a:bodyPr/>
                    <a:lstStyle/>
                    <a:p>
                      <a:pPr algn="just"/>
                      <a:r>
                        <a:rPr lang="en-US" sz="2000" dirty="0">
                          <a:solidFill>
                            <a:srgbClr val="FF0000"/>
                          </a:solidFill>
                        </a:rPr>
                        <a:t>Repair costs over budget	    	         </a:t>
                      </a:r>
                      <a:r>
                        <a:rPr lang="en-US" sz="2000" b="1" dirty="0">
                          <a:solidFill>
                            <a:srgbClr val="FF0000"/>
                          </a:solidFill>
                        </a:rPr>
                        <a:t>$20k</a:t>
                      </a:r>
                    </a:p>
                  </a:txBody>
                  <a:tcPr anchor="ctr"/>
                </a:tc>
                <a:extLst>
                  <a:ext uri="{0D108BD9-81ED-4DB2-BD59-A6C34878D82A}">
                    <a16:rowId xmlns:a16="http://schemas.microsoft.com/office/drawing/2014/main" val="120528024"/>
                  </a:ext>
                </a:extLst>
              </a:tr>
              <a:tr h="318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Aggressive fundraising/ Ads/ rental           $62k            </a:t>
                      </a:r>
                      <a:endParaRPr lang="en-US" sz="2000" b="1" dirty="0">
                        <a:solidFill>
                          <a:srgbClr val="FF0000"/>
                        </a:solidFill>
                      </a:endParaRPr>
                    </a:p>
                  </a:txBody>
                  <a:tcPr anchor="ctr"/>
                </a:tc>
                <a:tc>
                  <a:txBody>
                    <a:bodyPr/>
                    <a:lstStyle/>
                    <a:p>
                      <a:r>
                        <a:rPr lang="en-US" sz="2000" dirty="0">
                          <a:solidFill>
                            <a:srgbClr val="FF0000"/>
                          </a:solidFill>
                        </a:rPr>
                        <a:t>Beverage rebate over budget                       </a:t>
                      </a:r>
                      <a:r>
                        <a:rPr lang="en-US" sz="2000" b="1" dirty="0">
                          <a:solidFill>
                            <a:srgbClr val="FF0000"/>
                          </a:solidFill>
                        </a:rPr>
                        <a:t>$6k</a:t>
                      </a:r>
                    </a:p>
                  </a:txBody>
                  <a:tcPr anchor="ctr"/>
                </a:tc>
                <a:extLst>
                  <a:ext uri="{0D108BD9-81ED-4DB2-BD59-A6C34878D82A}">
                    <a16:rowId xmlns:a16="http://schemas.microsoft.com/office/drawing/2014/main" val="3937120857"/>
                  </a:ext>
                </a:extLst>
              </a:tr>
              <a:tr h="418768">
                <a:tc>
                  <a:txBody>
                    <a:bodyPr/>
                    <a:lstStyle/>
                    <a:p>
                      <a:r>
                        <a:rPr lang="en-US" sz="2000" dirty="0">
                          <a:solidFill>
                            <a:srgbClr val="FF0000"/>
                          </a:solidFill>
                        </a:rPr>
                        <a:t>Beverage room revenue missed                    $8k</a:t>
                      </a:r>
                    </a:p>
                  </a:txBody>
                  <a:tcPr anchor="ctr"/>
                </a:tc>
                <a:tc>
                  <a:txBody>
                    <a:bodyPr/>
                    <a:lstStyle/>
                    <a:p>
                      <a:r>
                        <a:rPr lang="en-US" sz="2000" dirty="0">
                          <a:solidFill>
                            <a:schemeClr val="tx1"/>
                          </a:solidFill>
                        </a:rPr>
                        <a:t>Food Costs under budget </a:t>
                      </a:r>
                      <a:r>
                        <a:rPr lang="en-US" sz="2000" dirty="0">
                          <a:solidFill>
                            <a:srgbClr val="FF0000"/>
                          </a:solidFill>
                        </a:rPr>
                        <a:t>		  </a:t>
                      </a:r>
                      <a:r>
                        <a:rPr lang="en-US" sz="2000" dirty="0">
                          <a:solidFill>
                            <a:schemeClr val="tx1"/>
                          </a:solidFill>
                        </a:rPr>
                        <a:t>         </a:t>
                      </a:r>
                      <a:r>
                        <a:rPr lang="en-US" sz="2000" b="1" dirty="0">
                          <a:solidFill>
                            <a:schemeClr val="tx1"/>
                          </a:solidFill>
                        </a:rPr>
                        <a:t>$7k</a:t>
                      </a:r>
                    </a:p>
                  </a:txBody>
                  <a:tcPr anchor="ctr"/>
                </a:tc>
                <a:extLst>
                  <a:ext uri="{0D108BD9-81ED-4DB2-BD59-A6C34878D82A}">
                    <a16:rowId xmlns:a16="http://schemas.microsoft.com/office/drawing/2014/main" val="1005780795"/>
                  </a:ext>
                </a:extLst>
              </a:tr>
              <a:tr h="397566">
                <a:tc>
                  <a:txBody>
                    <a:bodyPr/>
                    <a:lstStyle/>
                    <a:p>
                      <a:endParaRPr lang="en-US" sz="2000" dirty="0">
                        <a:solidFill>
                          <a:srgbClr val="FF0000"/>
                        </a:solidFill>
                      </a:endParaRPr>
                    </a:p>
                  </a:txBody>
                  <a:tcPr anchor="ctr"/>
                </a:tc>
                <a:tc>
                  <a:txBody>
                    <a:bodyPr/>
                    <a:lstStyle/>
                    <a:p>
                      <a:r>
                        <a:rPr lang="en-US" sz="2000" dirty="0">
                          <a:solidFill>
                            <a:schemeClr val="tx1"/>
                          </a:solidFill>
                        </a:rPr>
                        <a:t>Bev room costs under budget	          </a:t>
                      </a:r>
                      <a:r>
                        <a:rPr lang="en-US" sz="2000" b="1" dirty="0">
                          <a:solidFill>
                            <a:schemeClr val="tx1"/>
                          </a:solidFill>
                        </a:rPr>
                        <a:t>$27k</a:t>
                      </a:r>
                    </a:p>
                  </a:txBody>
                  <a:tcPr anchor="ctr"/>
                </a:tc>
                <a:extLst>
                  <a:ext uri="{0D108BD9-81ED-4DB2-BD59-A6C34878D82A}">
                    <a16:rowId xmlns:a16="http://schemas.microsoft.com/office/drawing/2014/main" val="2864775641"/>
                  </a:ext>
                </a:extLst>
              </a:tr>
            </a:tbl>
          </a:graphicData>
        </a:graphic>
      </p:graphicFrame>
    </p:spTree>
    <p:extLst>
      <p:ext uri="{BB962C8B-B14F-4D97-AF65-F5344CB8AC3E}">
        <p14:creationId xmlns:p14="http://schemas.microsoft.com/office/powerpoint/2010/main" val="2193595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E417-16CB-A0BD-76C9-9D97FB662F3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81E2DD-8117-9E51-B4E5-7D786FAAC3ED}"/>
              </a:ext>
            </a:extLst>
          </p:cNvPr>
          <p:cNvSpPr>
            <a:spLocks noGrp="1"/>
          </p:cNvSpPr>
          <p:nvPr>
            <p:ph type="sldNum" sz="quarter" idx="12"/>
          </p:nvPr>
        </p:nvSpPr>
        <p:spPr/>
        <p:txBody>
          <a:bodyPr/>
          <a:lstStyle/>
          <a:p>
            <a:fld id="{FAB69B05-8098-4314-A6E1-272A1D49D671}" type="slidenum">
              <a:rPr lang="en-CA" smtClean="0"/>
              <a:t>21</a:t>
            </a:fld>
            <a:endParaRPr lang="en-CA"/>
          </a:p>
        </p:txBody>
      </p:sp>
      <p:sp>
        <p:nvSpPr>
          <p:cNvPr id="6" name="Title 1">
            <a:extLst>
              <a:ext uri="{FF2B5EF4-FFF2-40B4-BE49-F238E27FC236}">
                <a16:creationId xmlns:a16="http://schemas.microsoft.com/office/drawing/2014/main" id="{AB11CE49-A481-1C6E-07EB-481BAD9C5ACF}"/>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2025 Bev Rebate</a:t>
            </a:r>
          </a:p>
        </p:txBody>
      </p:sp>
      <p:sp>
        <p:nvSpPr>
          <p:cNvPr id="11" name="TextBox 10">
            <a:extLst>
              <a:ext uri="{FF2B5EF4-FFF2-40B4-BE49-F238E27FC236}">
                <a16:creationId xmlns:a16="http://schemas.microsoft.com/office/drawing/2014/main" id="{22C62714-B78D-EEDE-E844-13D0AB3015C9}"/>
              </a:ext>
            </a:extLst>
          </p:cNvPr>
          <p:cNvSpPr txBox="1"/>
          <p:nvPr/>
        </p:nvSpPr>
        <p:spPr>
          <a:xfrm>
            <a:off x="3047036" y="3231838"/>
            <a:ext cx="60940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FE3899-63B4-DBFB-CDFE-AD73F453B2CF}"/>
              </a:ext>
            </a:extLst>
          </p:cNvPr>
          <p:cNvSpPr txBox="1"/>
          <p:nvPr/>
        </p:nvSpPr>
        <p:spPr>
          <a:xfrm>
            <a:off x="1434110" y="940603"/>
            <a:ext cx="9584911" cy="4770537"/>
          </a:xfrm>
          <a:prstGeom prst="rect">
            <a:avLst/>
          </a:prstGeom>
          <a:noFill/>
        </p:spPr>
        <p:txBody>
          <a:bodyPr wrap="square">
            <a:spAutoFit/>
          </a:bodyPr>
          <a:lstStyle/>
          <a:p>
            <a:pPr algn="ctr"/>
            <a:r>
              <a:rPr lang="en-CA" sz="3200" dirty="0">
                <a:solidFill>
                  <a:schemeClr val="accent1">
                    <a:lumMod val="75000"/>
                  </a:schemeClr>
                </a:solidFill>
              </a:rPr>
              <a:t>Board approved 2025 Bev rebate at 45%.</a:t>
            </a:r>
          </a:p>
          <a:p>
            <a:endParaRPr lang="en-CA" sz="3200" dirty="0">
              <a:solidFill>
                <a:schemeClr val="accent1">
                  <a:lumMod val="75000"/>
                </a:schemeClr>
              </a:solidFill>
            </a:endParaRPr>
          </a:p>
          <a:p>
            <a:pPr algn="just"/>
            <a:r>
              <a:rPr lang="en-CA" sz="2400" dirty="0">
                <a:solidFill>
                  <a:srgbClr val="FF0000"/>
                </a:solidFill>
              </a:rPr>
              <a:t>	</a:t>
            </a:r>
          </a:p>
          <a:p>
            <a:pPr algn="just"/>
            <a:endParaRPr lang="en-CA" sz="2400" dirty="0">
              <a:solidFill>
                <a:srgbClr val="FF0000"/>
              </a:solidFill>
            </a:endParaRPr>
          </a:p>
          <a:p>
            <a:pPr algn="just"/>
            <a:endParaRPr lang="en-CA" sz="2400" dirty="0">
              <a:solidFill>
                <a:srgbClr val="FF0000"/>
              </a:solidFill>
            </a:endParaRPr>
          </a:p>
          <a:p>
            <a:pPr algn="just"/>
            <a:endParaRPr lang="en-CA" sz="2400" dirty="0">
              <a:solidFill>
                <a:srgbClr val="FF0000"/>
              </a:solidFill>
            </a:endParaRPr>
          </a:p>
          <a:p>
            <a:pPr marL="800100" lvl="1" indent="-342900" algn="just">
              <a:buFont typeface="Wingdings" panose="05000000000000000000" pitchFamily="2" charset="2"/>
              <a:buChar char="Ø"/>
            </a:pPr>
            <a:r>
              <a:rPr lang="en-CA" sz="2400" dirty="0"/>
              <a:t>The 2023 rebate averaged $439 per team</a:t>
            </a:r>
          </a:p>
          <a:p>
            <a:pPr marL="800100" lvl="1" indent="-342900" algn="just">
              <a:buFont typeface="Wingdings" panose="05000000000000000000" pitchFamily="2" charset="2"/>
              <a:buChar char="Ø"/>
            </a:pPr>
            <a:r>
              <a:rPr lang="en-CA" sz="2400" dirty="0"/>
              <a:t>The 2024 rebate averaged $540 per team</a:t>
            </a:r>
          </a:p>
          <a:p>
            <a:pPr marL="800100" lvl="1" indent="-342900" algn="just">
              <a:buFont typeface="Wingdings" panose="05000000000000000000" pitchFamily="2" charset="2"/>
              <a:buChar char="Ø"/>
            </a:pPr>
            <a:endParaRPr lang="en-CA" sz="2400" dirty="0"/>
          </a:p>
          <a:p>
            <a:pPr marL="800100" lvl="1" indent="-342900" algn="just">
              <a:buFont typeface="Wingdings" panose="05000000000000000000" pitchFamily="2" charset="2"/>
              <a:buChar char="Ø"/>
            </a:pPr>
            <a:r>
              <a:rPr lang="en-CA" sz="2400" dirty="0"/>
              <a:t>At 45% the 2024 rebate would have been $28,189; $486 per team</a:t>
            </a:r>
          </a:p>
          <a:p>
            <a:pPr marL="800100" lvl="1" indent="-342900" algn="just">
              <a:buFont typeface="Wingdings" panose="05000000000000000000" pitchFamily="2" charset="2"/>
              <a:buChar char="Ø"/>
            </a:pPr>
            <a:endParaRPr lang="en-CA" sz="2400" dirty="0"/>
          </a:p>
          <a:p>
            <a:pPr marL="800100" lvl="1" indent="-342900" algn="just">
              <a:buFont typeface="Wingdings" panose="05000000000000000000" pitchFamily="2" charset="2"/>
              <a:buChar char="Ø"/>
            </a:pPr>
            <a:r>
              <a:rPr lang="en-CA" sz="2400" dirty="0"/>
              <a:t>The 2025 rebate is expected to be $28k to $30k</a:t>
            </a:r>
          </a:p>
        </p:txBody>
      </p:sp>
      <p:sp>
        <p:nvSpPr>
          <p:cNvPr id="2" name="Rectangle 1">
            <a:extLst>
              <a:ext uri="{FF2B5EF4-FFF2-40B4-BE49-F238E27FC236}">
                <a16:creationId xmlns:a16="http://schemas.microsoft.com/office/drawing/2014/main" id="{A613B425-A94B-3D99-89DE-EF6B400BAB72}"/>
              </a:ext>
            </a:extLst>
          </p:cNvPr>
          <p:cNvSpPr/>
          <p:nvPr/>
        </p:nvSpPr>
        <p:spPr>
          <a:xfrm>
            <a:off x="1287684" y="1609571"/>
            <a:ext cx="9877764" cy="628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2023 Rebate		</a:t>
            </a:r>
            <a:r>
              <a:rPr lang="en-US" sz="2800" b="1" dirty="0">
                <a:solidFill>
                  <a:srgbClr val="FFFF00"/>
                </a:solidFill>
              </a:rPr>
              <a:t>$22,852</a:t>
            </a:r>
          </a:p>
        </p:txBody>
      </p:sp>
      <p:sp>
        <p:nvSpPr>
          <p:cNvPr id="3" name="Rectangle 2">
            <a:extLst>
              <a:ext uri="{FF2B5EF4-FFF2-40B4-BE49-F238E27FC236}">
                <a16:creationId xmlns:a16="http://schemas.microsoft.com/office/drawing/2014/main" id="{9D977C04-180C-B70F-C5BD-2E8BD04DC8EA}"/>
              </a:ext>
            </a:extLst>
          </p:cNvPr>
          <p:cNvSpPr/>
          <p:nvPr/>
        </p:nvSpPr>
        <p:spPr>
          <a:xfrm>
            <a:off x="1287683" y="2328491"/>
            <a:ext cx="9877764" cy="628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2024 Rebate		</a:t>
            </a:r>
            <a:r>
              <a:rPr lang="en-US" sz="2800" b="1" dirty="0">
                <a:solidFill>
                  <a:srgbClr val="FFFF00"/>
                </a:solidFill>
              </a:rPr>
              <a:t>$31,322</a:t>
            </a:r>
          </a:p>
        </p:txBody>
      </p:sp>
    </p:spTree>
    <p:extLst>
      <p:ext uri="{BB962C8B-B14F-4D97-AF65-F5344CB8AC3E}">
        <p14:creationId xmlns:p14="http://schemas.microsoft.com/office/powerpoint/2010/main" val="347452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Economic Outlook for 2025 </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22</a:t>
            </a:fld>
            <a:endParaRPr lang="en-CA"/>
          </a:p>
        </p:txBody>
      </p:sp>
      <p:sp>
        <p:nvSpPr>
          <p:cNvPr id="6" name="Rectangle: Rounded Corners 5">
            <a:extLst>
              <a:ext uri="{FF2B5EF4-FFF2-40B4-BE49-F238E27FC236}">
                <a16:creationId xmlns:a16="http://schemas.microsoft.com/office/drawing/2014/main" id="{30F65816-5853-1A46-02D8-56743B57A0BD}"/>
              </a:ext>
            </a:extLst>
          </p:cNvPr>
          <p:cNvSpPr/>
          <p:nvPr/>
        </p:nvSpPr>
        <p:spPr>
          <a:xfrm>
            <a:off x="821634" y="1103712"/>
            <a:ext cx="5049078" cy="41147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Extra Costs Forecasted</a:t>
            </a: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rgbClr val="FF0000"/>
              </a:solidFill>
            </a:endParaRPr>
          </a:p>
          <a:p>
            <a:pPr algn="ctr"/>
            <a:endParaRPr lang="en-US" sz="1600" dirty="0">
              <a:solidFill>
                <a:srgbClr val="FF0000"/>
              </a:solidFill>
            </a:endParaRPr>
          </a:p>
        </p:txBody>
      </p:sp>
      <p:sp>
        <p:nvSpPr>
          <p:cNvPr id="10" name="Rectangle: Rounded Corners 9">
            <a:extLst>
              <a:ext uri="{FF2B5EF4-FFF2-40B4-BE49-F238E27FC236}">
                <a16:creationId xmlns:a16="http://schemas.microsoft.com/office/drawing/2014/main" id="{C5F32964-12AF-0CDA-3771-3832E5748C69}"/>
              </a:ext>
            </a:extLst>
          </p:cNvPr>
          <p:cNvSpPr/>
          <p:nvPr/>
        </p:nvSpPr>
        <p:spPr>
          <a:xfrm>
            <a:off x="838200" y="5353446"/>
            <a:ext cx="10515600" cy="1368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endParaRPr lang="en-US" sz="3200" dirty="0"/>
          </a:p>
          <a:p>
            <a:pPr algn="ctr"/>
            <a:endParaRPr lang="en-US" sz="3200" dirty="0"/>
          </a:p>
          <a:p>
            <a:pPr algn="ctr"/>
            <a:endParaRPr lang="en-US" sz="1200" dirty="0"/>
          </a:p>
          <a:p>
            <a:pPr algn="ctr"/>
            <a:r>
              <a:rPr lang="en-US" sz="3200" dirty="0"/>
              <a:t>Forecasting a modest positive variance and </a:t>
            </a:r>
            <a:br>
              <a:rPr lang="en-US" sz="3200" dirty="0"/>
            </a:br>
            <a:r>
              <a:rPr lang="en-US" sz="3200" dirty="0"/>
              <a:t>increase in our reserves for 2025.</a:t>
            </a:r>
          </a:p>
          <a:p>
            <a:pPr algn="ctr"/>
            <a:endParaRPr lang="en-US" sz="3200" dirty="0"/>
          </a:p>
          <a:p>
            <a:pPr algn="ctr"/>
            <a:endParaRPr lang="en-US" sz="3200" dirty="0"/>
          </a:p>
          <a:p>
            <a:pPr algn="ctr"/>
            <a:endParaRPr lang="en-US" sz="3200" dirty="0"/>
          </a:p>
          <a:p>
            <a:pPr algn="ctr"/>
            <a:endParaRPr lang="en-US" dirty="0"/>
          </a:p>
        </p:txBody>
      </p:sp>
      <p:graphicFrame>
        <p:nvGraphicFramePr>
          <p:cNvPr id="4" name="Table 3">
            <a:extLst>
              <a:ext uri="{FF2B5EF4-FFF2-40B4-BE49-F238E27FC236}">
                <a16:creationId xmlns:a16="http://schemas.microsoft.com/office/drawing/2014/main" id="{F8ED60BA-8A43-5D29-28C2-5AC052C140DC}"/>
              </a:ext>
            </a:extLst>
          </p:cNvPr>
          <p:cNvGraphicFramePr>
            <a:graphicFrameLocks noGrp="1"/>
          </p:cNvGraphicFramePr>
          <p:nvPr/>
        </p:nvGraphicFramePr>
        <p:xfrm>
          <a:off x="1143000" y="1670090"/>
          <a:ext cx="4456044" cy="3116979"/>
        </p:xfrm>
        <a:graphic>
          <a:graphicData uri="http://schemas.openxmlformats.org/drawingml/2006/table">
            <a:tbl>
              <a:tblPr firstRow="1" bandRow="1">
                <a:tableStyleId>{2D5ABB26-0587-4C30-8999-92F81FD0307C}</a:tableStyleId>
              </a:tblPr>
              <a:tblGrid>
                <a:gridCol w="3349487">
                  <a:extLst>
                    <a:ext uri="{9D8B030D-6E8A-4147-A177-3AD203B41FA5}">
                      <a16:colId xmlns:a16="http://schemas.microsoft.com/office/drawing/2014/main" val="2378123770"/>
                    </a:ext>
                  </a:extLst>
                </a:gridCol>
                <a:gridCol w="1106557">
                  <a:extLst>
                    <a:ext uri="{9D8B030D-6E8A-4147-A177-3AD203B41FA5}">
                      <a16:colId xmlns:a16="http://schemas.microsoft.com/office/drawing/2014/main" val="1846099181"/>
                    </a:ext>
                  </a:extLst>
                </a:gridCol>
              </a:tblGrid>
              <a:tr h="388677">
                <a:tc>
                  <a:txBody>
                    <a:bodyPr/>
                    <a:lstStyle/>
                    <a:p>
                      <a:r>
                        <a:rPr lang="en-US" dirty="0"/>
                        <a:t>Additional screens*</a:t>
                      </a:r>
                    </a:p>
                  </a:txBody>
                  <a:tcPr>
                    <a:solidFill>
                      <a:schemeClr val="bg1"/>
                    </a:solidFill>
                  </a:tcPr>
                </a:tc>
                <a:tc>
                  <a:txBody>
                    <a:bodyPr/>
                    <a:lstStyle/>
                    <a:p>
                      <a:r>
                        <a:rPr lang="en-US" dirty="0"/>
                        <a:t>+$29k</a:t>
                      </a:r>
                    </a:p>
                  </a:txBody>
                  <a:tcPr>
                    <a:solidFill>
                      <a:schemeClr val="bg1"/>
                    </a:solidFill>
                  </a:tcPr>
                </a:tc>
                <a:extLst>
                  <a:ext uri="{0D108BD9-81ED-4DB2-BD59-A6C34878D82A}">
                    <a16:rowId xmlns:a16="http://schemas.microsoft.com/office/drawing/2014/main" val="1361061424"/>
                  </a:ext>
                </a:extLst>
              </a:tr>
              <a:tr h="388677">
                <a:tc>
                  <a:txBody>
                    <a:bodyPr/>
                    <a:lstStyle/>
                    <a:p>
                      <a:r>
                        <a:rPr lang="en-US" dirty="0"/>
                        <a:t>Flooring*</a:t>
                      </a:r>
                    </a:p>
                  </a:txBody>
                  <a:tcPr>
                    <a:solidFill>
                      <a:schemeClr val="bg1"/>
                    </a:solidFill>
                  </a:tcPr>
                </a:tc>
                <a:tc>
                  <a:txBody>
                    <a:bodyPr/>
                    <a:lstStyle/>
                    <a:p>
                      <a:r>
                        <a:rPr lang="en-US" dirty="0"/>
                        <a:t>+$3k</a:t>
                      </a:r>
                    </a:p>
                  </a:txBody>
                  <a:tcPr>
                    <a:solidFill>
                      <a:schemeClr val="bg1"/>
                    </a:solidFill>
                  </a:tcPr>
                </a:tc>
                <a:extLst>
                  <a:ext uri="{0D108BD9-81ED-4DB2-BD59-A6C34878D82A}">
                    <a16:rowId xmlns:a16="http://schemas.microsoft.com/office/drawing/2014/main" val="420748864"/>
                  </a:ext>
                </a:extLst>
              </a:tr>
              <a:tr h="388677">
                <a:tc>
                  <a:txBody>
                    <a:bodyPr/>
                    <a:lstStyle/>
                    <a:p>
                      <a:r>
                        <a:rPr lang="en-US" dirty="0"/>
                        <a:t>POS*</a:t>
                      </a:r>
                    </a:p>
                  </a:txBody>
                  <a:tcPr>
                    <a:solidFill>
                      <a:schemeClr val="bg1"/>
                    </a:solidFill>
                  </a:tcPr>
                </a:tc>
                <a:tc>
                  <a:txBody>
                    <a:bodyPr/>
                    <a:lstStyle/>
                    <a:p>
                      <a:r>
                        <a:rPr lang="en-US" dirty="0"/>
                        <a:t>+$2k</a:t>
                      </a:r>
                    </a:p>
                  </a:txBody>
                  <a:tcPr>
                    <a:solidFill>
                      <a:schemeClr val="bg1"/>
                    </a:solidFill>
                  </a:tcPr>
                </a:tc>
                <a:extLst>
                  <a:ext uri="{0D108BD9-81ED-4DB2-BD59-A6C34878D82A}">
                    <a16:rowId xmlns:a16="http://schemas.microsoft.com/office/drawing/2014/main" val="2012875669"/>
                  </a:ext>
                </a:extLst>
              </a:tr>
              <a:tr h="388677">
                <a:tc>
                  <a:txBody>
                    <a:bodyPr/>
                    <a:lstStyle/>
                    <a:p>
                      <a:r>
                        <a:rPr lang="en-US" dirty="0"/>
                        <a:t>Security*</a:t>
                      </a:r>
                    </a:p>
                  </a:txBody>
                  <a:tcPr>
                    <a:solidFill>
                      <a:schemeClr val="bg1"/>
                    </a:solidFill>
                  </a:tcPr>
                </a:tc>
                <a:tc>
                  <a:txBody>
                    <a:bodyPr/>
                    <a:lstStyle/>
                    <a:p>
                      <a:r>
                        <a:rPr lang="en-US" dirty="0"/>
                        <a:t>+$3k </a:t>
                      </a:r>
                    </a:p>
                  </a:txBody>
                  <a:tcPr>
                    <a:solidFill>
                      <a:schemeClr val="bg1"/>
                    </a:solidFill>
                  </a:tcPr>
                </a:tc>
                <a:extLst>
                  <a:ext uri="{0D108BD9-81ED-4DB2-BD59-A6C34878D82A}">
                    <a16:rowId xmlns:a16="http://schemas.microsoft.com/office/drawing/2014/main" val="42962404"/>
                  </a:ext>
                </a:extLst>
              </a:tr>
              <a:tr h="388677">
                <a:tc>
                  <a:txBody>
                    <a:bodyPr/>
                    <a:lstStyle/>
                    <a:p>
                      <a:r>
                        <a:rPr lang="en-US" i="1" dirty="0"/>
                        <a:t>Dugout upgrades* </a:t>
                      </a:r>
                    </a:p>
                  </a:txBody>
                  <a:tcPr>
                    <a:solidFill>
                      <a:schemeClr val="bg1"/>
                    </a:solidFill>
                  </a:tcPr>
                </a:tc>
                <a:tc>
                  <a:txBody>
                    <a:bodyPr/>
                    <a:lstStyle/>
                    <a:p>
                      <a:r>
                        <a:rPr lang="en-US" dirty="0"/>
                        <a:t>+$3k</a:t>
                      </a:r>
                    </a:p>
                  </a:txBody>
                  <a:tcPr>
                    <a:solidFill>
                      <a:schemeClr val="bg1"/>
                    </a:solidFill>
                  </a:tcPr>
                </a:tc>
                <a:extLst>
                  <a:ext uri="{0D108BD9-81ED-4DB2-BD59-A6C34878D82A}">
                    <a16:rowId xmlns:a16="http://schemas.microsoft.com/office/drawing/2014/main" val="1079309888"/>
                  </a:ext>
                </a:extLst>
              </a:tr>
              <a:tr h="388677">
                <a:tc>
                  <a:txBody>
                    <a:bodyPr/>
                    <a:lstStyle/>
                    <a:p>
                      <a:r>
                        <a:rPr lang="en-US" i="1" dirty="0"/>
                        <a:t>Kitchen*</a:t>
                      </a:r>
                    </a:p>
                  </a:txBody>
                  <a:tcPr>
                    <a:solidFill>
                      <a:schemeClr val="bg1"/>
                    </a:solidFill>
                  </a:tcPr>
                </a:tc>
                <a:tc>
                  <a:txBody>
                    <a:bodyPr/>
                    <a:lstStyle/>
                    <a:p>
                      <a:r>
                        <a:rPr lang="en-US" dirty="0"/>
                        <a:t>+$8k</a:t>
                      </a:r>
                    </a:p>
                  </a:txBody>
                  <a:tcPr>
                    <a:solidFill>
                      <a:schemeClr val="bg1"/>
                    </a:solidFill>
                  </a:tcPr>
                </a:tc>
                <a:extLst>
                  <a:ext uri="{0D108BD9-81ED-4DB2-BD59-A6C34878D82A}">
                    <a16:rowId xmlns:a16="http://schemas.microsoft.com/office/drawing/2014/main" val="2675032758"/>
                  </a:ext>
                </a:extLst>
              </a:tr>
              <a:tr h="388677">
                <a:tc>
                  <a:txBody>
                    <a:bodyPr/>
                    <a:lstStyle/>
                    <a:p>
                      <a:endParaRPr lang="en-US" i="1" dirty="0"/>
                    </a:p>
                  </a:txBody>
                  <a:tcPr>
                    <a:solidFill>
                      <a:schemeClr val="bg1"/>
                    </a:solidFill>
                  </a:tcPr>
                </a:tc>
                <a:tc>
                  <a:txBody>
                    <a:bodyPr/>
                    <a:lstStyle/>
                    <a:p>
                      <a:r>
                        <a:rPr lang="en-US" dirty="0"/>
                        <a:t> </a:t>
                      </a:r>
                    </a:p>
                  </a:txBody>
                  <a:tcPr>
                    <a:solidFill>
                      <a:schemeClr val="bg1"/>
                    </a:solidFill>
                  </a:tcPr>
                </a:tc>
                <a:extLst>
                  <a:ext uri="{0D108BD9-81ED-4DB2-BD59-A6C34878D82A}">
                    <a16:rowId xmlns:a16="http://schemas.microsoft.com/office/drawing/2014/main" val="711172864"/>
                  </a:ext>
                </a:extLst>
              </a:tr>
              <a:tr h="388677">
                <a:tc>
                  <a:txBody>
                    <a:bodyPr/>
                    <a:lstStyle/>
                    <a:p>
                      <a:r>
                        <a:rPr lang="en-US" sz="2000" b="1" dirty="0"/>
                        <a:t>TOTAL</a:t>
                      </a:r>
                    </a:p>
                  </a:txBody>
                  <a:tcPr>
                    <a:solidFill>
                      <a:schemeClr val="bg1"/>
                    </a:solidFill>
                  </a:tcPr>
                </a:tc>
                <a:tc>
                  <a:txBody>
                    <a:bodyPr/>
                    <a:lstStyle/>
                    <a:p>
                      <a:r>
                        <a:rPr lang="en-US" sz="2000" b="1" dirty="0"/>
                        <a:t>$48k</a:t>
                      </a:r>
                    </a:p>
                  </a:txBody>
                  <a:tcPr>
                    <a:solidFill>
                      <a:schemeClr val="bg1"/>
                    </a:solidFill>
                  </a:tcPr>
                </a:tc>
                <a:extLst>
                  <a:ext uri="{0D108BD9-81ED-4DB2-BD59-A6C34878D82A}">
                    <a16:rowId xmlns:a16="http://schemas.microsoft.com/office/drawing/2014/main" val="159354097"/>
                  </a:ext>
                </a:extLst>
              </a:tr>
            </a:tbl>
          </a:graphicData>
        </a:graphic>
      </p:graphicFrame>
      <p:sp>
        <p:nvSpPr>
          <p:cNvPr id="5" name="Rectangle: Rounded Corners 4">
            <a:extLst>
              <a:ext uri="{FF2B5EF4-FFF2-40B4-BE49-F238E27FC236}">
                <a16:creationId xmlns:a16="http://schemas.microsoft.com/office/drawing/2014/main" id="{83176CE8-36DF-3DEA-F7E7-11D73667031D}"/>
              </a:ext>
            </a:extLst>
          </p:cNvPr>
          <p:cNvSpPr/>
          <p:nvPr/>
        </p:nvSpPr>
        <p:spPr>
          <a:xfrm>
            <a:off x="6304722" y="1086560"/>
            <a:ext cx="5049078" cy="413185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Added Revenue Objectives</a:t>
            </a: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rgbClr val="FF0000"/>
              </a:solidFill>
            </a:endParaRPr>
          </a:p>
          <a:p>
            <a:pPr algn="ctr"/>
            <a:endParaRPr lang="en-US" dirty="0">
              <a:solidFill>
                <a:srgbClr val="FF0000"/>
              </a:solidFill>
            </a:endParaRPr>
          </a:p>
        </p:txBody>
      </p:sp>
      <p:graphicFrame>
        <p:nvGraphicFramePr>
          <p:cNvPr id="7" name="Table 6">
            <a:extLst>
              <a:ext uri="{FF2B5EF4-FFF2-40B4-BE49-F238E27FC236}">
                <a16:creationId xmlns:a16="http://schemas.microsoft.com/office/drawing/2014/main" id="{ABB3C663-87EC-34AC-EAFA-01B2471DA6D6}"/>
              </a:ext>
            </a:extLst>
          </p:cNvPr>
          <p:cNvGraphicFramePr>
            <a:graphicFrameLocks noGrp="1"/>
          </p:cNvGraphicFramePr>
          <p:nvPr/>
        </p:nvGraphicFramePr>
        <p:xfrm>
          <a:off x="6626088" y="1652939"/>
          <a:ext cx="4456044" cy="3116979"/>
        </p:xfrm>
        <a:graphic>
          <a:graphicData uri="http://schemas.openxmlformats.org/drawingml/2006/table">
            <a:tbl>
              <a:tblPr firstRow="1" bandRow="1">
                <a:tableStyleId>{2D5ABB26-0587-4C30-8999-92F81FD0307C}</a:tableStyleId>
              </a:tblPr>
              <a:tblGrid>
                <a:gridCol w="3349487">
                  <a:extLst>
                    <a:ext uri="{9D8B030D-6E8A-4147-A177-3AD203B41FA5}">
                      <a16:colId xmlns:a16="http://schemas.microsoft.com/office/drawing/2014/main" val="2378123770"/>
                    </a:ext>
                  </a:extLst>
                </a:gridCol>
                <a:gridCol w="1106557">
                  <a:extLst>
                    <a:ext uri="{9D8B030D-6E8A-4147-A177-3AD203B41FA5}">
                      <a16:colId xmlns:a16="http://schemas.microsoft.com/office/drawing/2014/main" val="1846099181"/>
                    </a:ext>
                  </a:extLst>
                </a:gridCol>
              </a:tblGrid>
              <a:tr h="388677">
                <a:tc>
                  <a:txBody>
                    <a:bodyPr/>
                    <a:lstStyle/>
                    <a:p>
                      <a:r>
                        <a:rPr lang="en-US" dirty="0"/>
                        <a:t>Concession menu</a:t>
                      </a:r>
                    </a:p>
                  </a:txBody>
                  <a:tcPr>
                    <a:solidFill>
                      <a:schemeClr val="bg1"/>
                    </a:solidFill>
                  </a:tcPr>
                </a:tc>
                <a:tc>
                  <a:txBody>
                    <a:bodyPr/>
                    <a:lstStyle/>
                    <a:p>
                      <a:r>
                        <a:rPr lang="en-US" dirty="0"/>
                        <a:t>+$5k</a:t>
                      </a:r>
                    </a:p>
                  </a:txBody>
                  <a:tcPr>
                    <a:solidFill>
                      <a:schemeClr val="bg1"/>
                    </a:solidFill>
                  </a:tcPr>
                </a:tc>
                <a:extLst>
                  <a:ext uri="{0D108BD9-81ED-4DB2-BD59-A6C34878D82A}">
                    <a16:rowId xmlns:a16="http://schemas.microsoft.com/office/drawing/2014/main" val="1361061424"/>
                  </a:ext>
                </a:extLst>
              </a:tr>
              <a:tr h="388677">
                <a:tc>
                  <a:txBody>
                    <a:bodyPr/>
                    <a:lstStyle/>
                    <a:p>
                      <a:r>
                        <a:rPr lang="en-US" dirty="0"/>
                        <a:t>1 More Team</a:t>
                      </a:r>
                    </a:p>
                  </a:txBody>
                  <a:tcPr>
                    <a:solidFill>
                      <a:schemeClr val="bg1"/>
                    </a:solidFill>
                  </a:tcPr>
                </a:tc>
                <a:tc>
                  <a:txBody>
                    <a:bodyPr/>
                    <a:lstStyle/>
                    <a:p>
                      <a:r>
                        <a:rPr lang="en-US" dirty="0"/>
                        <a:t>+$2k</a:t>
                      </a:r>
                    </a:p>
                  </a:txBody>
                  <a:tcPr>
                    <a:solidFill>
                      <a:schemeClr val="bg1"/>
                    </a:solidFill>
                  </a:tcPr>
                </a:tc>
                <a:extLst>
                  <a:ext uri="{0D108BD9-81ED-4DB2-BD59-A6C34878D82A}">
                    <a16:rowId xmlns:a16="http://schemas.microsoft.com/office/drawing/2014/main" val="420748864"/>
                  </a:ext>
                </a:extLst>
              </a:tr>
              <a:tr h="388677">
                <a:tc>
                  <a:txBody>
                    <a:bodyPr/>
                    <a:lstStyle/>
                    <a:p>
                      <a:r>
                        <a:rPr lang="en-US" dirty="0"/>
                        <a:t>More Tournaments</a:t>
                      </a:r>
                    </a:p>
                  </a:txBody>
                  <a:tcPr>
                    <a:solidFill>
                      <a:schemeClr val="bg1"/>
                    </a:solidFill>
                  </a:tcPr>
                </a:tc>
                <a:tc>
                  <a:txBody>
                    <a:bodyPr/>
                    <a:lstStyle/>
                    <a:p>
                      <a:r>
                        <a:rPr lang="en-US" dirty="0"/>
                        <a:t>+$10k</a:t>
                      </a:r>
                    </a:p>
                  </a:txBody>
                  <a:tcPr>
                    <a:solidFill>
                      <a:schemeClr val="bg1"/>
                    </a:solidFill>
                  </a:tcPr>
                </a:tc>
                <a:extLst>
                  <a:ext uri="{0D108BD9-81ED-4DB2-BD59-A6C34878D82A}">
                    <a16:rowId xmlns:a16="http://schemas.microsoft.com/office/drawing/2014/main" val="2012875669"/>
                  </a:ext>
                </a:extLst>
              </a:tr>
              <a:tr h="388677">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2962404"/>
                  </a:ext>
                </a:extLst>
              </a:tr>
              <a:tr h="388677">
                <a:tc>
                  <a:txBody>
                    <a:bodyPr/>
                    <a:lstStyle/>
                    <a:p>
                      <a:endParaRPr lang="en-US" i="1"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79309888"/>
                  </a:ext>
                </a:extLst>
              </a:tr>
              <a:tr h="388677">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675032758"/>
                  </a:ext>
                </a:extLst>
              </a:tr>
              <a:tr h="388677">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711172864"/>
                  </a:ext>
                </a:extLst>
              </a:tr>
              <a:tr h="388677">
                <a:tc>
                  <a:txBody>
                    <a:bodyPr/>
                    <a:lstStyle/>
                    <a:p>
                      <a:r>
                        <a:rPr lang="en-US" sz="2000" b="1" dirty="0"/>
                        <a:t>TOTAL</a:t>
                      </a:r>
                    </a:p>
                  </a:txBody>
                  <a:tcPr>
                    <a:solidFill>
                      <a:schemeClr val="bg1"/>
                    </a:solidFill>
                  </a:tcPr>
                </a:tc>
                <a:tc>
                  <a:txBody>
                    <a:bodyPr/>
                    <a:lstStyle/>
                    <a:p>
                      <a:r>
                        <a:rPr lang="en-US" sz="2000" b="1" dirty="0"/>
                        <a:t>$17k</a:t>
                      </a:r>
                    </a:p>
                  </a:txBody>
                  <a:tcPr>
                    <a:solidFill>
                      <a:schemeClr val="bg1"/>
                    </a:solidFill>
                  </a:tcPr>
                </a:tc>
                <a:extLst>
                  <a:ext uri="{0D108BD9-81ED-4DB2-BD59-A6C34878D82A}">
                    <a16:rowId xmlns:a16="http://schemas.microsoft.com/office/drawing/2014/main" val="159354097"/>
                  </a:ext>
                </a:extLst>
              </a:tr>
            </a:tbl>
          </a:graphicData>
        </a:graphic>
      </p:graphicFrame>
    </p:spTree>
    <p:extLst>
      <p:ext uri="{BB962C8B-B14F-4D97-AF65-F5344CB8AC3E}">
        <p14:creationId xmlns:p14="http://schemas.microsoft.com/office/powerpoint/2010/main" val="133169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Economic Outlook – Strategic Reserves</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23</a:t>
            </a:fld>
            <a:endParaRPr lang="en-CA"/>
          </a:p>
        </p:txBody>
      </p:sp>
      <p:sp>
        <p:nvSpPr>
          <p:cNvPr id="10" name="Rectangle: Rounded Corners 9">
            <a:extLst>
              <a:ext uri="{FF2B5EF4-FFF2-40B4-BE49-F238E27FC236}">
                <a16:creationId xmlns:a16="http://schemas.microsoft.com/office/drawing/2014/main" id="{C5F32964-12AF-0CDA-3771-3832E5748C69}"/>
              </a:ext>
            </a:extLst>
          </p:cNvPr>
          <p:cNvSpPr/>
          <p:nvPr/>
        </p:nvSpPr>
        <p:spPr>
          <a:xfrm>
            <a:off x="1345096" y="1477086"/>
            <a:ext cx="10008704" cy="1137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SAMSPA Financial Reserve Program</a:t>
            </a:r>
          </a:p>
        </p:txBody>
      </p:sp>
      <p:sp>
        <p:nvSpPr>
          <p:cNvPr id="13" name="Rectangle 12">
            <a:extLst>
              <a:ext uri="{FF2B5EF4-FFF2-40B4-BE49-F238E27FC236}">
                <a16:creationId xmlns:a16="http://schemas.microsoft.com/office/drawing/2014/main" id="{E637BC21-37F4-748E-C125-11204E4CCAB0}"/>
              </a:ext>
            </a:extLst>
          </p:cNvPr>
          <p:cNvSpPr/>
          <p:nvPr/>
        </p:nvSpPr>
        <p:spPr>
          <a:xfrm>
            <a:off x="2301430" y="3252143"/>
            <a:ext cx="8096035" cy="1619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$25k – Operational Reserve (to start up league)    	</a:t>
            </a:r>
            <a:r>
              <a:rPr lang="en-CA" sz="2400" dirty="0">
                <a:solidFill>
                  <a:srgbClr val="92D050"/>
                </a:solidFill>
              </a:rPr>
              <a:t>$25k</a:t>
            </a:r>
          </a:p>
          <a:p>
            <a:pPr algn="ctr"/>
            <a:r>
              <a:rPr lang="en-CA" sz="2400" dirty="0"/>
              <a:t>$50k – Operational Contingency Reserve                	</a:t>
            </a:r>
            <a:r>
              <a:rPr lang="en-CA" sz="2400" dirty="0">
                <a:solidFill>
                  <a:srgbClr val="FFFF00"/>
                </a:solidFill>
              </a:rPr>
              <a:t>$22k</a:t>
            </a:r>
          </a:p>
          <a:p>
            <a:pPr algn="ctr"/>
            <a:r>
              <a:rPr lang="en-CA" sz="2400" dirty="0"/>
              <a:t>$25k – Equipment Fund*                         		 </a:t>
            </a:r>
            <a:r>
              <a:rPr lang="en-CA" sz="2400" dirty="0">
                <a:solidFill>
                  <a:srgbClr val="92D050"/>
                </a:solidFill>
              </a:rPr>
              <a:t>$ 0k</a:t>
            </a:r>
          </a:p>
          <a:p>
            <a:pPr algn="ctr"/>
            <a:r>
              <a:rPr lang="en-CA" sz="2400" dirty="0"/>
              <a:t>$50k – Capital Improvement Fund* 			 </a:t>
            </a:r>
            <a:r>
              <a:rPr lang="en-CA" sz="2400" dirty="0">
                <a:solidFill>
                  <a:srgbClr val="FFFF00"/>
                </a:solidFill>
              </a:rPr>
              <a:t>$ 0k</a:t>
            </a:r>
          </a:p>
        </p:txBody>
      </p:sp>
      <p:sp>
        <p:nvSpPr>
          <p:cNvPr id="4" name="TextBox 3">
            <a:extLst>
              <a:ext uri="{FF2B5EF4-FFF2-40B4-BE49-F238E27FC236}">
                <a16:creationId xmlns:a16="http://schemas.microsoft.com/office/drawing/2014/main" id="{9FA6B0B4-E49A-32C5-53FD-E520C41C761C}"/>
              </a:ext>
            </a:extLst>
          </p:cNvPr>
          <p:cNvSpPr txBox="1"/>
          <p:nvPr/>
        </p:nvSpPr>
        <p:spPr>
          <a:xfrm>
            <a:off x="1143000" y="5380914"/>
            <a:ext cx="8837997" cy="646331"/>
          </a:xfrm>
          <a:prstGeom prst="rect">
            <a:avLst/>
          </a:prstGeom>
          <a:noFill/>
        </p:spPr>
        <p:txBody>
          <a:bodyPr wrap="none" rtlCol="0">
            <a:spAutoFit/>
          </a:bodyPr>
          <a:lstStyle/>
          <a:p>
            <a:pPr marL="285750" indent="-285750">
              <a:buFont typeface="Arial" panose="020B0604020202020204" pitchFamily="34" charset="0"/>
              <a:buChar char="•"/>
            </a:pPr>
            <a:r>
              <a:rPr lang="en-US" dirty="0"/>
              <a:t>Equipment fund was depleted with the purchase of 3 major pieces of equipment in 2024.</a:t>
            </a:r>
          </a:p>
          <a:p>
            <a:pPr marL="285750" indent="-285750">
              <a:buFont typeface="Arial" panose="020B0604020202020204" pitchFamily="34" charset="0"/>
              <a:buChar char="•"/>
            </a:pPr>
            <a:r>
              <a:rPr lang="en-CA" dirty="0"/>
              <a:t>Capital required to match grants, up to $14k, will need to come from 2025 revenues.</a:t>
            </a:r>
          </a:p>
        </p:txBody>
      </p:sp>
    </p:spTree>
    <p:extLst>
      <p:ext uri="{BB962C8B-B14F-4D97-AF65-F5344CB8AC3E}">
        <p14:creationId xmlns:p14="http://schemas.microsoft.com/office/powerpoint/2010/main" val="5314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2025 Return to Play</a:t>
            </a:r>
            <a:endParaRPr lang="en-CA" dirty="0">
              <a:solidFill>
                <a:srgbClr val="FF0000"/>
              </a:solidFill>
            </a:endParaRP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24</a:t>
            </a:fld>
            <a:endParaRPr lang="en-CA"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66801" y="1053676"/>
            <a:ext cx="9858397" cy="517064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400" b="1" dirty="0"/>
              <a:t>Website</a:t>
            </a:r>
          </a:p>
          <a:p>
            <a:pPr marL="914400" lvl="1" indent="-457200">
              <a:spcAft>
                <a:spcPts val="1200"/>
              </a:spcAft>
              <a:buFont typeface="Arial" panose="020B0604020202020204" pitchFamily="34" charset="0"/>
              <a:buChar char="•"/>
            </a:pPr>
            <a:r>
              <a:rPr lang="en-CA" sz="2400" dirty="0"/>
              <a:t>Sports Engine</a:t>
            </a:r>
          </a:p>
          <a:p>
            <a:pPr marL="914400" lvl="1" indent="-457200">
              <a:spcAft>
                <a:spcPts val="1200"/>
              </a:spcAft>
              <a:buFont typeface="Arial" panose="020B0604020202020204" pitchFamily="34" charset="0"/>
              <a:buChar char="•"/>
            </a:pPr>
            <a:r>
              <a:rPr lang="en-CA" sz="2400" dirty="0"/>
              <a:t>Involved process - gradual rollout</a:t>
            </a:r>
          </a:p>
          <a:p>
            <a:pPr marL="914400" lvl="1" indent="-457200">
              <a:spcAft>
                <a:spcPts val="1200"/>
              </a:spcAft>
              <a:buFont typeface="Arial" panose="020B0604020202020204" pitchFamily="34" charset="0"/>
              <a:buChar char="•"/>
            </a:pPr>
            <a:r>
              <a:rPr lang="en-CA" sz="2400" dirty="0"/>
              <a:t>Every player must register – will open soon</a:t>
            </a:r>
          </a:p>
          <a:p>
            <a:pPr marL="457200" indent="-457200">
              <a:spcAft>
                <a:spcPts val="1200"/>
              </a:spcAft>
              <a:buFont typeface="Arial" panose="020B0604020202020204" pitchFamily="34" charset="0"/>
              <a:buChar char="•"/>
            </a:pPr>
            <a:r>
              <a:rPr lang="en-CA" sz="2400" b="1" dirty="0"/>
              <a:t>Facility and Fields</a:t>
            </a:r>
          </a:p>
          <a:p>
            <a:pPr marL="914400" lvl="1" indent="-457200">
              <a:spcAft>
                <a:spcPts val="1200"/>
              </a:spcAft>
              <a:buFont typeface="Arial" panose="020B0604020202020204" pitchFamily="34" charset="0"/>
              <a:buChar char="•"/>
            </a:pPr>
            <a:r>
              <a:rPr lang="en-CA" sz="2400" dirty="0"/>
              <a:t>Early Spring Work Bee – planned for March (Concession)</a:t>
            </a:r>
          </a:p>
          <a:p>
            <a:pPr marL="914400" lvl="1" indent="-457200">
              <a:spcAft>
                <a:spcPts val="1200"/>
              </a:spcAft>
              <a:buFont typeface="Arial" panose="020B0604020202020204" pitchFamily="34" charset="0"/>
              <a:buChar char="•"/>
            </a:pPr>
            <a:r>
              <a:rPr lang="en-CA" sz="2400" dirty="0"/>
              <a:t>Later Spring Work Bee – planned for April (fences, repairs, etc.)</a:t>
            </a:r>
          </a:p>
          <a:p>
            <a:pPr marL="914400" lvl="1" indent="-457200">
              <a:spcAft>
                <a:spcPts val="1200"/>
              </a:spcAft>
              <a:buFont typeface="Arial" panose="020B0604020202020204" pitchFamily="34" charset="0"/>
              <a:buChar char="•"/>
            </a:pPr>
            <a:r>
              <a:rPr lang="en-CA" sz="2400" dirty="0"/>
              <a:t>Emphasis on improved field conditions</a:t>
            </a:r>
          </a:p>
          <a:p>
            <a:pPr marL="1371600" lvl="2" indent="-457200">
              <a:spcAft>
                <a:spcPts val="1200"/>
              </a:spcAft>
              <a:buFont typeface="Arial" panose="020B0604020202020204" pitchFamily="34" charset="0"/>
              <a:buChar char="•"/>
            </a:pPr>
            <a:r>
              <a:rPr lang="en-CA" sz="2400" dirty="0"/>
              <a:t>The new equipment will help with this</a:t>
            </a:r>
          </a:p>
          <a:p>
            <a:pPr marL="457200" indent="-457200">
              <a:spcAft>
                <a:spcPts val="1200"/>
              </a:spcAft>
              <a:buFont typeface="Arial" panose="020B0604020202020204" pitchFamily="34" charset="0"/>
              <a:buChar char="•"/>
            </a:pPr>
            <a:r>
              <a:rPr lang="en-CA" sz="2400" b="1" dirty="0"/>
              <a:t>Concession Operator Update</a:t>
            </a:r>
            <a:endParaRPr lang="en-CA" sz="700" b="1" dirty="0"/>
          </a:p>
        </p:txBody>
      </p:sp>
    </p:spTree>
    <p:extLst>
      <p:ext uri="{BB962C8B-B14F-4D97-AF65-F5344CB8AC3E}">
        <p14:creationId xmlns:p14="http://schemas.microsoft.com/office/powerpoint/2010/main" val="384930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2025 Return to Play</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25</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283578" y="1091267"/>
            <a:ext cx="6749468" cy="564770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400" b="1" dirty="0"/>
              <a:t>Notices</a:t>
            </a:r>
          </a:p>
          <a:p>
            <a:pPr marL="914400" lvl="1" indent="-457200">
              <a:spcAft>
                <a:spcPts val="1200"/>
              </a:spcAft>
              <a:buFont typeface="Arial" panose="020B0604020202020204" pitchFamily="34" charset="0"/>
              <a:buChar char="•"/>
            </a:pPr>
            <a:r>
              <a:rPr lang="en-CA" sz="2400" dirty="0"/>
              <a:t>Reminder – AGM/GM Attendance Policy</a:t>
            </a:r>
          </a:p>
          <a:p>
            <a:pPr marL="914400" lvl="1" indent="-457200">
              <a:spcAft>
                <a:spcPts val="1200"/>
              </a:spcAft>
              <a:buFont typeface="Arial" panose="020B0604020202020204" pitchFamily="34" charset="0"/>
              <a:buChar char="•"/>
            </a:pPr>
            <a:r>
              <a:rPr lang="en-CA" sz="2400" dirty="0"/>
              <a:t>Umpire game charges, forfeits, cancellations</a:t>
            </a:r>
          </a:p>
          <a:p>
            <a:pPr marL="914400" lvl="1" indent="-457200">
              <a:spcAft>
                <a:spcPts val="1200"/>
              </a:spcAft>
              <a:buFont typeface="Arial" panose="020B0604020202020204" pitchFamily="34" charset="0"/>
              <a:buChar char="•"/>
            </a:pPr>
            <a:r>
              <a:rPr lang="en-CA" sz="2400" dirty="0"/>
              <a:t>Game balls distribution policy</a:t>
            </a:r>
          </a:p>
          <a:p>
            <a:pPr marL="914400" lvl="1" indent="-457200">
              <a:spcAft>
                <a:spcPts val="1200"/>
              </a:spcAft>
              <a:buFont typeface="Arial" panose="020B0604020202020204" pitchFamily="34" charset="0"/>
              <a:buChar char="•"/>
            </a:pPr>
            <a:r>
              <a:rPr lang="en-CA" sz="2400" dirty="0"/>
              <a:t>Player Safety - Injury Report</a:t>
            </a:r>
          </a:p>
          <a:p>
            <a:pPr marL="914400" lvl="1" indent="-457200">
              <a:spcAft>
                <a:spcPts val="1200"/>
              </a:spcAft>
              <a:buFont typeface="Arial" panose="020B0604020202020204" pitchFamily="34" charset="0"/>
              <a:buChar char="•"/>
            </a:pPr>
            <a:r>
              <a:rPr lang="en-CA" sz="2400" dirty="0"/>
              <a:t>SAMSPA Policy on player emails</a:t>
            </a:r>
          </a:p>
          <a:p>
            <a:pPr marL="914400" lvl="1" indent="-457200">
              <a:spcAft>
                <a:spcPts val="1200"/>
              </a:spcAft>
              <a:buFont typeface="Arial" panose="020B0604020202020204" pitchFamily="34" charset="0"/>
              <a:buChar char="•"/>
            </a:pPr>
            <a:r>
              <a:rPr lang="en-CA" sz="2400" dirty="0"/>
              <a:t>SAMSPA Policy on capturing birthdates</a:t>
            </a:r>
          </a:p>
          <a:p>
            <a:pPr marL="914400" lvl="1" indent="-457200">
              <a:spcAft>
                <a:spcPts val="1200"/>
              </a:spcAft>
              <a:buFont typeface="Arial" panose="020B0604020202020204" pitchFamily="34" charset="0"/>
              <a:buChar char="•"/>
            </a:pPr>
            <a:r>
              <a:rPr lang="en-CA" sz="2400" dirty="0"/>
              <a:t>Bat Testing – dates are already published on web, schedule coming soon </a:t>
            </a:r>
          </a:p>
          <a:p>
            <a:pPr marL="914400" lvl="1" indent="-457200">
              <a:spcAft>
                <a:spcPts val="1200"/>
              </a:spcAft>
              <a:buFont typeface="Arial" panose="020B0604020202020204" pitchFamily="34" charset="0"/>
              <a:buChar char="•"/>
            </a:pPr>
            <a:r>
              <a:rPr lang="en-CA" sz="2400" dirty="0"/>
              <a:t>Tournament Facility Rentals for SAMSPA Members</a:t>
            </a:r>
          </a:p>
          <a:p>
            <a:pPr marL="914400" lvl="1" indent="-457200">
              <a:spcAft>
                <a:spcPts val="1200"/>
              </a:spcAft>
              <a:buFont typeface="Arial" panose="020B0604020202020204" pitchFamily="34" charset="0"/>
              <a:buChar char="•"/>
            </a:pPr>
            <a:endParaRPr lang="en-CA" sz="700" dirty="0"/>
          </a:p>
        </p:txBody>
      </p:sp>
      <p:pic>
        <p:nvPicPr>
          <p:cNvPr id="2050" name="Picture 2" descr="Notice GIFs | Tenor">
            <a:extLst>
              <a:ext uri="{FF2B5EF4-FFF2-40B4-BE49-F238E27FC236}">
                <a16:creationId xmlns:a16="http://schemas.microsoft.com/office/drawing/2014/main" id="{56442C79-F09C-C20E-8DD1-6CACCA26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032144"/>
            <a:ext cx="3178477" cy="248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90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SAMSPA Mixed Tournament 2025</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26</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519732" y="1086728"/>
            <a:ext cx="8145566" cy="4847481"/>
          </a:xfrm>
          <a:prstGeom prst="rect">
            <a:avLst/>
          </a:prstGeom>
          <a:noFill/>
        </p:spPr>
        <p:txBody>
          <a:bodyPr wrap="square" rtlCol="0">
            <a:spAutoFit/>
          </a:bodyPr>
          <a:lstStyle/>
          <a:p>
            <a:pPr>
              <a:spcAft>
                <a:spcPts val="1200"/>
              </a:spcAft>
            </a:pPr>
            <a:r>
              <a:rPr lang="en-CA" sz="2400" b="1" dirty="0"/>
              <a:t>SAMSPA is continuing to host this event in 2025, to help raise funds for the league.</a:t>
            </a:r>
          </a:p>
          <a:p>
            <a:pPr algn="ctr">
              <a:spcAft>
                <a:spcPts val="1200"/>
              </a:spcAft>
            </a:pPr>
            <a:r>
              <a:rPr lang="en-CA" sz="2400" b="1" dirty="0">
                <a:solidFill>
                  <a:srgbClr val="FF0000"/>
                </a:solidFill>
              </a:rPr>
              <a:t>July 18 - 19 - 20</a:t>
            </a:r>
          </a:p>
          <a:p>
            <a:pPr algn="ctr">
              <a:spcAft>
                <a:spcPts val="1200"/>
              </a:spcAft>
            </a:pPr>
            <a:r>
              <a:rPr lang="en-CA" sz="2400" b="1" dirty="0"/>
              <a:t>Mixed Tournament</a:t>
            </a:r>
            <a:br>
              <a:rPr lang="en-CA" sz="2400" b="1" dirty="0"/>
            </a:br>
            <a:r>
              <a:rPr lang="en-CA" sz="2400" b="1" dirty="0"/>
              <a:t>$450 Entry Fee, CASH Payouts, 5 GG</a:t>
            </a:r>
            <a:br>
              <a:rPr lang="en-CA" sz="2400" b="1" dirty="0"/>
            </a:br>
            <a:br>
              <a:rPr lang="en-CA" sz="2400" b="1" dirty="0"/>
            </a:br>
            <a:r>
              <a:rPr lang="en-CA" sz="2400" b="1" dirty="0"/>
              <a:t>Pre-register at </a:t>
            </a:r>
            <a:r>
              <a:rPr lang="en-CA" sz="2400" b="1" dirty="0">
                <a:hlinkClick r:id="rId3"/>
              </a:rPr>
              <a:t>admin@samspaslowpitch.com</a:t>
            </a:r>
            <a:r>
              <a:rPr lang="en-CA" sz="2400" b="1" dirty="0"/>
              <a:t> </a:t>
            </a:r>
          </a:p>
          <a:p>
            <a:pPr>
              <a:spcAft>
                <a:spcPts val="1200"/>
              </a:spcAft>
            </a:pPr>
            <a:endParaRPr lang="en-CA" sz="500" b="1" dirty="0">
              <a:solidFill>
                <a:srgbClr val="FF0000"/>
              </a:solidFill>
            </a:endParaRPr>
          </a:p>
          <a:p>
            <a:pPr>
              <a:spcAft>
                <a:spcPts val="1200"/>
              </a:spcAft>
            </a:pPr>
            <a:r>
              <a:rPr lang="en-CA" sz="2400" b="1" dirty="0">
                <a:solidFill>
                  <a:srgbClr val="00B050"/>
                </a:solidFill>
              </a:rPr>
              <a:t>Please help us get the word out and get teams registered.</a:t>
            </a:r>
          </a:p>
          <a:p>
            <a:pPr>
              <a:spcAft>
                <a:spcPts val="1200"/>
              </a:spcAft>
            </a:pPr>
            <a:r>
              <a:rPr lang="en-CA" sz="2400" b="1" dirty="0">
                <a:solidFill>
                  <a:srgbClr val="00B050"/>
                </a:solidFill>
              </a:rPr>
              <a:t>We are also looking for volunteers for this weekend so please reach out to the email address above and volunteer!</a:t>
            </a:r>
          </a:p>
          <a:p>
            <a:pPr>
              <a:spcAft>
                <a:spcPts val="1200"/>
              </a:spcAft>
            </a:pPr>
            <a:endParaRPr lang="en-CA" sz="400" dirty="0"/>
          </a:p>
        </p:txBody>
      </p:sp>
    </p:spTree>
    <p:extLst>
      <p:ext uri="{BB962C8B-B14F-4D97-AF65-F5344CB8AC3E}">
        <p14:creationId xmlns:p14="http://schemas.microsoft.com/office/powerpoint/2010/main" val="102223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D72CEA-EBF7-CBD0-8AD1-AE971FB895FC}"/>
              </a:ext>
            </a:extLst>
          </p:cNvPr>
          <p:cNvSpPr/>
          <p:nvPr/>
        </p:nvSpPr>
        <p:spPr>
          <a:xfrm>
            <a:off x="398058" y="4298888"/>
            <a:ext cx="11395881" cy="1855176"/>
          </a:xfrm>
          <a:prstGeom prst="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294346"/>
            <a:ext cx="9624461" cy="628048"/>
          </a:xfrm>
          <a:solidFill>
            <a:schemeClr val="accent6">
              <a:lumMod val="60000"/>
              <a:lumOff val="40000"/>
            </a:schemeClr>
          </a:solidFill>
        </p:spPr>
        <p:txBody>
          <a:bodyPr>
            <a:normAutofit fontScale="90000"/>
          </a:bodyPr>
          <a:lstStyle/>
          <a:p>
            <a:pPr algn="ctr"/>
            <a:r>
              <a:rPr lang="en-CA" dirty="0"/>
              <a:t>New Business</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27</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22831" y="1031815"/>
            <a:ext cx="11093037" cy="5755422"/>
          </a:xfrm>
          <a:prstGeom prst="rect">
            <a:avLst/>
          </a:prstGeom>
          <a:noFill/>
        </p:spPr>
        <p:txBody>
          <a:bodyPr wrap="square" rtlCol="0">
            <a:spAutoFit/>
          </a:bodyPr>
          <a:lstStyle/>
          <a:p>
            <a:pPr marL="0" lvl="2" algn="ctr">
              <a:spcAft>
                <a:spcPts val="1200"/>
              </a:spcAft>
            </a:pPr>
            <a:endParaRPr lang="en-CA" sz="2800" b="1" dirty="0"/>
          </a:p>
          <a:p>
            <a:pPr marL="0" lvl="2" algn="ctr">
              <a:spcAft>
                <a:spcPts val="1200"/>
              </a:spcAft>
            </a:pPr>
            <a:endParaRPr lang="en-CA" sz="4400" b="1" dirty="0"/>
          </a:p>
          <a:p>
            <a:pPr marL="0" lvl="2" algn="ctr">
              <a:spcAft>
                <a:spcPts val="1200"/>
              </a:spcAft>
            </a:pPr>
            <a:r>
              <a:rPr lang="en-CA" sz="3600" b="1" dirty="0"/>
              <a:t>Divisional Alignment</a:t>
            </a:r>
            <a:endParaRPr lang="en-CA" b="1" dirty="0"/>
          </a:p>
          <a:p>
            <a:pPr algn="ctr">
              <a:spcAft>
                <a:spcPts val="1200"/>
              </a:spcAft>
            </a:pPr>
            <a:endParaRPr lang="en-CA" sz="1100" dirty="0">
              <a:solidFill>
                <a:srgbClr val="FF0000"/>
              </a:solidFill>
            </a:endParaRPr>
          </a:p>
          <a:p>
            <a:pPr algn="ctr">
              <a:spcAft>
                <a:spcPts val="1200"/>
              </a:spcAft>
            </a:pPr>
            <a:endParaRPr lang="en-CA" sz="1100" dirty="0">
              <a:solidFill>
                <a:srgbClr val="FF0000"/>
              </a:solidFill>
            </a:endParaRPr>
          </a:p>
          <a:p>
            <a:pPr algn="ctr">
              <a:spcAft>
                <a:spcPts val="1200"/>
              </a:spcAft>
            </a:pPr>
            <a:endParaRPr lang="en-CA" sz="1100" dirty="0">
              <a:solidFill>
                <a:srgbClr val="FF0000"/>
              </a:solidFill>
            </a:endParaRPr>
          </a:p>
          <a:p>
            <a:pPr algn="ctr">
              <a:spcAft>
                <a:spcPts val="1200"/>
              </a:spcAft>
            </a:pPr>
            <a:endParaRPr lang="en-CA" sz="1100" dirty="0">
              <a:solidFill>
                <a:srgbClr val="FF0000"/>
              </a:solidFill>
            </a:endParaRPr>
          </a:p>
          <a:p>
            <a:pPr algn="ctr">
              <a:spcAft>
                <a:spcPts val="1200"/>
              </a:spcAft>
            </a:pPr>
            <a:r>
              <a:rPr lang="en-CA" sz="3600" b="1" dirty="0">
                <a:solidFill>
                  <a:srgbClr val="FF0000"/>
                </a:solidFill>
              </a:rPr>
              <a:t>Welcome New Teams to SAMSPA!</a:t>
            </a:r>
          </a:p>
          <a:p>
            <a:pPr algn="ctr">
              <a:spcAft>
                <a:spcPts val="1200"/>
              </a:spcAft>
            </a:pPr>
            <a:r>
              <a:rPr lang="en-CA" sz="2400" b="1" dirty="0">
                <a:solidFill>
                  <a:schemeClr val="accent1">
                    <a:lumMod val="75000"/>
                  </a:schemeClr>
                </a:solidFill>
              </a:rPr>
              <a:t>Latinos </a:t>
            </a:r>
            <a:r>
              <a:rPr lang="en-CA" sz="2400" dirty="0">
                <a:solidFill>
                  <a:schemeClr val="accent1">
                    <a:lumMod val="75000"/>
                  </a:schemeClr>
                </a:solidFill>
              </a:rPr>
              <a:t>(C)</a:t>
            </a:r>
            <a:r>
              <a:rPr lang="en-CA" sz="2400" b="1" dirty="0">
                <a:solidFill>
                  <a:schemeClr val="accent1">
                    <a:lumMod val="75000"/>
                  </a:schemeClr>
                </a:solidFill>
              </a:rPr>
              <a:t>    Caribooze </a:t>
            </a:r>
            <a:r>
              <a:rPr lang="en-CA" sz="2400" dirty="0">
                <a:solidFill>
                  <a:schemeClr val="accent1">
                    <a:lumMod val="75000"/>
                  </a:schemeClr>
                </a:solidFill>
              </a:rPr>
              <a:t>(D)</a:t>
            </a:r>
            <a:r>
              <a:rPr lang="en-CA" sz="2400" b="1" dirty="0">
                <a:solidFill>
                  <a:schemeClr val="accent1">
                    <a:lumMod val="75000"/>
                  </a:schemeClr>
                </a:solidFill>
              </a:rPr>
              <a:t>    Breaking Bats</a:t>
            </a:r>
            <a:r>
              <a:rPr lang="en-CA" sz="2400" dirty="0">
                <a:solidFill>
                  <a:schemeClr val="accent1">
                    <a:lumMod val="75000"/>
                  </a:schemeClr>
                </a:solidFill>
              </a:rPr>
              <a:t>(D)    </a:t>
            </a:r>
            <a:br>
              <a:rPr lang="en-CA" sz="2400" dirty="0">
                <a:solidFill>
                  <a:schemeClr val="accent1">
                    <a:lumMod val="75000"/>
                  </a:schemeClr>
                </a:solidFill>
              </a:rPr>
            </a:br>
            <a:r>
              <a:rPr lang="en-CA" sz="2400" b="1" dirty="0">
                <a:solidFill>
                  <a:schemeClr val="accent1">
                    <a:lumMod val="75000"/>
                  </a:schemeClr>
                </a:solidFill>
              </a:rPr>
              <a:t>Shottas ?</a:t>
            </a:r>
            <a:r>
              <a:rPr lang="en-CA" sz="2400" dirty="0">
                <a:solidFill>
                  <a:schemeClr val="accent1">
                    <a:lumMod val="75000"/>
                  </a:schemeClr>
                </a:solidFill>
              </a:rPr>
              <a:t>(D)</a:t>
            </a:r>
            <a:r>
              <a:rPr lang="en-CA" sz="2400" b="1" dirty="0">
                <a:solidFill>
                  <a:schemeClr val="accent1">
                    <a:lumMod val="75000"/>
                  </a:schemeClr>
                </a:solidFill>
              </a:rPr>
              <a:t>    Slammin Grannys </a:t>
            </a:r>
            <a:r>
              <a:rPr lang="en-CA" sz="2400" dirty="0">
                <a:solidFill>
                  <a:schemeClr val="accent1">
                    <a:lumMod val="75000"/>
                  </a:schemeClr>
                </a:solidFill>
              </a:rPr>
              <a:t>(D)  </a:t>
            </a:r>
            <a:r>
              <a:rPr lang="en-CA" sz="2400" b="1" dirty="0">
                <a:solidFill>
                  <a:schemeClr val="accent1">
                    <a:lumMod val="75000"/>
                  </a:schemeClr>
                </a:solidFill>
              </a:rPr>
              <a:t>Silverbacks 70 </a:t>
            </a:r>
            <a:r>
              <a:rPr lang="en-CA" sz="2400" dirty="0">
                <a:solidFill>
                  <a:schemeClr val="accent1">
                    <a:lumMod val="75000"/>
                  </a:schemeClr>
                </a:solidFill>
              </a:rPr>
              <a:t>(70)</a:t>
            </a:r>
          </a:p>
          <a:p>
            <a:pPr algn="ctr">
              <a:spcAft>
                <a:spcPts val="1200"/>
              </a:spcAft>
            </a:pPr>
            <a:endParaRPr lang="en-CA" sz="1200" dirty="0">
              <a:solidFill>
                <a:schemeClr val="accent1">
                  <a:lumMod val="75000"/>
                </a:schemeClr>
              </a:solidFill>
            </a:endParaRPr>
          </a:p>
          <a:p>
            <a:pPr>
              <a:spcAft>
                <a:spcPts val="1200"/>
              </a:spcAft>
            </a:pPr>
            <a:r>
              <a:rPr lang="en-CA" sz="2000" dirty="0">
                <a:solidFill>
                  <a:schemeClr val="accent1">
                    <a:lumMod val="75000"/>
                  </a:schemeClr>
                </a:solidFill>
              </a:rPr>
              <a:t>  </a:t>
            </a:r>
            <a:endParaRPr lang="en-CA" dirty="0">
              <a:solidFill>
                <a:srgbClr val="FF0000"/>
              </a:solidFill>
            </a:endParaRPr>
          </a:p>
        </p:txBody>
      </p:sp>
      <p:sp>
        <p:nvSpPr>
          <p:cNvPr id="4" name="Rectangle 3">
            <a:extLst>
              <a:ext uri="{FF2B5EF4-FFF2-40B4-BE49-F238E27FC236}">
                <a16:creationId xmlns:a16="http://schemas.microsoft.com/office/drawing/2014/main" id="{623A7AF5-4DB1-A4E3-565D-AF284032B0D7}"/>
              </a:ext>
            </a:extLst>
          </p:cNvPr>
          <p:cNvSpPr/>
          <p:nvPr/>
        </p:nvSpPr>
        <p:spPr>
          <a:xfrm>
            <a:off x="1283769" y="2041652"/>
            <a:ext cx="1540847" cy="1656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2024</a:t>
            </a:r>
          </a:p>
          <a:p>
            <a:pPr algn="ctr"/>
            <a:endParaRPr lang="en-CA" sz="2000" b="1" dirty="0"/>
          </a:p>
          <a:p>
            <a:pPr algn="ctr"/>
            <a:r>
              <a:rPr lang="en-CA" sz="2000" b="1" dirty="0"/>
              <a:t>58 Teams</a:t>
            </a:r>
            <a:endParaRPr lang="en-CA" sz="2000" dirty="0"/>
          </a:p>
        </p:txBody>
      </p:sp>
      <p:sp>
        <p:nvSpPr>
          <p:cNvPr id="5" name="Rectangle 4">
            <a:extLst>
              <a:ext uri="{FF2B5EF4-FFF2-40B4-BE49-F238E27FC236}">
                <a16:creationId xmlns:a16="http://schemas.microsoft.com/office/drawing/2014/main" id="{27FC39F2-766F-A342-E09B-26F18CB5947F}"/>
              </a:ext>
            </a:extLst>
          </p:cNvPr>
          <p:cNvSpPr/>
          <p:nvPr/>
        </p:nvSpPr>
        <p:spPr>
          <a:xfrm>
            <a:off x="9367383" y="2041652"/>
            <a:ext cx="1540847" cy="165699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FF00"/>
                </a:solidFill>
              </a:rPr>
              <a:t>2025</a:t>
            </a:r>
          </a:p>
          <a:p>
            <a:pPr algn="ctr"/>
            <a:endParaRPr lang="en-CA" sz="2000" b="1" dirty="0"/>
          </a:p>
          <a:p>
            <a:pPr algn="ctr"/>
            <a:r>
              <a:rPr lang="en-CA" sz="2000" b="1" dirty="0">
                <a:solidFill>
                  <a:srgbClr val="FFFF00"/>
                </a:solidFill>
              </a:rPr>
              <a:t>59 Teams (*)</a:t>
            </a:r>
            <a:endParaRPr lang="en-CA" sz="2000" dirty="0">
              <a:solidFill>
                <a:srgbClr val="FFFF00"/>
              </a:solidFill>
            </a:endParaRPr>
          </a:p>
        </p:txBody>
      </p:sp>
    </p:spTree>
    <p:extLst>
      <p:ext uri="{BB962C8B-B14F-4D97-AF65-F5344CB8AC3E}">
        <p14:creationId xmlns:p14="http://schemas.microsoft.com/office/powerpoint/2010/main" val="46425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294346"/>
            <a:ext cx="9624461" cy="628048"/>
          </a:xfrm>
          <a:solidFill>
            <a:schemeClr val="accent6">
              <a:lumMod val="60000"/>
              <a:lumOff val="40000"/>
            </a:schemeClr>
          </a:solidFill>
        </p:spPr>
        <p:txBody>
          <a:bodyPr>
            <a:normAutofit fontScale="90000"/>
          </a:bodyPr>
          <a:lstStyle/>
          <a:p>
            <a:pPr algn="ctr"/>
            <a:r>
              <a:rPr lang="en-CA" dirty="0"/>
              <a:t>New Business – Divisional Alignment</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28</a:t>
            </a:fld>
            <a:endParaRPr lang="en-CA"/>
          </a:p>
        </p:txBody>
      </p:sp>
      <p:sp>
        <p:nvSpPr>
          <p:cNvPr id="9" name="Rectangle 8">
            <a:extLst>
              <a:ext uri="{FF2B5EF4-FFF2-40B4-BE49-F238E27FC236}">
                <a16:creationId xmlns:a16="http://schemas.microsoft.com/office/drawing/2014/main" id="{C0BA8E88-EFA9-671D-0689-115D7190FC11}"/>
              </a:ext>
            </a:extLst>
          </p:cNvPr>
          <p:cNvSpPr/>
          <p:nvPr/>
        </p:nvSpPr>
        <p:spPr>
          <a:xfrm>
            <a:off x="423987" y="1987318"/>
            <a:ext cx="2736000" cy="415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000" b="1" dirty="0"/>
              <a:t>Open A</a:t>
            </a:r>
            <a:br>
              <a:rPr lang="en-CA" sz="2000" b="1" dirty="0"/>
            </a:br>
            <a:endParaRPr lang="en-CA" sz="2000" b="1" dirty="0"/>
          </a:p>
          <a:p>
            <a:pPr marL="342900" indent="-342900">
              <a:buFont typeface="+mj-lt"/>
              <a:buAutoNum type="arabicPeriod"/>
            </a:pPr>
            <a:r>
              <a:rPr lang="en-CA" sz="2000" dirty="0"/>
              <a:t>Mafia</a:t>
            </a:r>
          </a:p>
          <a:p>
            <a:pPr marL="342900" indent="-342900">
              <a:buFont typeface="+mj-lt"/>
              <a:buAutoNum type="arabicPeriod"/>
            </a:pPr>
            <a:r>
              <a:rPr lang="en-CA" sz="2000" dirty="0"/>
              <a:t>Mediocre Sluggers</a:t>
            </a:r>
          </a:p>
          <a:p>
            <a:pPr marL="342900" indent="-342900">
              <a:buFont typeface="+mj-lt"/>
              <a:buAutoNum type="arabicPeriod"/>
            </a:pPr>
            <a:r>
              <a:rPr lang="en-CA" sz="2000" dirty="0"/>
              <a:t>Elite Selects</a:t>
            </a:r>
          </a:p>
          <a:p>
            <a:pPr marL="342900" indent="-342900">
              <a:buFont typeface="+mj-lt"/>
              <a:buAutoNum type="arabicPeriod"/>
            </a:pPr>
            <a:r>
              <a:rPr lang="en-CA" sz="2000" dirty="0"/>
              <a:t>Kamikazes</a:t>
            </a:r>
          </a:p>
          <a:p>
            <a:pPr marL="342900" indent="-342900">
              <a:buFont typeface="+mj-lt"/>
              <a:buAutoNum type="arabicPeriod"/>
            </a:pPr>
            <a:r>
              <a:rPr lang="en-CA" sz="2000" dirty="0"/>
              <a:t>Wolf Pack</a:t>
            </a:r>
          </a:p>
          <a:p>
            <a:pPr marL="342900" indent="-342900">
              <a:buFont typeface="+mj-lt"/>
              <a:buAutoNum type="arabicPeriod"/>
            </a:pPr>
            <a:r>
              <a:rPr lang="en-CA" sz="2000" dirty="0"/>
              <a:t>Sherwood Dodgers</a:t>
            </a:r>
          </a:p>
          <a:p>
            <a:pPr marL="342900" indent="-342900">
              <a:buFont typeface="+mj-lt"/>
              <a:buAutoNum type="arabicPeriod"/>
            </a:pPr>
            <a:r>
              <a:rPr lang="en-CA" sz="2000" dirty="0"/>
              <a:t>Cobra Kai</a:t>
            </a:r>
          </a:p>
          <a:p>
            <a:pPr marL="342900" indent="-342900">
              <a:buFont typeface="+mj-lt"/>
              <a:buAutoNum type="arabicPeriod"/>
            </a:pPr>
            <a:r>
              <a:rPr lang="en-CA" sz="2000" dirty="0"/>
              <a:t>Pound</a:t>
            </a:r>
          </a:p>
        </p:txBody>
      </p:sp>
      <p:sp>
        <p:nvSpPr>
          <p:cNvPr id="10" name="Rectangle 9">
            <a:extLst>
              <a:ext uri="{FF2B5EF4-FFF2-40B4-BE49-F238E27FC236}">
                <a16:creationId xmlns:a16="http://schemas.microsoft.com/office/drawing/2014/main" id="{CCF8C3FA-022B-C406-8D14-5C25D220F4E4}"/>
              </a:ext>
            </a:extLst>
          </p:cNvPr>
          <p:cNvSpPr/>
          <p:nvPr/>
        </p:nvSpPr>
        <p:spPr>
          <a:xfrm>
            <a:off x="3318222" y="1987318"/>
            <a:ext cx="2736000" cy="41541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2000" b="1" dirty="0"/>
              <a:t>Open B</a:t>
            </a:r>
            <a:br>
              <a:rPr lang="en-CA" sz="2000" b="1" dirty="0"/>
            </a:br>
            <a:endParaRPr lang="en-CA" sz="2000" b="1" dirty="0"/>
          </a:p>
          <a:p>
            <a:pPr marL="342900" indent="-342900">
              <a:buFont typeface="+mj-lt"/>
              <a:buAutoNum type="arabicPeriod"/>
            </a:pPr>
            <a:r>
              <a:rPr lang="en-CA" sz="2000" dirty="0"/>
              <a:t>Tailgaters</a:t>
            </a:r>
          </a:p>
          <a:p>
            <a:pPr marL="342900" indent="-342900">
              <a:buFont typeface="+mj-lt"/>
              <a:buAutoNum type="arabicPeriod"/>
            </a:pPr>
            <a:r>
              <a:rPr lang="en-CA" sz="2000" dirty="0" err="1"/>
              <a:t>Alchoballics</a:t>
            </a:r>
            <a:endParaRPr lang="en-CA" sz="2000" dirty="0"/>
          </a:p>
          <a:p>
            <a:pPr marL="342900" indent="-342900">
              <a:buFont typeface="+mj-lt"/>
              <a:buAutoNum type="arabicPeriod"/>
            </a:pPr>
            <a:r>
              <a:rPr lang="en-CA" sz="2000" dirty="0"/>
              <a:t>The Chefs</a:t>
            </a:r>
          </a:p>
          <a:p>
            <a:pPr marL="342900" indent="-342900">
              <a:buFont typeface="+mj-lt"/>
              <a:buAutoNum type="arabicPeriod"/>
            </a:pPr>
            <a:r>
              <a:rPr lang="en-CA" sz="2000" dirty="0"/>
              <a:t>Broke Bat Mountain</a:t>
            </a:r>
          </a:p>
          <a:p>
            <a:pPr marL="342900" indent="-342900">
              <a:buFont typeface="+mj-lt"/>
              <a:buAutoNum type="arabicPeriod"/>
            </a:pPr>
            <a:r>
              <a:rPr lang="en-CA" sz="2000" dirty="0"/>
              <a:t>Admirals</a:t>
            </a:r>
          </a:p>
          <a:p>
            <a:pPr marL="342900" indent="-342900">
              <a:buFont typeface="+mj-lt"/>
              <a:buAutoNum type="arabicPeriod"/>
            </a:pPr>
            <a:r>
              <a:rPr lang="en-CA" sz="2000" dirty="0"/>
              <a:t>Big League Boys</a:t>
            </a:r>
          </a:p>
          <a:p>
            <a:pPr marL="342900" indent="-342900">
              <a:buFont typeface="+mj-lt"/>
              <a:buAutoNum type="arabicPeriod"/>
            </a:pPr>
            <a:r>
              <a:rPr lang="en-CA" sz="2000" dirty="0"/>
              <a:t>Ballers</a:t>
            </a:r>
          </a:p>
          <a:p>
            <a:pPr marL="342900" indent="-342900">
              <a:buFont typeface="+mj-lt"/>
              <a:buAutoNum type="arabicPeriod"/>
            </a:pPr>
            <a:r>
              <a:rPr lang="en-CA" sz="2000" dirty="0"/>
              <a:t>Thirsty Beavers</a:t>
            </a:r>
            <a:br>
              <a:rPr lang="en-CA" sz="2000" dirty="0"/>
            </a:br>
            <a:br>
              <a:rPr lang="en-CA" sz="2000" dirty="0"/>
            </a:br>
            <a:br>
              <a:rPr lang="en-CA" sz="2000" dirty="0"/>
            </a:br>
            <a:endParaRPr lang="en-CA" sz="2000" dirty="0"/>
          </a:p>
        </p:txBody>
      </p:sp>
      <p:sp>
        <p:nvSpPr>
          <p:cNvPr id="11" name="Rectangle 10">
            <a:extLst>
              <a:ext uri="{FF2B5EF4-FFF2-40B4-BE49-F238E27FC236}">
                <a16:creationId xmlns:a16="http://schemas.microsoft.com/office/drawing/2014/main" id="{F3923EC5-D440-9A8E-F924-FC0461134A7C}"/>
              </a:ext>
            </a:extLst>
          </p:cNvPr>
          <p:cNvSpPr/>
          <p:nvPr/>
        </p:nvSpPr>
        <p:spPr>
          <a:xfrm>
            <a:off x="6212457" y="1987318"/>
            <a:ext cx="2736000" cy="415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CA" sz="2000" b="1" dirty="0"/>
              <a:t>Open C</a:t>
            </a:r>
            <a:br>
              <a:rPr lang="en-CA" sz="2000" b="1" dirty="0"/>
            </a:br>
            <a:endParaRPr lang="en-CA" sz="2000" b="1" dirty="0"/>
          </a:p>
          <a:p>
            <a:pPr marL="342900" indent="-342900">
              <a:buFont typeface="+mj-lt"/>
              <a:buAutoNum type="arabicPeriod"/>
            </a:pPr>
            <a:r>
              <a:rPr lang="en-CA" sz="2000" dirty="0"/>
              <a:t>Big Dickeys</a:t>
            </a:r>
          </a:p>
          <a:p>
            <a:pPr marL="342900" indent="-342900">
              <a:buFont typeface="+mj-lt"/>
              <a:buAutoNum type="arabicPeriod"/>
            </a:pPr>
            <a:r>
              <a:rPr lang="en-CA" sz="2000" dirty="0"/>
              <a:t>VooDoo</a:t>
            </a:r>
          </a:p>
          <a:p>
            <a:pPr marL="342900" indent="-342900">
              <a:buFont typeface="+mj-lt"/>
              <a:buAutoNum type="arabicPeriod"/>
            </a:pPr>
            <a:r>
              <a:rPr lang="en-CA" sz="2000" dirty="0"/>
              <a:t>Young Guns</a:t>
            </a:r>
          </a:p>
          <a:p>
            <a:pPr marL="342900" indent="-342900">
              <a:buFont typeface="+mj-lt"/>
              <a:buAutoNum type="arabicPeriod"/>
            </a:pPr>
            <a:r>
              <a:rPr lang="en-CA" sz="2000" dirty="0"/>
              <a:t>Thirsty Pigeons</a:t>
            </a:r>
          </a:p>
          <a:p>
            <a:pPr marL="342900" indent="-342900">
              <a:buFont typeface="+mj-lt"/>
              <a:buAutoNum type="arabicPeriod"/>
            </a:pPr>
            <a:r>
              <a:rPr lang="en-CA" sz="2000" dirty="0"/>
              <a:t>Railcore X</a:t>
            </a:r>
          </a:p>
          <a:p>
            <a:pPr marL="342900" indent="-342900">
              <a:buFont typeface="+mj-lt"/>
              <a:buAutoNum type="arabicPeriod"/>
            </a:pPr>
            <a:r>
              <a:rPr lang="en-CA" sz="2000" dirty="0"/>
              <a:t>Furies</a:t>
            </a:r>
          </a:p>
          <a:p>
            <a:pPr marL="342900" indent="-342900">
              <a:buFont typeface="+mj-lt"/>
              <a:buAutoNum type="arabicPeriod"/>
            </a:pPr>
            <a:r>
              <a:rPr lang="en-CA" sz="2000" dirty="0"/>
              <a:t>SOX</a:t>
            </a:r>
          </a:p>
          <a:p>
            <a:pPr marL="342900" indent="-342900">
              <a:buFont typeface="+mj-lt"/>
              <a:buAutoNum type="arabicPeriod"/>
            </a:pPr>
            <a:r>
              <a:rPr lang="en-CA" sz="2000" b="1" dirty="0"/>
              <a:t>Latinos</a:t>
            </a:r>
          </a:p>
        </p:txBody>
      </p:sp>
      <p:sp>
        <p:nvSpPr>
          <p:cNvPr id="12" name="Rectangle 11">
            <a:extLst>
              <a:ext uri="{FF2B5EF4-FFF2-40B4-BE49-F238E27FC236}">
                <a16:creationId xmlns:a16="http://schemas.microsoft.com/office/drawing/2014/main" id="{4615CA13-BDE6-7906-2EE1-937D3ABC850F}"/>
              </a:ext>
            </a:extLst>
          </p:cNvPr>
          <p:cNvSpPr/>
          <p:nvPr/>
        </p:nvSpPr>
        <p:spPr>
          <a:xfrm>
            <a:off x="9106692" y="1987318"/>
            <a:ext cx="2736000" cy="4154176"/>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t"/>
          <a:lstStyle/>
          <a:p>
            <a:pPr algn="ctr"/>
            <a:r>
              <a:rPr lang="en-CA" sz="2000" b="1" dirty="0"/>
              <a:t>Open D</a:t>
            </a:r>
            <a:br>
              <a:rPr lang="en-CA" sz="2000" b="1" dirty="0"/>
            </a:br>
            <a:endParaRPr lang="en-CA" sz="2000" b="1" dirty="0"/>
          </a:p>
          <a:p>
            <a:pPr marL="342900" indent="-342900">
              <a:buFont typeface="+mj-lt"/>
              <a:buAutoNum type="arabicPeriod"/>
            </a:pPr>
            <a:r>
              <a:rPr lang="en-CA" sz="2000" dirty="0"/>
              <a:t>Sturgeon River Swallows</a:t>
            </a:r>
          </a:p>
          <a:p>
            <a:pPr marL="342900" indent="-342900">
              <a:buFont typeface="+mj-lt"/>
              <a:buAutoNum type="arabicPeriod"/>
            </a:pPr>
            <a:r>
              <a:rPr lang="en-CA" sz="2000" b="1" dirty="0"/>
              <a:t>Caribooze</a:t>
            </a:r>
          </a:p>
          <a:p>
            <a:pPr marL="342900" indent="-342900">
              <a:buFont typeface="+mj-lt"/>
              <a:buAutoNum type="arabicPeriod"/>
            </a:pPr>
            <a:r>
              <a:rPr lang="en-CA" sz="2000" b="1" dirty="0"/>
              <a:t>Breaking Bats</a:t>
            </a:r>
          </a:p>
          <a:p>
            <a:pPr marL="342900" indent="-342900">
              <a:buFont typeface="+mj-lt"/>
              <a:buAutoNum type="arabicPeriod"/>
            </a:pPr>
            <a:r>
              <a:rPr lang="en-CA" sz="2000" dirty="0"/>
              <a:t>Ram Ranchers</a:t>
            </a:r>
          </a:p>
          <a:p>
            <a:pPr marL="342900" indent="-342900">
              <a:buFont typeface="+mj-lt"/>
              <a:buAutoNum type="arabicPeriod"/>
            </a:pPr>
            <a:r>
              <a:rPr lang="en-CA" sz="2000" dirty="0"/>
              <a:t>Pudgy P’s Pirates</a:t>
            </a:r>
          </a:p>
          <a:p>
            <a:pPr marL="342900" indent="-342900">
              <a:buFont typeface="+mj-lt"/>
              <a:buAutoNum type="arabicPeriod"/>
            </a:pPr>
            <a:r>
              <a:rPr lang="en-CA" sz="2000" dirty="0"/>
              <a:t>Riverside Mariners</a:t>
            </a:r>
          </a:p>
          <a:p>
            <a:pPr marL="342900" indent="-342900">
              <a:buFont typeface="+mj-lt"/>
              <a:buAutoNum type="arabicPeriod"/>
            </a:pPr>
            <a:r>
              <a:rPr lang="en-CA" sz="2000" b="1" dirty="0"/>
              <a:t>Shottas ?</a:t>
            </a:r>
          </a:p>
          <a:p>
            <a:pPr marL="342900" indent="-342900">
              <a:buFont typeface="+mj-lt"/>
              <a:buAutoNum type="arabicPeriod"/>
            </a:pPr>
            <a:r>
              <a:rPr lang="en-CA" sz="2000" b="1" dirty="0"/>
              <a:t>Slammin Grannys</a:t>
            </a:r>
          </a:p>
          <a:p>
            <a:pPr marL="342900" indent="-342900">
              <a:buFont typeface="+mj-lt"/>
              <a:buAutoNum type="arabicPeriod"/>
            </a:pPr>
            <a:endParaRPr lang="en-CA" sz="2000" dirty="0"/>
          </a:p>
        </p:txBody>
      </p:sp>
      <p:sp>
        <p:nvSpPr>
          <p:cNvPr id="13" name="Rectangle 12">
            <a:extLst>
              <a:ext uri="{FF2B5EF4-FFF2-40B4-BE49-F238E27FC236}">
                <a16:creationId xmlns:a16="http://schemas.microsoft.com/office/drawing/2014/main" id="{D87012A0-7330-3E55-33CE-6A7DC9973F54}"/>
              </a:ext>
            </a:extLst>
          </p:cNvPr>
          <p:cNvSpPr/>
          <p:nvPr/>
        </p:nvSpPr>
        <p:spPr>
          <a:xfrm>
            <a:off x="423986" y="1299412"/>
            <a:ext cx="11418705" cy="567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800" b="1" dirty="0">
                <a:solidFill>
                  <a:schemeClr val="tx1"/>
                </a:solidFill>
              </a:rPr>
              <a:t>Open Divisions (32 teams)</a:t>
            </a:r>
          </a:p>
        </p:txBody>
      </p:sp>
    </p:spTree>
    <p:extLst>
      <p:ext uri="{BB962C8B-B14F-4D97-AF65-F5344CB8AC3E}">
        <p14:creationId xmlns:p14="http://schemas.microsoft.com/office/powerpoint/2010/main" val="185663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294346"/>
            <a:ext cx="9624461" cy="628048"/>
          </a:xfrm>
          <a:solidFill>
            <a:schemeClr val="accent6">
              <a:lumMod val="60000"/>
              <a:lumOff val="40000"/>
            </a:schemeClr>
          </a:solidFill>
        </p:spPr>
        <p:txBody>
          <a:bodyPr>
            <a:normAutofit fontScale="90000"/>
          </a:bodyPr>
          <a:lstStyle/>
          <a:p>
            <a:pPr algn="ctr"/>
            <a:r>
              <a:rPr lang="en-CA" dirty="0"/>
              <a:t>New Business – Divisional Alignment</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29</a:t>
            </a:fld>
            <a:endParaRPr lang="en-CA"/>
          </a:p>
        </p:txBody>
      </p:sp>
      <p:sp>
        <p:nvSpPr>
          <p:cNvPr id="9" name="Rectangle 8">
            <a:extLst>
              <a:ext uri="{FF2B5EF4-FFF2-40B4-BE49-F238E27FC236}">
                <a16:creationId xmlns:a16="http://schemas.microsoft.com/office/drawing/2014/main" id="{C0BA8E88-EFA9-671D-0689-115D7190FC11}"/>
              </a:ext>
            </a:extLst>
          </p:cNvPr>
          <p:cNvSpPr/>
          <p:nvPr/>
        </p:nvSpPr>
        <p:spPr>
          <a:xfrm>
            <a:off x="423987" y="1987318"/>
            <a:ext cx="2736000" cy="415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000" b="1" dirty="0"/>
              <a:t>+40</a:t>
            </a:r>
            <a:br>
              <a:rPr lang="en-CA" sz="2000" b="1" dirty="0"/>
            </a:br>
            <a:endParaRPr lang="en-CA" sz="2000" b="1" dirty="0"/>
          </a:p>
          <a:p>
            <a:pPr marL="342900" indent="-342900">
              <a:buFont typeface="+mj-lt"/>
              <a:buAutoNum type="arabicPeriod"/>
            </a:pPr>
            <a:r>
              <a:rPr lang="en-CA" sz="2000" dirty="0"/>
              <a:t>Rummies</a:t>
            </a:r>
          </a:p>
          <a:p>
            <a:pPr marL="342900" indent="-342900">
              <a:buFont typeface="+mj-lt"/>
              <a:buAutoNum type="arabicPeriod"/>
            </a:pPr>
            <a:r>
              <a:rPr lang="en-CA" sz="2000" dirty="0"/>
              <a:t>Grizzlies</a:t>
            </a:r>
          </a:p>
          <a:p>
            <a:pPr marL="342900" indent="-342900">
              <a:buFont typeface="+mj-lt"/>
              <a:buAutoNum type="arabicPeriod"/>
            </a:pPr>
            <a:r>
              <a:rPr lang="en-CA" sz="2000" dirty="0"/>
              <a:t>Pedlars</a:t>
            </a:r>
          </a:p>
          <a:p>
            <a:pPr marL="342900" indent="-342900">
              <a:buFont typeface="+mj-lt"/>
              <a:buAutoNum type="arabicPeriod"/>
            </a:pPr>
            <a:r>
              <a:rPr lang="en-CA" sz="2000" dirty="0"/>
              <a:t>Slick 50</a:t>
            </a:r>
          </a:p>
          <a:p>
            <a:pPr marL="342900" indent="-342900">
              <a:buFont typeface="+mj-lt"/>
              <a:buAutoNum type="arabicPeriod"/>
            </a:pPr>
            <a:r>
              <a:rPr lang="en-CA" sz="2000" dirty="0"/>
              <a:t>Strikers</a:t>
            </a:r>
          </a:p>
        </p:txBody>
      </p:sp>
      <p:sp>
        <p:nvSpPr>
          <p:cNvPr id="10" name="Rectangle 9">
            <a:extLst>
              <a:ext uri="{FF2B5EF4-FFF2-40B4-BE49-F238E27FC236}">
                <a16:creationId xmlns:a16="http://schemas.microsoft.com/office/drawing/2014/main" id="{CCF8C3FA-022B-C406-8D14-5C25D220F4E4}"/>
              </a:ext>
            </a:extLst>
          </p:cNvPr>
          <p:cNvSpPr/>
          <p:nvPr/>
        </p:nvSpPr>
        <p:spPr>
          <a:xfrm>
            <a:off x="3318222" y="1987318"/>
            <a:ext cx="2736000" cy="41541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CA" sz="2000" b="1" dirty="0"/>
              <a:t>+50</a:t>
            </a:r>
            <a:br>
              <a:rPr lang="en-CA" sz="2000" b="1" dirty="0"/>
            </a:br>
            <a:endParaRPr lang="en-CA" sz="2000" b="1" dirty="0"/>
          </a:p>
          <a:p>
            <a:pPr marL="342900" indent="-342900">
              <a:buFont typeface="+mj-lt"/>
              <a:buAutoNum type="arabicPeriod"/>
            </a:pPr>
            <a:r>
              <a:rPr lang="en-CA" sz="2000" dirty="0"/>
              <a:t>Diamond Bears</a:t>
            </a:r>
          </a:p>
          <a:p>
            <a:pPr marL="342900" indent="-342900">
              <a:buFont typeface="+mj-lt"/>
              <a:buAutoNum type="arabicPeriod"/>
            </a:pPr>
            <a:r>
              <a:rPr lang="en-CA" sz="2000" dirty="0"/>
              <a:t>Ravens</a:t>
            </a:r>
          </a:p>
          <a:p>
            <a:pPr marL="342900" indent="-342900">
              <a:buFont typeface="+mj-lt"/>
              <a:buAutoNum type="arabicPeriod"/>
            </a:pPr>
            <a:r>
              <a:rPr lang="en-CA" sz="2000" dirty="0"/>
              <a:t>Naturals</a:t>
            </a:r>
          </a:p>
          <a:p>
            <a:pPr marL="342900" indent="-342900">
              <a:buFont typeface="+mj-lt"/>
              <a:buAutoNum type="arabicPeriod"/>
            </a:pPr>
            <a:r>
              <a:rPr lang="en-CA" sz="2000" dirty="0"/>
              <a:t>Raiders 50</a:t>
            </a:r>
          </a:p>
          <a:p>
            <a:pPr marL="342900" indent="-342900">
              <a:buFont typeface="+mj-lt"/>
              <a:buAutoNum type="arabicPeriod"/>
            </a:pPr>
            <a:r>
              <a:rPr lang="en-CA" sz="2000" dirty="0"/>
              <a:t>Classics 50+</a:t>
            </a:r>
          </a:p>
        </p:txBody>
      </p:sp>
      <p:sp>
        <p:nvSpPr>
          <p:cNvPr id="11" name="Rectangle 10">
            <a:extLst>
              <a:ext uri="{FF2B5EF4-FFF2-40B4-BE49-F238E27FC236}">
                <a16:creationId xmlns:a16="http://schemas.microsoft.com/office/drawing/2014/main" id="{F3923EC5-D440-9A8E-F924-FC0461134A7C}"/>
              </a:ext>
            </a:extLst>
          </p:cNvPr>
          <p:cNvSpPr/>
          <p:nvPr/>
        </p:nvSpPr>
        <p:spPr>
          <a:xfrm>
            <a:off x="6212457" y="1987318"/>
            <a:ext cx="2736000" cy="415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CA" sz="2000" b="1" dirty="0"/>
              <a:t>+60</a:t>
            </a:r>
            <a:br>
              <a:rPr lang="en-CA" sz="2000" b="1" dirty="0"/>
            </a:br>
            <a:endParaRPr lang="en-CA" sz="2000" b="1" dirty="0"/>
          </a:p>
          <a:p>
            <a:pPr marL="342900" indent="-342900">
              <a:buFont typeface="+mj-lt"/>
              <a:buAutoNum type="arabicPeriod"/>
            </a:pPr>
            <a:r>
              <a:rPr lang="en-CA" sz="2000" dirty="0"/>
              <a:t>Silverbacks</a:t>
            </a:r>
          </a:p>
          <a:p>
            <a:pPr marL="342900" indent="-342900">
              <a:buFont typeface="+mj-lt"/>
              <a:buAutoNum type="arabicPeriod"/>
            </a:pPr>
            <a:r>
              <a:rPr lang="en-CA" sz="2000" dirty="0"/>
              <a:t>Auto Selects</a:t>
            </a:r>
          </a:p>
          <a:p>
            <a:pPr marL="342900" indent="-342900">
              <a:buFont typeface="+mj-lt"/>
              <a:buAutoNum type="arabicPeriod"/>
            </a:pPr>
            <a:r>
              <a:rPr lang="en-CA" sz="2000" dirty="0"/>
              <a:t>Bad Company</a:t>
            </a:r>
          </a:p>
          <a:p>
            <a:pPr marL="342900" indent="-342900">
              <a:buFont typeface="+mj-lt"/>
              <a:buAutoNum type="arabicPeriod"/>
            </a:pPr>
            <a:r>
              <a:rPr lang="en-CA" sz="2000" dirty="0"/>
              <a:t>Classics</a:t>
            </a:r>
          </a:p>
          <a:p>
            <a:pPr marL="342900" indent="-342900">
              <a:buFont typeface="+mj-lt"/>
              <a:buAutoNum type="arabicPeriod"/>
            </a:pPr>
            <a:r>
              <a:rPr lang="en-CA" sz="2000" dirty="0"/>
              <a:t>Buzzards</a:t>
            </a:r>
          </a:p>
          <a:p>
            <a:pPr marL="342900" indent="-342900">
              <a:buFont typeface="+mj-lt"/>
              <a:buAutoNum type="arabicPeriod"/>
            </a:pPr>
            <a:r>
              <a:rPr lang="en-CA" sz="2000" dirty="0"/>
              <a:t>Older Bulls</a:t>
            </a:r>
          </a:p>
          <a:p>
            <a:pPr marL="342900" indent="-342900">
              <a:buFont typeface="+mj-lt"/>
              <a:buAutoNum type="arabicPeriod"/>
            </a:pPr>
            <a:r>
              <a:rPr lang="en-CA" sz="2000" dirty="0"/>
              <a:t>Redline</a:t>
            </a:r>
          </a:p>
          <a:p>
            <a:pPr marL="342900" indent="-342900">
              <a:buFont typeface="+mj-lt"/>
              <a:buAutoNum type="arabicPeriod"/>
            </a:pPr>
            <a:r>
              <a:rPr lang="en-CA" sz="2000" dirty="0"/>
              <a:t>Naturals 60+</a:t>
            </a:r>
          </a:p>
          <a:p>
            <a:pPr marL="342900" indent="-342900">
              <a:buFont typeface="+mj-lt"/>
              <a:buAutoNum type="arabicPeriod"/>
            </a:pPr>
            <a:r>
              <a:rPr lang="en-CA" sz="2000" dirty="0"/>
              <a:t>The Crush</a:t>
            </a:r>
          </a:p>
        </p:txBody>
      </p:sp>
      <p:sp>
        <p:nvSpPr>
          <p:cNvPr id="12" name="Rectangle 11">
            <a:extLst>
              <a:ext uri="{FF2B5EF4-FFF2-40B4-BE49-F238E27FC236}">
                <a16:creationId xmlns:a16="http://schemas.microsoft.com/office/drawing/2014/main" id="{4615CA13-BDE6-7906-2EE1-937D3ABC850F}"/>
              </a:ext>
            </a:extLst>
          </p:cNvPr>
          <p:cNvSpPr/>
          <p:nvPr/>
        </p:nvSpPr>
        <p:spPr>
          <a:xfrm>
            <a:off x="9106692" y="1987318"/>
            <a:ext cx="2736000" cy="4154176"/>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t"/>
          <a:lstStyle/>
          <a:p>
            <a:pPr algn="ctr"/>
            <a:r>
              <a:rPr lang="en-CA" sz="2000" b="1" dirty="0"/>
              <a:t>+70</a:t>
            </a:r>
            <a:br>
              <a:rPr lang="en-CA" sz="2000" b="1" dirty="0"/>
            </a:br>
            <a:endParaRPr lang="en-CA" sz="2000" b="1" dirty="0"/>
          </a:p>
          <a:p>
            <a:pPr marL="342900" indent="-342900">
              <a:buFont typeface="+mj-lt"/>
              <a:buAutoNum type="arabicPeriod"/>
            </a:pPr>
            <a:r>
              <a:rPr lang="en-CA" sz="2000" dirty="0" err="1"/>
              <a:t>CanAlta</a:t>
            </a:r>
            <a:r>
              <a:rPr lang="en-CA" sz="2000" dirty="0"/>
              <a:t> Sox</a:t>
            </a:r>
          </a:p>
          <a:p>
            <a:pPr marL="342900" indent="-342900">
              <a:buFont typeface="+mj-lt"/>
              <a:buAutoNum type="arabicPeriod"/>
            </a:pPr>
            <a:r>
              <a:rPr lang="en-CA" sz="2000" dirty="0"/>
              <a:t>Old Buzzards</a:t>
            </a:r>
          </a:p>
          <a:p>
            <a:pPr marL="342900" indent="-342900">
              <a:buFont typeface="+mj-lt"/>
              <a:buAutoNum type="arabicPeriod"/>
            </a:pPr>
            <a:r>
              <a:rPr lang="en-CA" sz="2000" dirty="0"/>
              <a:t>Old Vets</a:t>
            </a:r>
          </a:p>
          <a:p>
            <a:pPr marL="342900" indent="-342900">
              <a:buFont typeface="+mj-lt"/>
              <a:buAutoNum type="arabicPeriod"/>
            </a:pPr>
            <a:r>
              <a:rPr lang="en-CA" sz="2000" dirty="0"/>
              <a:t>Dynasty Relics</a:t>
            </a:r>
          </a:p>
          <a:p>
            <a:pPr marL="342900" indent="-342900">
              <a:buFont typeface="+mj-lt"/>
              <a:buAutoNum type="arabicPeriod"/>
            </a:pPr>
            <a:r>
              <a:rPr lang="en-CA" sz="2000" dirty="0"/>
              <a:t>St. Albert 70’s</a:t>
            </a:r>
          </a:p>
          <a:p>
            <a:pPr marL="342900" indent="-342900">
              <a:buFont typeface="+mj-lt"/>
              <a:buAutoNum type="arabicPeriod"/>
            </a:pPr>
            <a:r>
              <a:rPr lang="en-CA" sz="2000" dirty="0"/>
              <a:t>Old Buzzards 74+</a:t>
            </a:r>
          </a:p>
          <a:p>
            <a:pPr marL="342900" indent="-342900">
              <a:buFont typeface="+mj-lt"/>
              <a:buAutoNum type="arabicPeriod"/>
            </a:pPr>
            <a:r>
              <a:rPr lang="en-CA" sz="2000" dirty="0"/>
              <a:t>Rockers</a:t>
            </a:r>
          </a:p>
          <a:p>
            <a:pPr marL="342900" indent="-342900">
              <a:buFont typeface="+mj-lt"/>
              <a:buAutoNum type="arabicPeriod"/>
            </a:pPr>
            <a:r>
              <a:rPr lang="en-CA" sz="2000" b="1" dirty="0"/>
              <a:t>Silverbacks 70</a:t>
            </a:r>
          </a:p>
        </p:txBody>
      </p:sp>
      <p:sp>
        <p:nvSpPr>
          <p:cNvPr id="13" name="Rectangle 12">
            <a:extLst>
              <a:ext uri="{FF2B5EF4-FFF2-40B4-BE49-F238E27FC236}">
                <a16:creationId xmlns:a16="http://schemas.microsoft.com/office/drawing/2014/main" id="{D87012A0-7330-3E55-33CE-6A7DC9973F54}"/>
              </a:ext>
            </a:extLst>
          </p:cNvPr>
          <p:cNvSpPr/>
          <p:nvPr/>
        </p:nvSpPr>
        <p:spPr>
          <a:xfrm>
            <a:off x="423986" y="1299412"/>
            <a:ext cx="11418705" cy="567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800" b="1" dirty="0">
                <a:solidFill>
                  <a:schemeClr val="tx1"/>
                </a:solidFill>
              </a:rPr>
              <a:t>Age Restricted Divisions (27 teams)</a:t>
            </a:r>
          </a:p>
        </p:txBody>
      </p:sp>
    </p:spTree>
    <p:extLst>
      <p:ext uri="{BB962C8B-B14F-4D97-AF65-F5344CB8AC3E}">
        <p14:creationId xmlns:p14="http://schemas.microsoft.com/office/powerpoint/2010/main" val="165229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23F533-6F9E-4C13-9E71-E3658C351D04}"/>
              </a:ext>
            </a:extLst>
          </p:cNvPr>
          <p:cNvSpPr/>
          <p:nvPr/>
        </p:nvSpPr>
        <p:spPr>
          <a:xfrm>
            <a:off x="1280966" y="924324"/>
            <a:ext cx="9624461" cy="56282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2024 – Year In Review</a:t>
            </a:r>
          </a:p>
        </p:txBody>
      </p:sp>
      <p:sp>
        <p:nvSpPr>
          <p:cNvPr id="7" name="TextBox 6">
            <a:extLst>
              <a:ext uri="{FF2B5EF4-FFF2-40B4-BE49-F238E27FC236}">
                <a16:creationId xmlns:a16="http://schemas.microsoft.com/office/drawing/2014/main" id="{6EC4243A-D1B1-4267-BE78-8B21F0F4D545}"/>
              </a:ext>
            </a:extLst>
          </p:cNvPr>
          <p:cNvSpPr txBox="1"/>
          <p:nvPr/>
        </p:nvSpPr>
        <p:spPr>
          <a:xfrm>
            <a:off x="1593936" y="2190199"/>
            <a:ext cx="4455730" cy="429348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wrap="square">
            <a:spAutoFit/>
          </a:bodyPr>
          <a:lstStyle/>
          <a:p>
            <a:pPr algn="ctr">
              <a:spcAft>
                <a:spcPts val="600"/>
              </a:spcAft>
            </a:pPr>
            <a:r>
              <a:rPr lang="en-CA" sz="2400" b="1" dirty="0">
                <a:solidFill>
                  <a:srgbClr val="FF0000"/>
                </a:solidFill>
              </a:rPr>
              <a:t>Open Division Winners:</a:t>
            </a:r>
            <a:br>
              <a:rPr lang="en-CA" sz="2400" b="1" dirty="0">
                <a:solidFill>
                  <a:srgbClr val="FF0000"/>
                </a:solidFill>
              </a:rPr>
            </a:br>
            <a:endParaRPr lang="en-CA" sz="1100" b="1" dirty="0">
              <a:solidFill>
                <a:srgbClr val="FF0000"/>
              </a:solidFill>
            </a:endParaRPr>
          </a:p>
          <a:p>
            <a:pPr defTabSz="809625">
              <a:spcAft>
                <a:spcPts val="1200"/>
              </a:spcAft>
            </a:pPr>
            <a:r>
              <a:rPr lang="en-CA" b="1" i="0" dirty="0">
                <a:solidFill>
                  <a:srgbClr val="000000"/>
                </a:solidFill>
                <a:effectLst/>
                <a:latin typeface="Arial" panose="020B0604020202020204" pitchFamily="34" charset="0"/>
              </a:rPr>
              <a:t>Open A Winner</a:t>
            </a:r>
            <a:r>
              <a:rPr lang="en-CA" b="0" i="0" dirty="0">
                <a:solidFill>
                  <a:srgbClr val="000000"/>
                </a:solidFill>
                <a:effectLst/>
                <a:latin typeface="Arial" panose="020B0604020202020204" pitchFamily="34" charset="0"/>
              </a:rPr>
              <a:t>	Elite Selects</a:t>
            </a:r>
          </a:p>
          <a:p>
            <a:pPr defTabSz="809625">
              <a:spcAft>
                <a:spcPts val="1200"/>
              </a:spcAft>
            </a:pPr>
            <a:r>
              <a:rPr lang="en-CA" b="1" dirty="0">
                <a:solidFill>
                  <a:srgbClr val="000000"/>
                </a:solidFill>
                <a:latin typeface="Arial" panose="020B0604020202020204" pitchFamily="34" charset="0"/>
              </a:rPr>
              <a:t>Open A Consolation</a:t>
            </a:r>
            <a:r>
              <a:rPr lang="en-CA" dirty="0">
                <a:solidFill>
                  <a:srgbClr val="000000"/>
                </a:solidFill>
                <a:latin typeface="Arial" panose="020B0604020202020204" pitchFamily="34" charset="0"/>
              </a:rPr>
              <a:t>	Diamond Kings</a:t>
            </a:r>
            <a:endParaRPr lang="en-CA" b="0" i="0" dirty="0">
              <a:solidFill>
                <a:srgbClr val="000000"/>
              </a:solidFill>
              <a:effectLst/>
              <a:latin typeface="Arial" panose="020B0604020202020204" pitchFamily="34" charset="0"/>
            </a:endParaRPr>
          </a:p>
          <a:p>
            <a:pPr defTabSz="809625">
              <a:spcAft>
                <a:spcPts val="1200"/>
              </a:spcAft>
            </a:pPr>
            <a:r>
              <a:rPr lang="en-CA" b="1" i="0" dirty="0">
                <a:solidFill>
                  <a:srgbClr val="000000"/>
                </a:solidFill>
                <a:effectLst/>
                <a:latin typeface="Arial" panose="020B0604020202020204" pitchFamily="34" charset="0"/>
              </a:rPr>
              <a:t>Open B Winner	</a:t>
            </a:r>
            <a:r>
              <a:rPr lang="en-CA" b="0" i="0" dirty="0">
                <a:solidFill>
                  <a:srgbClr val="000000"/>
                </a:solidFill>
                <a:effectLst/>
                <a:latin typeface="Arial" panose="020B0604020202020204" pitchFamily="34" charset="0"/>
              </a:rPr>
              <a:t>Thirsty Beavers</a:t>
            </a:r>
          </a:p>
          <a:p>
            <a:pPr defTabSz="809625">
              <a:spcAft>
                <a:spcPts val="1200"/>
              </a:spcAft>
            </a:pPr>
            <a:r>
              <a:rPr lang="en-CA" b="1" i="0" dirty="0">
                <a:solidFill>
                  <a:srgbClr val="000000"/>
                </a:solidFill>
                <a:effectLst/>
                <a:latin typeface="Arial" panose="020B0604020202020204" pitchFamily="34" charset="0"/>
              </a:rPr>
              <a:t>Open B Consolation</a:t>
            </a:r>
            <a:r>
              <a:rPr lang="en-CA" b="0" i="0" dirty="0">
                <a:solidFill>
                  <a:srgbClr val="000000"/>
                </a:solidFill>
                <a:effectLst/>
                <a:latin typeface="Arial" panose="020B0604020202020204" pitchFamily="34" charset="0"/>
              </a:rPr>
              <a:t> 	Big League Boys</a:t>
            </a:r>
          </a:p>
          <a:p>
            <a:pPr defTabSz="809625">
              <a:spcAft>
                <a:spcPts val="1200"/>
              </a:spcAft>
            </a:pPr>
            <a:r>
              <a:rPr lang="en-CA" b="1" i="0" dirty="0">
                <a:solidFill>
                  <a:srgbClr val="000000"/>
                </a:solidFill>
                <a:effectLst/>
                <a:latin typeface="Arial" panose="020B0604020202020204" pitchFamily="34" charset="0"/>
              </a:rPr>
              <a:t>Open C Winner</a:t>
            </a:r>
            <a:r>
              <a:rPr lang="en-CA" b="0" i="0" dirty="0">
                <a:solidFill>
                  <a:srgbClr val="000000"/>
                </a:solidFill>
                <a:effectLst/>
                <a:latin typeface="Arial" panose="020B0604020202020204" pitchFamily="34" charset="0"/>
              </a:rPr>
              <a:t> 	Alchoballics</a:t>
            </a:r>
          </a:p>
          <a:p>
            <a:pPr defTabSz="809625">
              <a:spcAft>
                <a:spcPts val="1200"/>
              </a:spcAft>
            </a:pPr>
            <a:r>
              <a:rPr lang="en-CA" b="1" i="0" dirty="0">
                <a:solidFill>
                  <a:srgbClr val="000000"/>
                </a:solidFill>
                <a:effectLst/>
                <a:latin typeface="Arial" panose="020B0604020202020204" pitchFamily="34" charset="0"/>
              </a:rPr>
              <a:t>Open C Consolation</a:t>
            </a:r>
            <a:r>
              <a:rPr lang="en-CA" b="0" i="0" dirty="0">
                <a:solidFill>
                  <a:srgbClr val="000000"/>
                </a:solidFill>
                <a:effectLst/>
                <a:latin typeface="Arial" panose="020B0604020202020204" pitchFamily="34" charset="0"/>
              </a:rPr>
              <a:t>  	C-Section</a:t>
            </a:r>
          </a:p>
          <a:p>
            <a:pPr defTabSz="809625">
              <a:spcAft>
                <a:spcPts val="1200"/>
              </a:spcAft>
            </a:pPr>
            <a:r>
              <a:rPr lang="en-CA" b="1" i="0" dirty="0">
                <a:solidFill>
                  <a:srgbClr val="000000"/>
                </a:solidFill>
                <a:effectLst/>
                <a:latin typeface="Arial" panose="020B0604020202020204" pitchFamily="34" charset="0"/>
              </a:rPr>
              <a:t>Open D Winner</a:t>
            </a:r>
            <a:r>
              <a:rPr lang="en-CA" b="0" i="0" dirty="0">
                <a:solidFill>
                  <a:srgbClr val="000000"/>
                </a:solidFill>
                <a:effectLst/>
                <a:latin typeface="Arial" panose="020B0604020202020204" pitchFamily="34" charset="0"/>
              </a:rPr>
              <a:t>	Railcore</a:t>
            </a:r>
            <a:r>
              <a:rPr lang="en-CA" dirty="0">
                <a:solidFill>
                  <a:srgbClr val="000000"/>
                </a:solidFill>
                <a:latin typeface="Arial" panose="020B0604020202020204" pitchFamily="34" charset="0"/>
              </a:rPr>
              <a:t> X</a:t>
            </a:r>
            <a:endParaRPr lang="en-CA" b="0" i="0" dirty="0">
              <a:solidFill>
                <a:srgbClr val="000000"/>
              </a:solidFill>
              <a:effectLst/>
              <a:latin typeface="Arial" panose="020B0604020202020204" pitchFamily="34" charset="0"/>
            </a:endParaRPr>
          </a:p>
          <a:p>
            <a:pPr defTabSz="809625">
              <a:spcAft>
                <a:spcPts val="1200"/>
              </a:spcAft>
            </a:pPr>
            <a:r>
              <a:rPr lang="en-CA" b="1" i="0" dirty="0">
                <a:solidFill>
                  <a:srgbClr val="000000"/>
                </a:solidFill>
                <a:effectLst/>
                <a:latin typeface="Arial" panose="020B0604020202020204" pitchFamily="34" charset="0"/>
              </a:rPr>
              <a:t>Open D Consolation</a:t>
            </a:r>
            <a:r>
              <a:rPr lang="en-CA" b="0" i="0" dirty="0">
                <a:solidFill>
                  <a:srgbClr val="000000"/>
                </a:solidFill>
                <a:effectLst/>
                <a:latin typeface="Arial" panose="020B0604020202020204" pitchFamily="34" charset="0"/>
              </a:rPr>
              <a:t> </a:t>
            </a:r>
            <a:r>
              <a:rPr lang="en-CA" dirty="0">
                <a:solidFill>
                  <a:srgbClr val="000000"/>
                </a:solidFill>
                <a:latin typeface="Arial" panose="020B0604020202020204" pitchFamily="34" charset="0"/>
              </a:rPr>
              <a:t>	</a:t>
            </a:r>
            <a:r>
              <a:rPr lang="en-CA" b="0" i="0" dirty="0">
                <a:solidFill>
                  <a:srgbClr val="000000"/>
                </a:solidFill>
                <a:effectLst/>
                <a:latin typeface="Arial" panose="020B0604020202020204" pitchFamily="34" charset="0"/>
              </a:rPr>
              <a:t>Sturgeon River 				Swallows</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3</a:t>
            </a:fld>
            <a:endParaRPr lang="en-CA" dirty="0"/>
          </a:p>
        </p:txBody>
      </p:sp>
      <p:sp>
        <p:nvSpPr>
          <p:cNvPr id="3" name="TextBox 2">
            <a:extLst>
              <a:ext uri="{FF2B5EF4-FFF2-40B4-BE49-F238E27FC236}">
                <a16:creationId xmlns:a16="http://schemas.microsoft.com/office/drawing/2014/main" id="{C9776186-E6CA-C7E1-9254-E6A687EE7A0F}"/>
              </a:ext>
            </a:extLst>
          </p:cNvPr>
          <p:cNvSpPr txBox="1"/>
          <p:nvPr/>
        </p:nvSpPr>
        <p:spPr>
          <a:xfrm>
            <a:off x="6142336" y="2205587"/>
            <a:ext cx="4531251" cy="4278094"/>
          </a:xfrm>
          <a:prstGeom prst="rect">
            <a:avLst/>
          </a:prstGeom>
          <a:gradFill flip="none" rotWithShape="1">
            <a:gsLst>
              <a:gs pos="0">
                <a:schemeClr val="accent5">
                  <a:lumMod val="75000"/>
                </a:schemeClr>
              </a:gs>
              <a:gs pos="53000">
                <a:schemeClr val="accent1">
                  <a:tint val="44500"/>
                  <a:satMod val="160000"/>
                </a:schemeClr>
              </a:gs>
              <a:gs pos="100000">
                <a:schemeClr val="accent1">
                  <a:lumMod val="20000"/>
                  <a:lumOff val="80000"/>
                </a:schemeClr>
              </a:gs>
            </a:gsLst>
            <a:lin ang="2700000" scaled="1"/>
            <a:tileRect/>
          </a:gradFill>
        </p:spPr>
        <p:txBody>
          <a:bodyPr wrap="square">
            <a:spAutoFit/>
          </a:bodyPr>
          <a:lstStyle/>
          <a:p>
            <a:pPr algn="ctr">
              <a:spcAft>
                <a:spcPts val="600"/>
              </a:spcAft>
            </a:pPr>
            <a:r>
              <a:rPr lang="en-CA" sz="2400" b="1" dirty="0">
                <a:solidFill>
                  <a:srgbClr val="FFFF00"/>
                </a:solidFill>
              </a:rPr>
              <a:t>Age Restricted Winners:</a:t>
            </a:r>
            <a:endParaRPr lang="en-CA" sz="600" b="1" dirty="0">
              <a:solidFill>
                <a:srgbClr val="000000"/>
              </a:solidFill>
              <a:latin typeface="Arial" panose="020B0604020202020204" pitchFamily="34" charset="0"/>
            </a:endParaRPr>
          </a:p>
          <a:p>
            <a:pPr>
              <a:spcAft>
                <a:spcPts val="600"/>
              </a:spcAft>
            </a:pPr>
            <a:r>
              <a:rPr lang="en-CA" b="1" i="0" dirty="0">
                <a:solidFill>
                  <a:srgbClr val="000000"/>
                </a:solidFill>
                <a:effectLst/>
                <a:latin typeface="Arial" panose="020B0604020202020204" pitchFamily="34" charset="0"/>
              </a:rPr>
              <a:t>Plus 40</a:t>
            </a:r>
            <a:r>
              <a:rPr lang="en-CA" b="0" i="0" dirty="0">
                <a:solidFill>
                  <a:srgbClr val="000000"/>
                </a:solidFill>
                <a:effectLst/>
                <a:latin typeface="Arial" panose="020B0604020202020204" pitchFamily="34" charset="0"/>
              </a:rPr>
              <a:t> </a:t>
            </a:r>
            <a:r>
              <a:rPr lang="en-CA" b="1" i="0" dirty="0">
                <a:solidFill>
                  <a:srgbClr val="000000"/>
                </a:solidFill>
                <a:effectLst/>
                <a:latin typeface="Arial" panose="020B0604020202020204" pitchFamily="34" charset="0"/>
              </a:rPr>
              <a:t>Winner</a:t>
            </a:r>
            <a:r>
              <a:rPr lang="en-CA" b="0" i="0" dirty="0">
                <a:solidFill>
                  <a:srgbClr val="000000"/>
                </a:solidFill>
                <a:effectLst/>
                <a:latin typeface="Arial" panose="020B0604020202020204" pitchFamily="34" charset="0"/>
              </a:rPr>
              <a:t>		Slick 50</a:t>
            </a:r>
          </a:p>
          <a:p>
            <a:pPr>
              <a:spcAft>
                <a:spcPts val="1200"/>
              </a:spcAft>
            </a:pPr>
            <a:r>
              <a:rPr lang="en-CA" b="1" i="0" dirty="0">
                <a:solidFill>
                  <a:srgbClr val="000000"/>
                </a:solidFill>
                <a:effectLst/>
                <a:latin typeface="Arial" panose="020B0604020202020204" pitchFamily="34" charset="0"/>
              </a:rPr>
              <a:t>Plus 50</a:t>
            </a:r>
            <a:r>
              <a:rPr lang="en-CA" b="0" i="0" dirty="0">
                <a:solidFill>
                  <a:srgbClr val="000000"/>
                </a:solidFill>
                <a:effectLst/>
                <a:latin typeface="Arial" panose="020B0604020202020204" pitchFamily="34" charset="0"/>
              </a:rPr>
              <a:t> </a:t>
            </a:r>
            <a:r>
              <a:rPr lang="en-CA" b="1" i="0" dirty="0">
                <a:solidFill>
                  <a:srgbClr val="000000"/>
                </a:solidFill>
                <a:effectLst/>
                <a:latin typeface="Arial" panose="020B0604020202020204" pitchFamily="34" charset="0"/>
              </a:rPr>
              <a:t>Winner</a:t>
            </a:r>
            <a:r>
              <a:rPr lang="en-CA" b="0" i="0" dirty="0">
                <a:solidFill>
                  <a:srgbClr val="000000"/>
                </a:solidFill>
                <a:effectLst/>
                <a:latin typeface="Arial" panose="020B0604020202020204" pitchFamily="34" charset="0"/>
              </a:rPr>
              <a:t>		Classics 50+</a:t>
            </a:r>
          </a:p>
          <a:p>
            <a:pPr>
              <a:spcAft>
                <a:spcPts val="1200"/>
              </a:spcAft>
            </a:pPr>
            <a:r>
              <a:rPr lang="en-CA" b="1" i="0" dirty="0">
                <a:solidFill>
                  <a:srgbClr val="000000"/>
                </a:solidFill>
                <a:effectLst/>
                <a:latin typeface="Arial" panose="020B0604020202020204" pitchFamily="34" charset="0"/>
              </a:rPr>
              <a:t>Plus 60 Winner</a:t>
            </a:r>
            <a:r>
              <a:rPr lang="en-CA" b="0" i="0" dirty="0">
                <a:solidFill>
                  <a:srgbClr val="000000"/>
                </a:solidFill>
                <a:effectLst/>
                <a:latin typeface="Arial" panose="020B0604020202020204" pitchFamily="34" charset="0"/>
              </a:rPr>
              <a:t> 		Redline</a:t>
            </a:r>
          </a:p>
          <a:p>
            <a:pPr>
              <a:spcAft>
                <a:spcPts val="1200"/>
              </a:spcAft>
            </a:pPr>
            <a:r>
              <a:rPr lang="en-CA" b="1" dirty="0">
                <a:solidFill>
                  <a:srgbClr val="000000"/>
                </a:solidFill>
                <a:latin typeface="Arial" panose="020B0604020202020204" pitchFamily="34" charset="0"/>
              </a:rPr>
              <a:t>Plus 60 Consolation</a:t>
            </a:r>
            <a:r>
              <a:rPr lang="en-CA" dirty="0">
                <a:solidFill>
                  <a:srgbClr val="000000"/>
                </a:solidFill>
                <a:latin typeface="Arial" panose="020B0604020202020204" pitchFamily="34" charset="0"/>
              </a:rPr>
              <a:t>	Silverbacks</a:t>
            </a:r>
            <a:endParaRPr lang="en-CA" b="0" i="0" dirty="0">
              <a:solidFill>
                <a:srgbClr val="000000"/>
              </a:solidFill>
              <a:effectLst/>
              <a:latin typeface="Arial" panose="020B0604020202020204" pitchFamily="34" charset="0"/>
            </a:endParaRPr>
          </a:p>
          <a:p>
            <a:pPr>
              <a:spcAft>
                <a:spcPts val="1200"/>
              </a:spcAft>
            </a:pPr>
            <a:r>
              <a:rPr lang="en-CA" b="1" i="0" dirty="0">
                <a:solidFill>
                  <a:srgbClr val="000000"/>
                </a:solidFill>
                <a:effectLst/>
                <a:latin typeface="Arial" panose="020B0604020202020204" pitchFamily="34" charset="0"/>
              </a:rPr>
              <a:t>Plus 60 B-Side</a:t>
            </a:r>
            <a:r>
              <a:rPr lang="en-CA" b="0" i="0" dirty="0">
                <a:solidFill>
                  <a:srgbClr val="000000"/>
                </a:solidFill>
                <a:effectLst/>
                <a:latin typeface="Arial" panose="020B0604020202020204" pitchFamily="34" charset="0"/>
              </a:rPr>
              <a:t> 		Bad Company</a:t>
            </a:r>
          </a:p>
          <a:p>
            <a:pPr>
              <a:spcAft>
                <a:spcPts val="1200"/>
              </a:spcAft>
            </a:pPr>
            <a:r>
              <a:rPr lang="en-CA" b="1" dirty="0">
                <a:solidFill>
                  <a:srgbClr val="000000"/>
                </a:solidFill>
                <a:latin typeface="Arial" panose="020B0604020202020204" pitchFamily="34" charset="0"/>
              </a:rPr>
              <a:t>Plus 60 C-Side</a:t>
            </a:r>
            <a:r>
              <a:rPr lang="en-CA" dirty="0">
                <a:solidFill>
                  <a:srgbClr val="000000"/>
                </a:solidFill>
                <a:latin typeface="Arial" panose="020B0604020202020204" pitchFamily="34" charset="0"/>
              </a:rPr>
              <a:t>		The Crush</a:t>
            </a:r>
            <a:endParaRPr lang="en-CA" b="0" i="0" dirty="0">
              <a:solidFill>
                <a:srgbClr val="000000"/>
              </a:solidFill>
              <a:effectLst/>
              <a:latin typeface="Arial" panose="020B0604020202020204" pitchFamily="34" charset="0"/>
            </a:endParaRPr>
          </a:p>
          <a:p>
            <a:pPr>
              <a:spcAft>
                <a:spcPts val="1200"/>
              </a:spcAft>
            </a:pPr>
            <a:r>
              <a:rPr lang="en-CA" b="1" i="0" dirty="0">
                <a:solidFill>
                  <a:srgbClr val="000000"/>
                </a:solidFill>
                <a:effectLst/>
                <a:latin typeface="Arial" panose="020B0604020202020204" pitchFamily="34" charset="0"/>
              </a:rPr>
              <a:t>Plus 70 Winner </a:t>
            </a:r>
            <a:r>
              <a:rPr lang="en-CA" dirty="0">
                <a:solidFill>
                  <a:srgbClr val="000000"/>
                </a:solidFill>
                <a:latin typeface="Arial" panose="020B0604020202020204" pitchFamily="34" charset="0"/>
              </a:rPr>
              <a:t>		</a:t>
            </a:r>
            <a:r>
              <a:rPr lang="en-CA" b="0" i="0" dirty="0">
                <a:solidFill>
                  <a:srgbClr val="000000"/>
                </a:solidFill>
                <a:effectLst/>
                <a:latin typeface="Arial" panose="020B0604020202020204" pitchFamily="34" charset="0"/>
              </a:rPr>
              <a:t>Rockers</a:t>
            </a:r>
          </a:p>
          <a:p>
            <a:pPr>
              <a:spcAft>
                <a:spcPts val="1200"/>
              </a:spcAft>
            </a:pPr>
            <a:r>
              <a:rPr lang="en-CA" b="1" dirty="0">
                <a:solidFill>
                  <a:srgbClr val="000000"/>
                </a:solidFill>
                <a:latin typeface="Arial" panose="020B0604020202020204" pitchFamily="34" charset="0"/>
              </a:rPr>
              <a:t>Plus 70 Consolation</a:t>
            </a:r>
            <a:r>
              <a:rPr lang="en-CA" dirty="0">
                <a:solidFill>
                  <a:srgbClr val="000000"/>
                </a:solidFill>
                <a:latin typeface="Arial" panose="020B0604020202020204" pitchFamily="34" charset="0"/>
              </a:rPr>
              <a:t>	Old Buzzards</a:t>
            </a:r>
            <a:endParaRPr lang="en-CA" b="0" i="0" dirty="0">
              <a:solidFill>
                <a:srgbClr val="000000"/>
              </a:solidFill>
              <a:effectLst/>
              <a:latin typeface="Arial" panose="020B0604020202020204" pitchFamily="34" charset="0"/>
            </a:endParaRPr>
          </a:p>
          <a:p>
            <a:pPr>
              <a:spcAft>
                <a:spcPts val="1200"/>
              </a:spcAft>
            </a:pPr>
            <a:r>
              <a:rPr lang="en-CA" b="1" dirty="0">
                <a:solidFill>
                  <a:srgbClr val="000000"/>
                </a:solidFill>
                <a:latin typeface="Arial" panose="020B0604020202020204" pitchFamily="34" charset="0"/>
              </a:rPr>
              <a:t>Plus 70 B Winner</a:t>
            </a:r>
            <a:r>
              <a:rPr lang="en-CA" dirty="0">
                <a:solidFill>
                  <a:srgbClr val="000000"/>
                </a:solidFill>
                <a:latin typeface="Arial" panose="020B0604020202020204" pitchFamily="34" charset="0"/>
              </a:rPr>
              <a:t>	Raiders 70+</a:t>
            </a:r>
            <a:br>
              <a:rPr lang="en-CA" dirty="0">
                <a:solidFill>
                  <a:srgbClr val="000000"/>
                </a:solidFill>
                <a:latin typeface="Arial" panose="020B0604020202020204" pitchFamily="34" charset="0"/>
              </a:rPr>
            </a:br>
            <a:endParaRPr lang="en-CA" sz="500" b="1" dirty="0">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C3BFBB38-FF5C-702D-F17D-B005CB60806F}"/>
              </a:ext>
            </a:extLst>
          </p:cNvPr>
          <p:cNvSpPr txBox="1"/>
          <p:nvPr/>
        </p:nvSpPr>
        <p:spPr>
          <a:xfrm>
            <a:off x="3738880" y="1289449"/>
            <a:ext cx="4287047" cy="707886"/>
          </a:xfrm>
          <a:prstGeom prst="rect">
            <a:avLst/>
          </a:prstGeom>
          <a:noFill/>
        </p:spPr>
        <p:txBody>
          <a:bodyPr wrap="square" rtlCol="0">
            <a:spAutoFit/>
          </a:bodyPr>
          <a:lstStyle/>
          <a:p>
            <a:pPr algn="ctr"/>
            <a:r>
              <a:rPr lang="en-CA" sz="4000" b="1" dirty="0"/>
              <a:t>Congratulations!</a:t>
            </a:r>
          </a:p>
        </p:txBody>
      </p:sp>
    </p:spTree>
    <p:extLst>
      <p:ext uri="{BB962C8B-B14F-4D97-AF65-F5344CB8AC3E}">
        <p14:creationId xmlns:p14="http://schemas.microsoft.com/office/powerpoint/2010/main" val="4068681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322711" y="202004"/>
            <a:ext cx="9624461" cy="628048"/>
          </a:xfrm>
          <a:solidFill>
            <a:schemeClr val="accent6">
              <a:lumMod val="60000"/>
              <a:lumOff val="40000"/>
            </a:schemeClr>
          </a:solidFill>
        </p:spPr>
        <p:txBody>
          <a:bodyPr>
            <a:normAutofit fontScale="90000"/>
          </a:bodyPr>
          <a:lstStyle/>
          <a:p>
            <a:pPr algn="ctr"/>
            <a:r>
              <a:rPr lang="en-CA" dirty="0"/>
              <a:t>New Business – Implementation of Survey</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30</a:t>
            </a:fld>
            <a:endParaRPr lang="en-CA"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431893" y="1441406"/>
            <a:ext cx="6169910" cy="3877985"/>
          </a:xfrm>
          <a:prstGeom prst="rect">
            <a:avLst/>
          </a:prstGeom>
          <a:noFill/>
        </p:spPr>
        <p:txBody>
          <a:bodyPr wrap="square" rtlCol="0">
            <a:spAutoFit/>
          </a:bodyPr>
          <a:lstStyle/>
          <a:p>
            <a:pPr marL="0" lvl="2" algn="ctr">
              <a:spcAft>
                <a:spcPts val="1200"/>
              </a:spcAft>
            </a:pPr>
            <a:r>
              <a:rPr lang="en-CA" sz="2800" b="1" dirty="0"/>
              <a:t>Tracker Survey</a:t>
            </a:r>
          </a:p>
          <a:p>
            <a:pPr marL="457200" lvl="2" indent="-457200">
              <a:spcAft>
                <a:spcPts val="1200"/>
              </a:spcAft>
              <a:buFont typeface="Arial" panose="020B0604020202020204" pitchFamily="34" charset="0"/>
              <a:buChar char="•"/>
            </a:pPr>
            <a:r>
              <a:rPr lang="en-CA" sz="2800" dirty="0"/>
              <a:t>Collect feedback across a range of topics</a:t>
            </a:r>
          </a:p>
          <a:p>
            <a:pPr marL="457200" lvl="2" indent="-457200">
              <a:spcAft>
                <a:spcPts val="1200"/>
              </a:spcAft>
              <a:buFont typeface="Arial" panose="020B0604020202020204" pitchFamily="34" charset="0"/>
              <a:buChar char="•"/>
            </a:pPr>
            <a:r>
              <a:rPr lang="en-CA" sz="2800" dirty="0"/>
              <a:t>Annual survey</a:t>
            </a:r>
          </a:p>
          <a:p>
            <a:pPr marL="457200" lvl="2" indent="-457200">
              <a:spcAft>
                <a:spcPts val="1200"/>
              </a:spcAft>
              <a:buFont typeface="Arial" panose="020B0604020202020204" pitchFamily="34" charset="0"/>
              <a:buChar char="•"/>
            </a:pPr>
            <a:r>
              <a:rPr lang="en-CA" sz="2800" dirty="0"/>
              <a:t>All players</a:t>
            </a:r>
          </a:p>
          <a:p>
            <a:pPr marL="457200" lvl="2" indent="-457200">
              <a:spcAft>
                <a:spcPts val="1200"/>
              </a:spcAft>
              <a:buFont typeface="Arial" panose="020B0604020202020204" pitchFamily="34" charset="0"/>
              <a:buChar char="•"/>
            </a:pPr>
            <a:r>
              <a:rPr lang="en-CA" sz="2800" dirty="0"/>
              <a:t>Standard set of questions</a:t>
            </a:r>
          </a:p>
          <a:p>
            <a:pPr marL="457200" lvl="2" indent="-457200">
              <a:spcAft>
                <a:spcPts val="1200"/>
              </a:spcAft>
              <a:buFont typeface="Arial" panose="020B0604020202020204" pitchFamily="34" charset="0"/>
              <a:buChar char="•"/>
            </a:pPr>
            <a:r>
              <a:rPr lang="en-CA" sz="2800" dirty="0"/>
              <a:t>Now Targeting March/April of 2024</a:t>
            </a:r>
            <a:endParaRPr lang="en-CA" sz="2400" b="1" dirty="0">
              <a:solidFill>
                <a:srgbClr val="FF0000"/>
              </a:solidFill>
            </a:endParaRPr>
          </a:p>
        </p:txBody>
      </p:sp>
      <p:pic>
        <p:nvPicPr>
          <p:cNvPr id="1026" name="Picture 2" descr="GIF - Take A Quick Survey - Discover &amp; Share GIFs">
            <a:extLst>
              <a:ext uri="{FF2B5EF4-FFF2-40B4-BE49-F238E27FC236}">
                <a16:creationId xmlns:a16="http://schemas.microsoft.com/office/drawing/2014/main" id="{0763D0DA-61EC-9CC0-EFE5-B9DB2554E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378" y="2703023"/>
            <a:ext cx="3837545" cy="239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7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3" y="2018830"/>
            <a:ext cx="9624461" cy="628048"/>
          </a:xfrm>
          <a:solidFill>
            <a:schemeClr val="accent6">
              <a:lumMod val="60000"/>
              <a:lumOff val="40000"/>
            </a:schemeClr>
          </a:solidFill>
        </p:spPr>
        <p:txBody>
          <a:bodyPr>
            <a:normAutofit fontScale="90000"/>
          </a:bodyPr>
          <a:lstStyle/>
          <a:p>
            <a:pPr algn="ctr"/>
            <a:r>
              <a:rPr lang="en-CA" dirty="0"/>
              <a:t>Adjourn	</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31</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351285" y="2815115"/>
            <a:ext cx="9282896" cy="3885679"/>
          </a:xfrm>
          <a:prstGeom prst="rect">
            <a:avLst/>
          </a:prstGeom>
          <a:noFill/>
        </p:spPr>
        <p:txBody>
          <a:bodyPr wrap="square" rtlCol="0">
            <a:spAutoFit/>
          </a:bodyPr>
          <a:lstStyle/>
          <a:p>
            <a:pPr marL="0" lvl="2" algn="ctr">
              <a:spcAft>
                <a:spcPts val="1200"/>
              </a:spcAft>
            </a:pPr>
            <a:r>
              <a:rPr lang="en-CA" sz="2800" b="1" dirty="0">
                <a:solidFill>
                  <a:srgbClr val="FF0000"/>
                </a:solidFill>
              </a:rPr>
              <a:t>Motion to Adjourn?</a:t>
            </a:r>
          </a:p>
          <a:p>
            <a:pPr marL="0" lvl="2" algn="ctr">
              <a:spcAft>
                <a:spcPts val="1200"/>
              </a:spcAft>
            </a:pPr>
            <a:endParaRPr lang="en-CA" sz="2000" b="1" dirty="0"/>
          </a:p>
          <a:p>
            <a:pPr marL="0" lvl="2" algn="ctr">
              <a:spcAft>
                <a:spcPts val="1200"/>
              </a:spcAft>
            </a:pPr>
            <a:r>
              <a:rPr lang="en-CA" sz="2800" b="1" dirty="0"/>
              <a:t>Thank you!</a:t>
            </a:r>
          </a:p>
          <a:p>
            <a:pPr marL="0" lvl="2" algn="ctr">
              <a:spcAft>
                <a:spcPts val="1200"/>
              </a:spcAft>
            </a:pPr>
            <a:endParaRPr lang="en-CA" sz="1050" dirty="0"/>
          </a:p>
          <a:p>
            <a:pPr marL="0" lvl="2" algn="ctr">
              <a:spcAft>
                <a:spcPts val="1200"/>
              </a:spcAft>
            </a:pPr>
            <a:r>
              <a:rPr lang="en-CA" sz="2800" dirty="0"/>
              <a:t>Next Meeting: </a:t>
            </a:r>
          </a:p>
          <a:p>
            <a:pPr marL="0" lvl="2" algn="ctr">
              <a:spcAft>
                <a:spcPts val="1200"/>
              </a:spcAft>
            </a:pPr>
            <a:r>
              <a:rPr lang="en-CA" sz="3200" dirty="0">
                <a:solidFill>
                  <a:srgbClr val="FF0000"/>
                </a:solidFill>
              </a:rPr>
              <a:t>SAMSPA General Meeting</a:t>
            </a:r>
          </a:p>
          <a:p>
            <a:pPr marL="0" lvl="2" algn="ctr">
              <a:spcAft>
                <a:spcPts val="1200"/>
              </a:spcAft>
            </a:pPr>
            <a:r>
              <a:rPr lang="en-CA" sz="3200">
                <a:solidFill>
                  <a:srgbClr val="0070C0"/>
                </a:solidFill>
              </a:rPr>
              <a:t>April 5, </a:t>
            </a:r>
            <a:r>
              <a:rPr lang="en-CA" sz="3200" dirty="0">
                <a:solidFill>
                  <a:srgbClr val="0070C0"/>
                </a:solidFill>
              </a:rPr>
              <a:t>2024 (tentative) </a:t>
            </a:r>
            <a:endParaRPr lang="en-CA" sz="2800" dirty="0">
              <a:solidFill>
                <a:srgbClr val="0070C0"/>
              </a:solidFill>
            </a:endParaRPr>
          </a:p>
        </p:txBody>
      </p:sp>
      <p:pic>
        <p:nvPicPr>
          <p:cNvPr id="9" name="Picture 8">
            <a:extLst>
              <a:ext uri="{FF2B5EF4-FFF2-40B4-BE49-F238E27FC236}">
                <a16:creationId xmlns:a16="http://schemas.microsoft.com/office/drawing/2014/main" id="{4E0C6C44-495B-45E1-A01E-2168A389DAB3}"/>
              </a:ext>
            </a:extLst>
          </p:cNvPr>
          <p:cNvPicPr>
            <a:picLocks noChangeAspect="1"/>
          </p:cNvPicPr>
          <p:nvPr/>
        </p:nvPicPr>
        <p:blipFill>
          <a:blip r:embed="rId3"/>
          <a:stretch>
            <a:fillRect/>
          </a:stretch>
        </p:blipFill>
        <p:spPr>
          <a:xfrm>
            <a:off x="233362" y="12138"/>
            <a:ext cx="11737461" cy="1757670"/>
          </a:xfrm>
          <a:prstGeom prst="rect">
            <a:avLst/>
          </a:prstGeom>
        </p:spPr>
      </p:pic>
    </p:spTree>
    <p:extLst>
      <p:ext uri="{BB962C8B-B14F-4D97-AF65-F5344CB8AC3E}">
        <p14:creationId xmlns:p14="http://schemas.microsoft.com/office/powerpoint/2010/main" val="289797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a:t>AGENDA</a:t>
            </a:r>
            <a:endParaRPr lang="en-CA" dirty="0"/>
          </a:p>
        </p:txBody>
      </p:sp>
      <p:sp>
        <p:nvSpPr>
          <p:cNvPr id="6" name="TextBox 5">
            <a:extLst>
              <a:ext uri="{FF2B5EF4-FFF2-40B4-BE49-F238E27FC236}">
                <a16:creationId xmlns:a16="http://schemas.microsoft.com/office/drawing/2014/main" id="{3A65AB2F-1129-4547-AB05-78E4C16040D8}"/>
              </a:ext>
            </a:extLst>
          </p:cNvPr>
          <p:cNvSpPr txBox="1"/>
          <p:nvPr/>
        </p:nvSpPr>
        <p:spPr>
          <a:xfrm>
            <a:off x="1169043" y="1012220"/>
            <a:ext cx="6655443" cy="5632311"/>
          </a:xfrm>
          <a:prstGeom prst="rect">
            <a:avLst/>
          </a:prstGeom>
          <a:noFill/>
        </p:spPr>
        <p:txBody>
          <a:bodyPr wrap="square" rtlCol="0">
            <a:spAutoFit/>
          </a:bodyPr>
          <a:lstStyle/>
          <a:p>
            <a:pPr marL="342900" indent="-342900">
              <a:buAutoNum type="arabicPeriod"/>
            </a:pPr>
            <a:r>
              <a:rPr lang="en-CA" sz="2000" dirty="0"/>
              <a:t>Call to Order</a:t>
            </a:r>
          </a:p>
          <a:p>
            <a:pPr marL="342900" indent="-342900">
              <a:buAutoNum type="arabicPeriod"/>
            </a:pPr>
            <a:r>
              <a:rPr lang="en-CA" sz="2000" dirty="0"/>
              <a:t>Quorum / Minutes / Agenda</a:t>
            </a:r>
          </a:p>
          <a:p>
            <a:pPr marL="342900" indent="-342900">
              <a:buAutoNum type="arabicPeriod"/>
            </a:pPr>
            <a:r>
              <a:rPr lang="en-CA" sz="2000" dirty="0"/>
              <a:t>Updates</a:t>
            </a:r>
          </a:p>
          <a:p>
            <a:pPr marL="800100" lvl="1" indent="-342900">
              <a:buFont typeface="Arial" panose="020B0604020202020204" pitchFamily="34" charset="0"/>
              <a:buChar char="•"/>
            </a:pPr>
            <a:r>
              <a:rPr lang="en-CA" sz="2000" dirty="0"/>
              <a:t>2024 Year in Review</a:t>
            </a:r>
          </a:p>
          <a:p>
            <a:pPr marL="800100" lvl="1" indent="-342900">
              <a:buFont typeface="Arial" panose="020B0604020202020204" pitchFamily="34" charset="0"/>
              <a:buChar char="•"/>
            </a:pPr>
            <a:r>
              <a:rPr lang="en-CA" sz="2000" dirty="0"/>
              <a:t>Board Elections</a:t>
            </a:r>
          </a:p>
          <a:p>
            <a:pPr marL="800100" lvl="1" indent="-342900">
              <a:buFont typeface="Arial" panose="020B0604020202020204" pitchFamily="34" charset="0"/>
              <a:buChar char="•"/>
            </a:pPr>
            <a:r>
              <a:rPr lang="en-CA" sz="2000" dirty="0"/>
              <a:t>Signboard Advertising Program</a:t>
            </a:r>
          </a:p>
          <a:p>
            <a:pPr marL="357188" indent="-357188">
              <a:buFont typeface="+mj-lt"/>
              <a:buAutoNum type="arabicPeriod"/>
            </a:pPr>
            <a:r>
              <a:rPr lang="en-CA" sz="2000" dirty="0"/>
              <a:t>Financial Presentation and Audit Update	</a:t>
            </a:r>
          </a:p>
          <a:p>
            <a:pPr marL="342900" indent="-342900">
              <a:buAutoNum type="arabicPeriod"/>
            </a:pPr>
            <a:r>
              <a:rPr lang="en-CA" sz="2000" dirty="0"/>
              <a:t>Looking Ahead</a:t>
            </a:r>
          </a:p>
          <a:p>
            <a:pPr marL="800100" lvl="1" indent="-342900">
              <a:buFont typeface="Arial" panose="020B0604020202020204" pitchFamily="34" charset="0"/>
              <a:buChar char="•"/>
            </a:pPr>
            <a:r>
              <a:rPr lang="en-CA" sz="2000" dirty="0"/>
              <a:t>Website</a:t>
            </a:r>
          </a:p>
          <a:p>
            <a:pPr marL="800100" lvl="1" indent="-342900">
              <a:buFont typeface="Arial" panose="020B0604020202020204" pitchFamily="34" charset="0"/>
              <a:buChar char="•"/>
            </a:pPr>
            <a:r>
              <a:rPr lang="en-CA" sz="2000" dirty="0"/>
              <a:t>Forfeits / cancellations</a:t>
            </a:r>
          </a:p>
          <a:p>
            <a:pPr marL="800100" lvl="1" indent="-342900">
              <a:buFont typeface="Arial" panose="020B0604020202020204" pitchFamily="34" charset="0"/>
              <a:buChar char="•"/>
            </a:pPr>
            <a:r>
              <a:rPr lang="en-CA" sz="2000" dirty="0"/>
              <a:t>Game ball distribution policy</a:t>
            </a:r>
          </a:p>
          <a:p>
            <a:pPr marL="800100" lvl="1" indent="-342900">
              <a:buFont typeface="Arial" panose="020B0604020202020204" pitchFamily="34" charset="0"/>
              <a:buChar char="•"/>
            </a:pPr>
            <a:r>
              <a:rPr lang="en-CA" sz="2000" dirty="0"/>
              <a:t>SAMSPA policy on player emails</a:t>
            </a:r>
          </a:p>
          <a:p>
            <a:pPr marL="800100" lvl="1" indent="-342900">
              <a:buFont typeface="Arial" panose="020B0604020202020204" pitchFamily="34" charset="0"/>
              <a:buChar char="•"/>
            </a:pPr>
            <a:r>
              <a:rPr lang="en-CA" sz="2000" dirty="0"/>
              <a:t>Tournament facility rentals for SAMSPA members</a:t>
            </a:r>
          </a:p>
          <a:p>
            <a:pPr marL="800100" lvl="1" indent="-342900">
              <a:buFont typeface="Arial" panose="020B0604020202020204" pitchFamily="34" charset="0"/>
              <a:buChar char="•"/>
            </a:pPr>
            <a:r>
              <a:rPr lang="en-CA" sz="2000" dirty="0"/>
              <a:t>Fundraising Initiative – SAMSPA Tourney</a:t>
            </a:r>
          </a:p>
          <a:p>
            <a:pPr marL="342900" indent="-342900">
              <a:buFont typeface="+mj-lt"/>
              <a:buAutoNum type="arabicPeriod"/>
            </a:pPr>
            <a:r>
              <a:rPr lang="en-CA" sz="2000" dirty="0"/>
              <a:t>New Business</a:t>
            </a:r>
          </a:p>
          <a:p>
            <a:pPr marL="800100" lvl="1" indent="-342900">
              <a:buFont typeface="Arial" panose="020B0604020202020204" pitchFamily="34" charset="0"/>
              <a:buChar char="•"/>
            </a:pPr>
            <a:r>
              <a:rPr lang="en-CA" sz="2000" dirty="0"/>
              <a:t>Divisional Alignment</a:t>
            </a:r>
          </a:p>
          <a:p>
            <a:pPr marL="800100" lvl="1" indent="-342900">
              <a:buFont typeface="Arial" panose="020B0604020202020204" pitchFamily="34" charset="0"/>
              <a:buChar char="•"/>
            </a:pPr>
            <a:r>
              <a:rPr lang="en-CA" sz="2000" dirty="0"/>
              <a:t>Tracker Survey Update</a:t>
            </a:r>
          </a:p>
          <a:p>
            <a:pPr marL="342900" indent="-342900">
              <a:buFont typeface="+mj-lt"/>
              <a:buAutoNum type="arabicPeriod"/>
            </a:pPr>
            <a:r>
              <a:rPr lang="en-CA" sz="2000" dirty="0"/>
              <a:t>Adjourn</a:t>
            </a:r>
          </a:p>
        </p:txBody>
      </p:sp>
      <p:sp>
        <p:nvSpPr>
          <p:cNvPr id="3" name="Slide Number Placeholder 2">
            <a:extLst>
              <a:ext uri="{FF2B5EF4-FFF2-40B4-BE49-F238E27FC236}">
                <a16:creationId xmlns:a16="http://schemas.microsoft.com/office/drawing/2014/main" id="{3C98759C-D9FD-4CAB-95B9-2991F6D648B3}"/>
              </a:ext>
            </a:extLst>
          </p:cNvPr>
          <p:cNvSpPr>
            <a:spLocks noGrp="1"/>
          </p:cNvSpPr>
          <p:nvPr>
            <p:ph type="sldNum" sz="quarter" idx="12"/>
          </p:nvPr>
        </p:nvSpPr>
        <p:spPr/>
        <p:txBody>
          <a:bodyPr/>
          <a:lstStyle/>
          <a:p>
            <a:fld id="{FAB69B05-8098-4314-A6E1-272A1D49D671}" type="slidenum">
              <a:rPr lang="en-CA" smtClean="0"/>
              <a:t>4</a:t>
            </a:fld>
            <a:endParaRPr lang="en-CA"/>
          </a:p>
        </p:txBody>
      </p:sp>
      <p:sp>
        <p:nvSpPr>
          <p:cNvPr id="8" name="TextBox 7">
            <a:extLst>
              <a:ext uri="{FF2B5EF4-FFF2-40B4-BE49-F238E27FC236}">
                <a16:creationId xmlns:a16="http://schemas.microsoft.com/office/drawing/2014/main" id="{3D729847-F64D-41AF-9C65-9BE14BEC0594}"/>
              </a:ext>
            </a:extLst>
          </p:cNvPr>
          <p:cNvSpPr txBox="1"/>
          <p:nvPr/>
        </p:nvSpPr>
        <p:spPr>
          <a:xfrm>
            <a:off x="8066950" y="1012220"/>
            <a:ext cx="3371786" cy="5632311"/>
          </a:xfrm>
          <a:prstGeom prst="rect">
            <a:avLst/>
          </a:prstGeom>
          <a:noFill/>
        </p:spPr>
        <p:txBody>
          <a:bodyPr wrap="square" rtlCol="0">
            <a:spAutoFit/>
          </a:bodyPr>
          <a:lstStyle/>
          <a:p>
            <a:r>
              <a:rPr lang="en-CA" sz="2000" i="1" dirty="0">
                <a:solidFill>
                  <a:srgbClr val="FF0000"/>
                </a:solidFill>
              </a:rPr>
              <a:t>Joel		10:00</a:t>
            </a:r>
          </a:p>
          <a:p>
            <a:r>
              <a:rPr lang="en-CA" sz="2000" i="1" dirty="0">
                <a:solidFill>
                  <a:srgbClr val="FF0000"/>
                </a:solidFill>
              </a:rPr>
              <a:t>Darren		10:05</a:t>
            </a:r>
          </a:p>
          <a:p>
            <a:pPr marL="0" lvl="1"/>
            <a:r>
              <a:rPr lang="en-CA" sz="2000" i="1" dirty="0">
                <a:solidFill>
                  <a:srgbClr val="FF0000"/>
                </a:solidFill>
              </a:rPr>
              <a:t>Joel		10:10</a:t>
            </a:r>
          </a:p>
          <a:p>
            <a:pPr marL="0" lvl="1"/>
            <a:br>
              <a:rPr lang="en-CA" sz="2000" i="1" dirty="0">
                <a:solidFill>
                  <a:srgbClr val="FF0000"/>
                </a:solidFill>
              </a:rPr>
            </a:br>
            <a:br>
              <a:rPr lang="en-CA" sz="2000" i="1" dirty="0">
                <a:solidFill>
                  <a:srgbClr val="FF0000"/>
                </a:solidFill>
              </a:rPr>
            </a:br>
            <a:br>
              <a:rPr lang="en-CA" sz="2000" i="1" dirty="0">
                <a:solidFill>
                  <a:srgbClr val="FF0000"/>
                </a:solidFill>
              </a:rPr>
            </a:br>
            <a:r>
              <a:rPr lang="en-CA" sz="2000" i="1" dirty="0">
                <a:solidFill>
                  <a:srgbClr val="FF0000"/>
                </a:solidFill>
              </a:rPr>
              <a:t>Brian		10:50</a:t>
            </a:r>
            <a:br>
              <a:rPr lang="en-CA" sz="2000" i="1" dirty="0">
                <a:solidFill>
                  <a:srgbClr val="FF0000"/>
                </a:solidFill>
              </a:rPr>
            </a:br>
            <a:r>
              <a:rPr lang="en-CA" sz="2000" i="1" dirty="0">
                <a:solidFill>
                  <a:srgbClr val="FF0000"/>
                </a:solidFill>
              </a:rPr>
              <a:t>Kelly		11:25 </a:t>
            </a:r>
          </a:p>
          <a:p>
            <a:br>
              <a:rPr lang="en-CA" sz="2000" i="1" dirty="0">
                <a:solidFill>
                  <a:srgbClr val="FF0000"/>
                </a:solidFill>
              </a:rPr>
            </a:br>
            <a:br>
              <a:rPr lang="en-CA" sz="2000" i="1" dirty="0">
                <a:solidFill>
                  <a:srgbClr val="FF0000"/>
                </a:solidFill>
              </a:rPr>
            </a:br>
            <a:br>
              <a:rPr lang="en-CA" sz="2000" i="1" dirty="0">
                <a:solidFill>
                  <a:srgbClr val="FF0000"/>
                </a:solidFill>
              </a:rPr>
            </a:br>
            <a:br>
              <a:rPr lang="en-CA" sz="2000" i="1" dirty="0">
                <a:solidFill>
                  <a:srgbClr val="FF0000"/>
                </a:solidFill>
              </a:rPr>
            </a:br>
            <a:endParaRPr lang="en-CA" sz="2000" i="1" dirty="0">
              <a:solidFill>
                <a:srgbClr val="FF0000"/>
              </a:solidFill>
            </a:endParaRPr>
          </a:p>
          <a:p>
            <a:br>
              <a:rPr lang="en-CA" sz="2000" i="1" dirty="0">
                <a:solidFill>
                  <a:srgbClr val="FF0000"/>
                </a:solidFill>
              </a:rPr>
            </a:br>
            <a:r>
              <a:rPr lang="en-CA" sz="2000" i="1" dirty="0">
                <a:solidFill>
                  <a:srgbClr val="FF0000"/>
                </a:solidFill>
              </a:rPr>
              <a:t>Kelly		11:50</a:t>
            </a:r>
          </a:p>
          <a:p>
            <a:br>
              <a:rPr lang="en-CA" sz="2000" i="1" dirty="0">
                <a:solidFill>
                  <a:srgbClr val="FF0000"/>
                </a:solidFill>
              </a:rPr>
            </a:br>
            <a:br>
              <a:rPr lang="en-CA" sz="2000" i="1" dirty="0">
                <a:solidFill>
                  <a:srgbClr val="FF0000"/>
                </a:solidFill>
              </a:rPr>
            </a:br>
            <a:r>
              <a:rPr lang="en-CA" sz="2000" i="1" dirty="0">
                <a:solidFill>
                  <a:srgbClr val="FF0000"/>
                </a:solidFill>
              </a:rPr>
              <a:t>Kelly		12:00</a:t>
            </a:r>
            <a:endParaRPr lang="en-CA" sz="2400" i="1" dirty="0">
              <a:solidFill>
                <a:srgbClr val="FF0000"/>
              </a:solidFill>
            </a:endParaRPr>
          </a:p>
        </p:txBody>
      </p:sp>
    </p:spTree>
    <p:extLst>
      <p:ext uri="{BB962C8B-B14F-4D97-AF65-F5344CB8AC3E}">
        <p14:creationId xmlns:p14="http://schemas.microsoft.com/office/powerpoint/2010/main" val="412414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Quorum / Minutes / Agenda Approval</a:t>
            </a:r>
          </a:p>
        </p:txBody>
      </p:sp>
      <p:sp>
        <p:nvSpPr>
          <p:cNvPr id="6" name="TextBox 5">
            <a:extLst>
              <a:ext uri="{FF2B5EF4-FFF2-40B4-BE49-F238E27FC236}">
                <a16:creationId xmlns:a16="http://schemas.microsoft.com/office/drawing/2014/main" id="{3A65AB2F-1129-4547-AB05-78E4C16040D8}"/>
              </a:ext>
            </a:extLst>
          </p:cNvPr>
          <p:cNvSpPr txBox="1"/>
          <p:nvPr/>
        </p:nvSpPr>
        <p:spPr>
          <a:xfrm>
            <a:off x="1186542" y="1382486"/>
            <a:ext cx="10080171" cy="3293209"/>
          </a:xfrm>
          <a:prstGeom prst="rect">
            <a:avLst/>
          </a:prstGeom>
          <a:noFill/>
        </p:spPr>
        <p:txBody>
          <a:bodyPr wrap="square" rtlCol="0">
            <a:spAutoFit/>
          </a:bodyPr>
          <a:lstStyle/>
          <a:p>
            <a:r>
              <a:rPr lang="en-CA" sz="4000" b="1" dirty="0"/>
              <a:t>Call to Order</a:t>
            </a:r>
          </a:p>
          <a:p>
            <a:endParaRPr lang="en-CA" sz="2800" dirty="0"/>
          </a:p>
          <a:p>
            <a:pPr marL="342900" indent="-342900">
              <a:buAutoNum type="arabicPeriod"/>
            </a:pPr>
            <a:r>
              <a:rPr lang="en-CA" sz="2800" dirty="0">
                <a:solidFill>
                  <a:srgbClr val="002060"/>
                </a:solidFill>
              </a:rPr>
              <a:t>Roll Call (Quorum = 27) </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(1) to Adopt Minutes of April 13, 2024 General Meeting</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(2) to Adopt Agenda for this Meeting</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5</a:t>
            </a:fld>
            <a:endParaRPr lang="en-CA"/>
          </a:p>
        </p:txBody>
      </p:sp>
    </p:spTree>
    <p:extLst>
      <p:ext uri="{BB962C8B-B14F-4D97-AF65-F5344CB8AC3E}">
        <p14:creationId xmlns:p14="http://schemas.microsoft.com/office/powerpoint/2010/main" val="422598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2024 – Highlights</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6</a:t>
            </a:fld>
            <a:endParaRPr lang="en-CA"/>
          </a:p>
        </p:txBody>
      </p:sp>
      <p:graphicFrame>
        <p:nvGraphicFramePr>
          <p:cNvPr id="3" name="Table 2">
            <a:extLst>
              <a:ext uri="{FF2B5EF4-FFF2-40B4-BE49-F238E27FC236}">
                <a16:creationId xmlns:a16="http://schemas.microsoft.com/office/drawing/2014/main" id="{C515B9AE-873B-5F96-B665-68425CD6F3B1}"/>
              </a:ext>
            </a:extLst>
          </p:cNvPr>
          <p:cNvGraphicFramePr>
            <a:graphicFrameLocks noGrp="1"/>
          </p:cNvGraphicFramePr>
          <p:nvPr>
            <p:extLst>
              <p:ext uri="{D42A27DB-BD31-4B8C-83A1-F6EECF244321}">
                <p14:modId xmlns:p14="http://schemas.microsoft.com/office/powerpoint/2010/main" val="715959191"/>
              </p:ext>
            </p:extLst>
          </p:nvPr>
        </p:nvGraphicFramePr>
        <p:xfrm>
          <a:off x="1283768" y="1142743"/>
          <a:ext cx="9624462" cy="4937218"/>
        </p:xfrm>
        <a:graphic>
          <a:graphicData uri="http://schemas.openxmlformats.org/drawingml/2006/table">
            <a:tbl>
              <a:tblPr firstRow="1" bandRow="1">
                <a:tableStyleId>{B301B821-A1FF-4177-AEE7-76D212191A09}</a:tableStyleId>
              </a:tblPr>
              <a:tblGrid>
                <a:gridCol w="4812231">
                  <a:extLst>
                    <a:ext uri="{9D8B030D-6E8A-4147-A177-3AD203B41FA5}">
                      <a16:colId xmlns:a16="http://schemas.microsoft.com/office/drawing/2014/main" val="3698650695"/>
                    </a:ext>
                  </a:extLst>
                </a:gridCol>
                <a:gridCol w="4812231">
                  <a:extLst>
                    <a:ext uri="{9D8B030D-6E8A-4147-A177-3AD203B41FA5}">
                      <a16:colId xmlns:a16="http://schemas.microsoft.com/office/drawing/2014/main" val="1185918663"/>
                    </a:ext>
                  </a:extLst>
                </a:gridCol>
              </a:tblGrid>
              <a:tr h="905500">
                <a:tc>
                  <a:txBody>
                    <a:bodyPr/>
                    <a:lstStyle/>
                    <a:p>
                      <a:pPr algn="ctr"/>
                      <a:endParaRPr lang="en-US" sz="1200" dirty="0"/>
                    </a:p>
                    <a:p>
                      <a:pPr algn="ctr"/>
                      <a:r>
                        <a:rPr lang="en-US" sz="2800" dirty="0"/>
                        <a:t>Challenges</a:t>
                      </a:r>
                      <a:endParaRPr lang="en-US" dirty="0"/>
                    </a:p>
                  </a:txBody>
                  <a:tcPr/>
                </a:tc>
                <a:tc>
                  <a:txBody>
                    <a:bodyPr/>
                    <a:lstStyle/>
                    <a:p>
                      <a:pPr algn="ctr"/>
                      <a:endParaRPr lang="en-US" sz="1000" dirty="0"/>
                    </a:p>
                    <a:p>
                      <a:endParaRPr lang="en-US" dirty="0"/>
                    </a:p>
                  </a:txBody>
                  <a:tcPr/>
                </a:tc>
                <a:extLst>
                  <a:ext uri="{0D108BD9-81ED-4DB2-BD59-A6C34878D82A}">
                    <a16:rowId xmlns:a16="http://schemas.microsoft.com/office/drawing/2014/main" val="2693045154"/>
                  </a:ext>
                </a:extLst>
              </a:tr>
              <a:tr h="671953">
                <a:tc>
                  <a:txBody>
                    <a:bodyPr/>
                    <a:lstStyle/>
                    <a:p>
                      <a:pPr algn="ctr"/>
                      <a:r>
                        <a:rPr lang="en-US" sz="2000" dirty="0"/>
                        <a:t>The Water Problem </a:t>
                      </a:r>
                      <a:r>
                        <a:rPr lang="en-US" sz="2000" dirty="0">
                          <a:sym typeface="Wingdings" panose="05000000000000000000" pitchFamily="2" charset="2"/>
                        </a:rPr>
                        <a:t></a:t>
                      </a:r>
                      <a:endParaRPr lang="en-US" sz="2000" dirty="0"/>
                    </a:p>
                  </a:txBody>
                  <a:tcPr anchor="ctr">
                    <a:lnR w="12700" cap="flat" cmpd="sng" algn="ctr">
                      <a:solidFill>
                        <a:schemeClr val="accent5">
                          <a:lumMod val="20000"/>
                          <a:lumOff val="80000"/>
                        </a:schemeClr>
                      </a:solidFill>
                      <a:prstDash val="solid"/>
                      <a:round/>
                      <a:headEnd type="none" w="med" len="med"/>
                      <a:tailEnd type="none" w="med" len="med"/>
                    </a:lnR>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The Batting Cage</a:t>
                      </a:r>
                    </a:p>
                  </a:txBody>
                  <a:tcPr anchor="ctr">
                    <a:lnL w="12700" cap="flat" cmpd="sng" algn="ctr">
                      <a:solidFill>
                        <a:schemeClr val="accent5">
                          <a:lumMod val="20000"/>
                          <a:lumOff val="80000"/>
                        </a:schemeClr>
                      </a:solidFill>
                      <a:prstDash val="solid"/>
                      <a:round/>
                      <a:headEnd type="none" w="med" len="med"/>
                      <a:tailEnd type="none" w="med" len="med"/>
                    </a:lnL>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981633407"/>
                  </a:ext>
                </a:extLst>
              </a:tr>
              <a:tr h="671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The New Website</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Groundskeeping Crew</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435188526"/>
                  </a:ext>
                </a:extLst>
              </a:tr>
              <a:tr h="671953">
                <a:tc>
                  <a:txBody>
                    <a:bodyPr/>
                    <a:lstStyle/>
                    <a:p>
                      <a:pPr algn="ctr"/>
                      <a:r>
                        <a:rPr lang="en-US" sz="2000" dirty="0"/>
                        <a:t>The SAMSPA Phone Line</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Equipment Failures</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64543493"/>
                  </a:ext>
                </a:extLst>
              </a:tr>
              <a:tr h="671953">
                <a:tc>
                  <a:txBody>
                    <a:bodyPr/>
                    <a:lstStyle/>
                    <a:p>
                      <a:pPr algn="ctr"/>
                      <a:r>
                        <a:rPr lang="en-US" sz="2000" dirty="0"/>
                        <a:t>Point of Sale System Problems</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Plumbing Not to Code (Concession)</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613607608"/>
                  </a:ext>
                </a:extLst>
              </a:tr>
              <a:tr h="671953">
                <a:tc>
                  <a:txBody>
                    <a:bodyPr/>
                    <a:lstStyle/>
                    <a:p>
                      <a:pPr algn="ctr"/>
                      <a:r>
                        <a:rPr lang="en-US" sz="2000" dirty="0"/>
                        <a:t>The Break-in </a:t>
                      </a:r>
                      <a:r>
                        <a:rPr lang="en-US" sz="2000" dirty="0">
                          <a:sym typeface="Wingdings" panose="05000000000000000000" pitchFamily="2" charset="2"/>
                        </a:rPr>
                        <a:t></a:t>
                      </a:r>
                      <a:endParaRPr lang="en-US" sz="2000"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dirty="0"/>
                        <a:t>D2 Weed Control Malfunction</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401397186"/>
                  </a:ext>
                </a:extLst>
              </a:tr>
              <a:tr h="671953">
                <a:tc>
                  <a:txBody>
                    <a:bodyPr/>
                    <a:lstStyle/>
                    <a:p>
                      <a:pPr algn="ctr"/>
                      <a:r>
                        <a:rPr lang="en-US" sz="2000" dirty="0"/>
                        <a:t>Sprinkler System Issues</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tcPr>
                </a:tc>
                <a:tc>
                  <a:txBody>
                    <a:bodyPr/>
                    <a:lstStyle/>
                    <a:p>
                      <a:pPr algn="ctr"/>
                      <a:endParaRPr lang="en-US" sz="2000" dirty="0"/>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tcPr>
                </a:tc>
                <a:extLst>
                  <a:ext uri="{0D108BD9-81ED-4DB2-BD59-A6C34878D82A}">
                    <a16:rowId xmlns:a16="http://schemas.microsoft.com/office/drawing/2014/main" val="722079050"/>
                  </a:ext>
                </a:extLst>
              </a:tr>
            </a:tbl>
          </a:graphicData>
        </a:graphic>
      </p:graphicFrame>
    </p:spTree>
    <p:extLst>
      <p:ext uri="{BB962C8B-B14F-4D97-AF65-F5344CB8AC3E}">
        <p14:creationId xmlns:p14="http://schemas.microsoft.com/office/powerpoint/2010/main" val="165401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5D46-6502-DF38-63D3-E7EB6FC3E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06257-2102-0060-26B5-D0787CB97F76}"/>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2024 – Highlights (Perseverance!)</a:t>
            </a:r>
          </a:p>
        </p:txBody>
      </p:sp>
      <p:sp>
        <p:nvSpPr>
          <p:cNvPr id="6" name="Slide Number Placeholder 5">
            <a:extLst>
              <a:ext uri="{FF2B5EF4-FFF2-40B4-BE49-F238E27FC236}">
                <a16:creationId xmlns:a16="http://schemas.microsoft.com/office/drawing/2014/main" id="{F78DB74A-1C4F-7877-8832-4FE3ECC73BE6}"/>
              </a:ext>
            </a:extLst>
          </p:cNvPr>
          <p:cNvSpPr>
            <a:spLocks noGrp="1"/>
          </p:cNvSpPr>
          <p:nvPr>
            <p:ph type="sldNum" sz="quarter" idx="12"/>
          </p:nvPr>
        </p:nvSpPr>
        <p:spPr/>
        <p:txBody>
          <a:bodyPr/>
          <a:lstStyle/>
          <a:p>
            <a:fld id="{FAB69B05-8098-4314-A6E1-272A1D49D671}" type="slidenum">
              <a:rPr lang="en-CA" smtClean="0"/>
              <a:t>7</a:t>
            </a:fld>
            <a:endParaRPr lang="en-CA"/>
          </a:p>
        </p:txBody>
      </p:sp>
      <p:graphicFrame>
        <p:nvGraphicFramePr>
          <p:cNvPr id="3" name="Table 2">
            <a:extLst>
              <a:ext uri="{FF2B5EF4-FFF2-40B4-BE49-F238E27FC236}">
                <a16:creationId xmlns:a16="http://schemas.microsoft.com/office/drawing/2014/main" id="{AEFF64F6-8730-35CC-5A22-48099B01E7AB}"/>
              </a:ext>
            </a:extLst>
          </p:cNvPr>
          <p:cNvGraphicFramePr>
            <a:graphicFrameLocks noGrp="1"/>
          </p:cNvGraphicFramePr>
          <p:nvPr>
            <p:extLst>
              <p:ext uri="{D42A27DB-BD31-4B8C-83A1-F6EECF244321}">
                <p14:modId xmlns:p14="http://schemas.microsoft.com/office/powerpoint/2010/main" val="895326663"/>
              </p:ext>
            </p:extLst>
          </p:nvPr>
        </p:nvGraphicFramePr>
        <p:xfrm>
          <a:off x="1283769" y="1001908"/>
          <a:ext cx="9624462" cy="5486652"/>
        </p:xfrm>
        <a:graphic>
          <a:graphicData uri="http://schemas.openxmlformats.org/drawingml/2006/table">
            <a:tbl>
              <a:tblPr firstRow="1" bandRow="1">
                <a:tableStyleId>{B301B821-A1FF-4177-AEE7-76D212191A09}</a:tableStyleId>
              </a:tblPr>
              <a:tblGrid>
                <a:gridCol w="4812231">
                  <a:extLst>
                    <a:ext uri="{9D8B030D-6E8A-4147-A177-3AD203B41FA5}">
                      <a16:colId xmlns:a16="http://schemas.microsoft.com/office/drawing/2014/main" val="3698650695"/>
                    </a:ext>
                  </a:extLst>
                </a:gridCol>
                <a:gridCol w="4812231">
                  <a:extLst>
                    <a:ext uri="{9D8B030D-6E8A-4147-A177-3AD203B41FA5}">
                      <a16:colId xmlns:a16="http://schemas.microsoft.com/office/drawing/2014/main" val="1185918663"/>
                    </a:ext>
                  </a:extLst>
                </a:gridCol>
              </a:tblGrid>
              <a:tr h="797259">
                <a:tc>
                  <a:txBody>
                    <a:bodyPr/>
                    <a:lstStyle/>
                    <a:p>
                      <a:pPr algn="ctr"/>
                      <a:endParaRPr lang="en-US" sz="1200" dirty="0"/>
                    </a:p>
                    <a:p>
                      <a:pPr algn="ctr"/>
                      <a:r>
                        <a:rPr lang="en-US" sz="2800" dirty="0"/>
                        <a:t>Successes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Facility Improvements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3045154"/>
                  </a:ext>
                </a:extLst>
              </a:tr>
              <a:tr h="591630">
                <a:tc>
                  <a:txBody>
                    <a:bodyPr/>
                    <a:lstStyle/>
                    <a:p>
                      <a:pPr algn="ctr"/>
                      <a:r>
                        <a:rPr lang="en-US" sz="2000" b="1" dirty="0"/>
                        <a:t>Spring Work Bee </a:t>
                      </a:r>
                      <a:r>
                        <a:rPr lang="en-US" sz="2000" b="1" dirty="0">
                          <a:sym typeface="Wingdings" panose="05000000000000000000" pitchFamily="2" charset="2"/>
                        </a:rPr>
                        <a:t></a:t>
                      </a:r>
                      <a:endParaRPr lang="en-US" sz="2000" b="1"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b="1" dirty="0"/>
                        <a:t>The Batting Cage</a:t>
                      </a:r>
                    </a:p>
                  </a:txBody>
                  <a:tcPr anchor="ctr">
                    <a:lnL w="12700" cap="flat" cmpd="sng" algn="ctr">
                      <a:solidFill>
                        <a:schemeClr val="accent5">
                          <a:lumMod val="20000"/>
                          <a:lumOff val="80000"/>
                        </a:schemeClr>
                      </a:solidFill>
                      <a:prstDash val="solid"/>
                      <a:round/>
                      <a:headEnd type="none" w="med" len="med"/>
                      <a:tailEnd type="none" w="med" len="med"/>
                    </a:lnL>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981633407"/>
                  </a:ext>
                </a:extLst>
              </a:tr>
              <a:tr h="591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Fall Work Bee </a:t>
                      </a:r>
                      <a:r>
                        <a:rPr lang="en-US" sz="2000" b="1" dirty="0">
                          <a:sym typeface="Wingdings" panose="05000000000000000000" pitchFamily="2" charset="2"/>
                        </a:rPr>
                        <a:t></a:t>
                      </a:r>
                      <a:endParaRPr lang="en-US" sz="2000" b="1" dirty="0"/>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Dugout Repairs</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435188526"/>
                  </a:ext>
                </a:extLst>
              </a:tr>
              <a:tr h="591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New Groundskeeper</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b="1" dirty="0"/>
                        <a:t> Painting Projects</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64543493"/>
                  </a:ext>
                </a:extLst>
              </a:tr>
              <a:tr h="901690">
                <a:tc>
                  <a:txBody>
                    <a:bodyPr/>
                    <a:lstStyle/>
                    <a:p>
                      <a:pPr algn="ctr"/>
                      <a:r>
                        <a:rPr lang="en-US" sz="2000" b="1" dirty="0"/>
                        <a:t>Epic Fundraising! ($30k)</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b="1" dirty="0"/>
                        <a:t>Pole Barn </a:t>
                      </a:r>
                      <a:r>
                        <a:rPr lang="en-US" sz="2000" dirty="0"/>
                        <a:t>(wind/weather shades, </a:t>
                      </a:r>
                      <a:br>
                        <a:rPr lang="en-US" sz="2000" dirty="0"/>
                      </a:br>
                      <a:r>
                        <a:rPr lang="en-US" sz="2000" dirty="0"/>
                        <a:t>lighting, picnic table covers)</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613607608"/>
                  </a:ext>
                </a:extLst>
              </a:tr>
              <a:tr h="1006299">
                <a:tc>
                  <a:txBody>
                    <a:bodyPr/>
                    <a:lstStyle/>
                    <a:p>
                      <a:pPr algn="ctr"/>
                      <a:r>
                        <a:rPr lang="en-US" sz="2000" b="1" dirty="0"/>
                        <a:t>New Mower</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b="1" dirty="0"/>
                        <a:t>Concession Upgrades </a:t>
                      </a:r>
                      <a:r>
                        <a:rPr lang="en-US" sz="2000" dirty="0"/>
                        <a:t>(plumbing, fridges, new tables &amp; cabinetry, flooring, painting)</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401397186"/>
                  </a:ext>
                </a:extLst>
              </a:tr>
              <a:tr h="1006514">
                <a:tc>
                  <a:txBody>
                    <a:bodyPr/>
                    <a:lstStyle/>
                    <a:p>
                      <a:pPr algn="ctr"/>
                      <a:r>
                        <a:rPr lang="en-US" sz="2000" b="1" dirty="0"/>
                        <a:t>New Maintenance Equipment</a:t>
                      </a:r>
                    </a:p>
                  </a:txBody>
                  <a:tcPr anchor="ctr">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n-US" sz="2000" b="1" dirty="0"/>
                        <a:t>Security System, HVAC System, POS System</a:t>
                      </a:r>
                    </a:p>
                  </a:txBody>
                  <a:tcPr anchor="ctr">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722079050"/>
                  </a:ext>
                </a:extLst>
              </a:tr>
            </a:tbl>
          </a:graphicData>
        </a:graphic>
      </p:graphicFrame>
    </p:spTree>
    <p:extLst>
      <p:ext uri="{BB962C8B-B14F-4D97-AF65-F5344CB8AC3E}">
        <p14:creationId xmlns:p14="http://schemas.microsoft.com/office/powerpoint/2010/main" val="342872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Elections – Important Information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683113" y="1152822"/>
            <a:ext cx="5192358" cy="5509200"/>
          </a:xfrm>
          <a:prstGeom prst="rect">
            <a:avLst/>
          </a:prstGeom>
          <a:solidFill>
            <a:schemeClr val="accent4">
              <a:lumMod val="20000"/>
              <a:lumOff val="80000"/>
            </a:schemeClr>
          </a:solidFill>
        </p:spPr>
        <p:txBody>
          <a:bodyPr wrap="square">
            <a:spAutoFit/>
          </a:bodyPr>
          <a:lstStyle/>
          <a:p>
            <a:pPr algn="ctr"/>
            <a:r>
              <a:rPr lang="en-CA" sz="3200" dirty="0">
                <a:solidFill>
                  <a:srgbClr val="002060"/>
                </a:solidFill>
              </a:rPr>
              <a:t>Bylaw Review</a:t>
            </a:r>
            <a:br>
              <a:rPr lang="en-CA" sz="3200" dirty="0">
                <a:solidFill>
                  <a:srgbClr val="002060"/>
                </a:solidFill>
              </a:rPr>
            </a:br>
            <a:endParaRPr lang="en-CA" sz="3200" dirty="0">
              <a:solidFill>
                <a:srgbClr val="002060"/>
              </a:solidFill>
            </a:endParaRPr>
          </a:p>
          <a:p>
            <a:pPr marL="457200" indent="-457200">
              <a:buFont typeface="Arial" panose="020B0604020202020204" pitchFamily="34" charset="0"/>
              <a:buChar char="•"/>
            </a:pPr>
            <a:r>
              <a:rPr lang="en-CA" sz="2400" b="1" dirty="0">
                <a:solidFill>
                  <a:srgbClr val="002060"/>
                </a:solidFill>
              </a:rPr>
              <a:t>New business: </a:t>
            </a:r>
            <a:r>
              <a:rPr lang="en-CA" sz="2400" dirty="0">
                <a:solidFill>
                  <a:srgbClr val="002060"/>
                </a:solidFill>
              </a:rPr>
              <a:t>from the floor requires 2/3rds support (Article 8.2)</a:t>
            </a:r>
          </a:p>
          <a:p>
            <a:pPr marL="457200" indent="-457200">
              <a:buFont typeface="Arial" panose="020B0604020202020204" pitchFamily="34" charset="0"/>
              <a:buChar char="•"/>
            </a:pPr>
            <a:r>
              <a:rPr lang="en-CA" sz="2400" b="1" dirty="0">
                <a:solidFill>
                  <a:srgbClr val="002060"/>
                </a:solidFill>
              </a:rPr>
              <a:t>Voting: </a:t>
            </a:r>
            <a:r>
              <a:rPr lang="en-CA" sz="2400" dirty="0">
                <a:solidFill>
                  <a:srgbClr val="002060"/>
                </a:solidFill>
              </a:rPr>
              <a:t>Each member team gets one vote only</a:t>
            </a:r>
          </a:p>
          <a:p>
            <a:pPr marL="457200" indent="-457200">
              <a:buFont typeface="Arial" panose="020B0604020202020204" pitchFamily="34" charset="0"/>
              <a:buChar char="•"/>
            </a:pPr>
            <a:r>
              <a:rPr lang="en-CA" sz="2400" b="1" dirty="0">
                <a:solidFill>
                  <a:srgbClr val="002060"/>
                </a:solidFill>
              </a:rPr>
              <a:t>Voting: </a:t>
            </a:r>
            <a:r>
              <a:rPr lang="en-CA" sz="2400" dirty="0">
                <a:solidFill>
                  <a:srgbClr val="002060"/>
                </a:solidFill>
              </a:rPr>
              <a:t>Close votes will be counted by the Secretary.</a:t>
            </a:r>
            <a:endParaRPr lang="en-CA" sz="2400" b="1" dirty="0">
              <a:solidFill>
                <a:srgbClr val="002060"/>
              </a:solidFill>
            </a:endParaRPr>
          </a:p>
          <a:p>
            <a:pPr marL="457200" indent="-457200">
              <a:buFont typeface="Arial" panose="020B0604020202020204" pitchFamily="34" charset="0"/>
              <a:buChar char="•"/>
            </a:pPr>
            <a:r>
              <a:rPr lang="en-CA" sz="2400" b="1" dirty="0">
                <a:solidFill>
                  <a:srgbClr val="002060"/>
                </a:solidFill>
              </a:rPr>
              <a:t>Elections</a:t>
            </a:r>
            <a:r>
              <a:rPr lang="en-CA" sz="2400" dirty="0">
                <a:solidFill>
                  <a:srgbClr val="002060"/>
                </a:solidFill>
              </a:rPr>
              <a:t>: Article 9.4 - 2/3rds based on number of members present at meeting</a:t>
            </a:r>
            <a:br>
              <a:rPr lang="en-CA" sz="2400" dirty="0">
                <a:solidFill>
                  <a:srgbClr val="002060"/>
                </a:solidFill>
              </a:rPr>
            </a:br>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a:p>
            <a:endParaRPr lang="en-CA" sz="400" dirty="0">
              <a:solidFill>
                <a:srgbClr val="002060"/>
              </a:solidFill>
            </a:endParaRP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8</a:t>
            </a:fld>
            <a:endParaRPr lang="en-CA"/>
          </a:p>
        </p:txBody>
      </p:sp>
      <p:sp>
        <p:nvSpPr>
          <p:cNvPr id="3" name="TextBox 2">
            <a:extLst>
              <a:ext uri="{FF2B5EF4-FFF2-40B4-BE49-F238E27FC236}">
                <a16:creationId xmlns:a16="http://schemas.microsoft.com/office/drawing/2014/main" id="{C94B19D0-581B-AF43-50B1-880A2DFEF8B5}"/>
              </a:ext>
            </a:extLst>
          </p:cNvPr>
          <p:cNvSpPr txBox="1"/>
          <p:nvPr/>
        </p:nvSpPr>
        <p:spPr>
          <a:xfrm>
            <a:off x="6316531" y="1152822"/>
            <a:ext cx="5377031" cy="5478423"/>
          </a:xfrm>
          <a:prstGeom prst="rect">
            <a:avLst/>
          </a:prstGeom>
          <a:solidFill>
            <a:schemeClr val="accent5">
              <a:lumMod val="40000"/>
              <a:lumOff val="60000"/>
            </a:schemeClr>
          </a:solidFill>
        </p:spPr>
        <p:txBody>
          <a:bodyPr wrap="square">
            <a:spAutoFit/>
          </a:bodyPr>
          <a:lstStyle/>
          <a:p>
            <a:pPr algn="ctr"/>
            <a:r>
              <a:rPr lang="en-CA" sz="3200" dirty="0">
                <a:solidFill>
                  <a:srgbClr val="002060"/>
                </a:solidFill>
              </a:rPr>
              <a:t>Board Principles for Elections</a:t>
            </a:r>
            <a:br>
              <a:rPr lang="en-CA" sz="3200" dirty="0">
                <a:solidFill>
                  <a:srgbClr val="002060"/>
                </a:solidFill>
              </a:rPr>
            </a:br>
            <a:endParaRPr lang="en-CA" sz="3200" dirty="0">
              <a:solidFill>
                <a:srgbClr val="002060"/>
              </a:solidFill>
            </a:endParaRPr>
          </a:p>
          <a:p>
            <a:pPr marL="457200" indent="-457200">
              <a:buFont typeface="Arial" panose="020B0604020202020204" pitchFamily="34" charset="0"/>
              <a:buChar char="•"/>
            </a:pPr>
            <a:r>
              <a:rPr lang="en-CA" sz="2400" dirty="0">
                <a:solidFill>
                  <a:srgbClr val="002060"/>
                </a:solidFill>
              </a:rPr>
              <a:t>Healthy boards need regular rotation which brings new ideas, energy and engagement</a:t>
            </a:r>
          </a:p>
          <a:p>
            <a:pPr marL="457200" indent="-457200">
              <a:buFont typeface="Arial" panose="020B0604020202020204" pitchFamily="34" charset="0"/>
              <a:buChar char="•"/>
            </a:pPr>
            <a:r>
              <a:rPr lang="en-CA" sz="2400" dirty="0">
                <a:solidFill>
                  <a:srgbClr val="002060"/>
                </a:solidFill>
              </a:rPr>
              <a:t>Article 9.4 addresses this by placing limits on number of terms</a:t>
            </a:r>
          </a:p>
          <a:p>
            <a:pPr marL="457200" indent="-457200">
              <a:buFont typeface="Arial" panose="020B0604020202020204" pitchFamily="34" charset="0"/>
              <a:buChar char="•"/>
            </a:pPr>
            <a:r>
              <a:rPr lang="en-CA" sz="2400" dirty="0">
                <a:solidFill>
                  <a:srgbClr val="002060"/>
                </a:solidFill>
              </a:rPr>
              <a:t>We do have an exemption provision to address issues of under-volunteerism</a:t>
            </a:r>
          </a:p>
          <a:p>
            <a:pPr marL="457200" indent="-457200">
              <a:buFont typeface="Arial" panose="020B0604020202020204" pitchFamily="34" charset="0"/>
              <a:buChar char="•"/>
            </a:pPr>
            <a:r>
              <a:rPr lang="en-CA" sz="2400" dirty="0">
                <a:solidFill>
                  <a:srgbClr val="002060"/>
                </a:solidFill>
              </a:rPr>
              <a:t>Nominations are welcome from the floor as each position is called.</a:t>
            </a:r>
            <a:endParaRPr lang="en-CA" sz="3200" dirty="0">
              <a:solidFill>
                <a:srgbClr val="002060"/>
              </a:solidFill>
            </a:endParaRPr>
          </a:p>
          <a:p>
            <a:pPr algn="ctr"/>
            <a:endParaRPr lang="en-CA" sz="3600" dirty="0">
              <a:solidFill>
                <a:srgbClr val="002060"/>
              </a:solidFill>
            </a:endParaRPr>
          </a:p>
          <a:p>
            <a:pPr algn="ctr"/>
            <a:endParaRPr lang="en-CA" sz="600" dirty="0">
              <a:solidFill>
                <a:srgbClr val="002060"/>
              </a:solidFill>
            </a:endParaRPr>
          </a:p>
        </p:txBody>
      </p:sp>
    </p:spTree>
    <p:extLst>
      <p:ext uri="{BB962C8B-B14F-4D97-AF65-F5344CB8AC3E}">
        <p14:creationId xmlns:p14="http://schemas.microsoft.com/office/powerpoint/2010/main" val="256024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283769" y="305421"/>
            <a:ext cx="9624461" cy="628048"/>
          </a:xfrm>
          <a:solidFill>
            <a:schemeClr val="accent6">
              <a:lumMod val="60000"/>
              <a:lumOff val="40000"/>
            </a:schemeClr>
          </a:solidFill>
        </p:spPr>
        <p:txBody>
          <a:bodyPr>
            <a:normAutofit fontScale="90000"/>
          </a:bodyPr>
          <a:lstStyle/>
          <a:p>
            <a:pPr algn="ctr"/>
            <a:r>
              <a:rPr lang="en-CA" dirty="0"/>
              <a:t>2025 – Board Election</a:t>
            </a:r>
          </a:p>
        </p:txBody>
      </p:sp>
      <p:sp>
        <p:nvSpPr>
          <p:cNvPr id="7" name="TextBox 6">
            <a:extLst>
              <a:ext uri="{FF2B5EF4-FFF2-40B4-BE49-F238E27FC236}">
                <a16:creationId xmlns:a16="http://schemas.microsoft.com/office/drawing/2014/main" id="{6EC4243A-D1B1-4267-BE78-8B21F0F4D545}"/>
              </a:ext>
            </a:extLst>
          </p:cNvPr>
          <p:cNvSpPr txBox="1"/>
          <p:nvPr/>
        </p:nvSpPr>
        <p:spPr>
          <a:xfrm>
            <a:off x="1459991" y="1228044"/>
            <a:ext cx="9272016" cy="4462760"/>
          </a:xfrm>
          <a:prstGeom prst="rect">
            <a:avLst/>
          </a:prstGeom>
          <a:noFill/>
        </p:spPr>
        <p:txBody>
          <a:bodyPr wrap="square">
            <a:spAutoFit/>
          </a:bodyPr>
          <a:lstStyle/>
          <a:p>
            <a:pPr algn="ctr"/>
            <a:r>
              <a:rPr lang="en-CA" sz="3200" dirty="0">
                <a:solidFill>
                  <a:srgbClr val="002060"/>
                </a:solidFill>
              </a:rPr>
              <a:t>Returning Board Members – One Year Remaining</a:t>
            </a:r>
          </a:p>
          <a:p>
            <a:pPr algn="ctr"/>
            <a:endParaRPr lang="en-CA" sz="2800" dirty="0">
              <a:solidFill>
                <a:srgbClr val="002060"/>
              </a:solidFill>
            </a:endParaRPr>
          </a:p>
          <a:p>
            <a:r>
              <a:rPr lang="en-CA" sz="2800" dirty="0">
                <a:solidFill>
                  <a:srgbClr val="FF0000"/>
                </a:solidFill>
              </a:rPr>
              <a:t>Joel McGovern (*)		</a:t>
            </a:r>
            <a:r>
              <a:rPr lang="en-CA" sz="2800" dirty="0">
                <a:solidFill>
                  <a:srgbClr val="002060"/>
                </a:solidFill>
              </a:rPr>
              <a:t>Past President </a:t>
            </a:r>
            <a:endParaRPr lang="en-CA" sz="2800" dirty="0">
              <a:solidFill>
                <a:srgbClr val="FF0000"/>
              </a:solidFill>
            </a:endParaRPr>
          </a:p>
          <a:p>
            <a:r>
              <a:rPr lang="en-CA" sz="2800" dirty="0">
                <a:solidFill>
                  <a:srgbClr val="FF0000"/>
                </a:solidFill>
              </a:rPr>
              <a:t>Brian Dickson		</a:t>
            </a:r>
            <a:r>
              <a:rPr lang="en-CA" sz="2800" dirty="0">
                <a:solidFill>
                  <a:srgbClr val="002060"/>
                </a:solidFill>
              </a:rPr>
              <a:t>Treasurer</a:t>
            </a:r>
            <a:endParaRPr lang="en-CA" sz="2800" dirty="0">
              <a:solidFill>
                <a:srgbClr val="FF0000"/>
              </a:solidFill>
            </a:endParaRPr>
          </a:p>
          <a:p>
            <a:endParaRPr lang="en-CA" sz="2800" dirty="0">
              <a:solidFill>
                <a:srgbClr val="FF0000"/>
              </a:solidFill>
            </a:endParaRPr>
          </a:p>
          <a:p>
            <a:r>
              <a:rPr lang="en-CA" sz="2800" dirty="0">
                <a:solidFill>
                  <a:srgbClr val="FF0000"/>
                </a:solidFill>
              </a:rPr>
              <a:t>Phil </a:t>
            </a:r>
            <a:r>
              <a:rPr lang="en-CA" sz="2800" dirty="0" err="1">
                <a:solidFill>
                  <a:srgbClr val="FF0000"/>
                </a:solidFill>
              </a:rPr>
              <a:t>Presakarchuk</a:t>
            </a:r>
            <a:r>
              <a:rPr lang="en-CA" sz="2800" dirty="0">
                <a:solidFill>
                  <a:srgbClr val="002060"/>
                </a:solidFill>
              </a:rPr>
              <a:t>		Director, Concession </a:t>
            </a:r>
          </a:p>
          <a:p>
            <a:r>
              <a:rPr lang="en-CA" sz="2800" dirty="0">
                <a:solidFill>
                  <a:srgbClr val="FF0000"/>
                </a:solidFill>
              </a:rPr>
              <a:t>Earl Sloan			</a:t>
            </a:r>
            <a:r>
              <a:rPr lang="en-CA" sz="2800" dirty="0">
                <a:solidFill>
                  <a:srgbClr val="002060"/>
                </a:solidFill>
              </a:rPr>
              <a:t>Director, Facility</a:t>
            </a:r>
            <a:endParaRPr lang="en-CA" sz="2800" dirty="0">
              <a:solidFill>
                <a:srgbClr val="FF0000"/>
              </a:solidFill>
            </a:endParaRPr>
          </a:p>
          <a:p>
            <a:r>
              <a:rPr lang="en-CA" sz="2800" dirty="0">
                <a:solidFill>
                  <a:srgbClr val="FF0000"/>
                </a:solidFill>
              </a:rPr>
              <a:t>Marc Savard			</a:t>
            </a:r>
            <a:r>
              <a:rPr lang="en-CA" sz="2800" dirty="0">
                <a:solidFill>
                  <a:srgbClr val="002060"/>
                </a:solidFill>
              </a:rPr>
              <a:t>Director, Maintenance</a:t>
            </a:r>
          </a:p>
          <a:p>
            <a:r>
              <a:rPr lang="en-CA" sz="2800" dirty="0">
                <a:solidFill>
                  <a:srgbClr val="FF0000"/>
                </a:solidFill>
              </a:rPr>
              <a:t>Bryan Shields		</a:t>
            </a:r>
            <a:r>
              <a:rPr lang="en-CA" sz="2800" dirty="0">
                <a:solidFill>
                  <a:srgbClr val="002060"/>
                </a:solidFill>
              </a:rPr>
              <a:t>Director, Plus 40/50 Divisions</a:t>
            </a:r>
          </a:p>
          <a:p>
            <a:r>
              <a:rPr lang="en-CA" sz="2800" dirty="0">
                <a:solidFill>
                  <a:srgbClr val="FF0000"/>
                </a:solidFill>
              </a:rPr>
              <a:t>Glen </a:t>
            </a:r>
            <a:r>
              <a:rPr lang="en-CA" sz="2800" dirty="0" err="1">
                <a:solidFill>
                  <a:srgbClr val="FF0000"/>
                </a:solidFill>
              </a:rPr>
              <a:t>Dolynchuk</a:t>
            </a:r>
            <a:r>
              <a:rPr lang="en-CA" sz="2800" dirty="0">
                <a:solidFill>
                  <a:srgbClr val="FF0000"/>
                </a:solidFill>
              </a:rPr>
              <a:t>		</a:t>
            </a:r>
            <a:r>
              <a:rPr lang="en-CA" sz="2800" dirty="0">
                <a:solidFill>
                  <a:srgbClr val="002060"/>
                </a:solidFill>
              </a:rPr>
              <a:t>Director, Health &amp; Safety</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9</a:t>
            </a:fld>
            <a:endParaRPr lang="en-CA"/>
          </a:p>
        </p:txBody>
      </p:sp>
      <p:sp>
        <p:nvSpPr>
          <p:cNvPr id="3" name="TextBox 2">
            <a:extLst>
              <a:ext uri="{FF2B5EF4-FFF2-40B4-BE49-F238E27FC236}">
                <a16:creationId xmlns:a16="http://schemas.microsoft.com/office/drawing/2014/main" id="{16BADB9F-E269-DE4C-7E5C-93BD4DFDFCA5}"/>
              </a:ext>
            </a:extLst>
          </p:cNvPr>
          <p:cNvSpPr txBox="1"/>
          <p:nvPr/>
        </p:nvSpPr>
        <p:spPr>
          <a:xfrm>
            <a:off x="962526" y="6192253"/>
            <a:ext cx="9031706" cy="400110"/>
          </a:xfrm>
          <a:prstGeom prst="rect">
            <a:avLst/>
          </a:prstGeom>
          <a:noFill/>
        </p:spPr>
        <p:txBody>
          <a:bodyPr wrap="square" rtlCol="0">
            <a:spAutoFit/>
          </a:bodyPr>
          <a:lstStyle/>
          <a:p>
            <a:r>
              <a:rPr lang="en-CA" sz="2000" dirty="0">
                <a:solidFill>
                  <a:srgbClr val="FF0000"/>
                </a:solidFill>
              </a:rPr>
              <a:t>* Past President term ends in 2027.  The remaining terms end in 2026.</a:t>
            </a:r>
          </a:p>
        </p:txBody>
      </p:sp>
    </p:spTree>
    <p:extLst>
      <p:ext uri="{BB962C8B-B14F-4D97-AF65-F5344CB8AC3E}">
        <p14:creationId xmlns:p14="http://schemas.microsoft.com/office/powerpoint/2010/main" val="3562334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BDEE5E7A91254494212923CBB12B01" ma:contentTypeVersion="10" ma:contentTypeDescription="Create a new document." ma:contentTypeScope="" ma:versionID="a29ab29b48966b53558eb818c58e2e7e">
  <xsd:schema xmlns:xsd="http://www.w3.org/2001/XMLSchema" xmlns:xs="http://www.w3.org/2001/XMLSchema" xmlns:p="http://schemas.microsoft.com/office/2006/metadata/properties" xmlns:ns3="d2fba01b-d674-453d-86ce-c10ebdb9924d" xmlns:ns4="7fcc843a-6162-4c50-a6db-69f370c3f468" targetNamespace="http://schemas.microsoft.com/office/2006/metadata/properties" ma:root="true" ma:fieldsID="31085d063a2f2d2f5df26096d0f2c608" ns3:_="" ns4:_="">
    <xsd:import namespace="d2fba01b-d674-453d-86ce-c10ebdb9924d"/>
    <xsd:import namespace="7fcc843a-6162-4c50-a6db-69f370c3f4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ba01b-d674-453d-86ce-c10ebdb99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c843a-6162-4c50-a6db-69f370c3f4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58790-A886-4D36-8F49-FE3461A50633}">
  <ds:schemaRefs>
    <ds:schemaRef ds:uri="http://schemas.microsoft.com/sharepoint/v3/contenttype/forms"/>
  </ds:schemaRefs>
</ds:datastoreItem>
</file>

<file path=customXml/itemProps2.xml><?xml version="1.0" encoding="utf-8"?>
<ds:datastoreItem xmlns:ds="http://schemas.openxmlformats.org/officeDocument/2006/customXml" ds:itemID="{478D0136-8CEC-4B5E-A20E-2665772DCE62}">
  <ds:schemaRefs>
    <ds:schemaRef ds:uri="http://purl.org/dc/dcmitype/"/>
    <ds:schemaRef ds:uri="http://schemas.microsoft.com/office/infopath/2007/PartnerControls"/>
    <ds:schemaRef ds:uri="http://schemas.microsoft.com/office/2006/documentManagement/types"/>
    <ds:schemaRef ds:uri="7fcc843a-6162-4c50-a6db-69f370c3f468"/>
    <ds:schemaRef ds:uri="http://www.w3.org/XML/1998/namespace"/>
    <ds:schemaRef ds:uri="http://purl.org/dc/elements/1.1/"/>
    <ds:schemaRef ds:uri="http://schemas.microsoft.com/office/2006/metadata/properties"/>
    <ds:schemaRef ds:uri="http://schemas.openxmlformats.org/package/2006/metadata/core-properties"/>
    <ds:schemaRef ds:uri="d2fba01b-d674-453d-86ce-c10ebdb9924d"/>
    <ds:schemaRef ds:uri="http://purl.org/dc/terms/"/>
  </ds:schemaRefs>
</ds:datastoreItem>
</file>

<file path=customXml/itemProps3.xml><?xml version="1.0" encoding="utf-8"?>
<ds:datastoreItem xmlns:ds="http://schemas.openxmlformats.org/officeDocument/2006/customXml" ds:itemID="{829E2BB4-28C1-4BFD-8A7B-8E99CB948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ba01b-d674-453d-86ce-c10ebdb9924d"/>
    <ds:schemaRef ds:uri="7fcc843a-6162-4c50-a6db-69f370c3f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24375</TotalTime>
  <Words>3764</Words>
  <Application>Microsoft Office PowerPoint</Application>
  <PresentationFormat>Widescreen</PresentationFormat>
  <Paragraphs>741</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Wingdings</vt:lpstr>
      <vt:lpstr>Office Theme</vt:lpstr>
      <vt:lpstr>2025 Annual General Meeting</vt:lpstr>
      <vt:lpstr>SAMSPA AGM - NOTICES</vt:lpstr>
      <vt:lpstr>2024 – Year In Review</vt:lpstr>
      <vt:lpstr>AGENDA</vt:lpstr>
      <vt:lpstr>Quorum / Minutes / Agenda Approval</vt:lpstr>
      <vt:lpstr>2024 – Highlights</vt:lpstr>
      <vt:lpstr>2024 – Highlights (Perseverance!)</vt:lpstr>
      <vt:lpstr>2025 – Elections – Important Information</vt:lpstr>
      <vt:lpstr>2025 – Board Election</vt:lpstr>
      <vt:lpstr>2025 – Board Election</vt:lpstr>
      <vt:lpstr>2025 – Board Election</vt:lpstr>
      <vt:lpstr>Signboard Advertising Program</vt:lpstr>
      <vt:lpstr>Signboard Advertising Program - Examples</vt:lpstr>
      <vt:lpstr>SAMSPA Diamond Naming Sponsors</vt:lpstr>
      <vt:lpstr>SAMSPA Signboard Sponsors (Review)</vt:lpstr>
      <vt:lpstr>Financial Report</vt:lpstr>
      <vt:lpstr>Financial Review - Audit Report</vt:lpstr>
      <vt:lpstr>Financial Review – Capital Projects</vt:lpstr>
      <vt:lpstr>Balance Sheet </vt:lpstr>
      <vt:lpstr>Income Statement</vt:lpstr>
      <vt:lpstr>2025 Bev Rebate</vt:lpstr>
      <vt:lpstr>Economic Outlook for 2025 </vt:lpstr>
      <vt:lpstr>Economic Outlook – Strategic Reserves</vt:lpstr>
      <vt:lpstr>2025 Return to Play</vt:lpstr>
      <vt:lpstr>2025 Return to Play</vt:lpstr>
      <vt:lpstr>SAMSPA Mixed Tournament 2025</vt:lpstr>
      <vt:lpstr>New Business</vt:lpstr>
      <vt:lpstr>New Business – Divisional Alignment</vt:lpstr>
      <vt:lpstr>New Business – Divisional Alignment</vt:lpstr>
      <vt:lpstr>New Business – Implementation of Survey</vt:lpstr>
      <vt:lpstr>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General Meeting</dc:title>
  <dc:creator>Joel McGovern</dc:creator>
  <cp:lastModifiedBy>Lynda Holden</cp:lastModifiedBy>
  <cp:revision>54</cp:revision>
  <dcterms:created xsi:type="dcterms:W3CDTF">2020-05-19T05:18:23Z</dcterms:created>
  <dcterms:modified xsi:type="dcterms:W3CDTF">2025-02-01T16:39:53Z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0x01010050BDEE5E7A91254494212923CBB12B01</vt:lpwstr>
  </property>
</Properties>
</file>