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5"/>
  </p:notesMasterIdLst>
  <p:sldIdLst>
    <p:sldId id="256" r:id="rId2"/>
    <p:sldId id="277" r:id="rId3"/>
    <p:sldId id="278" r:id="rId4"/>
    <p:sldId id="279" r:id="rId5"/>
    <p:sldId id="280" r:id="rId6"/>
    <p:sldId id="281" r:id="rId7"/>
    <p:sldId id="282" r:id="rId8"/>
    <p:sldId id="283" r:id="rId9"/>
    <p:sldId id="284" r:id="rId10"/>
    <p:sldId id="285" r:id="rId11"/>
    <p:sldId id="286" r:id="rId12"/>
    <p:sldId id="287" r:id="rId13"/>
    <p:sldId id="288" r:id="rId14"/>
    <p:sldId id="301" r:id="rId15"/>
    <p:sldId id="291" r:id="rId16"/>
    <p:sldId id="289" r:id="rId17"/>
    <p:sldId id="290" r:id="rId18"/>
    <p:sldId id="292" r:id="rId19"/>
    <p:sldId id="293" r:id="rId20"/>
    <p:sldId id="294" r:id="rId21"/>
    <p:sldId id="295" r:id="rId22"/>
    <p:sldId id="296" r:id="rId23"/>
    <p:sldId id="297" r:id="rId24"/>
    <p:sldId id="298" r:id="rId25"/>
    <p:sldId id="299" r:id="rId26"/>
    <p:sldId id="300" r:id="rId27"/>
    <p:sldId id="302" r:id="rId28"/>
    <p:sldId id="303" r:id="rId29"/>
    <p:sldId id="304" r:id="rId30"/>
    <p:sldId id="306" r:id="rId31"/>
    <p:sldId id="305" r:id="rId32"/>
    <p:sldId id="307" r:id="rId33"/>
    <p:sldId id="308" r:id="rId34"/>
    <p:sldId id="309" r:id="rId35"/>
    <p:sldId id="311" r:id="rId36"/>
    <p:sldId id="312" r:id="rId37"/>
    <p:sldId id="313" r:id="rId38"/>
    <p:sldId id="314" r:id="rId39"/>
    <p:sldId id="315" r:id="rId40"/>
    <p:sldId id="316" r:id="rId41"/>
    <p:sldId id="317" r:id="rId42"/>
    <p:sldId id="318" r:id="rId43"/>
    <p:sldId id="319" r:id="rId44"/>
    <p:sldId id="320" r:id="rId45"/>
    <p:sldId id="321" r:id="rId46"/>
    <p:sldId id="322" r:id="rId47"/>
    <p:sldId id="323" r:id="rId48"/>
    <p:sldId id="324" r:id="rId49"/>
    <p:sldId id="325" r:id="rId50"/>
    <p:sldId id="326" r:id="rId51"/>
    <p:sldId id="327" r:id="rId52"/>
    <p:sldId id="328" r:id="rId53"/>
    <p:sldId id="329" r:id="rId54"/>
    <p:sldId id="330" r:id="rId55"/>
    <p:sldId id="331" r:id="rId56"/>
    <p:sldId id="332" r:id="rId57"/>
    <p:sldId id="333" r:id="rId58"/>
    <p:sldId id="334" r:id="rId59"/>
    <p:sldId id="335" r:id="rId60"/>
    <p:sldId id="336" r:id="rId61"/>
    <p:sldId id="338" r:id="rId62"/>
    <p:sldId id="337" r:id="rId63"/>
    <p:sldId id="341" r:id="rId64"/>
    <p:sldId id="340" r:id="rId65"/>
    <p:sldId id="339" r:id="rId66"/>
    <p:sldId id="342" r:id="rId67"/>
    <p:sldId id="343" r:id="rId68"/>
    <p:sldId id="344" r:id="rId69"/>
    <p:sldId id="345" r:id="rId70"/>
    <p:sldId id="346" r:id="rId71"/>
    <p:sldId id="347" r:id="rId72"/>
    <p:sldId id="259" r:id="rId73"/>
    <p:sldId id="276" r:id="rId74"/>
  </p:sldIdLst>
  <p:sldSz cx="9144000" cy="5143500" type="screen16x9"/>
  <p:notesSz cx="6858000" cy="9144000"/>
  <p:embeddedFontLst>
    <p:embeddedFont>
      <p:font typeface="Calibri" panose="020F0502020204030204" pitchFamily="34" charset="0"/>
      <p:regular r:id="rId76"/>
      <p:bold r:id="rId77"/>
      <p:italic r:id="rId78"/>
      <p:boldItalic r:id="rId79"/>
    </p:embeddedFont>
    <p:embeddedFont>
      <p:font typeface="Caveat" panose="020B0604020202020204" charset="0"/>
      <p:regular r:id="rId80"/>
      <p:bold r:id="rId81"/>
    </p:embeddedFont>
    <p:embeddedFont>
      <p:font typeface="Roboto" panose="020B0604020202020204" charset="0"/>
      <p:regular r:id="rId82"/>
      <p:bold r:id="rId83"/>
      <p:italic r:id="rId84"/>
      <p:boldItalic r:id="rId8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0" autoAdjust="0"/>
    <p:restoredTop sz="94660"/>
  </p:normalViewPr>
  <p:slideViewPr>
    <p:cSldViewPr snapToGrid="0">
      <p:cViewPr varScale="1">
        <p:scale>
          <a:sx n="68" d="100"/>
          <a:sy n="68" d="100"/>
        </p:scale>
        <p:origin x="79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9.fntdata"/><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4.fntdata"/><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5.fntdata"/><Relationship Id="rId85"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83" Type="http://schemas.openxmlformats.org/officeDocument/2006/relationships/font" Target="fonts/font8.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3.fntdata"/><Relationship Id="rId81" Type="http://schemas.openxmlformats.org/officeDocument/2006/relationships/font" Target="fonts/font6.fntdata"/><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font" Target="fonts/font7.fntdata"/><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832799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1502864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3800915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2849042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4290092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4259422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1500622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1387150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3005983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1619503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1901445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2307383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1343268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3360987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2994949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3496179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3761166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3661342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20479732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2633652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4247330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37220864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26681603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3391438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4814683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1712150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17922530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41391221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20754936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15169684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9526616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852498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26972608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27175586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13243847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19928886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12992799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16285561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24965728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23340528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14380158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14742125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3693732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13742318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16082409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20638646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22953123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4116185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19380366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4020195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8328398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7571892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23477463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197737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2274636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25580163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15843782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8108787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33031961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24524475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42050278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8406946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40576174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4623480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3922953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199077571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134608438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22934853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e544624f1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7e544624f1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Krista</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f09679687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f09679687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1106823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d8e566b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d8e566b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Walt</a:t>
            </a:r>
            <a:endParaRPr/>
          </a:p>
        </p:txBody>
      </p:sp>
    </p:spTree>
    <p:extLst>
      <p:ext uri="{BB962C8B-B14F-4D97-AF65-F5344CB8AC3E}">
        <p14:creationId xmlns:p14="http://schemas.microsoft.com/office/powerpoint/2010/main" val="3798712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0.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9.JPG"/></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5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5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5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5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5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6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6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3.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30.jpg"/></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4.xml"/><Relationship Id="rId1" Type="http://schemas.openxmlformats.org/officeDocument/2006/relationships/slideLayout" Target="../slideLayouts/slideLayout3.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1.jpg"/></Relationships>
</file>

<file path=ppt/slides/_rels/slide65.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1.jpg"/><Relationship Id="rId7" Type="http://schemas.openxmlformats.org/officeDocument/2006/relationships/image" Target="../media/image36.jpg"/><Relationship Id="rId2" Type="http://schemas.openxmlformats.org/officeDocument/2006/relationships/notesSlide" Target="../notesSlides/notesSlide65.xml"/><Relationship Id="rId1" Type="http://schemas.openxmlformats.org/officeDocument/2006/relationships/slideLayout" Target="../slideLayouts/slideLayout3.xml"/><Relationship Id="rId6" Type="http://schemas.openxmlformats.org/officeDocument/2006/relationships/image" Target="../media/image35.jpg"/><Relationship Id="rId5" Type="http://schemas.openxmlformats.org/officeDocument/2006/relationships/image" Target="../media/image25.png"/><Relationship Id="rId4" Type="http://schemas.openxmlformats.org/officeDocument/2006/relationships/image" Target="../media/image34.jpg"/><Relationship Id="rId9" Type="http://schemas.openxmlformats.org/officeDocument/2006/relationships/image" Target="../media/image38.jpg"/></Relationships>
</file>

<file path=ppt/slides/_rels/slide6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6.xml"/><Relationship Id="rId1" Type="http://schemas.openxmlformats.org/officeDocument/2006/relationships/slideLayout" Target="../slideLayouts/slideLayout3.xml"/><Relationship Id="rId6" Type="http://schemas.openxmlformats.org/officeDocument/2006/relationships/image" Target="../media/image33.jpg"/><Relationship Id="rId5" Type="http://schemas.openxmlformats.org/officeDocument/2006/relationships/image" Target="../media/image31.png"/><Relationship Id="rId4" Type="http://schemas.openxmlformats.org/officeDocument/2006/relationships/image" Target="../media/image39.jpg"/></Relationships>
</file>

<file path=ppt/slides/_rels/slide6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7.xml"/><Relationship Id="rId1" Type="http://schemas.openxmlformats.org/officeDocument/2006/relationships/slideLayout" Target="../slideLayouts/slideLayout3.xml"/><Relationship Id="rId5" Type="http://schemas.openxmlformats.org/officeDocument/2006/relationships/image" Target="../media/image41.jpg"/><Relationship Id="rId4" Type="http://schemas.openxmlformats.org/officeDocument/2006/relationships/image" Target="../media/image40.png"/></Relationships>
</file>

<file path=ppt/slides/_rels/slide6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8.xml"/><Relationship Id="rId1" Type="http://schemas.openxmlformats.org/officeDocument/2006/relationships/slideLayout" Target="../slideLayouts/slideLayout3.xml"/><Relationship Id="rId5" Type="http://schemas.openxmlformats.org/officeDocument/2006/relationships/image" Target="../media/image43.jpeg"/><Relationship Id="rId4" Type="http://schemas.openxmlformats.org/officeDocument/2006/relationships/image" Target="../media/image42.jpg"/></Relationships>
</file>

<file path=ppt/slides/_rels/slide6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hyperlink" Target="http://www.mnboyshighschoolvolleyball.com/" TargetMode="External"/><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44.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p:nvPr/>
        </p:nvPicPr>
        <p:blipFill>
          <a:blip r:embed="rId4">
            <a:extLst>
              <a:ext uri="{28A0092B-C50C-407E-A947-70E740481C1C}">
                <a14:useLocalDpi xmlns:a14="http://schemas.microsoft.com/office/drawing/2010/main" val="0"/>
              </a:ext>
            </a:extLst>
          </a:blip>
          <a:stretch>
            <a:fillRect/>
          </a:stretch>
        </p:blipFill>
        <p:spPr>
          <a:xfrm>
            <a:off x="7086227" y="3549517"/>
            <a:ext cx="1544971" cy="1544971"/>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3435049" y="1610685"/>
            <a:ext cx="5477100" cy="3405931"/>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None/>
            </a:pPr>
            <a:r>
              <a:rPr lang="en" sz="1800" i="1" dirty="0">
                <a:solidFill>
                  <a:srgbClr val="434343"/>
                </a:solidFill>
                <a:latin typeface="Roboto"/>
                <a:ea typeface="Roboto"/>
                <a:cs typeface="Roboto"/>
                <a:sym typeface="Roboto"/>
              </a:rPr>
              <a:t>Officiating crew for each match consists of:</a:t>
            </a:r>
            <a:endParaRPr sz="1800" i="1" dirty="0">
              <a:solidFill>
                <a:srgbClr val="434343"/>
              </a:solidFill>
              <a:latin typeface="Roboto"/>
              <a:ea typeface="Roboto"/>
              <a:cs typeface="Roboto"/>
              <a:sym typeface="Roboto"/>
            </a:endParaRPr>
          </a:p>
          <a:p>
            <a:pPr marL="228600" lvl="0" algn="l" rtl="0">
              <a:spcBef>
                <a:spcPts val="0"/>
              </a:spcBef>
              <a:spcAft>
                <a:spcPts val="0"/>
              </a:spcAft>
              <a:buClr>
                <a:srgbClr val="434343"/>
              </a:buClr>
              <a:buSzPts val="1800"/>
            </a:pPr>
            <a:endParaRPr lang="en-US" sz="1600" dirty="0">
              <a:solidFill>
                <a:srgbClr val="434343"/>
              </a:solidFill>
              <a:latin typeface="Roboto"/>
              <a:ea typeface="Roboto"/>
              <a:cs typeface="Roboto"/>
              <a:sym typeface="Roboto"/>
            </a:endParaRPr>
          </a:p>
          <a:p>
            <a:pPr marL="228600" lvl="0" algn="l" rtl="0">
              <a:spcBef>
                <a:spcPts val="0"/>
              </a:spcBef>
              <a:spcAft>
                <a:spcPts val="0"/>
              </a:spcAft>
              <a:buClr>
                <a:srgbClr val="434343"/>
              </a:buClr>
              <a:buSzPts val="1800"/>
            </a:pPr>
            <a:r>
              <a:rPr lang="en-US" sz="1600" b="1" u="sng" dirty="0">
                <a:solidFill>
                  <a:srgbClr val="434343"/>
                </a:solidFill>
                <a:latin typeface="Roboto"/>
                <a:ea typeface="Roboto"/>
                <a:cs typeface="Roboto"/>
                <a:sym typeface="Roboto"/>
              </a:rPr>
              <a:t>LEAGUE will provide:</a:t>
            </a:r>
          </a:p>
          <a:p>
            <a:pPr marL="514350" lvl="5" indent="-285750">
              <a:buClr>
                <a:srgbClr val="434343"/>
              </a:buClr>
              <a:buSzPts val="1800"/>
              <a:buFont typeface="Arial" panose="020B0604020202020204" pitchFamily="34" charset="0"/>
              <a:buChar char="•"/>
            </a:pPr>
            <a:r>
              <a:rPr lang="en-US" sz="1600" dirty="0">
                <a:solidFill>
                  <a:srgbClr val="434343"/>
                </a:solidFill>
                <a:latin typeface="Roboto"/>
                <a:ea typeface="Roboto"/>
                <a:cs typeface="Roboto"/>
                <a:sym typeface="Roboto"/>
              </a:rPr>
              <a:t>R1 (“up ref”) – 1 needed</a:t>
            </a:r>
          </a:p>
          <a:p>
            <a:pPr marL="228600" lvl="0" algn="l" rtl="0">
              <a:spcBef>
                <a:spcPts val="0"/>
              </a:spcBef>
              <a:spcAft>
                <a:spcPts val="0"/>
              </a:spcAft>
              <a:buClr>
                <a:srgbClr val="434343"/>
              </a:buClr>
              <a:buSzPts val="1800"/>
            </a:pPr>
            <a:endParaRPr lang="en-US" sz="1600" dirty="0">
              <a:solidFill>
                <a:srgbClr val="434343"/>
              </a:solidFill>
              <a:latin typeface="Roboto"/>
              <a:ea typeface="Roboto"/>
              <a:cs typeface="Roboto"/>
              <a:sym typeface="Roboto"/>
            </a:endParaRPr>
          </a:p>
          <a:p>
            <a:pPr marL="228600" lvl="0" algn="l" rtl="0">
              <a:spcBef>
                <a:spcPts val="0"/>
              </a:spcBef>
              <a:spcAft>
                <a:spcPts val="0"/>
              </a:spcAft>
              <a:buClr>
                <a:srgbClr val="434343"/>
              </a:buClr>
              <a:buSzPts val="1800"/>
            </a:pPr>
            <a:r>
              <a:rPr lang="en-US" sz="1600" b="1" u="sng" dirty="0">
                <a:solidFill>
                  <a:srgbClr val="434343"/>
                </a:solidFill>
                <a:latin typeface="Roboto"/>
                <a:ea typeface="Roboto"/>
                <a:cs typeface="Roboto"/>
                <a:sym typeface="Roboto"/>
              </a:rPr>
              <a:t>HOME team will provide:</a:t>
            </a:r>
          </a:p>
          <a:p>
            <a:pPr marL="514350" lvl="0" indent="-285750" algn="l" rtl="0">
              <a:spcBef>
                <a:spcPts val="0"/>
              </a:spcBef>
              <a:spcAft>
                <a:spcPts val="0"/>
              </a:spcAft>
              <a:buClr>
                <a:srgbClr val="434343"/>
              </a:buClr>
              <a:buSzPts val="1800"/>
              <a:buFont typeface="Arial" panose="020B0604020202020204" pitchFamily="34" charset="0"/>
              <a:buChar char="•"/>
            </a:pPr>
            <a:r>
              <a:rPr lang="en" sz="1600" dirty="0">
                <a:solidFill>
                  <a:srgbClr val="434343"/>
                </a:solidFill>
                <a:latin typeface="Roboto"/>
                <a:ea typeface="Roboto"/>
                <a:cs typeface="Roboto"/>
                <a:sym typeface="Roboto"/>
              </a:rPr>
              <a:t>R2 (“down ref”) – 1 needed</a:t>
            </a:r>
          </a:p>
          <a:p>
            <a:pPr marL="514350" lvl="0" indent="-285750" algn="l" rtl="0">
              <a:spcBef>
                <a:spcPts val="0"/>
              </a:spcBef>
              <a:spcAft>
                <a:spcPts val="0"/>
              </a:spcAft>
              <a:buClr>
                <a:srgbClr val="434343"/>
              </a:buClr>
              <a:buSzPts val="1800"/>
              <a:buFont typeface="Arial" panose="020B0604020202020204" pitchFamily="34" charset="0"/>
              <a:buChar char="•"/>
            </a:pPr>
            <a:r>
              <a:rPr lang="en" sz="1600" dirty="0">
                <a:solidFill>
                  <a:srgbClr val="434343"/>
                </a:solidFill>
                <a:latin typeface="Roboto"/>
                <a:ea typeface="Roboto"/>
                <a:cs typeface="Roboto"/>
                <a:sym typeface="Roboto"/>
              </a:rPr>
              <a:t>Scorer – 1 needed</a:t>
            </a:r>
          </a:p>
          <a:p>
            <a:pPr marL="514350" lvl="0" indent="-285750" algn="l" rtl="0">
              <a:spcBef>
                <a:spcPts val="0"/>
              </a:spcBef>
              <a:spcAft>
                <a:spcPts val="0"/>
              </a:spcAft>
              <a:buClr>
                <a:srgbClr val="434343"/>
              </a:buClr>
              <a:buSzPts val="1800"/>
              <a:buFont typeface="Arial" panose="020B0604020202020204" pitchFamily="34" charset="0"/>
              <a:buChar char="•"/>
            </a:pPr>
            <a:r>
              <a:rPr lang="en" sz="1600" dirty="0">
                <a:solidFill>
                  <a:srgbClr val="434343"/>
                </a:solidFill>
                <a:latin typeface="Roboto"/>
                <a:ea typeface="Roboto"/>
                <a:cs typeface="Roboto"/>
                <a:sym typeface="Roboto"/>
              </a:rPr>
              <a:t>Libero Tracker – 1 needed</a:t>
            </a:r>
          </a:p>
          <a:p>
            <a:pPr marL="514350" lvl="0" indent="-285750" algn="l" rtl="0">
              <a:spcBef>
                <a:spcPts val="0"/>
              </a:spcBef>
              <a:spcAft>
                <a:spcPts val="0"/>
              </a:spcAft>
              <a:buClr>
                <a:srgbClr val="434343"/>
              </a:buClr>
              <a:buSzPts val="1800"/>
              <a:buFont typeface="Arial" panose="020B0604020202020204" pitchFamily="34" charset="0"/>
              <a:buChar char="•"/>
            </a:pPr>
            <a:r>
              <a:rPr lang="en" sz="1600" dirty="0">
                <a:solidFill>
                  <a:srgbClr val="434343"/>
                </a:solidFill>
                <a:latin typeface="Roboto"/>
                <a:ea typeface="Roboto"/>
                <a:cs typeface="Roboto"/>
                <a:sym typeface="Roboto"/>
              </a:rPr>
              <a:t>Visual Scorer – 1 needed</a:t>
            </a:r>
          </a:p>
          <a:p>
            <a:pPr marL="228600" lvl="0" algn="l" rtl="0">
              <a:spcBef>
                <a:spcPts val="0"/>
              </a:spcBef>
              <a:spcAft>
                <a:spcPts val="0"/>
              </a:spcAft>
              <a:buClr>
                <a:srgbClr val="434343"/>
              </a:buClr>
              <a:buSzPts val="1800"/>
            </a:pPr>
            <a:endParaRPr lang="en" sz="1600" dirty="0">
              <a:solidFill>
                <a:srgbClr val="434343"/>
              </a:solidFill>
              <a:latin typeface="Roboto"/>
              <a:ea typeface="Roboto"/>
              <a:cs typeface="Roboto"/>
              <a:sym typeface="Roboto"/>
            </a:endParaRPr>
          </a:p>
          <a:p>
            <a:pPr marL="228600" lvl="0" algn="l" rtl="0">
              <a:spcBef>
                <a:spcPts val="0"/>
              </a:spcBef>
              <a:spcAft>
                <a:spcPts val="0"/>
              </a:spcAft>
              <a:buClr>
                <a:srgbClr val="434343"/>
              </a:buClr>
              <a:buSzPts val="1800"/>
            </a:pPr>
            <a:r>
              <a:rPr lang="en" sz="1600" b="1" u="sng" dirty="0">
                <a:solidFill>
                  <a:srgbClr val="434343"/>
                </a:solidFill>
                <a:latin typeface="Roboto"/>
                <a:ea typeface="Roboto"/>
                <a:cs typeface="Roboto"/>
                <a:sym typeface="Roboto"/>
              </a:rPr>
              <a:t>VISITING team will provide:</a:t>
            </a:r>
          </a:p>
          <a:p>
            <a:pPr marL="514350" lvl="0" indent="-285750" algn="l" rtl="0">
              <a:spcBef>
                <a:spcPts val="0"/>
              </a:spcBef>
              <a:spcAft>
                <a:spcPts val="0"/>
              </a:spcAft>
              <a:buClr>
                <a:srgbClr val="434343"/>
              </a:buClr>
              <a:buSzPts val="1800"/>
              <a:buFont typeface="Arial" panose="020B0604020202020204" pitchFamily="34" charset="0"/>
              <a:buChar char="•"/>
            </a:pPr>
            <a:r>
              <a:rPr lang="en" sz="1600" dirty="0">
                <a:solidFill>
                  <a:srgbClr val="434343"/>
                </a:solidFill>
                <a:latin typeface="Roboto"/>
                <a:ea typeface="Roboto"/>
                <a:cs typeface="Roboto"/>
                <a:sym typeface="Roboto"/>
              </a:rPr>
              <a:t>Line Judges – 2 needed</a:t>
            </a:r>
            <a:endParaRPr sz="1600" b="1" dirty="0">
              <a:solidFill>
                <a:srgbClr val="434343"/>
              </a:solidFill>
              <a:latin typeface="Roboto"/>
              <a:ea typeface="Roboto"/>
              <a:cs typeface="Roboto"/>
              <a:sym typeface="Roboto"/>
            </a:endParaRP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b="1" dirty="0">
                <a:solidFill>
                  <a:srgbClr val="FF0000"/>
                </a:solidFill>
                <a:latin typeface="Caveat"/>
                <a:ea typeface="Caveat"/>
                <a:cs typeface="Caveat"/>
                <a:sym typeface="Caveat"/>
              </a:rPr>
              <a:t>H</a:t>
            </a:r>
            <a:r>
              <a:rPr lang="en-US" sz="4800" b="1" dirty="0" err="1">
                <a:solidFill>
                  <a:srgbClr val="FF0000"/>
                </a:solidFill>
                <a:latin typeface="Caveat"/>
                <a:ea typeface="Caveat"/>
                <a:cs typeface="Caveat"/>
                <a:sym typeface="Caveat"/>
              </a:rPr>
              <a:t>ere’s</a:t>
            </a:r>
            <a:r>
              <a:rPr lang="en-US" sz="4800" b="1" dirty="0">
                <a:solidFill>
                  <a:srgbClr val="FF0000"/>
                </a:solidFill>
                <a:latin typeface="Caveat"/>
                <a:ea typeface="Caveat"/>
                <a:cs typeface="Caveat"/>
                <a:sym typeface="Caveat"/>
              </a:rPr>
              <a:t> what you need to know…</a:t>
            </a:r>
            <a:endParaRPr sz="2400" dirty="0">
              <a:latin typeface="Roboto"/>
              <a:ea typeface="Roboto"/>
              <a:cs typeface="Roboto"/>
              <a:sym typeface="Roboto"/>
            </a:endParaRPr>
          </a:p>
        </p:txBody>
      </p:sp>
      <p:sp>
        <p:nvSpPr>
          <p:cNvPr id="2" name="AutoShape 2" descr="Image result for boys hs volleybal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Google Shape;69;p13"/>
          <p:cNvPicPr preferRelativeResize="0"/>
          <p:nvPr/>
        </p:nvPicPr>
        <p:blipFill>
          <a:blip r:embed="rId5">
            <a:extLst>
              <a:ext uri="{28A0092B-C50C-407E-A947-70E740481C1C}">
                <a14:useLocalDpi xmlns:a14="http://schemas.microsoft.com/office/drawing/2010/main" val="0"/>
              </a:ext>
            </a:extLst>
          </a:blip>
          <a:stretch>
            <a:fillRect/>
          </a:stretch>
        </p:blipFill>
        <p:spPr>
          <a:xfrm>
            <a:off x="7201800" y="2047040"/>
            <a:ext cx="1112487" cy="1389226"/>
          </a:xfrm>
          <a:prstGeom prst="rect">
            <a:avLst/>
          </a:prstGeom>
          <a:noFill/>
          <a:ln w="19050" cap="flat" cmpd="sng">
            <a:solidFill>
              <a:schemeClr val="dk2"/>
            </a:solidFill>
            <a:prstDash val="solid"/>
            <a:round/>
            <a:headEnd type="none" w="sm" len="sm"/>
            <a:tailEnd type="none" w="sm" len="sm"/>
          </a:ln>
        </p:spPr>
      </p:pic>
      <p:pic>
        <p:nvPicPr>
          <p:cNvPr id="9" name="Google Shape;69;p13"/>
          <p:cNvPicPr preferRelativeResize="0"/>
          <p:nvPr/>
        </p:nvPicPr>
        <p:blipFill>
          <a:blip r:embed="rId6">
            <a:extLst>
              <a:ext uri="{28A0092B-C50C-407E-A947-70E740481C1C}">
                <a14:useLocalDpi xmlns:a14="http://schemas.microsoft.com/office/drawing/2010/main" val="0"/>
              </a:ext>
            </a:extLst>
          </a:blip>
          <a:stretch>
            <a:fillRect/>
          </a:stretch>
        </p:blipFill>
        <p:spPr>
          <a:xfrm>
            <a:off x="670165" y="3549517"/>
            <a:ext cx="2483933" cy="1391599"/>
          </a:xfrm>
          <a:prstGeom prst="rect">
            <a:avLst/>
          </a:prstGeom>
          <a:noFill/>
          <a:ln w="19050" cap="flat" cmpd="sng">
            <a:solidFill>
              <a:schemeClr val="dk2"/>
            </a:solidFill>
            <a:prstDash val="solid"/>
            <a:round/>
            <a:headEnd type="none" w="sm" len="sm"/>
            <a:tailEnd type="none" w="sm" len="sm"/>
          </a:ln>
        </p:spPr>
      </p:pic>
      <p:pic>
        <p:nvPicPr>
          <p:cNvPr id="10" name="Google Shape;69;p13"/>
          <p:cNvPicPr preferRelativeResize="0"/>
          <p:nvPr/>
        </p:nvPicPr>
        <p:blipFill>
          <a:blip r:embed="rId7">
            <a:extLst>
              <a:ext uri="{28A0092B-C50C-407E-A947-70E740481C1C}">
                <a14:useLocalDpi xmlns:a14="http://schemas.microsoft.com/office/drawing/2010/main" val="0"/>
              </a:ext>
            </a:extLst>
          </a:blip>
          <a:stretch>
            <a:fillRect/>
          </a:stretch>
        </p:blipFill>
        <p:spPr>
          <a:xfrm>
            <a:off x="896400" y="1926615"/>
            <a:ext cx="2041455" cy="1396399"/>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p:nvPr/>
        </p:nvPicPr>
        <p:blipFill>
          <a:blip r:embed="rId4">
            <a:extLst>
              <a:ext uri="{28A0092B-C50C-407E-A947-70E740481C1C}">
                <a14:useLocalDpi xmlns:a14="http://schemas.microsoft.com/office/drawing/2010/main" val="0"/>
              </a:ext>
            </a:extLst>
          </a:blip>
          <a:stretch>
            <a:fillRect/>
          </a:stretch>
        </p:blipFill>
        <p:spPr>
          <a:xfrm>
            <a:off x="766683" y="1819662"/>
            <a:ext cx="2443015" cy="2118632"/>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3435049" y="1610685"/>
            <a:ext cx="5477100" cy="3405931"/>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None/>
            </a:pPr>
            <a:r>
              <a:rPr lang="en-US" sz="1600" dirty="0">
                <a:solidFill>
                  <a:srgbClr val="434343"/>
                </a:solidFill>
                <a:latin typeface="Roboto"/>
                <a:ea typeface="Roboto"/>
                <a:cs typeface="Roboto"/>
                <a:sym typeface="Roboto"/>
              </a:rPr>
              <a:t>“Base” position is the intersection end line and sideline.  Be attentive and prepared to move to avoid players coming your direction and to get a better view of potential “pancake” attempts or the ball crossing near the antenna.</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434343"/>
                </a:solidFill>
                <a:latin typeface="Roboto"/>
                <a:ea typeface="Roboto"/>
                <a:cs typeface="Roboto"/>
                <a:sym typeface="Roboto"/>
              </a:rPr>
              <a:t>During an attack, focus your vision 1</a:t>
            </a:r>
            <a:r>
              <a:rPr lang="en-US" sz="1600" baseline="30000" dirty="0">
                <a:solidFill>
                  <a:srgbClr val="434343"/>
                </a:solidFill>
                <a:latin typeface="Roboto"/>
                <a:ea typeface="Roboto"/>
                <a:cs typeface="Roboto"/>
                <a:sym typeface="Roboto"/>
              </a:rPr>
              <a:t>st</a:t>
            </a:r>
            <a:r>
              <a:rPr lang="en-US" sz="1600" dirty="0">
                <a:solidFill>
                  <a:srgbClr val="434343"/>
                </a:solidFill>
                <a:latin typeface="Roboto"/>
                <a:ea typeface="Roboto"/>
                <a:cs typeface="Roboto"/>
                <a:sym typeface="Roboto"/>
              </a:rPr>
              <a:t> on the blockers fingers/hands to determine if there is a touch at the net. 2</a:t>
            </a:r>
            <a:r>
              <a:rPr lang="en-US" sz="1600" baseline="30000" dirty="0">
                <a:solidFill>
                  <a:srgbClr val="434343"/>
                </a:solidFill>
                <a:latin typeface="Roboto"/>
                <a:ea typeface="Roboto"/>
                <a:cs typeface="Roboto"/>
                <a:sym typeface="Roboto"/>
              </a:rPr>
              <a:t>nd</a:t>
            </a:r>
            <a:r>
              <a:rPr lang="en-US" sz="1600" dirty="0">
                <a:solidFill>
                  <a:srgbClr val="434343"/>
                </a:solidFill>
                <a:latin typeface="Roboto"/>
                <a:ea typeface="Roboto"/>
                <a:cs typeface="Roboto"/>
                <a:sym typeface="Roboto"/>
              </a:rPr>
              <a:t> is to see if there is a touch by a back-row player.</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434343"/>
                </a:solidFill>
                <a:latin typeface="Roboto"/>
                <a:ea typeface="Roboto"/>
                <a:cs typeface="Roboto"/>
                <a:sym typeface="Roboto"/>
              </a:rPr>
              <a:t>Then, determine about where the ball will land and get your </a:t>
            </a:r>
            <a:r>
              <a:rPr lang="en-US" sz="1600" b="1" u="sng" dirty="0">
                <a:solidFill>
                  <a:srgbClr val="434343"/>
                </a:solidFill>
                <a:latin typeface="Roboto"/>
                <a:ea typeface="Roboto"/>
                <a:cs typeface="Roboto"/>
                <a:sym typeface="Roboto"/>
              </a:rPr>
              <a:t>eyes to look at that location before the ball hits the floor</a:t>
            </a:r>
            <a:r>
              <a:rPr lang="en-US" sz="1600" dirty="0">
                <a:solidFill>
                  <a:srgbClr val="434343"/>
                </a:solidFill>
                <a:latin typeface="Roboto"/>
                <a:ea typeface="Roboto"/>
                <a:cs typeface="Roboto"/>
                <a:sym typeface="Roboto"/>
              </a:rPr>
              <a:t>.  This allows the lines to stay clear.  Following the ball all the way to the floor will blur the lines making it more difficult to make an accurate call.</a:t>
            </a: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Caveat"/>
                <a:cs typeface="Caveat"/>
                <a:sym typeface="Caveat"/>
              </a:rPr>
              <a:t>Line Judge – General Info</a:t>
            </a:r>
            <a:endParaRPr sz="2400" dirty="0">
              <a:latin typeface="Roboto"/>
              <a:ea typeface="Roboto"/>
              <a:cs typeface="Roboto"/>
              <a:sym typeface="Roboto"/>
            </a:endParaRPr>
          </a:p>
        </p:txBody>
      </p:sp>
      <p:pic>
        <p:nvPicPr>
          <p:cNvPr id="9" name="Google Shape;69;p13"/>
          <p:cNvPicPr preferRelativeResize="0"/>
          <p:nvPr/>
        </p:nvPicPr>
        <p:blipFill>
          <a:blip r:embed="rId5">
            <a:extLst>
              <a:ext uri="{28A0092B-C50C-407E-A947-70E740481C1C}">
                <a14:useLocalDpi xmlns:a14="http://schemas.microsoft.com/office/drawing/2010/main" val="0"/>
              </a:ext>
            </a:extLst>
          </a:blip>
          <a:stretch>
            <a:fillRect/>
          </a:stretch>
        </p:blipFill>
        <p:spPr>
          <a:xfrm>
            <a:off x="252888" y="3027522"/>
            <a:ext cx="1586928" cy="2118632"/>
          </a:xfrm>
          <a:prstGeom prst="rect">
            <a:avLst/>
          </a:prstGeom>
          <a:noFill/>
          <a:ln w="19050"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3719682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Caveat"/>
                <a:cs typeface="Caveat"/>
                <a:sym typeface="Caveat"/>
              </a:rPr>
              <a:t>Line Judge – Signals</a:t>
            </a:r>
            <a:endParaRPr sz="2400" dirty="0">
              <a:latin typeface="Roboto"/>
              <a:ea typeface="Roboto"/>
              <a:cs typeface="Roboto"/>
              <a:sym typeface="Roboto"/>
            </a:endParaRPr>
          </a:p>
        </p:txBody>
      </p:sp>
      <p:pic>
        <p:nvPicPr>
          <p:cNvPr id="8" name="Google Shape;69;p13"/>
          <p:cNvPicPr preferRelativeResize="0"/>
          <p:nvPr/>
        </p:nvPicPr>
        <p:blipFill rotWithShape="1">
          <a:blip r:embed="rId4">
            <a:extLst>
              <a:ext uri="{28A0092B-C50C-407E-A947-70E740481C1C}">
                <a14:useLocalDpi xmlns:a14="http://schemas.microsoft.com/office/drawing/2010/main" val="0"/>
              </a:ext>
            </a:extLst>
          </a:blip>
          <a:srcRect l="16919" t="49204" r="49217" b="8694"/>
          <a:stretch/>
        </p:blipFill>
        <p:spPr>
          <a:xfrm>
            <a:off x="6066161" y="2410971"/>
            <a:ext cx="1212376" cy="2234131"/>
          </a:xfrm>
          <a:prstGeom prst="rect">
            <a:avLst/>
          </a:prstGeom>
          <a:noFill/>
          <a:ln w="19050" cap="flat" cmpd="sng">
            <a:solidFill>
              <a:schemeClr val="dk2"/>
            </a:solidFill>
            <a:prstDash val="solid"/>
            <a:round/>
            <a:headEnd type="none" w="sm" len="sm"/>
            <a:tailEnd type="none" w="sm" len="sm"/>
          </a:ln>
        </p:spPr>
      </p:pic>
      <p:pic>
        <p:nvPicPr>
          <p:cNvPr id="11" name="Google Shape;69;p13"/>
          <p:cNvPicPr preferRelativeResize="0"/>
          <p:nvPr/>
        </p:nvPicPr>
        <p:blipFill rotWithShape="1">
          <a:blip r:embed="rId4">
            <a:extLst>
              <a:ext uri="{28A0092B-C50C-407E-A947-70E740481C1C}">
                <a14:useLocalDpi xmlns:a14="http://schemas.microsoft.com/office/drawing/2010/main" val="0"/>
              </a:ext>
            </a:extLst>
          </a:blip>
          <a:srcRect l="33316" r="34245" b="57852"/>
          <a:stretch/>
        </p:blipFill>
        <p:spPr>
          <a:xfrm>
            <a:off x="2076709" y="2451076"/>
            <a:ext cx="1326178" cy="2234131"/>
          </a:xfrm>
          <a:prstGeom prst="rect">
            <a:avLst/>
          </a:prstGeom>
          <a:noFill/>
          <a:ln w="19050" cap="flat" cmpd="sng">
            <a:solidFill>
              <a:schemeClr val="dk2"/>
            </a:solidFill>
            <a:prstDash val="solid"/>
            <a:round/>
            <a:headEnd type="none" w="sm" len="sm"/>
            <a:tailEnd type="none" w="sm" len="sm"/>
          </a:ln>
        </p:spPr>
      </p:pic>
      <p:pic>
        <p:nvPicPr>
          <p:cNvPr id="12" name="Google Shape;69;p13"/>
          <p:cNvPicPr preferRelativeResize="0"/>
          <p:nvPr/>
        </p:nvPicPr>
        <p:blipFill rotWithShape="1">
          <a:blip r:embed="rId4">
            <a:extLst>
              <a:ext uri="{28A0092B-C50C-407E-A947-70E740481C1C}">
                <a14:useLocalDpi xmlns:a14="http://schemas.microsoft.com/office/drawing/2010/main" val="0"/>
              </a:ext>
            </a:extLst>
          </a:blip>
          <a:srcRect r="65568" b="57635"/>
          <a:stretch/>
        </p:blipFill>
        <p:spPr>
          <a:xfrm>
            <a:off x="252888" y="2451076"/>
            <a:ext cx="1288181" cy="2234131"/>
          </a:xfrm>
          <a:prstGeom prst="rect">
            <a:avLst/>
          </a:prstGeom>
          <a:noFill/>
          <a:ln w="19050" cap="flat" cmpd="sng">
            <a:solidFill>
              <a:schemeClr val="dk2"/>
            </a:solidFill>
            <a:prstDash val="solid"/>
            <a:round/>
            <a:headEnd type="none" w="sm" len="sm"/>
            <a:tailEnd type="none" w="sm" len="sm"/>
          </a:ln>
        </p:spPr>
      </p:pic>
      <p:sp>
        <p:nvSpPr>
          <p:cNvPr id="2" name="TextBox 1"/>
          <p:cNvSpPr txBox="1"/>
          <p:nvPr/>
        </p:nvSpPr>
        <p:spPr>
          <a:xfrm>
            <a:off x="101903" y="1634996"/>
            <a:ext cx="8841800" cy="646331"/>
          </a:xfrm>
          <a:prstGeom prst="rect">
            <a:avLst/>
          </a:prstGeom>
          <a:noFill/>
        </p:spPr>
        <p:txBody>
          <a:bodyPr wrap="square" rtlCol="0">
            <a:spAutoFit/>
          </a:bodyPr>
          <a:lstStyle/>
          <a:p>
            <a:r>
              <a:rPr lang="en-US" sz="1800" dirty="0"/>
              <a:t>						       ANTENNA             FOOT</a:t>
            </a:r>
            <a:br>
              <a:rPr lang="en-US" sz="1800" dirty="0"/>
            </a:br>
            <a:r>
              <a:rPr lang="en-US" sz="1800" dirty="0"/>
              <a:t>         IN		        OUT	       TOUCH 	          FAULT               </a:t>
            </a:r>
            <a:r>
              <a:rPr lang="en-US" sz="1800" dirty="0" err="1"/>
              <a:t>FAULT</a:t>
            </a:r>
            <a:endParaRPr lang="en-US" sz="1800" dirty="0"/>
          </a:p>
        </p:txBody>
      </p:sp>
      <p:pic>
        <p:nvPicPr>
          <p:cNvPr id="13" name="Google Shape;69;p13"/>
          <p:cNvPicPr preferRelativeResize="0"/>
          <p:nvPr/>
        </p:nvPicPr>
        <p:blipFill rotWithShape="1">
          <a:blip r:embed="rId4">
            <a:extLst>
              <a:ext uri="{28A0092B-C50C-407E-A947-70E740481C1C}">
                <a14:useLocalDpi xmlns:a14="http://schemas.microsoft.com/office/drawing/2010/main" val="0"/>
              </a:ext>
            </a:extLst>
          </a:blip>
          <a:srcRect l="16919" t="49961" r="49217" b="8559"/>
          <a:stretch/>
        </p:blipFill>
        <p:spPr>
          <a:xfrm>
            <a:off x="7814178" y="2451076"/>
            <a:ext cx="1212376" cy="2201135"/>
          </a:xfrm>
          <a:prstGeom prst="rect">
            <a:avLst/>
          </a:prstGeom>
          <a:noFill/>
          <a:ln w="19050" cap="flat" cmpd="sng">
            <a:solidFill>
              <a:schemeClr val="dk2"/>
            </a:solidFill>
            <a:prstDash val="solid"/>
            <a:round/>
            <a:headEnd type="none" w="sm" len="sm"/>
            <a:tailEnd type="none" w="sm" len="sm"/>
          </a:ln>
        </p:spPr>
      </p:pic>
      <p:sp>
        <p:nvSpPr>
          <p:cNvPr id="15" name="TextBox 14"/>
          <p:cNvSpPr txBox="1"/>
          <p:nvPr/>
        </p:nvSpPr>
        <p:spPr>
          <a:xfrm>
            <a:off x="184754" y="4685207"/>
            <a:ext cx="8959246" cy="261610"/>
          </a:xfrm>
          <a:prstGeom prst="rect">
            <a:avLst/>
          </a:prstGeom>
          <a:noFill/>
        </p:spPr>
        <p:txBody>
          <a:bodyPr wrap="square" rtlCol="0">
            <a:spAutoFit/>
          </a:bodyPr>
          <a:lstStyle/>
          <a:p>
            <a:r>
              <a:rPr lang="en-US" sz="1100" dirty="0"/>
              <a:t>						      (Point at the antenna)          (Point at the end line)</a:t>
            </a: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26830"/>
          <a:stretch/>
        </p:blipFill>
        <p:spPr>
          <a:xfrm>
            <a:off x="4063012" y="2452867"/>
            <a:ext cx="1231800" cy="2282041"/>
          </a:xfrm>
          <a:prstGeom prst="rect">
            <a:avLst/>
          </a:prstGeom>
        </p:spPr>
      </p:pic>
    </p:spTree>
    <p:extLst>
      <p:ext uri="{BB962C8B-B14F-4D97-AF65-F5344CB8AC3E}">
        <p14:creationId xmlns:p14="http://schemas.microsoft.com/office/powerpoint/2010/main" val="3430629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p:nvPr/>
        </p:nvPicPr>
        <p:blipFill rotWithShape="1">
          <a:blip r:embed="rId4">
            <a:extLst>
              <a:ext uri="{28A0092B-C50C-407E-A947-70E740481C1C}">
                <a14:useLocalDpi xmlns:a14="http://schemas.microsoft.com/office/drawing/2010/main" val="0"/>
              </a:ext>
            </a:extLst>
          </a:blip>
          <a:srcRect l="24226"/>
          <a:stretch/>
        </p:blipFill>
        <p:spPr>
          <a:xfrm>
            <a:off x="316878" y="1880623"/>
            <a:ext cx="2304402" cy="1811812"/>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2952206" y="1610685"/>
            <a:ext cx="5959943" cy="3405931"/>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None/>
            </a:pPr>
            <a:r>
              <a:rPr lang="en-US" sz="1600" dirty="0">
                <a:solidFill>
                  <a:srgbClr val="434343"/>
                </a:solidFill>
                <a:latin typeface="Roboto"/>
                <a:ea typeface="Roboto"/>
                <a:cs typeface="Roboto"/>
                <a:sym typeface="Roboto"/>
              </a:rPr>
              <a:t>Remember, your body language is seen by teams, spectators and the official.  Be engaged, attentive and focused.</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434343"/>
                </a:solidFill>
                <a:latin typeface="Roboto"/>
                <a:ea typeface="Roboto"/>
                <a:cs typeface="Roboto"/>
                <a:sym typeface="Roboto"/>
              </a:rPr>
              <a:t>At the end of each rally it’s likely you’ll need to make a signal.  While doing this, make eye contact with the R1.  The up ref may or may not look at you after each play.</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434343"/>
                </a:solidFill>
                <a:latin typeface="Roboto"/>
                <a:ea typeface="Roboto"/>
                <a:cs typeface="Roboto"/>
                <a:sym typeface="Roboto"/>
              </a:rPr>
              <a:t>During time-outs, hold the ball and come to the intersection of the sideline and 10’ line on the R1 side of the court.</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434343"/>
                </a:solidFill>
                <a:latin typeface="Roboto"/>
                <a:ea typeface="Roboto"/>
                <a:cs typeface="Roboto"/>
                <a:sym typeface="Roboto"/>
              </a:rPr>
              <a:t>Between games, take the ball to the scorer table.  If you are working the next set, it’s okay to sit and rest.  If someone else will take your spot, make sure this occurs in time for them to be in place at the start of the next set.</a:t>
            </a: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Caveat"/>
                <a:cs typeface="Caveat"/>
                <a:sym typeface="Caveat"/>
              </a:rPr>
              <a:t>Line Judge – final words</a:t>
            </a:r>
            <a:endParaRPr sz="2400" dirty="0">
              <a:latin typeface="Roboto"/>
              <a:ea typeface="Roboto"/>
              <a:cs typeface="Roboto"/>
              <a:sym typeface="Roboto"/>
            </a:endParaRPr>
          </a:p>
        </p:txBody>
      </p:sp>
      <p:pic>
        <p:nvPicPr>
          <p:cNvPr id="8" name="Google Shape;69;p13"/>
          <p:cNvPicPr preferRelativeResize="0"/>
          <p:nvPr/>
        </p:nvPicPr>
        <p:blipFill>
          <a:blip r:embed="rId5">
            <a:extLst>
              <a:ext uri="{28A0092B-C50C-407E-A947-70E740481C1C}">
                <a14:useLocalDpi xmlns:a14="http://schemas.microsoft.com/office/drawing/2010/main" val="0"/>
              </a:ext>
            </a:extLst>
          </a:blip>
          <a:stretch>
            <a:fillRect/>
          </a:stretch>
        </p:blipFill>
        <p:spPr>
          <a:xfrm>
            <a:off x="316878" y="3962372"/>
            <a:ext cx="2304402" cy="1018860"/>
          </a:xfrm>
          <a:prstGeom prst="rect">
            <a:avLst/>
          </a:prstGeom>
          <a:noFill/>
          <a:ln w="19050" cap="flat" cmpd="sng">
            <a:solidFill>
              <a:schemeClr val="dk2"/>
            </a:solidFill>
            <a:prstDash val="solid"/>
            <a:round/>
            <a:headEnd type="none" w="sm" len="sm"/>
            <a:tailEnd type="none" w="sm" len="sm"/>
          </a:ln>
        </p:spPr>
      </p:pic>
      <p:cxnSp>
        <p:nvCxnSpPr>
          <p:cNvPr id="3" name="Straight Arrow Connector 2"/>
          <p:cNvCxnSpPr/>
          <p:nvPr/>
        </p:nvCxnSpPr>
        <p:spPr>
          <a:xfrm flipH="1">
            <a:off x="416861" y="4397829"/>
            <a:ext cx="845882" cy="102249"/>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725205" y="4893705"/>
            <a:ext cx="896075" cy="166456"/>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82025" y="4526205"/>
            <a:ext cx="218866" cy="63212"/>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Multiply 11"/>
          <p:cNvSpPr/>
          <p:nvPr/>
        </p:nvSpPr>
        <p:spPr>
          <a:xfrm>
            <a:off x="1522166" y="4737463"/>
            <a:ext cx="205204" cy="169351"/>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H="1">
            <a:off x="2438400" y="3805132"/>
            <a:ext cx="513807" cy="226937"/>
          </a:xfrm>
          <a:prstGeom prst="straightConnector1">
            <a:avLst/>
          </a:prstGeom>
          <a:ln w="19050">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815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p:nvPr/>
        </p:nvPicPr>
        <p:blipFill>
          <a:blip r:embed="rId4">
            <a:extLst>
              <a:ext uri="{28A0092B-C50C-407E-A947-70E740481C1C}">
                <a14:useLocalDpi xmlns:a14="http://schemas.microsoft.com/office/drawing/2010/main" val="0"/>
              </a:ext>
            </a:extLst>
          </a:blip>
          <a:stretch>
            <a:fillRect/>
          </a:stretch>
        </p:blipFill>
        <p:spPr>
          <a:xfrm>
            <a:off x="316878" y="2447623"/>
            <a:ext cx="2304402" cy="1382641"/>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2952206" y="1610685"/>
            <a:ext cx="5959943" cy="3405931"/>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None/>
            </a:pPr>
            <a:r>
              <a:rPr lang="en-US" sz="1600" dirty="0">
                <a:solidFill>
                  <a:srgbClr val="434343"/>
                </a:solidFill>
                <a:latin typeface="Roboto"/>
                <a:ea typeface="Roboto"/>
                <a:cs typeface="Roboto"/>
                <a:sym typeface="Roboto"/>
              </a:rPr>
              <a:t>Ideally the R2 is positioned on the same side of the court as the team benches and scorer table.</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434343"/>
                </a:solidFill>
                <a:latin typeface="Roboto"/>
                <a:ea typeface="Roboto"/>
                <a:cs typeface="Roboto"/>
                <a:sym typeface="Roboto"/>
              </a:rPr>
              <a:t>3 positions need to be covered during the match:</a:t>
            </a:r>
          </a:p>
          <a:p>
            <a:pPr marL="342900" lvl="0" indent="-342900" algn="l" rtl="0">
              <a:spcBef>
                <a:spcPts val="0"/>
              </a:spcBef>
              <a:spcAft>
                <a:spcPts val="0"/>
              </a:spcAft>
              <a:buAutoNum type="arabicParenR"/>
            </a:pPr>
            <a:r>
              <a:rPr lang="en-US" sz="1600" dirty="0">
                <a:solidFill>
                  <a:srgbClr val="434343"/>
                </a:solidFill>
                <a:latin typeface="Roboto"/>
                <a:ea typeface="Roboto"/>
                <a:cs typeface="Roboto"/>
                <a:sym typeface="Roboto"/>
              </a:rPr>
              <a:t>Scorer (completes the official score sheet)</a:t>
            </a:r>
          </a:p>
          <a:p>
            <a:pPr marL="342900" lvl="0" indent="-342900" algn="l" rtl="0">
              <a:spcBef>
                <a:spcPts val="0"/>
              </a:spcBef>
              <a:spcAft>
                <a:spcPts val="0"/>
              </a:spcAft>
              <a:buAutoNum type="arabicParenR"/>
            </a:pPr>
            <a:r>
              <a:rPr lang="en-US" sz="1600" dirty="0">
                <a:solidFill>
                  <a:srgbClr val="434343"/>
                </a:solidFill>
                <a:latin typeface="Roboto"/>
                <a:ea typeface="Roboto"/>
                <a:cs typeface="Roboto"/>
                <a:sym typeface="Roboto"/>
              </a:rPr>
              <a:t>Libero Tracker (tracks substitutions and libero </a:t>
            </a:r>
            <a:r>
              <a:rPr lang="en-US" sz="1600" dirty="0" err="1">
                <a:solidFill>
                  <a:srgbClr val="434343"/>
                </a:solidFill>
                <a:latin typeface="Roboto"/>
                <a:ea typeface="Roboto"/>
                <a:cs typeface="Roboto"/>
                <a:sym typeface="Roboto"/>
              </a:rPr>
              <a:t>entery</a:t>
            </a:r>
            <a:r>
              <a:rPr lang="en-US" sz="1600" dirty="0">
                <a:solidFill>
                  <a:srgbClr val="434343"/>
                </a:solidFill>
                <a:latin typeface="Roboto"/>
                <a:ea typeface="Roboto"/>
                <a:cs typeface="Roboto"/>
                <a:sym typeface="Roboto"/>
              </a:rPr>
              <a:t>/exits)</a:t>
            </a:r>
          </a:p>
          <a:p>
            <a:pPr marL="342900" lvl="0" indent="-342900" algn="l" rtl="0">
              <a:spcBef>
                <a:spcPts val="0"/>
              </a:spcBef>
              <a:spcAft>
                <a:spcPts val="0"/>
              </a:spcAft>
              <a:buAutoNum type="arabicParenR"/>
            </a:pPr>
            <a:r>
              <a:rPr lang="en-US" sz="1600" dirty="0">
                <a:solidFill>
                  <a:srgbClr val="434343"/>
                </a:solidFill>
                <a:latin typeface="Roboto"/>
                <a:ea typeface="Roboto"/>
                <a:cs typeface="Roboto"/>
                <a:sym typeface="Roboto"/>
              </a:rPr>
              <a:t>Visual Scorer (operates electronic or manual score board)</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434343"/>
                </a:solidFill>
                <a:latin typeface="Roboto"/>
                <a:ea typeface="Roboto"/>
                <a:cs typeface="Roboto"/>
                <a:sym typeface="Roboto"/>
              </a:rPr>
              <a:t>These 3 individuals should be communicating and assisting each other throughout.  Especially during substitutions and also often checking the score is correct on the score board.</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434343"/>
                </a:solidFill>
                <a:latin typeface="Roboto"/>
                <a:ea typeface="Roboto"/>
                <a:cs typeface="Roboto"/>
                <a:sym typeface="Roboto"/>
              </a:rPr>
              <a:t>Having a trained coach, or approved adult, at or near the table is helpful in case assistance is needed by the work crew.</a:t>
            </a: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Caveat"/>
                <a:cs typeface="Caveat"/>
                <a:sym typeface="Caveat"/>
              </a:rPr>
              <a:t>Moving to the Score Table</a:t>
            </a:r>
            <a:endParaRPr sz="2400" dirty="0">
              <a:latin typeface="Roboto"/>
              <a:ea typeface="Roboto"/>
              <a:cs typeface="Roboto"/>
              <a:sym typeface="Roboto"/>
            </a:endParaRPr>
          </a:p>
        </p:txBody>
      </p:sp>
      <p:cxnSp>
        <p:nvCxnSpPr>
          <p:cNvPr id="3" name="Straight Arrow Connector 2"/>
          <p:cNvCxnSpPr/>
          <p:nvPr/>
        </p:nvCxnSpPr>
        <p:spPr>
          <a:xfrm flipH="1">
            <a:off x="1988191" y="1809540"/>
            <a:ext cx="1056030" cy="803031"/>
          </a:xfrm>
          <a:prstGeom prst="straightConnector1">
            <a:avLst/>
          </a:prstGeom>
          <a:ln w="28575">
            <a:solidFill>
              <a:srgbClr val="FF0000"/>
            </a:solidFill>
            <a:prstDash val="lgDash"/>
            <a:tailEnd type="stealt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2122416" y="3250654"/>
            <a:ext cx="1064922" cy="57961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1616747" y="3250654"/>
            <a:ext cx="1532729" cy="57961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1120539" y="3326854"/>
            <a:ext cx="2028937" cy="50341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716991" y="3298442"/>
            <a:ext cx="2327230" cy="1482564"/>
          </a:xfrm>
          <a:prstGeom prst="straightConnector1">
            <a:avLst/>
          </a:prstGeom>
          <a:ln w="22225">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6750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sp>
        <p:nvSpPr>
          <p:cNvPr id="70" name="Google Shape;70;p13"/>
          <p:cNvSpPr txBox="1"/>
          <p:nvPr/>
        </p:nvSpPr>
        <p:spPr>
          <a:xfrm>
            <a:off x="252888" y="1907464"/>
            <a:ext cx="8659261" cy="3405931"/>
          </a:xfrm>
          <a:prstGeom prst="rect">
            <a:avLst/>
          </a:prstGeom>
          <a:noFill/>
          <a:ln>
            <a:noFill/>
          </a:ln>
        </p:spPr>
        <p:txBody>
          <a:bodyPr spcFirstLastPara="1" wrap="square" lIns="91425" tIns="91425" rIns="91425" bIns="91425" anchor="t" anchorCtr="0">
            <a:noAutofit/>
          </a:bodyPr>
          <a:lstStyle/>
          <a:p>
            <a:pPr marL="0" lvl="0" indent="228600" algn="ctr" rtl="0">
              <a:spcBef>
                <a:spcPts val="0"/>
              </a:spcBef>
              <a:spcAft>
                <a:spcPts val="0"/>
              </a:spcAft>
              <a:buNone/>
            </a:pPr>
            <a:r>
              <a:rPr lang="en-US" sz="3600" dirty="0">
                <a:solidFill>
                  <a:srgbClr val="434343"/>
                </a:solidFill>
                <a:latin typeface="Roboto"/>
                <a:ea typeface="Roboto"/>
                <a:cs typeface="Roboto"/>
                <a:sym typeface="Roboto"/>
              </a:rPr>
              <a:t>That finishes the training portion dedicated to Line Judges.</a:t>
            </a:r>
          </a:p>
          <a:p>
            <a:pPr marL="0" lvl="0" indent="228600" algn="ctr" rtl="0">
              <a:spcBef>
                <a:spcPts val="0"/>
              </a:spcBef>
              <a:spcAft>
                <a:spcPts val="0"/>
              </a:spcAft>
              <a:buNone/>
            </a:pPr>
            <a:endParaRPr lang="en-US" sz="3600" dirty="0">
              <a:solidFill>
                <a:srgbClr val="434343"/>
              </a:solidFill>
              <a:latin typeface="Roboto"/>
              <a:ea typeface="Roboto"/>
              <a:cs typeface="Roboto"/>
              <a:sym typeface="Roboto"/>
            </a:endParaRPr>
          </a:p>
          <a:p>
            <a:pPr marL="0" lvl="0" indent="228600" algn="ctr" rtl="0">
              <a:spcBef>
                <a:spcPts val="0"/>
              </a:spcBef>
              <a:spcAft>
                <a:spcPts val="0"/>
              </a:spcAft>
              <a:buNone/>
            </a:pPr>
            <a:r>
              <a:rPr lang="en-US" sz="3600" dirty="0">
                <a:solidFill>
                  <a:srgbClr val="434343"/>
                </a:solidFill>
                <a:latin typeface="Roboto"/>
                <a:ea typeface="Roboto"/>
                <a:cs typeface="Roboto"/>
                <a:sym typeface="Roboto"/>
              </a:rPr>
              <a:t>Next up…. Libero Tracking</a:t>
            </a: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400" dirty="0">
              <a:latin typeface="Roboto"/>
              <a:ea typeface="Roboto"/>
              <a:cs typeface="Roboto"/>
              <a:sym typeface="Roboto"/>
            </a:endParaRPr>
          </a:p>
        </p:txBody>
      </p:sp>
    </p:spTree>
    <p:extLst>
      <p:ext uri="{BB962C8B-B14F-4D97-AF65-F5344CB8AC3E}">
        <p14:creationId xmlns:p14="http://schemas.microsoft.com/office/powerpoint/2010/main" val="3064189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sp>
        <p:nvSpPr>
          <p:cNvPr id="70" name="Google Shape;70;p13"/>
          <p:cNvSpPr txBox="1"/>
          <p:nvPr/>
        </p:nvSpPr>
        <p:spPr>
          <a:xfrm>
            <a:off x="3435049" y="1610685"/>
            <a:ext cx="5477100" cy="3405931"/>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None/>
            </a:pPr>
            <a:r>
              <a:rPr lang="en-US" sz="1600" dirty="0">
                <a:solidFill>
                  <a:srgbClr val="434343"/>
                </a:solidFill>
                <a:latin typeface="Roboto"/>
                <a:ea typeface="Roboto"/>
                <a:cs typeface="Roboto"/>
                <a:sym typeface="Roboto"/>
              </a:rPr>
              <a:t>The Libero position was created to allow a defensive specialist to replace back-row players without using a substitution.  Because of this, we use the term libero “exchange” when they enter/exit the court.</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434343"/>
                </a:solidFill>
                <a:latin typeface="Roboto"/>
                <a:ea typeface="Roboto"/>
                <a:cs typeface="Roboto"/>
                <a:sym typeface="Roboto"/>
              </a:rPr>
              <a:t>The libero wears a jersey that clearly contrast that of the regular players.</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434343"/>
                </a:solidFill>
                <a:latin typeface="Roboto"/>
                <a:ea typeface="Roboto"/>
                <a:cs typeface="Roboto"/>
                <a:sym typeface="Roboto"/>
              </a:rPr>
              <a:t>When the libero exchanges occur, there is no whistle by the referee. Instead, the two players swap in the area between the end line and the 10 foot line.  This occurs when the ball is out of play (between points) and can even take place by both teams at the same time – making it important to keep an eye out between every rally.</a:t>
            </a: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Caveat"/>
                <a:cs typeface="Caveat"/>
                <a:sym typeface="Caveat"/>
              </a:rPr>
              <a:t>Libero – getting started</a:t>
            </a:r>
            <a:endParaRPr sz="2400" dirty="0">
              <a:latin typeface="Roboto"/>
              <a:ea typeface="Roboto"/>
              <a:cs typeface="Roboto"/>
              <a:sym typeface="Roboto"/>
            </a:endParaRPr>
          </a:p>
        </p:txBody>
      </p:sp>
      <p:pic>
        <p:nvPicPr>
          <p:cNvPr id="15" name="Google Shape;69;p13"/>
          <p:cNvPicPr preferRelativeResize="0"/>
          <p:nvPr/>
        </p:nvPicPr>
        <p:blipFill>
          <a:blip r:embed="rId4">
            <a:extLst>
              <a:ext uri="{28A0092B-C50C-407E-A947-70E740481C1C}">
                <a14:useLocalDpi xmlns:a14="http://schemas.microsoft.com/office/drawing/2010/main" val="0"/>
              </a:ext>
            </a:extLst>
          </a:blip>
          <a:stretch>
            <a:fillRect/>
          </a:stretch>
        </p:blipFill>
        <p:spPr>
          <a:xfrm>
            <a:off x="148385" y="1796737"/>
            <a:ext cx="2782762" cy="1558346"/>
          </a:xfrm>
          <a:prstGeom prst="rect">
            <a:avLst/>
          </a:prstGeom>
          <a:noFill/>
          <a:ln w="19050" cap="flat" cmpd="sng">
            <a:solidFill>
              <a:schemeClr val="dk2"/>
            </a:solidFill>
            <a:prstDash val="solid"/>
            <a:round/>
            <a:headEnd type="none" w="sm" len="sm"/>
            <a:tailEnd type="none" w="sm" len="sm"/>
          </a:ln>
        </p:spPr>
      </p:pic>
      <p:pic>
        <p:nvPicPr>
          <p:cNvPr id="16" name="Google Shape;69;p13"/>
          <p:cNvPicPr preferRelativeResize="0"/>
          <p:nvPr/>
        </p:nvPicPr>
        <p:blipFill>
          <a:blip r:embed="rId5">
            <a:extLst>
              <a:ext uri="{28A0092B-C50C-407E-A947-70E740481C1C}">
                <a14:useLocalDpi xmlns:a14="http://schemas.microsoft.com/office/drawing/2010/main" val="0"/>
              </a:ext>
            </a:extLst>
          </a:blip>
          <a:stretch>
            <a:fillRect/>
          </a:stretch>
        </p:blipFill>
        <p:spPr>
          <a:xfrm>
            <a:off x="148385" y="3458270"/>
            <a:ext cx="1103098" cy="1558346"/>
          </a:xfrm>
          <a:prstGeom prst="rect">
            <a:avLst/>
          </a:prstGeom>
          <a:noFill/>
          <a:ln w="19050" cap="flat" cmpd="sng">
            <a:solidFill>
              <a:schemeClr val="dk2"/>
            </a:solidFill>
            <a:prstDash val="solid"/>
            <a:round/>
            <a:headEnd type="none" w="sm" len="sm"/>
            <a:tailEnd type="none" w="sm" len="sm"/>
          </a:ln>
        </p:spPr>
      </p:pic>
      <p:pic>
        <p:nvPicPr>
          <p:cNvPr id="18" name="Google Shape;69;p13"/>
          <p:cNvPicPr preferRelativeResize="0"/>
          <p:nvPr/>
        </p:nvPicPr>
        <p:blipFill rotWithShape="1">
          <a:blip r:embed="rId6">
            <a:extLst>
              <a:ext uri="{28A0092B-C50C-407E-A947-70E740481C1C}">
                <a14:useLocalDpi xmlns:a14="http://schemas.microsoft.com/office/drawing/2010/main" val="0"/>
              </a:ext>
            </a:extLst>
          </a:blip>
          <a:srcRect t="22970" b="15734"/>
          <a:stretch/>
        </p:blipFill>
        <p:spPr>
          <a:xfrm rot="18709192">
            <a:off x="1585043" y="3535907"/>
            <a:ext cx="1443790" cy="958751"/>
          </a:xfrm>
          <a:prstGeom prst="rect">
            <a:avLst/>
          </a:prstGeom>
          <a:noFill/>
          <a:ln w="19050" cap="flat" cmpd="sng">
            <a:solidFill>
              <a:schemeClr val="dk2"/>
            </a:solidFill>
            <a:prstDash val="solid"/>
            <a:round/>
            <a:headEnd type="none" w="sm" len="sm"/>
            <a:tailEnd type="none" w="sm" len="sm"/>
          </a:ln>
        </p:spPr>
      </p:pic>
      <p:cxnSp>
        <p:nvCxnSpPr>
          <p:cNvPr id="5" name="Straight Arrow Connector 4"/>
          <p:cNvCxnSpPr/>
          <p:nvPr/>
        </p:nvCxnSpPr>
        <p:spPr>
          <a:xfrm flipH="1" flipV="1">
            <a:off x="2698341" y="3783732"/>
            <a:ext cx="391886" cy="235762"/>
          </a:xfrm>
          <a:prstGeom prst="straightConnector1">
            <a:avLst/>
          </a:prstGeom>
          <a:ln w="12700">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760617" y="3897401"/>
            <a:ext cx="384927" cy="202632"/>
          </a:xfrm>
          <a:prstGeom prst="straightConnector1">
            <a:avLst/>
          </a:prstGeom>
          <a:ln w="12700">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2172585" y="4496799"/>
            <a:ext cx="391886" cy="235762"/>
          </a:xfrm>
          <a:prstGeom prst="straightConnector1">
            <a:avLst/>
          </a:prstGeom>
          <a:ln w="12700">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111625" y="4614680"/>
            <a:ext cx="384927" cy="202632"/>
          </a:xfrm>
          <a:prstGeom prst="straightConnector1">
            <a:avLst/>
          </a:prstGeom>
          <a:ln w="12700">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rot="18673310">
            <a:off x="2798207" y="3934193"/>
            <a:ext cx="384927" cy="162005"/>
          </a:xfrm>
          <a:prstGeom prst="rect">
            <a:avLst/>
          </a:prstGeom>
          <a:solidFill>
            <a:schemeClr val="accent2">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18673310">
            <a:off x="2167136" y="4593770"/>
            <a:ext cx="384927" cy="162005"/>
          </a:xfrm>
          <a:prstGeom prst="rect">
            <a:avLst/>
          </a:prstGeom>
          <a:solidFill>
            <a:schemeClr val="accent2">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8673310">
            <a:off x="2505168" y="4266283"/>
            <a:ext cx="384927" cy="211268"/>
          </a:xfrm>
          <a:prstGeom prst="rect">
            <a:avLst/>
          </a:prstGeom>
          <a:solidFill>
            <a:srgbClr val="FF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oogle Shape;69;p13"/>
          <p:cNvPicPr preferRelativeResize="0"/>
          <p:nvPr/>
        </p:nvPicPr>
        <p:blipFill>
          <a:blip r:embed="rId7">
            <a:extLst>
              <a:ext uri="{28A0092B-C50C-407E-A947-70E740481C1C}">
                <a14:useLocalDpi xmlns:a14="http://schemas.microsoft.com/office/drawing/2010/main" val="0"/>
              </a:ext>
            </a:extLst>
          </a:blip>
          <a:stretch>
            <a:fillRect/>
          </a:stretch>
        </p:blipFill>
        <p:spPr>
          <a:xfrm>
            <a:off x="2745380" y="4378895"/>
            <a:ext cx="356313" cy="318483"/>
          </a:xfrm>
          <a:prstGeom prst="rect">
            <a:avLst/>
          </a:prstGeom>
          <a:noFill/>
          <a:ln w="19050" cap="flat" cmpd="sng">
            <a:solidFill>
              <a:schemeClr val="dk2"/>
            </a:solidFill>
            <a:prstDash val="solid"/>
            <a:round/>
            <a:headEnd type="none" w="sm" len="sm"/>
            <a:tailEnd type="none" w="sm" len="sm"/>
          </a:ln>
          <a:effectLst>
            <a:outerShdw blurRad="50800" dist="50800" dir="5400000" algn="ctr" rotWithShape="0">
              <a:srgbClr val="000000">
                <a:alpha val="0"/>
              </a:srgbClr>
            </a:outerShdw>
          </a:effectLst>
        </p:spPr>
      </p:pic>
      <p:sp>
        <p:nvSpPr>
          <p:cNvPr id="13" name="Rectangle 12"/>
          <p:cNvSpPr/>
          <p:nvPr/>
        </p:nvSpPr>
        <p:spPr>
          <a:xfrm>
            <a:off x="4685211" y="4157542"/>
            <a:ext cx="2534195" cy="221353"/>
          </a:xfrm>
          <a:prstGeom prst="rect">
            <a:avLst/>
          </a:prstGeom>
          <a:solidFill>
            <a:schemeClr val="accent2">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546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p:nvPr/>
        </p:nvPicPr>
        <p:blipFill>
          <a:blip r:embed="rId4">
            <a:extLst>
              <a:ext uri="{28A0092B-C50C-407E-A947-70E740481C1C}">
                <a14:useLocalDpi xmlns:a14="http://schemas.microsoft.com/office/drawing/2010/main" val="0"/>
              </a:ext>
            </a:extLst>
          </a:blip>
          <a:stretch>
            <a:fillRect/>
          </a:stretch>
        </p:blipFill>
        <p:spPr>
          <a:xfrm>
            <a:off x="308781" y="1793536"/>
            <a:ext cx="2782762" cy="3223079"/>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3435049" y="1610685"/>
            <a:ext cx="5477100" cy="3405931"/>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None/>
            </a:pPr>
            <a:r>
              <a:rPr lang="en-US" sz="1600" dirty="0">
                <a:solidFill>
                  <a:srgbClr val="434343"/>
                </a:solidFill>
                <a:latin typeface="Roboto"/>
                <a:ea typeface="Roboto"/>
                <a:cs typeface="Roboto"/>
                <a:sym typeface="Roboto"/>
              </a:rPr>
              <a:t>The Libero tracker will document all substitutions by both teams as well as mark each libero entrance onto the court and off the court.</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434343"/>
                </a:solidFill>
                <a:latin typeface="Roboto"/>
                <a:ea typeface="Roboto"/>
                <a:cs typeface="Roboto"/>
                <a:sym typeface="Roboto"/>
              </a:rPr>
              <a:t>To the left is the sheet that will be used.  The top section includes a brief tutorial to assist while working the matches.</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434343"/>
                </a:solidFill>
                <a:latin typeface="Roboto"/>
                <a:ea typeface="Roboto"/>
                <a:cs typeface="Roboto"/>
                <a:sym typeface="Roboto"/>
              </a:rPr>
              <a:t>Each sheet has room to fit 3 sets.  For Varsity matches, multiple sheets may need to be used. </a:t>
            </a:r>
            <a:br>
              <a:rPr lang="en-US" sz="1600" dirty="0">
                <a:solidFill>
                  <a:srgbClr val="434343"/>
                </a:solidFill>
                <a:latin typeface="Roboto"/>
                <a:ea typeface="Roboto"/>
                <a:cs typeface="Roboto"/>
                <a:sym typeface="Roboto"/>
              </a:rPr>
            </a:br>
            <a:br>
              <a:rPr lang="en-US" sz="1600" dirty="0">
                <a:solidFill>
                  <a:srgbClr val="434343"/>
                </a:solidFill>
                <a:latin typeface="Roboto"/>
                <a:ea typeface="Roboto"/>
                <a:cs typeface="Roboto"/>
                <a:sym typeface="Roboto"/>
              </a:rPr>
            </a:br>
            <a:r>
              <a:rPr lang="en-US" sz="1600" dirty="0">
                <a:solidFill>
                  <a:srgbClr val="434343"/>
                </a:solidFill>
                <a:latin typeface="Roboto"/>
                <a:ea typeface="Roboto"/>
                <a:cs typeface="Roboto"/>
                <a:sym typeface="Roboto"/>
              </a:rPr>
              <a:t>(Note: if the JV match only goes 2 sets, the remaining unused portion can be utilized to start the Varsity match)</a:t>
            </a: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Caveat"/>
                <a:cs typeface="Caveat"/>
                <a:sym typeface="Caveat"/>
              </a:rPr>
              <a:t>Libero Tracker</a:t>
            </a:r>
            <a:endParaRPr sz="2400" dirty="0">
              <a:latin typeface="Roboto"/>
              <a:ea typeface="Roboto"/>
              <a:cs typeface="Roboto"/>
              <a:sym typeface="Roboto"/>
            </a:endParaRPr>
          </a:p>
        </p:txBody>
      </p:sp>
    </p:spTree>
    <p:extLst>
      <p:ext uri="{BB962C8B-B14F-4D97-AF65-F5344CB8AC3E}">
        <p14:creationId xmlns:p14="http://schemas.microsoft.com/office/powerpoint/2010/main" val="582338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p:nvPr/>
        </p:nvPicPr>
        <p:blipFill>
          <a:blip r:embed="rId4">
            <a:extLst>
              <a:ext uri="{28A0092B-C50C-407E-A947-70E740481C1C}">
                <a14:useLocalDpi xmlns:a14="http://schemas.microsoft.com/office/drawing/2010/main" val="0"/>
              </a:ext>
            </a:extLst>
          </a:blip>
          <a:stretch>
            <a:fillRect/>
          </a:stretch>
        </p:blipFill>
        <p:spPr>
          <a:xfrm>
            <a:off x="308781" y="1793536"/>
            <a:ext cx="2782762" cy="3223079"/>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3435049" y="1610685"/>
            <a:ext cx="5477100" cy="3405931"/>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None/>
            </a:pPr>
            <a:r>
              <a:rPr lang="en-US" sz="1600" dirty="0">
                <a:solidFill>
                  <a:srgbClr val="434343"/>
                </a:solidFill>
                <a:latin typeface="Roboto"/>
                <a:ea typeface="Roboto"/>
                <a:cs typeface="Roboto"/>
                <a:sym typeface="Roboto"/>
              </a:rPr>
              <a:t>The libero tracking details:</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434343"/>
                </a:solidFill>
                <a:latin typeface="Roboto"/>
                <a:ea typeface="Roboto"/>
                <a:cs typeface="Roboto"/>
                <a:sym typeface="Roboto"/>
              </a:rPr>
              <a:t>Brief tutorial and instructions section</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434343"/>
                </a:solidFill>
                <a:latin typeface="Roboto"/>
                <a:ea typeface="Roboto"/>
                <a:cs typeface="Roboto"/>
                <a:sym typeface="Roboto"/>
              </a:rPr>
              <a:t>Sheet is set-up with each set being arranging horizontally.   The Red, White and Blue sections each represent a separate set.</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434343"/>
                </a:solidFill>
                <a:latin typeface="Roboto"/>
                <a:ea typeface="Roboto"/>
                <a:cs typeface="Roboto"/>
                <a:sym typeface="Roboto"/>
              </a:rPr>
              <a:t>When writing in the team names, the libero tracker should place the team on the left as they look out at the court, on the left side of the sheet.  Same for the right.  </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Caveat"/>
                <a:cs typeface="Caveat"/>
                <a:sym typeface="Caveat"/>
              </a:rPr>
              <a:t>Libero Tracker</a:t>
            </a:r>
            <a:endParaRPr sz="2400" dirty="0">
              <a:latin typeface="Roboto"/>
              <a:ea typeface="Roboto"/>
              <a:cs typeface="Roboto"/>
              <a:sym typeface="Roboto"/>
            </a:endParaRPr>
          </a:p>
        </p:txBody>
      </p:sp>
      <p:sp>
        <p:nvSpPr>
          <p:cNvPr id="2" name="Rectangle 1"/>
          <p:cNvSpPr/>
          <p:nvPr/>
        </p:nvSpPr>
        <p:spPr>
          <a:xfrm>
            <a:off x="308781" y="2699657"/>
            <a:ext cx="2782762" cy="766354"/>
          </a:xfrm>
          <a:prstGeom prst="rect">
            <a:avLst/>
          </a:prstGeom>
          <a:solidFill>
            <a:srgbClr val="FF000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8781" y="3466011"/>
            <a:ext cx="2782762" cy="766354"/>
          </a:xfrm>
          <a:prstGeom prst="rect">
            <a:avLst/>
          </a:prstGeom>
          <a:solidFill>
            <a:schemeClr val="bg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8781" y="4232365"/>
            <a:ext cx="2782762" cy="766354"/>
          </a:xfrm>
          <a:prstGeom prst="rect">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H="1" flipV="1">
            <a:off x="1988191" y="2220686"/>
            <a:ext cx="1686826" cy="95794"/>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793534" y="2795451"/>
            <a:ext cx="761500" cy="149085"/>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793534" y="2795451"/>
            <a:ext cx="761499" cy="979595"/>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869035" y="2834613"/>
            <a:ext cx="685999" cy="1779332"/>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9087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236910" y="2718761"/>
            <a:ext cx="6862413" cy="2283537"/>
          </a:xfrm>
          <a:prstGeom prst="rect">
            <a:avLst/>
          </a:prstGeom>
        </p:spPr>
      </p:pic>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4">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sp>
        <p:nvSpPr>
          <p:cNvPr id="70" name="Google Shape;70;p13"/>
          <p:cNvSpPr txBox="1"/>
          <p:nvPr/>
        </p:nvSpPr>
        <p:spPr>
          <a:xfrm>
            <a:off x="172528" y="1641338"/>
            <a:ext cx="8739621" cy="3375278"/>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None/>
            </a:pPr>
            <a:r>
              <a:rPr lang="en-US" sz="1600" dirty="0">
                <a:solidFill>
                  <a:srgbClr val="434343"/>
                </a:solidFill>
                <a:latin typeface="Roboto"/>
                <a:ea typeface="Roboto"/>
                <a:cs typeface="Roboto"/>
                <a:sym typeface="Roboto"/>
              </a:rPr>
              <a:t>Place teams onto the side of the sheet they are located on the court.</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434343"/>
                </a:solidFill>
                <a:latin typeface="Roboto"/>
                <a:ea typeface="Roboto"/>
                <a:cs typeface="Roboto"/>
                <a:sym typeface="Roboto"/>
              </a:rPr>
              <a:t>Let’s have Tigers on the left and Lions on the Right</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Roboto"/>
                <a:cs typeface="Roboto"/>
                <a:sym typeface="Caveat"/>
              </a:rPr>
              <a:t>Pre-match items</a:t>
            </a:r>
            <a:endParaRPr sz="2400" dirty="0">
              <a:latin typeface="Roboto"/>
              <a:ea typeface="Roboto"/>
              <a:cs typeface="Roboto"/>
              <a:sym typeface="Roboto"/>
            </a:endParaRPr>
          </a:p>
        </p:txBody>
      </p:sp>
      <p:cxnSp>
        <p:nvCxnSpPr>
          <p:cNvPr id="4" name="Straight Arrow Connector 3"/>
          <p:cNvCxnSpPr/>
          <p:nvPr/>
        </p:nvCxnSpPr>
        <p:spPr>
          <a:xfrm>
            <a:off x="5124255" y="2333006"/>
            <a:ext cx="1000500" cy="53959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235339" y="2517740"/>
            <a:ext cx="481982" cy="458373"/>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717321" y="2841523"/>
            <a:ext cx="1725283" cy="307777"/>
          </a:xfrm>
          <a:prstGeom prst="rect">
            <a:avLst/>
          </a:prstGeom>
          <a:noFill/>
        </p:spPr>
        <p:txBody>
          <a:bodyPr wrap="square" rtlCol="0">
            <a:spAutoFit/>
          </a:bodyPr>
          <a:lstStyle/>
          <a:p>
            <a:r>
              <a:rPr lang="en-US" dirty="0"/>
              <a:t>TIGERS</a:t>
            </a:r>
          </a:p>
        </p:txBody>
      </p:sp>
      <p:sp>
        <p:nvSpPr>
          <p:cNvPr id="20" name="TextBox 19"/>
          <p:cNvSpPr txBox="1"/>
          <p:nvPr/>
        </p:nvSpPr>
        <p:spPr>
          <a:xfrm>
            <a:off x="6249397" y="2872596"/>
            <a:ext cx="1725283" cy="307777"/>
          </a:xfrm>
          <a:prstGeom prst="rect">
            <a:avLst/>
          </a:prstGeom>
          <a:noFill/>
        </p:spPr>
        <p:txBody>
          <a:bodyPr wrap="square" rtlCol="0">
            <a:spAutoFit/>
          </a:bodyPr>
          <a:lstStyle/>
          <a:p>
            <a:r>
              <a:rPr lang="en-US" dirty="0"/>
              <a:t>LIONS</a:t>
            </a:r>
          </a:p>
        </p:txBody>
      </p:sp>
    </p:spTree>
    <p:extLst>
      <p:ext uri="{BB962C8B-B14F-4D97-AF65-F5344CB8AC3E}">
        <p14:creationId xmlns:p14="http://schemas.microsoft.com/office/powerpoint/2010/main" val="330973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4" presetClass="entr" presetSubtype="1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randombar(horizontal)">
                                      <p:cBhvr>
                                        <p:cTn id="9" dur="500"/>
                                        <p:tgtEl>
                                          <p:spTgt spid="10"/>
                                        </p:tgtEl>
                                      </p:cBhvr>
                                    </p:animEffect>
                                  </p:childTnLst>
                                </p:cTn>
                              </p:par>
                            </p:childTnLst>
                          </p:cTn>
                        </p:par>
                        <p:par>
                          <p:cTn id="10" fill="hold">
                            <p:stCondLst>
                              <p:cond delay="500"/>
                            </p:stCondLst>
                            <p:childTnLst>
                              <p:par>
                                <p:cTn id="11" presetID="1" presetClass="entr" presetSubtype="0" fill="hold" nodeType="afterEffect">
                                  <p:stCondLst>
                                    <p:cond delay="1000"/>
                                  </p:stCondLst>
                                  <p:childTnLst>
                                    <p:set>
                                      <p:cBhvr>
                                        <p:cTn id="12" dur="1" fill="hold">
                                          <p:stCondLst>
                                            <p:cond delay="0"/>
                                          </p:stCondLst>
                                        </p:cTn>
                                        <p:tgtEl>
                                          <p:spTgt spid="4"/>
                                        </p:tgtEl>
                                        <p:attrNameLst>
                                          <p:attrName>style.visibility</p:attrName>
                                        </p:attrNameLst>
                                      </p:cBhvr>
                                      <p:to>
                                        <p:strVal val="visible"/>
                                      </p:to>
                                    </p:set>
                                  </p:childTnLst>
                                </p:cTn>
                              </p:par>
                              <p:par>
                                <p:cTn id="13" presetID="14" presetClass="entr" presetSubtype="10" fill="hold" grpId="0" nodeType="withEffect">
                                  <p:stCondLst>
                                    <p:cond delay="100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pic>
        <p:nvPicPr>
          <p:cNvPr id="3" name="Picture 2"/>
          <p:cNvPicPr>
            <a:picLocks noChangeAspect="1"/>
          </p:cNvPicPr>
          <p:nvPr/>
        </p:nvPicPr>
        <p:blipFill rotWithShape="1">
          <a:blip r:embed="rId3"/>
          <a:srcRect l="-3" r="49370"/>
          <a:stretch/>
        </p:blipFill>
        <p:spPr>
          <a:xfrm>
            <a:off x="5120066" y="2517740"/>
            <a:ext cx="3474720" cy="2283537"/>
          </a:xfrm>
          <a:prstGeom prst="rect">
            <a:avLst/>
          </a:prstGeom>
        </p:spPr>
      </p:pic>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4">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sp>
        <p:nvSpPr>
          <p:cNvPr id="70" name="Google Shape;70;p13"/>
          <p:cNvSpPr txBox="1"/>
          <p:nvPr/>
        </p:nvSpPr>
        <p:spPr>
          <a:xfrm>
            <a:off x="252888" y="1768222"/>
            <a:ext cx="8706554" cy="884867"/>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None/>
            </a:pPr>
            <a:r>
              <a:rPr lang="en-US" sz="1600" dirty="0">
                <a:solidFill>
                  <a:srgbClr val="434343"/>
                </a:solidFill>
                <a:latin typeface="Roboto"/>
                <a:ea typeface="Roboto"/>
                <a:cs typeface="Roboto"/>
                <a:sym typeface="Roboto"/>
              </a:rPr>
              <a:t>When line-ups are turned in by the coaches, both the libero tracker and the scorer will write them in using the “Starting Player” column.  This is done by matching up the service order (roman numerals) on both sheets.</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Roboto"/>
                <a:cs typeface="Roboto"/>
                <a:sym typeface="Caveat"/>
              </a:rPr>
              <a:t>Entering line-ups</a:t>
            </a:r>
            <a:endParaRPr sz="2400" dirty="0">
              <a:latin typeface="Roboto"/>
              <a:ea typeface="Roboto"/>
              <a:cs typeface="Roboto"/>
              <a:sym typeface="Roboto"/>
            </a:endParaRPr>
          </a:p>
        </p:txBody>
      </p:sp>
      <p:cxnSp>
        <p:nvCxnSpPr>
          <p:cNvPr id="12" name="Straight Arrow Connector 11"/>
          <p:cNvCxnSpPr/>
          <p:nvPr/>
        </p:nvCxnSpPr>
        <p:spPr>
          <a:xfrm>
            <a:off x="4056021" y="2363851"/>
            <a:ext cx="1678867" cy="612262"/>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31691" y="2668336"/>
            <a:ext cx="1725283" cy="307777"/>
          </a:xfrm>
          <a:prstGeom prst="rect">
            <a:avLst/>
          </a:prstGeom>
          <a:noFill/>
        </p:spPr>
        <p:txBody>
          <a:bodyPr wrap="square" rtlCol="0">
            <a:spAutoFit/>
          </a:bodyPr>
          <a:lstStyle/>
          <a:p>
            <a:r>
              <a:rPr lang="en-US" dirty="0"/>
              <a:t>TIGERS</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554" y="2745492"/>
            <a:ext cx="2733675" cy="1676400"/>
          </a:xfrm>
          <a:prstGeom prst="rect">
            <a:avLst/>
          </a:prstGeom>
        </p:spPr>
      </p:pic>
      <p:sp>
        <p:nvSpPr>
          <p:cNvPr id="6" name="Oval 5"/>
          <p:cNvSpPr/>
          <p:nvPr/>
        </p:nvSpPr>
        <p:spPr>
          <a:xfrm>
            <a:off x="1543897" y="3259839"/>
            <a:ext cx="151002" cy="186466"/>
          </a:xfrm>
          <a:prstGeom prst="ellipse">
            <a:avLst/>
          </a:prstGeom>
          <a:solidFill>
            <a:schemeClr val="accent2">
              <a:alpha val="26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Oval 13"/>
          <p:cNvSpPr/>
          <p:nvPr/>
        </p:nvSpPr>
        <p:spPr>
          <a:xfrm>
            <a:off x="5408703" y="3289634"/>
            <a:ext cx="151002" cy="186466"/>
          </a:xfrm>
          <a:prstGeom prst="ellipse">
            <a:avLst/>
          </a:prstGeom>
          <a:solidFill>
            <a:schemeClr val="accent2">
              <a:alpha val="26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5" name="Straight Arrow Connector 14"/>
          <p:cNvCxnSpPr/>
          <p:nvPr/>
        </p:nvCxnSpPr>
        <p:spPr>
          <a:xfrm>
            <a:off x="1753622" y="3353072"/>
            <a:ext cx="0" cy="850665"/>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327928" y="3583692"/>
            <a:ext cx="1718" cy="1068821"/>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843795" y="3251129"/>
            <a:ext cx="151002" cy="186466"/>
          </a:xfrm>
          <a:prstGeom prst="rect">
            <a:avLst/>
          </a:prstGeom>
          <a:solidFill>
            <a:srgbClr val="FFFF00">
              <a:alpha val="40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Rectangle 21"/>
          <p:cNvSpPr/>
          <p:nvPr/>
        </p:nvSpPr>
        <p:spPr>
          <a:xfrm>
            <a:off x="5736537" y="3289634"/>
            <a:ext cx="220125" cy="200826"/>
          </a:xfrm>
          <a:prstGeom prst="rect">
            <a:avLst/>
          </a:prstGeom>
          <a:solidFill>
            <a:srgbClr val="FFFF00">
              <a:alpha val="40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23" name="Straight Arrow Connector 22"/>
          <p:cNvCxnSpPr/>
          <p:nvPr/>
        </p:nvCxnSpPr>
        <p:spPr>
          <a:xfrm>
            <a:off x="3081679" y="3353072"/>
            <a:ext cx="0" cy="850665"/>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6046704" y="3476100"/>
            <a:ext cx="8390" cy="1176413"/>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90438" y="3253203"/>
            <a:ext cx="320206" cy="1577355"/>
          </a:xfrm>
          <a:prstGeom prst="rect">
            <a:avLst/>
          </a:prstGeom>
          <a:noFill/>
        </p:spPr>
        <p:txBody>
          <a:bodyPr wrap="square" rtlCol="0">
            <a:spAutoFit/>
          </a:bodyPr>
          <a:lstStyle/>
          <a:p>
            <a:pPr>
              <a:spcAft>
                <a:spcPts val="300"/>
              </a:spcAft>
            </a:pPr>
            <a:r>
              <a:rPr lang="en-US" dirty="0"/>
              <a:t>3</a:t>
            </a:r>
          </a:p>
          <a:p>
            <a:pPr>
              <a:spcAft>
                <a:spcPts val="300"/>
              </a:spcAft>
            </a:pPr>
            <a:r>
              <a:rPr lang="en-US" dirty="0"/>
              <a:t>7</a:t>
            </a:r>
          </a:p>
          <a:p>
            <a:pPr>
              <a:spcAft>
                <a:spcPts val="300"/>
              </a:spcAft>
            </a:pPr>
            <a:r>
              <a:rPr lang="en-US" dirty="0"/>
              <a:t>4</a:t>
            </a:r>
          </a:p>
          <a:p>
            <a:pPr>
              <a:spcAft>
                <a:spcPts val="300"/>
              </a:spcAft>
            </a:pPr>
            <a:r>
              <a:rPr lang="en-US" dirty="0"/>
              <a:t>1</a:t>
            </a:r>
          </a:p>
          <a:p>
            <a:pPr>
              <a:spcAft>
                <a:spcPts val="300"/>
              </a:spcAft>
            </a:pPr>
            <a:r>
              <a:rPr lang="en-US" dirty="0"/>
              <a:t>9</a:t>
            </a:r>
          </a:p>
          <a:p>
            <a:pPr>
              <a:spcAft>
                <a:spcPts val="300"/>
              </a:spcAft>
            </a:pPr>
            <a:r>
              <a:rPr lang="en-US" dirty="0"/>
              <a:t>2</a:t>
            </a:r>
          </a:p>
        </p:txBody>
      </p:sp>
      <p:sp>
        <p:nvSpPr>
          <p:cNvPr id="13" name="TextBox 12"/>
          <p:cNvSpPr txBox="1"/>
          <p:nvPr/>
        </p:nvSpPr>
        <p:spPr>
          <a:xfrm>
            <a:off x="5818611" y="2682370"/>
            <a:ext cx="456187" cy="307777"/>
          </a:xfrm>
          <a:prstGeom prst="rect">
            <a:avLst/>
          </a:prstGeom>
          <a:noFill/>
        </p:spPr>
        <p:txBody>
          <a:bodyPr wrap="square" rtlCol="0">
            <a:spAutoFit/>
          </a:bodyPr>
          <a:lstStyle/>
          <a:p>
            <a:r>
              <a:rPr lang="en-US" b="1" dirty="0">
                <a:solidFill>
                  <a:srgbClr val="FF0000"/>
                </a:solidFill>
              </a:rPr>
              <a:t>5</a:t>
            </a:r>
          </a:p>
        </p:txBody>
      </p:sp>
      <p:sp>
        <p:nvSpPr>
          <p:cNvPr id="16" name="TextBox 15"/>
          <p:cNvSpPr txBox="1"/>
          <p:nvPr/>
        </p:nvSpPr>
        <p:spPr>
          <a:xfrm>
            <a:off x="395384" y="4554308"/>
            <a:ext cx="4867178" cy="523220"/>
          </a:xfrm>
          <a:prstGeom prst="rect">
            <a:avLst/>
          </a:prstGeom>
          <a:noFill/>
        </p:spPr>
        <p:txBody>
          <a:bodyPr wrap="square" rtlCol="0">
            <a:spAutoFit/>
          </a:bodyPr>
          <a:lstStyle/>
          <a:p>
            <a:pPr lvl="0"/>
            <a:r>
              <a:rPr lang="en-US" b="1" u="sng" dirty="0">
                <a:solidFill>
                  <a:srgbClr val="FF0000"/>
                </a:solidFill>
                <a:latin typeface="Roboto"/>
                <a:ea typeface="Roboto"/>
                <a:cs typeface="Roboto"/>
                <a:sym typeface="Roboto"/>
              </a:rPr>
              <a:t>Don’t forget to also put the LIBERO # on the sheet</a:t>
            </a:r>
          </a:p>
          <a:p>
            <a:endParaRPr lang="en-US" dirty="0">
              <a:solidFill>
                <a:srgbClr val="FF0000"/>
              </a:solidFill>
            </a:endParaRPr>
          </a:p>
        </p:txBody>
      </p:sp>
    </p:spTree>
    <p:extLst>
      <p:ext uri="{BB962C8B-B14F-4D97-AF65-F5344CB8AC3E}">
        <p14:creationId xmlns:p14="http://schemas.microsoft.com/office/powerpoint/2010/main" val="303431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47"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1250"/>
                            </p:stCondLst>
                            <p:childTnLst>
                              <p:par>
                                <p:cTn id="19" presetID="47"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25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par>
                                <p:cTn id="29" presetID="1" presetClass="entr" presetSubtype="0" fill="hold" grpId="0" nodeType="withEffect">
                                  <p:stCondLst>
                                    <p:cond delay="150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175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200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2000"/>
                                  </p:stCondLst>
                                  <p:childTnLst>
                                    <p:set>
                                      <p:cBhvr>
                                        <p:cTn id="36" dur="1" fill="hold">
                                          <p:stCondLst>
                                            <p:cond delay="0"/>
                                          </p:stCondLst>
                                        </p:cTn>
                                        <p:tgtEl>
                                          <p:spTgt spid="24"/>
                                        </p:tgtEl>
                                        <p:attrNameLst>
                                          <p:attrName>style.visibility</p:attrName>
                                        </p:attrNameLst>
                                      </p:cBhvr>
                                      <p:to>
                                        <p:strVal val="visible"/>
                                      </p:to>
                                    </p:set>
                                  </p:childTnLst>
                                </p:cTn>
                              </p:par>
                            </p:childTnLst>
                          </p:cTn>
                        </p:par>
                        <p:par>
                          <p:cTn id="37" fill="hold">
                            <p:stCondLst>
                              <p:cond delay="3250"/>
                            </p:stCondLst>
                            <p:childTnLst>
                              <p:par>
                                <p:cTn id="38" presetID="10" presetClass="entr" presetSubtype="0" fill="hold" grpId="0" nodeType="afterEffect">
                                  <p:stCondLst>
                                    <p:cond delay="100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25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80">
                                          <p:stCondLst>
                                            <p:cond delay="0"/>
                                          </p:stCondLst>
                                        </p:cTn>
                                        <p:tgtEl>
                                          <p:spTgt spid="16"/>
                                        </p:tgtEl>
                                      </p:cBhvr>
                                    </p:animEffect>
                                    <p:anim calcmode="lin" valueType="num">
                                      <p:cBhvr>
                                        <p:cTn id="4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1" dur="26">
                                          <p:stCondLst>
                                            <p:cond delay="650"/>
                                          </p:stCondLst>
                                        </p:cTn>
                                        <p:tgtEl>
                                          <p:spTgt spid="16"/>
                                        </p:tgtEl>
                                      </p:cBhvr>
                                      <p:to x="100000" y="60000"/>
                                    </p:animScale>
                                    <p:animScale>
                                      <p:cBhvr>
                                        <p:cTn id="52" dur="166" decel="50000">
                                          <p:stCondLst>
                                            <p:cond delay="676"/>
                                          </p:stCondLst>
                                        </p:cTn>
                                        <p:tgtEl>
                                          <p:spTgt spid="16"/>
                                        </p:tgtEl>
                                      </p:cBhvr>
                                      <p:to x="100000" y="100000"/>
                                    </p:animScale>
                                    <p:animScale>
                                      <p:cBhvr>
                                        <p:cTn id="53" dur="26">
                                          <p:stCondLst>
                                            <p:cond delay="1312"/>
                                          </p:stCondLst>
                                        </p:cTn>
                                        <p:tgtEl>
                                          <p:spTgt spid="16"/>
                                        </p:tgtEl>
                                      </p:cBhvr>
                                      <p:to x="100000" y="80000"/>
                                    </p:animScale>
                                    <p:animScale>
                                      <p:cBhvr>
                                        <p:cTn id="54" dur="166" decel="50000">
                                          <p:stCondLst>
                                            <p:cond delay="1338"/>
                                          </p:stCondLst>
                                        </p:cTn>
                                        <p:tgtEl>
                                          <p:spTgt spid="16"/>
                                        </p:tgtEl>
                                      </p:cBhvr>
                                      <p:to x="100000" y="100000"/>
                                    </p:animScale>
                                    <p:animScale>
                                      <p:cBhvr>
                                        <p:cTn id="55" dur="26">
                                          <p:stCondLst>
                                            <p:cond delay="1642"/>
                                          </p:stCondLst>
                                        </p:cTn>
                                        <p:tgtEl>
                                          <p:spTgt spid="16"/>
                                        </p:tgtEl>
                                      </p:cBhvr>
                                      <p:to x="100000" y="90000"/>
                                    </p:animScale>
                                    <p:animScale>
                                      <p:cBhvr>
                                        <p:cTn id="56" dur="166" decel="50000">
                                          <p:stCondLst>
                                            <p:cond delay="1668"/>
                                          </p:stCondLst>
                                        </p:cTn>
                                        <p:tgtEl>
                                          <p:spTgt spid="16"/>
                                        </p:tgtEl>
                                      </p:cBhvr>
                                      <p:to x="100000" y="100000"/>
                                    </p:animScale>
                                    <p:animScale>
                                      <p:cBhvr>
                                        <p:cTn id="57" dur="26">
                                          <p:stCondLst>
                                            <p:cond delay="1808"/>
                                          </p:stCondLst>
                                        </p:cTn>
                                        <p:tgtEl>
                                          <p:spTgt spid="16"/>
                                        </p:tgtEl>
                                      </p:cBhvr>
                                      <p:to x="100000" y="95000"/>
                                    </p:animScale>
                                    <p:animScale>
                                      <p:cBhvr>
                                        <p:cTn id="58" dur="166" decel="50000">
                                          <p:stCondLst>
                                            <p:cond delay="1834"/>
                                          </p:stCondLst>
                                        </p:cTn>
                                        <p:tgtEl>
                                          <p:spTgt spid="16"/>
                                        </p:tgtEl>
                                      </p:cBhvr>
                                      <p:to x="100000" y="100000"/>
                                    </p:animScale>
                                  </p:childTnLst>
                                </p:cTn>
                              </p:par>
                              <p:par>
                                <p:cTn id="59" presetID="26" presetClass="entr" presetSubtype="0" fill="hold" grpId="0" nodeType="withEffect">
                                  <p:stCondLst>
                                    <p:cond delay="1000"/>
                                  </p:stCondLst>
                                  <p:childTnLst>
                                    <p:set>
                                      <p:cBhvr>
                                        <p:cTn id="60" dur="1" fill="hold">
                                          <p:stCondLst>
                                            <p:cond delay="0"/>
                                          </p:stCondLst>
                                        </p:cTn>
                                        <p:tgtEl>
                                          <p:spTgt spid="13"/>
                                        </p:tgtEl>
                                        <p:attrNameLst>
                                          <p:attrName>style.visibility</p:attrName>
                                        </p:attrNameLst>
                                      </p:cBhvr>
                                      <p:to>
                                        <p:strVal val="visible"/>
                                      </p:to>
                                    </p:set>
                                    <p:animEffect transition="in" filter="wipe(down)">
                                      <p:cBhvr>
                                        <p:cTn id="61" dur="580">
                                          <p:stCondLst>
                                            <p:cond delay="0"/>
                                          </p:stCondLst>
                                        </p:cTn>
                                        <p:tgtEl>
                                          <p:spTgt spid="13"/>
                                        </p:tgtEl>
                                      </p:cBhvr>
                                    </p:animEffect>
                                    <p:anim calcmode="lin" valueType="num">
                                      <p:cBhvr>
                                        <p:cTn id="6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7" dur="26">
                                          <p:stCondLst>
                                            <p:cond delay="650"/>
                                          </p:stCondLst>
                                        </p:cTn>
                                        <p:tgtEl>
                                          <p:spTgt spid="13"/>
                                        </p:tgtEl>
                                      </p:cBhvr>
                                      <p:to x="100000" y="60000"/>
                                    </p:animScale>
                                    <p:animScale>
                                      <p:cBhvr>
                                        <p:cTn id="68" dur="166" decel="50000">
                                          <p:stCondLst>
                                            <p:cond delay="676"/>
                                          </p:stCondLst>
                                        </p:cTn>
                                        <p:tgtEl>
                                          <p:spTgt spid="13"/>
                                        </p:tgtEl>
                                      </p:cBhvr>
                                      <p:to x="100000" y="100000"/>
                                    </p:animScale>
                                    <p:animScale>
                                      <p:cBhvr>
                                        <p:cTn id="69" dur="26">
                                          <p:stCondLst>
                                            <p:cond delay="1312"/>
                                          </p:stCondLst>
                                        </p:cTn>
                                        <p:tgtEl>
                                          <p:spTgt spid="13"/>
                                        </p:tgtEl>
                                      </p:cBhvr>
                                      <p:to x="100000" y="80000"/>
                                    </p:animScale>
                                    <p:animScale>
                                      <p:cBhvr>
                                        <p:cTn id="70" dur="166" decel="50000">
                                          <p:stCondLst>
                                            <p:cond delay="1338"/>
                                          </p:stCondLst>
                                        </p:cTn>
                                        <p:tgtEl>
                                          <p:spTgt spid="13"/>
                                        </p:tgtEl>
                                      </p:cBhvr>
                                      <p:to x="100000" y="100000"/>
                                    </p:animScale>
                                    <p:animScale>
                                      <p:cBhvr>
                                        <p:cTn id="71" dur="26">
                                          <p:stCondLst>
                                            <p:cond delay="1642"/>
                                          </p:stCondLst>
                                        </p:cTn>
                                        <p:tgtEl>
                                          <p:spTgt spid="13"/>
                                        </p:tgtEl>
                                      </p:cBhvr>
                                      <p:to x="100000" y="90000"/>
                                    </p:animScale>
                                    <p:animScale>
                                      <p:cBhvr>
                                        <p:cTn id="72" dur="166" decel="50000">
                                          <p:stCondLst>
                                            <p:cond delay="1668"/>
                                          </p:stCondLst>
                                        </p:cTn>
                                        <p:tgtEl>
                                          <p:spTgt spid="13"/>
                                        </p:tgtEl>
                                      </p:cBhvr>
                                      <p:to x="100000" y="100000"/>
                                    </p:animScale>
                                    <p:animScale>
                                      <p:cBhvr>
                                        <p:cTn id="73" dur="26">
                                          <p:stCondLst>
                                            <p:cond delay="1808"/>
                                          </p:stCondLst>
                                        </p:cTn>
                                        <p:tgtEl>
                                          <p:spTgt spid="13"/>
                                        </p:tgtEl>
                                      </p:cBhvr>
                                      <p:to x="100000" y="95000"/>
                                    </p:animScale>
                                    <p:animScale>
                                      <p:cBhvr>
                                        <p:cTn id="74"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21" grpId="0" animBg="1"/>
      <p:bldP spid="22" grpId="0" animBg="1"/>
      <p:bldP spid="11" grpId="0"/>
      <p:bldP spid="13"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p:nvPr/>
        </p:nvPicPr>
        <p:blipFill>
          <a:blip r:embed="rId4">
            <a:extLst>
              <a:ext uri="{28A0092B-C50C-407E-A947-70E740481C1C}">
                <a14:useLocalDpi xmlns:a14="http://schemas.microsoft.com/office/drawing/2010/main" val="0"/>
              </a:ext>
            </a:extLst>
          </a:blip>
          <a:stretch>
            <a:fillRect/>
          </a:stretch>
        </p:blipFill>
        <p:spPr>
          <a:xfrm>
            <a:off x="634882" y="1873042"/>
            <a:ext cx="2416596" cy="3017740"/>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3435049" y="1610685"/>
            <a:ext cx="5477100" cy="3405931"/>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None/>
            </a:pPr>
            <a:r>
              <a:rPr lang="en" sz="1800" i="1" dirty="0">
                <a:solidFill>
                  <a:srgbClr val="434343"/>
                </a:solidFill>
                <a:latin typeface="Roboto"/>
                <a:ea typeface="Roboto"/>
                <a:cs typeface="Roboto"/>
                <a:sym typeface="Roboto"/>
              </a:rPr>
              <a:t>The R1 directs the match from the referee stand</a:t>
            </a:r>
          </a:p>
          <a:p>
            <a:pPr marL="0" lvl="0" indent="228600" algn="l" rtl="0">
              <a:spcBef>
                <a:spcPts val="0"/>
              </a:spcBef>
              <a:spcAft>
                <a:spcPts val="0"/>
              </a:spcAft>
              <a:buNone/>
            </a:pPr>
            <a:endParaRPr lang="en" sz="1800" i="1" dirty="0">
              <a:solidFill>
                <a:srgbClr val="434343"/>
              </a:solidFill>
              <a:latin typeface="Roboto"/>
              <a:ea typeface="Roboto"/>
              <a:cs typeface="Roboto"/>
              <a:sym typeface="Roboto"/>
            </a:endParaRPr>
          </a:p>
          <a:p>
            <a:pPr marL="0" lvl="0" indent="228600" rtl="0">
              <a:spcBef>
                <a:spcPts val="0"/>
              </a:spcBef>
              <a:spcAft>
                <a:spcPts val="0"/>
              </a:spcAft>
              <a:buNone/>
            </a:pPr>
            <a:r>
              <a:rPr lang="en" sz="1600" dirty="0">
                <a:solidFill>
                  <a:srgbClr val="434343"/>
                </a:solidFill>
                <a:latin typeface="Roboto"/>
                <a:ea typeface="Roboto"/>
                <a:cs typeface="Roboto"/>
                <a:sym typeface="Roboto"/>
              </a:rPr>
              <a:t>Though players and coaches will not serve in this positon, it is helpful to be familiar with responsibilities this referee has during the match.  Some include:</a:t>
            </a:r>
            <a:endParaRPr sz="1600" dirty="0">
              <a:solidFill>
                <a:srgbClr val="434343"/>
              </a:solidFill>
              <a:latin typeface="Roboto"/>
              <a:ea typeface="Roboto"/>
              <a:cs typeface="Roboto"/>
              <a:sym typeface="Roboto"/>
            </a:endParaRPr>
          </a:p>
          <a:p>
            <a:pPr marL="228600" lvl="0" algn="l" rtl="0">
              <a:spcBef>
                <a:spcPts val="0"/>
              </a:spcBef>
              <a:spcAft>
                <a:spcPts val="0"/>
              </a:spcAft>
              <a:buClr>
                <a:srgbClr val="434343"/>
              </a:buClr>
              <a:buSzPts val="1800"/>
            </a:pPr>
            <a:endParaRPr lang="en-US" sz="1600" dirty="0">
              <a:solidFill>
                <a:srgbClr val="434343"/>
              </a:solidFill>
              <a:latin typeface="Roboto"/>
              <a:ea typeface="Roboto"/>
              <a:cs typeface="Roboto"/>
              <a:sym typeface="Roboto"/>
            </a:endParaRPr>
          </a:p>
          <a:p>
            <a:pPr marL="514350" lvl="0" indent="-285750" algn="l" rtl="0">
              <a:spcBef>
                <a:spcPts val="0"/>
              </a:spcBef>
              <a:spcAft>
                <a:spcPts val="0"/>
              </a:spcAft>
              <a:buClr>
                <a:srgbClr val="434343"/>
              </a:buClr>
              <a:buSzPts val="1800"/>
              <a:buFont typeface="Arial" panose="020B0604020202020204" pitchFamily="34" charset="0"/>
              <a:buChar char="•"/>
            </a:pPr>
            <a:r>
              <a:rPr lang="en-US" sz="1600" dirty="0">
                <a:solidFill>
                  <a:srgbClr val="434343"/>
                </a:solidFill>
                <a:latin typeface="Roboto"/>
                <a:ea typeface="Roboto"/>
                <a:cs typeface="Roboto"/>
                <a:sym typeface="Roboto"/>
              </a:rPr>
              <a:t>Conduct coin toss and warm-ups</a:t>
            </a:r>
          </a:p>
          <a:p>
            <a:pPr marL="514350" lvl="0" indent="-285750" algn="l" rtl="0">
              <a:spcBef>
                <a:spcPts val="0"/>
              </a:spcBef>
              <a:spcAft>
                <a:spcPts val="0"/>
              </a:spcAft>
              <a:buClr>
                <a:srgbClr val="434343"/>
              </a:buClr>
              <a:buSzPts val="1800"/>
              <a:buFont typeface="Arial" panose="020B0604020202020204" pitchFamily="34" charset="0"/>
              <a:buChar char="•"/>
            </a:pPr>
            <a:r>
              <a:rPr lang="en-US" sz="1600" dirty="0">
                <a:solidFill>
                  <a:srgbClr val="434343"/>
                </a:solidFill>
                <a:latin typeface="Roboto"/>
                <a:ea typeface="Roboto"/>
                <a:cs typeface="Roboto"/>
                <a:sym typeface="Roboto"/>
              </a:rPr>
              <a:t>Start each rally; award point at conclusion</a:t>
            </a:r>
          </a:p>
          <a:p>
            <a:pPr marL="514350" lvl="0" indent="-285750" algn="l" rtl="0">
              <a:spcBef>
                <a:spcPts val="0"/>
              </a:spcBef>
              <a:spcAft>
                <a:spcPts val="0"/>
              </a:spcAft>
              <a:buClr>
                <a:srgbClr val="434343"/>
              </a:buClr>
              <a:buSzPts val="1800"/>
              <a:buFont typeface="Arial" panose="020B0604020202020204" pitchFamily="34" charset="0"/>
              <a:buChar char="•"/>
            </a:pPr>
            <a:r>
              <a:rPr lang="en-US" sz="1600" dirty="0">
                <a:solidFill>
                  <a:srgbClr val="434343"/>
                </a:solidFill>
                <a:latin typeface="Roboto"/>
                <a:ea typeface="Roboto"/>
                <a:cs typeface="Roboto"/>
                <a:sym typeface="Roboto"/>
              </a:rPr>
              <a:t>Judge ball contacts (i.e. for caught/thrown faults)</a:t>
            </a:r>
          </a:p>
          <a:p>
            <a:pPr marL="514350" lvl="0" indent="-285750" algn="l" rtl="0">
              <a:spcBef>
                <a:spcPts val="0"/>
              </a:spcBef>
              <a:spcAft>
                <a:spcPts val="0"/>
              </a:spcAft>
              <a:buClr>
                <a:srgbClr val="434343"/>
              </a:buClr>
              <a:buSzPts val="1800"/>
              <a:buFont typeface="Arial" panose="020B0604020202020204" pitchFamily="34" charset="0"/>
              <a:buChar char="•"/>
            </a:pPr>
            <a:r>
              <a:rPr lang="en-US" sz="1600" dirty="0">
                <a:solidFill>
                  <a:srgbClr val="434343"/>
                </a:solidFill>
                <a:latin typeface="Roboto"/>
                <a:ea typeface="Roboto"/>
                <a:cs typeface="Roboto"/>
                <a:sym typeface="Roboto"/>
              </a:rPr>
              <a:t>Determine back-row attack/block &amp; positional faults</a:t>
            </a:r>
          </a:p>
          <a:p>
            <a:pPr marL="514350" lvl="0" indent="-285750" algn="l" rtl="0">
              <a:spcBef>
                <a:spcPts val="0"/>
              </a:spcBef>
              <a:spcAft>
                <a:spcPts val="0"/>
              </a:spcAft>
              <a:buClr>
                <a:srgbClr val="434343"/>
              </a:buClr>
              <a:buSzPts val="1800"/>
              <a:buFont typeface="Arial" panose="020B0604020202020204" pitchFamily="34" charset="0"/>
              <a:buChar char="•"/>
            </a:pPr>
            <a:r>
              <a:rPr lang="en-US" sz="1600" dirty="0">
                <a:solidFill>
                  <a:srgbClr val="434343"/>
                </a:solidFill>
                <a:latin typeface="Roboto"/>
                <a:ea typeface="Roboto"/>
                <a:cs typeface="Roboto"/>
                <a:sym typeface="Roboto"/>
              </a:rPr>
              <a:t>Take assistance from LJ’s and R2, but can overrule</a:t>
            </a:r>
          </a:p>
          <a:p>
            <a:pPr marL="514350" lvl="0" indent="-285750" algn="l" rtl="0">
              <a:spcBef>
                <a:spcPts val="0"/>
              </a:spcBef>
              <a:spcAft>
                <a:spcPts val="0"/>
              </a:spcAft>
              <a:buClr>
                <a:srgbClr val="434343"/>
              </a:buClr>
              <a:buSzPts val="1800"/>
              <a:buFont typeface="Arial" panose="020B0604020202020204" pitchFamily="34" charset="0"/>
              <a:buChar char="•"/>
            </a:pPr>
            <a:r>
              <a:rPr lang="en-US" sz="1600" dirty="0">
                <a:solidFill>
                  <a:srgbClr val="434343"/>
                </a:solidFill>
                <a:latin typeface="Roboto"/>
                <a:ea typeface="Roboto"/>
                <a:cs typeface="Roboto"/>
                <a:sym typeface="Roboto"/>
              </a:rPr>
              <a:t>Communicate with the captain, when necessary</a:t>
            </a:r>
          </a:p>
          <a:p>
            <a:pPr marL="514350" lvl="0" indent="-285750" algn="l" rtl="0">
              <a:spcBef>
                <a:spcPts val="0"/>
              </a:spcBef>
              <a:spcAft>
                <a:spcPts val="0"/>
              </a:spcAft>
              <a:buClr>
                <a:srgbClr val="434343"/>
              </a:buClr>
              <a:buSzPts val="1800"/>
              <a:buFont typeface="Arial" panose="020B0604020202020204" pitchFamily="34" charset="0"/>
              <a:buChar char="•"/>
            </a:pPr>
            <a:r>
              <a:rPr lang="en-US" sz="1600" dirty="0">
                <a:solidFill>
                  <a:srgbClr val="434343"/>
                </a:solidFill>
                <a:latin typeface="Roboto"/>
                <a:ea typeface="Roboto"/>
                <a:cs typeface="Roboto"/>
                <a:sym typeface="Roboto"/>
              </a:rPr>
              <a:t>Initials scoresheet at conclusion of match</a:t>
            </a:r>
            <a:endParaRPr sz="1600" dirty="0">
              <a:solidFill>
                <a:srgbClr val="434343"/>
              </a:solidFill>
              <a:latin typeface="Roboto"/>
              <a:ea typeface="Roboto"/>
              <a:cs typeface="Roboto"/>
              <a:sym typeface="Roboto"/>
            </a:endParaRP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b="1" dirty="0">
                <a:solidFill>
                  <a:srgbClr val="FF0000"/>
                </a:solidFill>
                <a:latin typeface="Caveat"/>
                <a:ea typeface="Caveat"/>
                <a:cs typeface="Caveat"/>
                <a:sym typeface="Caveat"/>
              </a:rPr>
              <a:t>R</a:t>
            </a:r>
            <a:r>
              <a:rPr lang="en-US" sz="4800" b="1" dirty="0">
                <a:solidFill>
                  <a:srgbClr val="FF0000"/>
                </a:solidFill>
                <a:latin typeface="Caveat"/>
                <a:ea typeface="Caveat"/>
                <a:cs typeface="Caveat"/>
                <a:sym typeface="Caveat"/>
              </a:rPr>
              <a:t>1 Responsibilities</a:t>
            </a:r>
            <a:endParaRPr sz="2400" dirty="0">
              <a:latin typeface="Roboto"/>
              <a:ea typeface="Roboto"/>
              <a:cs typeface="Roboto"/>
              <a:sym typeface="Roboto"/>
            </a:endParaRPr>
          </a:p>
        </p:txBody>
      </p:sp>
    </p:spTree>
    <p:extLst>
      <p:ext uri="{BB962C8B-B14F-4D97-AF65-F5344CB8AC3E}">
        <p14:creationId xmlns:p14="http://schemas.microsoft.com/office/powerpoint/2010/main" val="2283556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pic>
        <p:nvPicPr>
          <p:cNvPr id="3" name="Picture 2"/>
          <p:cNvPicPr>
            <a:picLocks noChangeAspect="1"/>
          </p:cNvPicPr>
          <p:nvPr/>
        </p:nvPicPr>
        <p:blipFill rotWithShape="1">
          <a:blip r:embed="rId3"/>
          <a:srcRect l="-3" r="49370"/>
          <a:stretch/>
        </p:blipFill>
        <p:spPr>
          <a:xfrm>
            <a:off x="5120066" y="2517740"/>
            <a:ext cx="3474720" cy="2283537"/>
          </a:xfrm>
          <a:prstGeom prst="rect">
            <a:avLst/>
          </a:prstGeom>
        </p:spPr>
      </p:pic>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4">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sp>
        <p:nvSpPr>
          <p:cNvPr id="70" name="Google Shape;70;p13"/>
          <p:cNvSpPr txBox="1"/>
          <p:nvPr/>
        </p:nvSpPr>
        <p:spPr>
          <a:xfrm>
            <a:off x="12583" y="1758777"/>
            <a:ext cx="8706554" cy="2535041"/>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None/>
            </a:pPr>
            <a:r>
              <a:rPr lang="en-US" sz="1600" dirty="0">
                <a:solidFill>
                  <a:srgbClr val="434343"/>
                </a:solidFill>
                <a:latin typeface="Roboto"/>
                <a:ea typeface="Roboto"/>
                <a:cs typeface="Roboto"/>
                <a:sym typeface="Roboto"/>
              </a:rPr>
              <a:t>The same would be completed for the Lions team on the right.</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434343"/>
                </a:solidFill>
                <a:latin typeface="Roboto"/>
                <a:ea typeface="Roboto"/>
                <a:cs typeface="Roboto"/>
                <a:sym typeface="Roboto"/>
              </a:rPr>
              <a:t>A referee will use the line-up sheets to check the </a:t>
            </a:r>
            <a:br>
              <a:rPr lang="en-US" sz="1600" dirty="0">
                <a:solidFill>
                  <a:srgbClr val="434343"/>
                </a:solidFill>
                <a:latin typeface="Roboto"/>
                <a:ea typeface="Roboto"/>
                <a:cs typeface="Roboto"/>
                <a:sym typeface="Roboto"/>
              </a:rPr>
            </a:br>
            <a:r>
              <a:rPr lang="en-US" sz="1600" dirty="0">
                <a:solidFill>
                  <a:srgbClr val="434343"/>
                </a:solidFill>
                <a:latin typeface="Roboto"/>
                <a:ea typeface="Roboto"/>
                <a:cs typeface="Roboto"/>
                <a:sym typeface="Roboto"/>
              </a:rPr>
              <a:t>player positions on the court before the match starts.</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434343"/>
                </a:solidFill>
                <a:latin typeface="Roboto"/>
                <a:ea typeface="Roboto"/>
                <a:cs typeface="Roboto"/>
                <a:sym typeface="Roboto"/>
              </a:rPr>
              <a:t>The scorer and libero tracker should also ensure </a:t>
            </a:r>
            <a:br>
              <a:rPr lang="en-US" sz="1600" dirty="0">
                <a:solidFill>
                  <a:srgbClr val="434343"/>
                </a:solidFill>
                <a:latin typeface="Roboto"/>
                <a:ea typeface="Roboto"/>
                <a:cs typeface="Roboto"/>
                <a:sym typeface="Roboto"/>
              </a:rPr>
            </a:br>
            <a:r>
              <a:rPr lang="en-US" sz="1600" dirty="0">
                <a:solidFill>
                  <a:srgbClr val="434343"/>
                </a:solidFill>
                <a:latin typeface="Roboto"/>
                <a:ea typeface="Roboto"/>
                <a:cs typeface="Roboto"/>
                <a:sym typeface="Roboto"/>
              </a:rPr>
              <a:t>the right 6 players are on the court during this time.</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434343"/>
                </a:solidFill>
                <a:latin typeface="Roboto"/>
                <a:ea typeface="Roboto"/>
                <a:cs typeface="Roboto"/>
                <a:sym typeface="Roboto"/>
              </a:rPr>
              <a:t>Often, a libero will enter before the match, as soon</a:t>
            </a:r>
            <a:br>
              <a:rPr lang="en-US" sz="1600" dirty="0">
                <a:solidFill>
                  <a:srgbClr val="434343"/>
                </a:solidFill>
                <a:latin typeface="Roboto"/>
                <a:ea typeface="Roboto"/>
                <a:cs typeface="Roboto"/>
                <a:sym typeface="Roboto"/>
              </a:rPr>
            </a:br>
            <a:r>
              <a:rPr lang="en-US" sz="1600" dirty="0">
                <a:solidFill>
                  <a:srgbClr val="434343"/>
                </a:solidFill>
                <a:latin typeface="Roboto"/>
                <a:ea typeface="Roboto"/>
                <a:cs typeface="Roboto"/>
                <a:sym typeface="Roboto"/>
              </a:rPr>
              <a:t>as the line-ups have been checked.</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Roboto"/>
                <a:cs typeface="Roboto"/>
                <a:sym typeface="Caveat"/>
              </a:rPr>
              <a:t>Match start – libero enters</a:t>
            </a:r>
            <a:endParaRPr sz="2400" dirty="0">
              <a:latin typeface="Roboto"/>
              <a:ea typeface="Roboto"/>
              <a:cs typeface="Roboto"/>
              <a:sym typeface="Roboto"/>
            </a:endParaRPr>
          </a:p>
        </p:txBody>
      </p:sp>
      <p:sp>
        <p:nvSpPr>
          <p:cNvPr id="10" name="TextBox 9"/>
          <p:cNvSpPr txBox="1"/>
          <p:nvPr/>
        </p:nvSpPr>
        <p:spPr>
          <a:xfrm>
            <a:off x="6831691" y="2668336"/>
            <a:ext cx="1725283" cy="307777"/>
          </a:xfrm>
          <a:prstGeom prst="rect">
            <a:avLst/>
          </a:prstGeom>
          <a:noFill/>
        </p:spPr>
        <p:txBody>
          <a:bodyPr wrap="square" rtlCol="0">
            <a:spAutoFit/>
          </a:bodyPr>
          <a:lstStyle/>
          <a:p>
            <a:r>
              <a:rPr lang="en-US" dirty="0"/>
              <a:t>TIGERS</a:t>
            </a:r>
          </a:p>
        </p:txBody>
      </p:sp>
      <p:sp>
        <p:nvSpPr>
          <p:cNvPr id="11" name="TextBox 10"/>
          <p:cNvSpPr txBox="1"/>
          <p:nvPr/>
        </p:nvSpPr>
        <p:spPr>
          <a:xfrm>
            <a:off x="5673660" y="3229127"/>
            <a:ext cx="320206" cy="1577355"/>
          </a:xfrm>
          <a:prstGeom prst="rect">
            <a:avLst/>
          </a:prstGeom>
          <a:noFill/>
        </p:spPr>
        <p:txBody>
          <a:bodyPr wrap="square" rtlCol="0">
            <a:spAutoFit/>
          </a:bodyPr>
          <a:lstStyle/>
          <a:p>
            <a:pPr>
              <a:spcAft>
                <a:spcPts val="300"/>
              </a:spcAft>
            </a:pPr>
            <a:r>
              <a:rPr lang="en-US" dirty="0"/>
              <a:t>37</a:t>
            </a:r>
          </a:p>
          <a:p>
            <a:pPr>
              <a:spcAft>
                <a:spcPts val="300"/>
              </a:spcAft>
            </a:pPr>
            <a:r>
              <a:rPr lang="en-US" dirty="0"/>
              <a:t>4</a:t>
            </a:r>
          </a:p>
          <a:p>
            <a:pPr>
              <a:spcAft>
                <a:spcPts val="300"/>
              </a:spcAft>
            </a:pPr>
            <a:r>
              <a:rPr lang="en-US" dirty="0"/>
              <a:t>1</a:t>
            </a:r>
          </a:p>
          <a:p>
            <a:pPr>
              <a:spcAft>
                <a:spcPts val="300"/>
              </a:spcAft>
            </a:pPr>
            <a:r>
              <a:rPr lang="en-US" dirty="0"/>
              <a:t>9</a:t>
            </a:r>
          </a:p>
          <a:p>
            <a:pPr>
              <a:spcAft>
                <a:spcPts val="300"/>
              </a:spcAft>
            </a:pPr>
            <a:r>
              <a:rPr lang="en-US" dirty="0"/>
              <a:t>2</a:t>
            </a:r>
          </a:p>
        </p:txBody>
      </p:sp>
      <p:sp>
        <p:nvSpPr>
          <p:cNvPr id="20" name="TextBox 19"/>
          <p:cNvSpPr txBox="1"/>
          <p:nvPr/>
        </p:nvSpPr>
        <p:spPr>
          <a:xfrm>
            <a:off x="5818611" y="2682370"/>
            <a:ext cx="456187" cy="307777"/>
          </a:xfrm>
          <a:prstGeom prst="rect">
            <a:avLst/>
          </a:prstGeom>
          <a:noFill/>
        </p:spPr>
        <p:txBody>
          <a:bodyPr wrap="square" rtlCol="0">
            <a:spAutoFit/>
          </a:bodyPr>
          <a:lstStyle/>
          <a:p>
            <a:r>
              <a:rPr lang="en-US" dirty="0">
                <a:solidFill>
                  <a:schemeClr val="bg2"/>
                </a:solidFill>
              </a:rPr>
              <a:t>5</a:t>
            </a:r>
          </a:p>
        </p:txBody>
      </p:sp>
      <p:sp>
        <p:nvSpPr>
          <p:cNvPr id="5" name="Isosceles Triangle 4"/>
          <p:cNvSpPr/>
          <p:nvPr/>
        </p:nvSpPr>
        <p:spPr>
          <a:xfrm>
            <a:off x="6003592" y="4299023"/>
            <a:ext cx="194534" cy="160154"/>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TextBox 6"/>
          <p:cNvSpPr txBox="1"/>
          <p:nvPr/>
        </p:nvSpPr>
        <p:spPr>
          <a:xfrm>
            <a:off x="12583" y="4508219"/>
            <a:ext cx="6198126" cy="830997"/>
          </a:xfrm>
          <a:prstGeom prst="rect">
            <a:avLst/>
          </a:prstGeom>
          <a:noFill/>
        </p:spPr>
        <p:txBody>
          <a:bodyPr wrap="square" rtlCol="0">
            <a:spAutoFit/>
          </a:bodyPr>
          <a:lstStyle/>
          <a:p>
            <a:pPr lvl="0" indent="228600"/>
            <a:r>
              <a:rPr lang="en-US" sz="1600" b="1" dirty="0">
                <a:solidFill>
                  <a:srgbClr val="FF0000"/>
                </a:solidFill>
                <a:latin typeface="Roboto"/>
                <a:ea typeface="Roboto"/>
                <a:cs typeface="Roboto"/>
                <a:sym typeface="Roboto"/>
              </a:rPr>
              <a:t>Let’s have the libero (#5) replace regular player #9</a:t>
            </a:r>
          </a:p>
          <a:p>
            <a:pPr lvl="0" indent="228600"/>
            <a:r>
              <a:rPr lang="en-US" sz="1600" b="1" dirty="0">
                <a:solidFill>
                  <a:srgbClr val="FF0000"/>
                </a:solidFill>
                <a:latin typeface="Roboto"/>
                <a:ea typeface="Roboto"/>
                <a:cs typeface="Roboto"/>
                <a:sym typeface="Roboto"/>
              </a:rPr>
              <a:t>(This is done by making a triangle in the appropriate position)</a:t>
            </a:r>
          </a:p>
          <a:p>
            <a:endParaRPr lang="en-US" sz="1600" b="1" dirty="0">
              <a:solidFill>
                <a:srgbClr val="FF0000"/>
              </a:solidFill>
            </a:endParaRPr>
          </a:p>
        </p:txBody>
      </p:sp>
    </p:spTree>
    <p:extLst>
      <p:ext uri="{BB962C8B-B14F-4D97-AF65-F5344CB8AC3E}">
        <p14:creationId xmlns:p14="http://schemas.microsoft.com/office/powerpoint/2010/main" val="76342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pic>
        <p:nvPicPr>
          <p:cNvPr id="3" name="Picture 2"/>
          <p:cNvPicPr>
            <a:picLocks noChangeAspect="1"/>
          </p:cNvPicPr>
          <p:nvPr/>
        </p:nvPicPr>
        <p:blipFill rotWithShape="1">
          <a:blip r:embed="rId3"/>
          <a:srcRect l="-3" r="49370"/>
          <a:stretch/>
        </p:blipFill>
        <p:spPr>
          <a:xfrm>
            <a:off x="5120066" y="2517740"/>
            <a:ext cx="3474720" cy="2283537"/>
          </a:xfrm>
          <a:prstGeom prst="rect">
            <a:avLst/>
          </a:prstGeom>
        </p:spPr>
      </p:pic>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4">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sp>
        <p:nvSpPr>
          <p:cNvPr id="70" name="Google Shape;70;p13"/>
          <p:cNvSpPr txBox="1"/>
          <p:nvPr/>
        </p:nvSpPr>
        <p:spPr>
          <a:xfrm>
            <a:off x="12583" y="1758777"/>
            <a:ext cx="8706554" cy="2115625"/>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None/>
            </a:pPr>
            <a:r>
              <a:rPr lang="en-US" sz="1600" dirty="0">
                <a:solidFill>
                  <a:srgbClr val="434343"/>
                </a:solidFill>
                <a:latin typeface="Roboto"/>
                <a:ea typeface="Roboto"/>
                <a:cs typeface="Roboto"/>
                <a:sym typeface="Roboto"/>
              </a:rPr>
              <a:t>If the Lions also had their libero enter, you’d mark that on their side of the tracking sheet, in the row of the appropriate player.</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434343"/>
                </a:solidFill>
                <a:latin typeface="Roboto"/>
                <a:ea typeface="Roboto"/>
                <a:cs typeface="Roboto"/>
                <a:sym typeface="Roboto"/>
              </a:rPr>
              <a:t>When the libero leaves the court, we MUST ensure</a:t>
            </a:r>
            <a:br>
              <a:rPr lang="en-US" sz="1600" dirty="0">
                <a:solidFill>
                  <a:srgbClr val="434343"/>
                </a:solidFill>
                <a:latin typeface="Roboto"/>
                <a:ea typeface="Roboto"/>
                <a:cs typeface="Roboto"/>
                <a:sym typeface="Roboto"/>
              </a:rPr>
            </a:br>
            <a:r>
              <a:rPr lang="en-US" sz="1600" dirty="0">
                <a:solidFill>
                  <a:srgbClr val="434343"/>
                </a:solidFill>
                <a:latin typeface="Roboto"/>
                <a:ea typeface="Roboto"/>
                <a:cs typeface="Roboto"/>
                <a:sym typeface="Roboto"/>
              </a:rPr>
              <a:t>the same regular player returns to the court.</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434343"/>
                </a:solidFill>
                <a:latin typeface="Roboto"/>
                <a:ea typeface="Roboto"/>
                <a:cs typeface="Roboto"/>
                <a:sym typeface="Roboto"/>
              </a:rPr>
              <a:t>For our example, #9 MUST be the player that returns </a:t>
            </a:r>
            <a:br>
              <a:rPr lang="en-US" sz="1600" dirty="0">
                <a:solidFill>
                  <a:srgbClr val="434343"/>
                </a:solidFill>
                <a:latin typeface="Roboto"/>
                <a:ea typeface="Roboto"/>
                <a:cs typeface="Roboto"/>
                <a:sym typeface="Roboto"/>
              </a:rPr>
            </a:br>
            <a:r>
              <a:rPr lang="en-US" sz="1600" dirty="0">
                <a:solidFill>
                  <a:srgbClr val="434343"/>
                </a:solidFill>
                <a:latin typeface="Roboto"/>
                <a:ea typeface="Roboto"/>
                <a:cs typeface="Roboto"/>
                <a:sym typeface="Roboto"/>
              </a:rPr>
              <a:t>to the court for the libero.</a:t>
            </a: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Roboto"/>
                <a:cs typeface="Roboto"/>
                <a:sym typeface="Caveat"/>
              </a:rPr>
              <a:t>Libero leaves the court</a:t>
            </a:r>
            <a:endParaRPr sz="2400" dirty="0">
              <a:latin typeface="Roboto"/>
              <a:ea typeface="Roboto"/>
              <a:cs typeface="Roboto"/>
              <a:sym typeface="Roboto"/>
            </a:endParaRPr>
          </a:p>
        </p:txBody>
      </p:sp>
      <p:sp>
        <p:nvSpPr>
          <p:cNvPr id="10" name="TextBox 9"/>
          <p:cNvSpPr txBox="1"/>
          <p:nvPr/>
        </p:nvSpPr>
        <p:spPr>
          <a:xfrm>
            <a:off x="6831691" y="2668336"/>
            <a:ext cx="1725283" cy="307777"/>
          </a:xfrm>
          <a:prstGeom prst="rect">
            <a:avLst/>
          </a:prstGeom>
          <a:noFill/>
        </p:spPr>
        <p:txBody>
          <a:bodyPr wrap="square" rtlCol="0">
            <a:spAutoFit/>
          </a:bodyPr>
          <a:lstStyle/>
          <a:p>
            <a:r>
              <a:rPr lang="en-US" dirty="0"/>
              <a:t>TIGERS</a:t>
            </a:r>
          </a:p>
        </p:txBody>
      </p:sp>
      <p:sp>
        <p:nvSpPr>
          <p:cNvPr id="11" name="TextBox 10"/>
          <p:cNvSpPr txBox="1"/>
          <p:nvPr/>
        </p:nvSpPr>
        <p:spPr>
          <a:xfrm>
            <a:off x="5673660" y="3229127"/>
            <a:ext cx="320206" cy="1577355"/>
          </a:xfrm>
          <a:prstGeom prst="rect">
            <a:avLst/>
          </a:prstGeom>
          <a:noFill/>
        </p:spPr>
        <p:txBody>
          <a:bodyPr wrap="square" rtlCol="0">
            <a:spAutoFit/>
          </a:bodyPr>
          <a:lstStyle/>
          <a:p>
            <a:pPr>
              <a:spcAft>
                <a:spcPts val="300"/>
              </a:spcAft>
            </a:pPr>
            <a:r>
              <a:rPr lang="en-US" dirty="0"/>
              <a:t>37</a:t>
            </a:r>
          </a:p>
          <a:p>
            <a:pPr>
              <a:spcAft>
                <a:spcPts val="300"/>
              </a:spcAft>
            </a:pPr>
            <a:r>
              <a:rPr lang="en-US" dirty="0"/>
              <a:t>4</a:t>
            </a:r>
          </a:p>
          <a:p>
            <a:pPr>
              <a:spcAft>
                <a:spcPts val="300"/>
              </a:spcAft>
            </a:pPr>
            <a:r>
              <a:rPr lang="en-US" dirty="0"/>
              <a:t>1</a:t>
            </a:r>
          </a:p>
          <a:p>
            <a:pPr>
              <a:spcAft>
                <a:spcPts val="300"/>
              </a:spcAft>
            </a:pPr>
            <a:r>
              <a:rPr lang="en-US" dirty="0"/>
              <a:t>9</a:t>
            </a:r>
          </a:p>
          <a:p>
            <a:pPr>
              <a:spcAft>
                <a:spcPts val="300"/>
              </a:spcAft>
            </a:pPr>
            <a:r>
              <a:rPr lang="en-US" dirty="0"/>
              <a:t>2</a:t>
            </a:r>
          </a:p>
        </p:txBody>
      </p:sp>
      <p:sp>
        <p:nvSpPr>
          <p:cNvPr id="20" name="TextBox 19"/>
          <p:cNvSpPr txBox="1"/>
          <p:nvPr/>
        </p:nvSpPr>
        <p:spPr>
          <a:xfrm>
            <a:off x="5818611" y="2682370"/>
            <a:ext cx="456187" cy="307777"/>
          </a:xfrm>
          <a:prstGeom prst="rect">
            <a:avLst/>
          </a:prstGeom>
          <a:noFill/>
        </p:spPr>
        <p:txBody>
          <a:bodyPr wrap="square" rtlCol="0">
            <a:spAutoFit/>
          </a:bodyPr>
          <a:lstStyle/>
          <a:p>
            <a:r>
              <a:rPr lang="en-US" dirty="0">
                <a:solidFill>
                  <a:schemeClr val="bg2"/>
                </a:solidFill>
              </a:rPr>
              <a:t>5</a:t>
            </a:r>
          </a:p>
        </p:txBody>
      </p:sp>
      <p:sp>
        <p:nvSpPr>
          <p:cNvPr id="5" name="Isosceles Triangle 4"/>
          <p:cNvSpPr/>
          <p:nvPr/>
        </p:nvSpPr>
        <p:spPr>
          <a:xfrm>
            <a:off x="6003592" y="4299023"/>
            <a:ext cx="194534" cy="160154"/>
          </a:xfrm>
          <a:prstGeom prst="triangl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TextBox 6"/>
          <p:cNvSpPr txBox="1"/>
          <p:nvPr/>
        </p:nvSpPr>
        <p:spPr>
          <a:xfrm>
            <a:off x="12583" y="3956608"/>
            <a:ext cx="6198126" cy="338554"/>
          </a:xfrm>
          <a:prstGeom prst="rect">
            <a:avLst/>
          </a:prstGeom>
          <a:noFill/>
        </p:spPr>
        <p:txBody>
          <a:bodyPr wrap="square" rtlCol="0">
            <a:spAutoFit/>
          </a:bodyPr>
          <a:lstStyle/>
          <a:p>
            <a:pPr lvl="0" indent="228600"/>
            <a:r>
              <a:rPr lang="en-US" sz="1600" b="1" dirty="0">
                <a:solidFill>
                  <a:srgbClr val="FF0000"/>
                </a:solidFill>
                <a:latin typeface="Roboto"/>
                <a:ea typeface="Roboto"/>
                <a:cs typeface="Roboto"/>
                <a:sym typeface="Roboto"/>
              </a:rPr>
              <a:t>When this occurs, darken in the triangle.  </a:t>
            </a:r>
          </a:p>
        </p:txBody>
      </p:sp>
      <p:sp>
        <p:nvSpPr>
          <p:cNvPr id="12" name="TextBox 11"/>
          <p:cNvSpPr txBox="1"/>
          <p:nvPr/>
        </p:nvSpPr>
        <p:spPr>
          <a:xfrm>
            <a:off x="12583" y="4351283"/>
            <a:ext cx="6198126" cy="584775"/>
          </a:xfrm>
          <a:prstGeom prst="rect">
            <a:avLst/>
          </a:prstGeom>
          <a:noFill/>
        </p:spPr>
        <p:txBody>
          <a:bodyPr wrap="square" rtlCol="0">
            <a:spAutoFit/>
          </a:bodyPr>
          <a:lstStyle/>
          <a:p>
            <a:pPr lvl="0" indent="228600"/>
            <a:r>
              <a:rPr lang="en-US" sz="1600" dirty="0">
                <a:solidFill>
                  <a:schemeClr val="bg2"/>
                </a:solidFill>
                <a:latin typeface="Roboto"/>
                <a:ea typeface="Roboto"/>
                <a:cs typeface="Roboto"/>
                <a:sym typeface="Roboto"/>
              </a:rPr>
              <a:t>Once the libero sits out for a completed rally (a point)</a:t>
            </a:r>
            <a:br>
              <a:rPr lang="en-US" sz="1600" dirty="0">
                <a:solidFill>
                  <a:schemeClr val="bg2"/>
                </a:solidFill>
                <a:latin typeface="Roboto"/>
                <a:ea typeface="Roboto"/>
                <a:cs typeface="Roboto"/>
                <a:sym typeface="Roboto"/>
              </a:rPr>
            </a:br>
            <a:r>
              <a:rPr lang="en-US" sz="1600" dirty="0">
                <a:solidFill>
                  <a:schemeClr val="bg2"/>
                </a:solidFill>
                <a:latin typeface="Roboto"/>
                <a:ea typeface="Roboto"/>
                <a:cs typeface="Roboto"/>
                <a:sym typeface="Roboto"/>
              </a:rPr>
              <a:t>they are free to replace any other back-row player.</a:t>
            </a:r>
          </a:p>
        </p:txBody>
      </p:sp>
      <p:sp>
        <p:nvSpPr>
          <p:cNvPr id="13" name="Isosceles Triangle 12"/>
          <p:cNvSpPr/>
          <p:nvPr/>
        </p:nvSpPr>
        <p:spPr>
          <a:xfrm>
            <a:off x="6007380" y="4297640"/>
            <a:ext cx="192608" cy="15856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10083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750" fill="hold"/>
                                        <p:tgtEl>
                                          <p:spTgt spid="13"/>
                                        </p:tgtEl>
                                        <p:attrNameLst>
                                          <p:attrName>ppt_w</p:attrName>
                                        </p:attrNameLst>
                                      </p:cBhvr>
                                      <p:tavLst>
                                        <p:tav tm="0">
                                          <p:val>
                                            <p:fltVal val="0"/>
                                          </p:val>
                                        </p:tav>
                                        <p:tav tm="100000">
                                          <p:val>
                                            <p:strVal val="#ppt_w"/>
                                          </p:val>
                                        </p:tav>
                                      </p:tavLst>
                                    </p:anim>
                                    <p:anim calcmode="lin" valueType="num">
                                      <p:cBhvr>
                                        <p:cTn id="13" dur="1750" fill="hold"/>
                                        <p:tgtEl>
                                          <p:spTgt spid="13"/>
                                        </p:tgtEl>
                                        <p:attrNameLst>
                                          <p:attrName>ppt_h</p:attrName>
                                        </p:attrNameLst>
                                      </p:cBhvr>
                                      <p:tavLst>
                                        <p:tav tm="0">
                                          <p:val>
                                            <p:fltVal val="0"/>
                                          </p:val>
                                        </p:tav>
                                        <p:tav tm="100000">
                                          <p:val>
                                            <p:strVal val="#ppt_h"/>
                                          </p:val>
                                        </p:tav>
                                      </p:tavLst>
                                    </p:anim>
                                    <p:animEffect transition="in" filter="fade">
                                      <p:cBhvr>
                                        <p:cTn id="14" dur="1750"/>
                                        <p:tgtEl>
                                          <p:spTgt spid="13"/>
                                        </p:tgtEl>
                                      </p:cBhvr>
                                    </p:animEffect>
                                  </p:childTnLst>
                                </p:cTn>
                              </p:par>
                              <p:par>
                                <p:cTn id="15" presetID="42" presetClass="entr" presetSubtype="0" fill="hold" grpId="0" nodeType="withEffect">
                                  <p:stCondLst>
                                    <p:cond delay="1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250"/>
                                        <p:tgtEl>
                                          <p:spTgt spid="12"/>
                                        </p:tgtEl>
                                      </p:cBhvr>
                                    </p:animEffect>
                                    <p:anim calcmode="lin" valueType="num">
                                      <p:cBhvr>
                                        <p:cTn id="18" dur="1250" fill="hold"/>
                                        <p:tgtEl>
                                          <p:spTgt spid="12"/>
                                        </p:tgtEl>
                                        <p:attrNameLst>
                                          <p:attrName>ppt_x</p:attrName>
                                        </p:attrNameLst>
                                      </p:cBhvr>
                                      <p:tavLst>
                                        <p:tav tm="0">
                                          <p:val>
                                            <p:strVal val="#ppt_x"/>
                                          </p:val>
                                        </p:tav>
                                        <p:tav tm="100000">
                                          <p:val>
                                            <p:strVal val="#ppt_x"/>
                                          </p:val>
                                        </p:tav>
                                      </p:tavLst>
                                    </p:anim>
                                    <p:anim calcmode="lin" valueType="num">
                                      <p:cBhvr>
                                        <p:cTn id="19" dur="12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pic>
        <p:nvPicPr>
          <p:cNvPr id="3" name="Picture 2"/>
          <p:cNvPicPr>
            <a:picLocks noChangeAspect="1"/>
          </p:cNvPicPr>
          <p:nvPr/>
        </p:nvPicPr>
        <p:blipFill rotWithShape="1">
          <a:blip r:embed="rId3"/>
          <a:srcRect l="-3" r="49370"/>
          <a:stretch/>
        </p:blipFill>
        <p:spPr>
          <a:xfrm>
            <a:off x="5120066" y="2517740"/>
            <a:ext cx="3474720" cy="2283537"/>
          </a:xfrm>
          <a:prstGeom prst="rect">
            <a:avLst/>
          </a:prstGeom>
        </p:spPr>
      </p:pic>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4">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sp>
        <p:nvSpPr>
          <p:cNvPr id="70" name="Google Shape;70;p13"/>
          <p:cNvSpPr txBox="1"/>
          <p:nvPr/>
        </p:nvSpPr>
        <p:spPr>
          <a:xfrm>
            <a:off x="12583" y="1758778"/>
            <a:ext cx="8706554" cy="1470350"/>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None/>
            </a:pPr>
            <a:r>
              <a:rPr lang="en-US" sz="1600" dirty="0">
                <a:solidFill>
                  <a:srgbClr val="434343"/>
                </a:solidFill>
                <a:latin typeface="Roboto"/>
                <a:ea typeface="Roboto"/>
                <a:cs typeface="Roboto"/>
                <a:sym typeface="Roboto"/>
              </a:rPr>
              <a:t>The libero may enter for multiple players during the match.  </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434343"/>
                </a:solidFill>
                <a:latin typeface="Roboto"/>
                <a:ea typeface="Roboto"/>
                <a:cs typeface="Roboto"/>
                <a:sym typeface="Roboto"/>
              </a:rPr>
              <a:t>Additionally, the libero may SERVE in 1 position.</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434343"/>
                </a:solidFill>
                <a:latin typeface="Roboto"/>
                <a:ea typeface="Roboto"/>
                <a:cs typeface="Roboto"/>
                <a:sym typeface="Roboto"/>
              </a:rPr>
              <a:t>In our example, the libero will replace #7 and serve.</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Roboto"/>
                <a:cs typeface="Roboto"/>
                <a:sym typeface="Caveat"/>
              </a:rPr>
              <a:t>Libero serves</a:t>
            </a:r>
            <a:endParaRPr sz="2400" dirty="0">
              <a:latin typeface="Roboto"/>
              <a:ea typeface="Roboto"/>
              <a:cs typeface="Roboto"/>
              <a:sym typeface="Roboto"/>
            </a:endParaRPr>
          </a:p>
        </p:txBody>
      </p:sp>
      <p:sp>
        <p:nvSpPr>
          <p:cNvPr id="10" name="TextBox 9"/>
          <p:cNvSpPr txBox="1"/>
          <p:nvPr/>
        </p:nvSpPr>
        <p:spPr>
          <a:xfrm>
            <a:off x="6831691" y="2668336"/>
            <a:ext cx="1725283" cy="307777"/>
          </a:xfrm>
          <a:prstGeom prst="rect">
            <a:avLst/>
          </a:prstGeom>
          <a:noFill/>
        </p:spPr>
        <p:txBody>
          <a:bodyPr wrap="square" rtlCol="0">
            <a:spAutoFit/>
          </a:bodyPr>
          <a:lstStyle/>
          <a:p>
            <a:r>
              <a:rPr lang="en-US" dirty="0"/>
              <a:t>TIGERS</a:t>
            </a:r>
          </a:p>
        </p:txBody>
      </p:sp>
      <p:sp>
        <p:nvSpPr>
          <p:cNvPr id="11" name="TextBox 10"/>
          <p:cNvSpPr txBox="1"/>
          <p:nvPr/>
        </p:nvSpPr>
        <p:spPr>
          <a:xfrm>
            <a:off x="5673660" y="3229127"/>
            <a:ext cx="320206" cy="1577355"/>
          </a:xfrm>
          <a:prstGeom prst="rect">
            <a:avLst/>
          </a:prstGeom>
          <a:noFill/>
        </p:spPr>
        <p:txBody>
          <a:bodyPr wrap="square" rtlCol="0">
            <a:spAutoFit/>
          </a:bodyPr>
          <a:lstStyle/>
          <a:p>
            <a:pPr>
              <a:spcAft>
                <a:spcPts val="300"/>
              </a:spcAft>
            </a:pPr>
            <a:r>
              <a:rPr lang="en-US" dirty="0"/>
              <a:t>37</a:t>
            </a:r>
          </a:p>
          <a:p>
            <a:pPr>
              <a:spcAft>
                <a:spcPts val="300"/>
              </a:spcAft>
            </a:pPr>
            <a:r>
              <a:rPr lang="en-US" dirty="0"/>
              <a:t>4</a:t>
            </a:r>
          </a:p>
          <a:p>
            <a:pPr>
              <a:spcAft>
                <a:spcPts val="300"/>
              </a:spcAft>
            </a:pPr>
            <a:r>
              <a:rPr lang="en-US" dirty="0"/>
              <a:t>1</a:t>
            </a:r>
          </a:p>
          <a:p>
            <a:pPr>
              <a:spcAft>
                <a:spcPts val="300"/>
              </a:spcAft>
            </a:pPr>
            <a:r>
              <a:rPr lang="en-US" dirty="0"/>
              <a:t>9</a:t>
            </a:r>
          </a:p>
          <a:p>
            <a:pPr>
              <a:spcAft>
                <a:spcPts val="300"/>
              </a:spcAft>
            </a:pPr>
            <a:r>
              <a:rPr lang="en-US" dirty="0"/>
              <a:t>2</a:t>
            </a:r>
          </a:p>
        </p:txBody>
      </p:sp>
      <p:sp>
        <p:nvSpPr>
          <p:cNvPr id="20" name="TextBox 19"/>
          <p:cNvSpPr txBox="1"/>
          <p:nvPr/>
        </p:nvSpPr>
        <p:spPr>
          <a:xfrm>
            <a:off x="5818611" y="2682370"/>
            <a:ext cx="456187" cy="307777"/>
          </a:xfrm>
          <a:prstGeom prst="rect">
            <a:avLst/>
          </a:prstGeom>
          <a:noFill/>
        </p:spPr>
        <p:txBody>
          <a:bodyPr wrap="square" rtlCol="0">
            <a:spAutoFit/>
          </a:bodyPr>
          <a:lstStyle/>
          <a:p>
            <a:r>
              <a:rPr lang="en-US" dirty="0">
                <a:solidFill>
                  <a:schemeClr val="bg2"/>
                </a:solidFill>
              </a:rPr>
              <a:t>5</a:t>
            </a:r>
          </a:p>
        </p:txBody>
      </p:sp>
      <p:sp>
        <p:nvSpPr>
          <p:cNvPr id="5" name="Isosceles Triangle 4"/>
          <p:cNvSpPr/>
          <p:nvPr/>
        </p:nvSpPr>
        <p:spPr>
          <a:xfrm>
            <a:off x="6003592" y="4299023"/>
            <a:ext cx="194534" cy="160154"/>
          </a:xfrm>
          <a:prstGeom prst="triangl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TextBox 6"/>
          <p:cNvSpPr txBox="1"/>
          <p:nvPr/>
        </p:nvSpPr>
        <p:spPr>
          <a:xfrm>
            <a:off x="12583" y="3254862"/>
            <a:ext cx="4983132" cy="584775"/>
          </a:xfrm>
          <a:prstGeom prst="rect">
            <a:avLst/>
          </a:prstGeom>
          <a:noFill/>
        </p:spPr>
        <p:txBody>
          <a:bodyPr wrap="square" rtlCol="0">
            <a:spAutoFit/>
          </a:bodyPr>
          <a:lstStyle/>
          <a:p>
            <a:pPr lvl="0" indent="228600"/>
            <a:r>
              <a:rPr lang="en-US" sz="1600" b="1" dirty="0">
                <a:solidFill>
                  <a:srgbClr val="FF0000"/>
                </a:solidFill>
                <a:latin typeface="Roboto"/>
                <a:ea typeface="Roboto"/>
                <a:cs typeface="Roboto"/>
                <a:sym typeface="Roboto"/>
              </a:rPr>
              <a:t>1</a:t>
            </a:r>
            <a:r>
              <a:rPr lang="en-US" sz="1600" b="1" baseline="30000" dirty="0">
                <a:solidFill>
                  <a:srgbClr val="FF0000"/>
                </a:solidFill>
                <a:latin typeface="Roboto"/>
                <a:ea typeface="Roboto"/>
                <a:cs typeface="Roboto"/>
                <a:sym typeface="Roboto"/>
              </a:rPr>
              <a:t>st</a:t>
            </a:r>
            <a:r>
              <a:rPr lang="en-US" sz="1600" b="1" dirty="0">
                <a:solidFill>
                  <a:srgbClr val="FF0000"/>
                </a:solidFill>
                <a:latin typeface="Roboto"/>
                <a:ea typeface="Roboto"/>
                <a:cs typeface="Roboto"/>
                <a:sym typeface="Roboto"/>
              </a:rPr>
              <a:t> – mark the libero replacement by outlining the</a:t>
            </a:r>
          </a:p>
          <a:p>
            <a:pPr lvl="0" indent="228600"/>
            <a:r>
              <a:rPr lang="en-US" sz="1600" b="1" dirty="0">
                <a:solidFill>
                  <a:srgbClr val="FF0000"/>
                </a:solidFill>
                <a:latin typeface="Roboto"/>
                <a:ea typeface="Roboto"/>
                <a:cs typeface="Roboto"/>
                <a:sym typeface="Roboto"/>
              </a:rPr>
              <a:t>the next triangle to the right of #7</a:t>
            </a:r>
          </a:p>
        </p:txBody>
      </p:sp>
      <p:sp>
        <p:nvSpPr>
          <p:cNvPr id="13" name="Isosceles Triangle 12"/>
          <p:cNvSpPr/>
          <p:nvPr/>
        </p:nvSpPr>
        <p:spPr>
          <a:xfrm>
            <a:off x="6007380" y="4297640"/>
            <a:ext cx="192608" cy="158568"/>
          </a:xfrm>
          <a:prstGeom prst="triangl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TextBox 13"/>
          <p:cNvSpPr txBox="1"/>
          <p:nvPr/>
        </p:nvSpPr>
        <p:spPr>
          <a:xfrm>
            <a:off x="0" y="3988090"/>
            <a:ext cx="4883727" cy="584775"/>
          </a:xfrm>
          <a:prstGeom prst="rect">
            <a:avLst/>
          </a:prstGeom>
          <a:noFill/>
        </p:spPr>
        <p:txBody>
          <a:bodyPr wrap="square" rtlCol="0">
            <a:spAutoFit/>
          </a:bodyPr>
          <a:lstStyle/>
          <a:p>
            <a:pPr lvl="0" indent="228600"/>
            <a:r>
              <a:rPr lang="en-US" sz="1600" b="1" dirty="0">
                <a:solidFill>
                  <a:srgbClr val="FF0000"/>
                </a:solidFill>
                <a:latin typeface="Roboto"/>
                <a:ea typeface="Roboto"/>
                <a:cs typeface="Roboto"/>
                <a:sym typeface="Roboto"/>
              </a:rPr>
              <a:t>2nd – mark the position the libero served in</a:t>
            </a:r>
          </a:p>
          <a:p>
            <a:pPr lvl="0" indent="228600"/>
            <a:r>
              <a:rPr lang="en-US" sz="1600" b="1" dirty="0">
                <a:solidFill>
                  <a:srgbClr val="FF0000"/>
                </a:solidFill>
                <a:latin typeface="Roboto"/>
                <a:ea typeface="Roboto"/>
                <a:cs typeface="Roboto"/>
                <a:sym typeface="Roboto"/>
              </a:rPr>
              <a:t>by outlining the “Service Order” triangle (by #7)</a:t>
            </a:r>
          </a:p>
        </p:txBody>
      </p:sp>
      <p:sp>
        <p:nvSpPr>
          <p:cNvPr id="15" name="Isosceles Triangle 14"/>
          <p:cNvSpPr/>
          <p:nvPr/>
        </p:nvSpPr>
        <p:spPr>
          <a:xfrm>
            <a:off x="6009208" y="3547249"/>
            <a:ext cx="192608" cy="158568"/>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Isosceles Triangle 15"/>
          <p:cNvSpPr/>
          <p:nvPr/>
        </p:nvSpPr>
        <p:spPr>
          <a:xfrm>
            <a:off x="5389148" y="3533395"/>
            <a:ext cx="192608" cy="158568"/>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60769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4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4500"/>
                            </p:stCondLst>
                            <p:childTnLst>
                              <p:par>
                                <p:cTn id="10" presetID="21" presetClass="entr" presetSubtype="1" fill="hold" grpId="0" nodeType="afterEffect">
                                  <p:stCondLst>
                                    <p:cond delay="75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2000"/>
                                        <p:tgtEl>
                                          <p:spTgt spid="15"/>
                                        </p:tgtEl>
                                      </p:cBhvr>
                                    </p:animEffect>
                                  </p:childTnLst>
                                </p:cTn>
                              </p:par>
                            </p:childTnLst>
                          </p:cTn>
                        </p:par>
                        <p:par>
                          <p:cTn id="13" fill="hold">
                            <p:stCondLst>
                              <p:cond delay="7250"/>
                            </p:stCondLst>
                            <p:childTnLst>
                              <p:par>
                                <p:cTn id="14" presetID="53" presetClass="entr" presetSubtype="16" fill="hold" grpId="0" nodeType="afterEffect">
                                  <p:stCondLst>
                                    <p:cond delay="75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par>
                          <p:cTn id="19" fill="hold">
                            <p:stCondLst>
                              <p:cond delay="8500"/>
                            </p:stCondLst>
                            <p:childTnLst>
                              <p:par>
                                <p:cTn id="20" presetID="21" presetClass="entr" presetSubtype="1"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heel(1)">
                                      <p:cBhvr>
                                        <p:cTn id="2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pic>
        <p:nvPicPr>
          <p:cNvPr id="3" name="Picture 2"/>
          <p:cNvPicPr>
            <a:picLocks noChangeAspect="1"/>
          </p:cNvPicPr>
          <p:nvPr/>
        </p:nvPicPr>
        <p:blipFill rotWithShape="1">
          <a:blip r:embed="rId3"/>
          <a:srcRect l="-3" r="49370"/>
          <a:stretch/>
        </p:blipFill>
        <p:spPr>
          <a:xfrm>
            <a:off x="5120066" y="2517740"/>
            <a:ext cx="3474720" cy="2283537"/>
          </a:xfrm>
          <a:prstGeom prst="rect">
            <a:avLst/>
          </a:prstGeom>
        </p:spPr>
      </p:pic>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4">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sp>
        <p:nvSpPr>
          <p:cNvPr id="70" name="Google Shape;70;p13"/>
          <p:cNvSpPr txBox="1"/>
          <p:nvPr/>
        </p:nvSpPr>
        <p:spPr>
          <a:xfrm>
            <a:off x="12583" y="1758778"/>
            <a:ext cx="8706554" cy="1125280"/>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None/>
            </a:pPr>
            <a:r>
              <a:rPr lang="en-US" sz="1600" dirty="0">
                <a:solidFill>
                  <a:srgbClr val="434343"/>
                </a:solidFill>
                <a:latin typeface="Roboto"/>
                <a:ea typeface="Roboto"/>
                <a:cs typeface="Roboto"/>
                <a:sym typeface="Roboto"/>
              </a:rPr>
              <a:t>The libero tracker will also document all team substitutions.</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434343"/>
                </a:solidFill>
                <a:latin typeface="Roboto"/>
                <a:ea typeface="Roboto"/>
                <a:cs typeface="Roboto"/>
                <a:sym typeface="Roboto"/>
              </a:rPr>
              <a:t>Let’s have #10 replace #9</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Roboto"/>
                <a:cs typeface="Roboto"/>
                <a:sym typeface="Caveat"/>
              </a:rPr>
              <a:t>Substitutions</a:t>
            </a:r>
            <a:endParaRPr sz="2400" dirty="0">
              <a:latin typeface="Roboto"/>
              <a:ea typeface="Roboto"/>
              <a:cs typeface="Roboto"/>
              <a:sym typeface="Roboto"/>
            </a:endParaRPr>
          </a:p>
        </p:txBody>
      </p:sp>
      <p:sp>
        <p:nvSpPr>
          <p:cNvPr id="10" name="TextBox 9"/>
          <p:cNvSpPr txBox="1"/>
          <p:nvPr/>
        </p:nvSpPr>
        <p:spPr>
          <a:xfrm>
            <a:off x="6831691" y="2668336"/>
            <a:ext cx="1725283" cy="307777"/>
          </a:xfrm>
          <a:prstGeom prst="rect">
            <a:avLst/>
          </a:prstGeom>
          <a:noFill/>
        </p:spPr>
        <p:txBody>
          <a:bodyPr wrap="square" rtlCol="0">
            <a:spAutoFit/>
          </a:bodyPr>
          <a:lstStyle/>
          <a:p>
            <a:r>
              <a:rPr lang="en-US" dirty="0"/>
              <a:t>TIGERS</a:t>
            </a:r>
          </a:p>
        </p:txBody>
      </p:sp>
      <p:sp>
        <p:nvSpPr>
          <p:cNvPr id="11" name="TextBox 10"/>
          <p:cNvSpPr txBox="1"/>
          <p:nvPr/>
        </p:nvSpPr>
        <p:spPr>
          <a:xfrm>
            <a:off x="5673660" y="3229127"/>
            <a:ext cx="320206" cy="1577355"/>
          </a:xfrm>
          <a:prstGeom prst="rect">
            <a:avLst/>
          </a:prstGeom>
          <a:noFill/>
        </p:spPr>
        <p:txBody>
          <a:bodyPr wrap="square" rtlCol="0">
            <a:spAutoFit/>
          </a:bodyPr>
          <a:lstStyle/>
          <a:p>
            <a:pPr>
              <a:spcAft>
                <a:spcPts val="300"/>
              </a:spcAft>
            </a:pPr>
            <a:r>
              <a:rPr lang="en-US" dirty="0"/>
              <a:t>37</a:t>
            </a:r>
          </a:p>
          <a:p>
            <a:pPr>
              <a:spcAft>
                <a:spcPts val="300"/>
              </a:spcAft>
            </a:pPr>
            <a:r>
              <a:rPr lang="en-US" dirty="0"/>
              <a:t>4</a:t>
            </a:r>
          </a:p>
          <a:p>
            <a:pPr>
              <a:spcAft>
                <a:spcPts val="300"/>
              </a:spcAft>
            </a:pPr>
            <a:r>
              <a:rPr lang="en-US" dirty="0"/>
              <a:t>1</a:t>
            </a:r>
          </a:p>
          <a:p>
            <a:pPr>
              <a:spcAft>
                <a:spcPts val="300"/>
              </a:spcAft>
            </a:pPr>
            <a:r>
              <a:rPr lang="en-US" dirty="0"/>
              <a:t>9</a:t>
            </a:r>
          </a:p>
          <a:p>
            <a:pPr>
              <a:spcAft>
                <a:spcPts val="300"/>
              </a:spcAft>
            </a:pPr>
            <a:r>
              <a:rPr lang="en-US" dirty="0"/>
              <a:t>2</a:t>
            </a:r>
          </a:p>
        </p:txBody>
      </p:sp>
      <p:sp>
        <p:nvSpPr>
          <p:cNvPr id="20" name="TextBox 19"/>
          <p:cNvSpPr txBox="1"/>
          <p:nvPr/>
        </p:nvSpPr>
        <p:spPr>
          <a:xfrm>
            <a:off x="5818611" y="2682370"/>
            <a:ext cx="456187" cy="307777"/>
          </a:xfrm>
          <a:prstGeom prst="rect">
            <a:avLst/>
          </a:prstGeom>
          <a:noFill/>
        </p:spPr>
        <p:txBody>
          <a:bodyPr wrap="square" rtlCol="0">
            <a:spAutoFit/>
          </a:bodyPr>
          <a:lstStyle/>
          <a:p>
            <a:r>
              <a:rPr lang="en-US" dirty="0">
                <a:solidFill>
                  <a:schemeClr val="bg2"/>
                </a:solidFill>
              </a:rPr>
              <a:t>5</a:t>
            </a:r>
          </a:p>
        </p:txBody>
      </p:sp>
      <p:sp>
        <p:nvSpPr>
          <p:cNvPr id="5" name="Isosceles Triangle 4"/>
          <p:cNvSpPr/>
          <p:nvPr/>
        </p:nvSpPr>
        <p:spPr>
          <a:xfrm>
            <a:off x="6003592" y="4299023"/>
            <a:ext cx="194534" cy="160154"/>
          </a:xfrm>
          <a:prstGeom prst="triangl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TextBox 6"/>
          <p:cNvSpPr txBox="1"/>
          <p:nvPr/>
        </p:nvSpPr>
        <p:spPr>
          <a:xfrm>
            <a:off x="12583" y="3367120"/>
            <a:ext cx="4983132" cy="584775"/>
          </a:xfrm>
          <a:prstGeom prst="rect">
            <a:avLst/>
          </a:prstGeom>
          <a:noFill/>
        </p:spPr>
        <p:txBody>
          <a:bodyPr wrap="square" rtlCol="0">
            <a:spAutoFit/>
          </a:bodyPr>
          <a:lstStyle/>
          <a:p>
            <a:pPr lvl="0" indent="228600"/>
            <a:r>
              <a:rPr lang="en-US" sz="1600" b="1" dirty="0">
                <a:solidFill>
                  <a:srgbClr val="FF0000"/>
                </a:solidFill>
                <a:latin typeface="Roboto"/>
                <a:ea typeface="Roboto"/>
                <a:cs typeface="Roboto"/>
                <a:sym typeface="Roboto"/>
              </a:rPr>
              <a:t>This is marked by using the next open box to the</a:t>
            </a:r>
          </a:p>
          <a:p>
            <a:pPr lvl="0" indent="228600"/>
            <a:r>
              <a:rPr lang="en-US" sz="1600" b="1" dirty="0">
                <a:solidFill>
                  <a:srgbClr val="FF0000"/>
                </a:solidFill>
                <a:latin typeface="Roboto"/>
                <a:ea typeface="Roboto"/>
                <a:cs typeface="Roboto"/>
                <a:sym typeface="Roboto"/>
              </a:rPr>
              <a:t>right of the player who is being subbed out.</a:t>
            </a:r>
          </a:p>
        </p:txBody>
      </p:sp>
      <p:sp>
        <p:nvSpPr>
          <p:cNvPr id="13" name="Isosceles Triangle 12"/>
          <p:cNvSpPr/>
          <p:nvPr/>
        </p:nvSpPr>
        <p:spPr>
          <a:xfrm>
            <a:off x="6007380" y="4297640"/>
            <a:ext cx="192608" cy="158568"/>
          </a:xfrm>
          <a:prstGeom prst="triangl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Isosceles Triangle 14"/>
          <p:cNvSpPr/>
          <p:nvPr/>
        </p:nvSpPr>
        <p:spPr>
          <a:xfrm>
            <a:off x="6009208" y="3547249"/>
            <a:ext cx="192608" cy="158568"/>
          </a:xfrm>
          <a:prstGeom prst="triangl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Isosceles Triangle 15"/>
          <p:cNvSpPr/>
          <p:nvPr/>
        </p:nvSpPr>
        <p:spPr>
          <a:xfrm>
            <a:off x="5389148" y="3533395"/>
            <a:ext cx="192608" cy="158568"/>
          </a:xfrm>
          <a:prstGeom prst="triangl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extBox 1"/>
          <p:cNvSpPr txBox="1"/>
          <p:nvPr/>
        </p:nvSpPr>
        <p:spPr>
          <a:xfrm>
            <a:off x="6198126" y="4231056"/>
            <a:ext cx="406739" cy="307777"/>
          </a:xfrm>
          <a:prstGeom prst="rect">
            <a:avLst/>
          </a:prstGeom>
          <a:noFill/>
        </p:spPr>
        <p:txBody>
          <a:bodyPr wrap="square" rtlCol="0">
            <a:spAutoFit/>
          </a:bodyPr>
          <a:lstStyle/>
          <a:p>
            <a:r>
              <a:rPr lang="en-US" b="1" dirty="0">
                <a:solidFill>
                  <a:srgbClr val="FF0000"/>
                </a:solidFill>
              </a:rPr>
              <a:t>10</a:t>
            </a:r>
          </a:p>
        </p:txBody>
      </p:sp>
    </p:spTree>
    <p:extLst>
      <p:ext uri="{BB962C8B-B14F-4D97-AF65-F5344CB8AC3E}">
        <p14:creationId xmlns:p14="http://schemas.microsoft.com/office/powerpoint/2010/main" val="371391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2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4500"/>
                            </p:stCondLst>
                            <p:childTnLst>
                              <p:par>
                                <p:cTn id="22" presetID="2" presetClass="entr" presetSubtype="8" fill="hold" grpId="0" nodeType="afterEffect">
                                  <p:stCondLst>
                                    <p:cond delay="50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1750" fill="hold"/>
                                        <p:tgtEl>
                                          <p:spTgt spid="2"/>
                                        </p:tgtEl>
                                        <p:attrNameLst>
                                          <p:attrName>ppt_x</p:attrName>
                                        </p:attrNameLst>
                                      </p:cBhvr>
                                      <p:tavLst>
                                        <p:tav tm="0">
                                          <p:val>
                                            <p:strVal val="0-#ppt_w/2"/>
                                          </p:val>
                                        </p:tav>
                                        <p:tav tm="100000">
                                          <p:val>
                                            <p:strVal val="#ppt_x"/>
                                          </p:val>
                                        </p:tav>
                                      </p:tavLst>
                                    </p:anim>
                                    <p:anim calcmode="lin" valueType="num">
                                      <p:cBhvr additive="base">
                                        <p:cTn id="25" dur="1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pic>
        <p:nvPicPr>
          <p:cNvPr id="3" name="Picture 2"/>
          <p:cNvPicPr>
            <a:picLocks noChangeAspect="1"/>
          </p:cNvPicPr>
          <p:nvPr/>
        </p:nvPicPr>
        <p:blipFill rotWithShape="1">
          <a:blip r:embed="rId3"/>
          <a:srcRect l="-3" r="49370"/>
          <a:stretch/>
        </p:blipFill>
        <p:spPr>
          <a:xfrm>
            <a:off x="5120066" y="2517740"/>
            <a:ext cx="3474720" cy="2283537"/>
          </a:xfrm>
          <a:prstGeom prst="rect">
            <a:avLst/>
          </a:prstGeom>
        </p:spPr>
      </p:pic>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4">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sp>
        <p:nvSpPr>
          <p:cNvPr id="70" name="Google Shape;70;p13"/>
          <p:cNvSpPr txBox="1"/>
          <p:nvPr/>
        </p:nvSpPr>
        <p:spPr>
          <a:xfrm>
            <a:off x="12583" y="1758778"/>
            <a:ext cx="8706554" cy="2315917"/>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None/>
            </a:pPr>
            <a:r>
              <a:rPr lang="en-US" sz="1600" dirty="0">
                <a:solidFill>
                  <a:srgbClr val="434343"/>
                </a:solidFill>
                <a:latin typeface="Roboto"/>
                <a:ea typeface="Roboto"/>
                <a:cs typeface="Roboto"/>
                <a:sym typeface="Roboto"/>
              </a:rPr>
              <a:t>At this point, we know ONLY #7 can return for the libero.</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434343"/>
                </a:solidFill>
                <a:latin typeface="Roboto"/>
                <a:ea typeface="Roboto"/>
                <a:cs typeface="Roboto"/>
                <a:sym typeface="Roboto"/>
              </a:rPr>
              <a:t>Should any other player come in, let the R2 know.</a:t>
            </a:r>
          </a:p>
          <a:p>
            <a:pPr marL="0" lvl="0" indent="228600" algn="l" rtl="0">
              <a:spcBef>
                <a:spcPts val="0"/>
              </a:spcBef>
              <a:spcAft>
                <a:spcPts val="0"/>
              </a:spcAft>
              <a:buNone/>
            </a:pPr>
            <a:r>
              <a:rPr lang="en-US" sz="1600" dirty="0">
                <a:solidFill>
                  <a:srgbClr val="434343"/>
                </a:solidFill>
                <a:latin typeface="Roboto"/>
                <a:ea typeface="Roboto"/>
                <a:cs typeface="Roboto"/>
                <a:sym typeface="Roboto"/>
              </a:rPr>
              <a:t>If necessary, the R1can also assist.</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434343"/>
                </a:solidFill>
                <a:latin typeface="Roboto"/>
                <a:ea typeface="Roboto"/>
                <a:cs typeface="Roboto"/>
                <a:sym typeface="Roboto"/>
              </a:rPr>
              <a:t>Let’s fast-forward in the set a little further, to see</a:t>
            </a:r>
          </a:p>
          <a:p>
            <a:pPr marL="0" lvl="0" indent="228600" algn="l" rtl="0">
              <a:spcBef>
                <a:spcPts val="0"/>
              </a:spcBef>
              <a:spcAft>
                <a:spcPts val="0"/>
              </a:spcAft>
              <a:buNone/>
            </a:pPr>
            <a:r>
              <a:rPr lang="en-US" sz="1600" dirty="0">
                <a:solidFill>
                  <a:srgbClr val="434343"/>
                </a:solidFill>
                <a:latin typeface="Roboto"/>
                <a:ea typeface="Roboto"/>
                <a:cs typeface="Roboto"/>
                <a:sym typeface="Roboto"/>
              </a:rPr>
              <a:t>what the libero sheet might look like once a </a:t>
            </a:r>
          </a:p>
          <a:p>
            <a:pPr marL="0" lvl="0" indent="228600" algn="l" rtl="0">
              <a:spcBef>
                <a:spcPts val="0"/>
              </a:spcBef>
              <a:spcAft>
                <a:spcPts val="0"/>
              </a:spcAft>
              <a:buNone/>
            </a:pPr>
            <a:r>
              <a:rPr lang="en-US" sz="1600" dirty="0">
                <a:solidFill>
                  <a:srgbClr val="434343"/>
                </a:solidFill>
                <a:latin typeface="Roboto"/>
                <a:ea typeface="Roboto"/>
                <a:cs typeface="Roboto"/>
                <a:sym typeface="Roboto"/>
              </a:rPr>
              <a:t>few more substitutions and libero replacements</a:t>
            </a:r>
          </a:p>
          <a:p>
            <a:pPr marL="0" lvl="0" indent="228600" algn="l" rtl="0">
              <a:spcBef>
                <a:spcPts val="0"/>
              </a:spcBef>
              <a:spcAft>
                <a:spcPts val="0"/>
              </a:spcAft>
              <a:buNone/>
            </a:pPr>
            <a:r>
              <a:rPr lang="en-US" sz="1600" dirty="0">
                <a:solidFill>
                  <a:srgbClr val="434343"/>
                </a:solidFill>
                <a:latin typeface="Roboto"/>
                <a:ea typeface="Roboto"/>
                <a:cs typeface="Roboto"/>
                <a:sym typeface="Roboto"/>
              </a:rPr>
              <a:t>have taken place.</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Roboto"/>
                <a:cs typeface="Roboto"/>
                <a:sym typeface="Caveat"/>
              </a:rPr>
              <a:t>Libero continued</a:t>
            </a:r>
            <a:endParaRPr sz="2400" dirty="0">
              <a:latin typeface="Roboto"/>
              <a:ea typeface="Roboto"/>
              <a:cs typeface="Roboto"/>
              <a:sym typeface="Roboto"/>
            </a:endParaRPr>
          </a:p>
        </p:txBody>
      </p:sp>
      <p:sp>
        <p:nvSpPr>
          <p:cNvPr id="10" name="TextBox 9"/>
          <p:cNvSpPr txBox="1"/>
          <p:nvPr/>
        </p:nvSpPr>
        <p:spPr>
          <a:xfrm>
            <a:off x="6831691" y="2668336"/>
            <a:ext cx="1725283" cy="307777"/>
          </a:xfrm>
          <a:prstGeom prst="rect">
            <a:avLst/>
          </a:prstGeom>
          <a:noFill/>
        </p:spPr>
        <p:txBody>
          <a:bodyPr wrap="square" rtlCol="0">
            <a:spAutoFit/>
          </a:bodyPr>
          <a:lstStyle/>
          <a:p>
            <a:r>
              <a:rPr lang="en-US" dirty="0"/>
              <a:t>TIGERS</a:t>
            </a:r>
          </a:p>
        </p:txBody>
      </p:sp>
      <p:sp>
        <p:nvSpPr>
          <p:cNvPr id="11" name="TextBox 10"/>
          <p:cNvSpPr txBox="1"/>
          <p:nvPr/>
        </p:nvSpPr>
        <p:spPr>
          <a:xfrm>
            <a:off x="5673660" y="3229127"/>
            <a:ext cx="320206" cy="1577355"/>
          </a:xfrm>
          <a:prstGeom prst="rect">
            <a:avLst/>
          </a:prstGeom>
          <a:noFill/>
        </p:spPr>
        <p:txBody>
          <a:bodyPr wrap="square" rtlCol="0">
            <a:spAutoFit/>
          </a:bodyPr>
          <a:lstStyle/>
          <a:p>
            <a:pPr>
              <a:spcAft>
                <a:spcPts val="300"/>
              </a:spcAft>
            </a:pPr>
            <a:r>
              <a:rPr lang="en-US" dirty="0"/>
              <a:t>37</a:t>
            </a:r>
          </a:p>
          <a:p>
            <a:pPr>
              <a:spcAft>
                <a:spcPts val="300"/>
              </a:spcAft>
            </a:pPr>
            <a:r>
              <a:rPr lang="en-US" dirty="0"/>
              <a:t>4</a:t>
            </a:r>
          </a:p>
          <a:p>
            <a:pPr>
              <a:spcAft>
                <a:spcPts val="300"/>
              </a:spcAft>
            </a:pPr>
            <a:r>
              <a:rPr lang="en-US" dirty="0"/>
              <a:t>1</a:t>
            </a:r>
          </a:p>
          <a:p>
            <a:pPr>
              <a:spcAft>
                <a:spcPts val="300"/>
              </a:spcAft>
            </a:pPr>
            <a:r>
              <a:rPr lang="en-US" dirty="0"/>
              <a:t>9</a:t>
            </a:r>
          </a:p>
          <a:p>
            <a:pPr>
              <a:spcAft>
                <a:spcPts val="300"/>
              </a:spcAft>
            </a:pPr>
            <a:r>
              <a:rPr lang="en-US" dirty="0"/>
              <a:t>2</a:t>
            </a:r>
          </a:p>
        </p:txBody>
      </p:sp>
      <p:sp>
        <p:nvSpPr>
          <p:cNvPr id="20" name="TextBox 19"/>
          <p:cNvSpPr txBox="1"/>
          <p:nvPr/>
        </p:nvSpPr>
        <p:spPr>
          <a:xfrm>
            <a:off x="5818611" y="2682370"/>
            <a:ext cx="456187" cy="307777"/>
          </a:xfrm>
          <a:prstGeom prst="rect">
            <a:avLst/>
          </a:prstGeom>
          <a:noFill/>
        </p:spPr>
        <p:txBody>
          <a:bodyPr wrap="square" rtlCol="0">
            <a:spAutoFit/>
          </a:bodyPr>
          <a:lstStyle/>
          <a:p>
            <a:r>
              <a:rPr lang="en-US" dirty="0">
                <a:solidFill>
                  <a:schemeClr val="bg2"/>
                </a:solidFill>
              </a:rPr>
              <a:t>5</a:t>
            </a:r>
          </a:p>
        </p:txBody>
      </p:sp>
      <p:sp>
        <p:nvSpPr>
          <p:cNvPr id="5" name="Isosceles Triangle 4"/>
          <p:cNvSpPr/>
          <p:nvPr/>
        </p:nvSpPr>
        <p:spPr>
          <a:xfrm>
            <a:off x="6003592" y="4299023"/>
            <a:ext cx="194534" cy="160154"/>
          </a:xfrm>
          <a:prstGeom prst="triangl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Isosceles Triangle 12"/>
          <p:cNvSpPr/>
          <p:nvPr/>
        </p:nvSpPr>
        <p:spPr>
          <a:xfrm>
            <a:off x="6007380" y="4297640"/>
            <a:ext cx="192608" cy="158568"/>
          </a:xfrm>
          <a:prstGeom prst="triangl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Isosceles Triangle 14"/>
          <p:cNvSpPr/>
          <p:nvPr/>
        </p:nvSpPr>
        <p:spPr>
          <a:xfrm>
            <a:off x="6009208" y="3547249"/>
            <a:ext cx="192608" cy="15856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Isosceles Triangle 15"/>
          <p:cNvSpPr/>
          <p:nvPr/>
        </p:nvSpPr>
        <p:spPr>
          <a:xfrm>
            <a:off x="5389148" y="3533395"/>
            <a:ext cx="192608" cy="158568"/>
          </a:xfrm>
          <a:prstGeom prst="triangl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extBox 1"/>
          <p:cNvSpPr txBox="1"/>
          <p:nvPr/>
        </p:nvSpPr>
        <p:spPr>
          <a:xfrm>
            <a:off x="6198126" y="4231056"/>
            <a:ext cx="406739" cy="307777"/>
          </a:xfrm>
          <a:prstGeom prst="rect">
            <a:avLst/>
          </a:prstGeom>
          <a:noFill/>
        </p:spPr>
        <p:txBody>
          <a:bodyPr wrap="square" rtlCol="0">
            <a:spAutoFit/>
          </a:bodyPr>
          <a:lstStyle/>
          <a:p>
            <a:r>
              <a:rPr lang="en-US" dirty="0">
                <a:solidFill>
                  <a:schemeClr val="bg2"/>
                </a:solidFill>
              </a:rPr>
              <a:t>10</a:t>
            </a:r>
          </a:p>
        </p:txBody>
      </p:sp>
      <p:sp>
        <p:nvSpPr>
          <p:cNvPr id="17" name="TextBox 16"/>
          <p:cNvSpPr txBox="1"/>
          <p:nvPr/>
        </p:nvSpPr>
        <p:spPr>
          <a:xfrm>
            <a:off x="0" y="4092556"/>
            <a:ext cx="2519146" cy="338554"/>
          </a:xfrm>
          <a:prstGeom prst="rect">
            <a:avLst/>
          </a:prstGeom>
          <a:noFill/>
        </p:spPr>
        <p:txBody>
          <a:bodyPr wrap="square" rtlCol="0">
            <a:spAutoFit/>
          </a:bodyPr>
          <a:lstStyle/>
          <a:p>
            <a:pPr lvl="0" indent="228600"/>
            <a:r>
              <a:rPr lang="en-US" sz="1600" b="1" dirty="0">
                <a:solidFill>
                  <a:srgbClr val="FF0000"/>
                </a:solidFill>
                <a:latin typeface="Roboto"/>
                <a:ea typeface="Roboto"/>
                <a:cs typeface="Roboto"/>
                <a:sym typeface="Roboto"/>
              </a:rPr>
              <a:t>#7 returns, libero exits</a:t>
            </a:r>
          </a:p>
        </p:txBody>
      </p:sp>
      <p:sp>
        <p:nvSpPr>
          <p:cNvPr id="18" name="TextBox 17"/>
          <p:cNvSpPr txBox="1"/>
          <p:nvPr/>
        </p:nvSpPr>
        <p:spPr>
          <a:xfrm>
            <a:off x="2356654" y="4074695"/>
            <a:ext cx="2519146" cy="338554"/>
          </a:xfrm>
          <a:prstGeom prst="rect">
            <a:avLst/>
          </a:prstGeom>
          <a:noFill/>
        </p:spPr>
        <p:txBody>
          <a:bodyPr wrap="square" rtlCol="0">
            <a:spAutoFit/>
          </a:bodyPr>
          <a:lstStyle/>
          <a:p>
            <a:pPr lvl="0" indent="228600"/>
            <a:r>
              <a:rPr lang="en-US" sz="1600" b="1" dirty="0">
                <a:solidFill>
                  <a:srgbClr val="0070C0"/>
                </a:solidFill>
                <a:latin typeface="Roboto"/>
                <a:ea typeface="Roboto"/>
                <a:cs typeface="Roboto"/>
                <a:sym typeface="Roboto"/>
              </a:rPr>
              <a:t>#8 subs in for #4</a:t>
            </a:r>
          </a:p>
        </p:txBody>
      </p:sp>
      <p:sp>
        <p:nvSpPr>
          <p:cNvPr id="19" name="TextBox 18"/>
          <p:cNvSpPr txBox="1"/>
          <p:nvPr/>
        </p:nvSpPr>
        <p:spPr>
          <a:xfrm>
            <a:off x="-32957" y="4396124"/>
            <a:ext cx="2519146" cy="338554"/>
          </a:xfrm>
          <a:prstGeom prst="rect">
            <a:avLst/>
          </a:prstGeom>
          <a:noFill/>
        </p:spPr>
        <p:txBody>
          <a:bodyPr wrap="square" rtlCol="0">
            <a:spAutoFit/>
          </a:bodyPr>
          <a:lstStyle/>
          <a:p>
            <a:pPr lvl="0" indent="228600"/>
            <a:r>
              <a:rPr lang="en-US" sz="1600" b="1" dirty="0">
                <a:solidFill>
                  <a:srgbClr val="FFC000"/>
                </a:solidFill>
                <a:latin typeface="Roboto"/>
                <a:ea typeface="Roboto"/>
                <a:cs typeface="Roboto"/>
                <a:sym typeface="Roboto"/>
              </a:rPr>
              <a:t>Libero replaces #10</a:t>
            </a:r>
          </a:p>
        </p:txBody>
      </p:sp>
      <p:sp>
        <p:nvSpPr>
          <p:cNvPr id="21" name="TextBox 20"/>
          <p:cNvSpPr txBox="1"/>
          <p:nvPr/>
        </p:nvSpPr>
        <p:spPr>
          <a:xfrm>
            <a:off x="2366380" y="4369556"/>
            <a:ext cx="2519146" cy="338554"/>
          </a:xfrm>
          <a:prstGeom prst="rect">
            <a:avLst/>
          </a:prstGeom>
          <a:noFill/>
        </p:spPr>
        <p:txBody>
          <a:bodyPr wrap="square" rtlCol="0">
            <a:spAutoFit/>
          </a:bodyPr>
          <a:lstStyle/>
          <a:p>
            <a:pPr lvl="0" indent="228600"/>
            <a:r>
              <a:rPr lang="en-US" sz="1600" b="1" dirty="0">
                <a:solidFill>
                  <a:srgbClr val="00B050"/>
                </a:solidFill>
                <a:latin typeface="Roboto"/>
                <a:ea typeface="Roboto"/>
                <a:cs typeface="Roboto"/>
                <a:sym typeface="Roboto"/>
              </a:rPr>
              <a:t>#4 subs back in for #8</a:t>
            </a:r>
          </a:p>
        </p:txBody>
      </p:sp>
      <p:sp>
        <p:nvSpPr>
          <p:cNvPr id="22" name="TextBox 21"/>
          <p:cNvSpPr txBox="1"/>
          <p:nvPr/>
        </p:nvSpPr>
        <p:spPr>
          <a:xfrm>
            <a:off x="-48299" y="4725971"/>
            <a:ext cx="2519146" cy="338554"/>
          </a:xfrm>
          <a:prstGeom prst="rect">
            <a:avLst/>
          </a:prstGeom>
          <a:noFill/>
        </p:spPr>
        <p:txBody>
          <a:bodyPr wrap="square" rtlCol="0">
            <a:spAutoFit/>
          </a:bodyPr>
          <a:lstStyle/>
          <a:p>
            <a:pPr lvl="0" indent="228600"/>
            <a:r>
              <a:rPr lang="en-US" sz="1600" b="1" dirty="0">
                <a:solidFill>
                  <a:schemeClr val="bg2"/>
                </a:solidFill>
                <a:latin typeface="Roboto"/>
                <a:ea typeface="Roboto"/>
                <a:cs typeface="Roboto"/>
                <a:sym typeface="Roboto"/>
              </a:rPr>
              <a:t>Tigers call a time-out</a:t>
            </a:r>
          </a:p>
        </p:txBody>
      </p:sp>
      <p:sp>
        <p:nvSpPr>
          <p:cNvPr id="23" name="TextBox 22"/>
          <p:cNvSpPr txBox="1"/>
          <p:nvPr/>
        </p:nvSpPr>
        <p:spPr>
          <a:xfrm>
            <a:off x="1893304" y="4725971"/>
            <a:ext cx="2831095" cy="338554"/>
          </a:xfrm>
          <a:prstGeom prst="rect">
            <a:avLst/>
          </a:prstGeom>
          <a:noFill/>
        </p:spPr>
        <p:txBody>
          <a:bodyPr wrap="square" rtlCol="0">
            <a:spAutoFit/>
          </a:bodyPr>
          <a:lstStyle/>
          <a:p>
            <a:pPr lvl="0" indent="228600"/>
            <a:r>
              <a:rPr lang="en-US" sz="1600" b="1" dirty="0">
                <a:solidFill>
                  <a:schemeClr val="bg2"/>
                </a:solidFill>
                <a:latin typeface="Roboto"/>
                <a:ea typeface="Roboto"/>
                <a:cs typeface="Roboto"/>
                <a:sym typeface="Roboto"/>
              </a:rPr>
              <a:t> …there is nothing to mark</a:t>
            </a:r>
          </a:p>
        </p:txBody>
      </p:sp>
      <p:sp>
        <p:nvSpPr>
          <p:cNvPr id="24" name="TextBox 23"/>
          <p:cNvSpPr txBox="1"/>
          <p:nvPr/>
        </p:nvSpPr>
        <p:spPr>
          <a:xfrm>
            <a:off x="5958731" y="3724499"/>
            <a:ext cx="316067" cy="307777"/>
          </a:xfrm>
          <a:prstGeom prst="rect">
            <a:avLst/>
          </a:prstGeom>
          <a:noFill/>
        </p:spPr>
        <p:txBody>
          <a:bodyPr wrap="square" rtlCol="0">
            <a:spAutoFit/>
          </a:bodyPr>
          <a:lstStyle/>
          <a:p>
            <a:r>
              <a:rPr lang="en-US" b="1" dirty="0">
                <a:solidFill>
                  <a:srgbClr val="0070C0"/>
                </a:solidFill>
              </a:rPr>
              <a:t>8</a:t>
            </a:r>
          </a:p>
        </p:txBody>
      </p:sp>
      <p:sp>
        <p:nvSpPr>
          <p:cNvPr id="25" name="TextBox 24"/>
          <p:cNvSpPr txBox="1"/>
          <p:nvPr/>
        </p:nvSpPr>
        <p:spPr>
          <a:xfrm>
            <a:off x="6255898" y="3735160"/>
            <a:ext cx="316067" cy="307777"/>
          </a:xfrm>
          <a:prstGeom prst="rect">
            <a:avLst/>
          </a:prstGeom>
          <a:noFill/>
        </p:spPr>
        <p:txBody>
          <a:bodyPr wrap="square" rtlCol="0">
            <a:spAutoFit/>
          </a:bodyPr>
          <a:lstStyle/>
          <a:p>
            <a:r>
              <a:rPr lang="en-US" b="1" dirty="0">
                <a:solidFill>
                  <a:srgbClr val="00B050"/>
                </a:solidFill>
              </a:rPr>
              <a:t>4</a:t>
            </a:r>
          </a:p>
        </p:txBody>
      </p:sp>
      <p:sp>
        <p:nvSpPr>
          <p:cNvPr id="26" name="Isosceles Triangle 25"/>
          <p:cNvSpPr/>
          <p:nvPr/>
        </p:nvSpPr>
        <p:spPr>
          <a:xfrm>
            <a:off x="6577464" y="4298309"/>
            <a:ext cx="192608" cy="158568"/>
          </a:xfrm>
          <a:prstGeom prst="triangl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04652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5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0" nodeType="clickEffect">
                                  <p:stCondLst>
                                    <p:cond delay="0"/>
                                  </p:stCondLst>
                                  <p:childTnLst>
                                    <p:animClr clrSpc="rgb" dir="cw">
                                      <p:cBhvr override="childStyle">
                                        <p:cTn id="11" dur="750" autoRev="1" fill="remove"/>
                                        <p:tgtEl>
                                          <p:spTgt spid="15"/>
                                        </p:tgtEl>
                                        <p:attrNameLst>
                                          <p:attrName>style.color</p:attrName>
                                        </p:attrNameLst>
                                      </p:cBhvr>
                                      <p:to>
                                        <a:schemeClr val="bg1"/>
                                      </p:to>
                                    </p:animClr>
                                    <p:animClr clrSpc="rgb" dir="cw">
                                      <p:cBhvr>
                                        <p:cTn id="12" dur="750" autoRev="1" fill="remove"/>
                                        <p:tgtEl>
                                          <p:spTgt spid="15"/>
                                        </p:tgtEl>
                                        <p:attrNameLst>
                                          <p:attrName>fillcolor</p:attrName>
                                        </p:attrNameLst>
                                      </p:cBhvr>
                                      <p:to>
                                        <a:schemeClr val="bg1"/>
                                      </p:to>
                                    </p:animClr>
                                    <p:set>
                                      <p:cBhvr>
                                        <p:cTn id="13" dur="750" autoRev="1" fill="remove"/>
                                        <p:tgtEl>
                                          <p:spTgt spid="15"/>
                                        </p:tgtEl>
                                        <p:attrNameLst>
                                          <p:attrName>fill.type</p:attrName>
                                        </p:attrNameLst>
                                      </p:cBhvr>
                                      <p:to>
                                        <p:strVal val="solid"/>
                                      </p:to>
                                    </p:set>
                                    <p:set>
                                      <p:cBhvr>
                                        <p:cTn id="14" dur="750" autoRev="1" fill="remove"/>
                                        <p:tgtEl>
                                          <p:spTgt spid="15"/>
                                        </p:tgtEl>
                                        <p:attrNameLst>
                                          <p:attrName>fill.on</p:attrName>
                                        </p:attrNameLst>
                                      </p:cBhvr>
                                      <p:to>
                                        <p:strVal val="true"/>
                                      </p:to>
                                    </p:set>
                                  </p:childTnLst>
                                </p:cTn>
                              </p:par>
                            </p:childTnLst>
                          </p:cTn>
                        </p:par>
                        <p:par>
                          <p:cTn id="15" fill="hold">
                            <p:stCondLst>
                              <p:cond delay="1500"/>
                            </p:stCondLst>
                            <p:childTnLst>
                              <p:par>
                                <p:cTn id="16" presetID="10" presetClass="entr" presetSubtype="0" fill="hold" grpId="0" nodeType="afterEffect">
                                  <p:stCondLst>
                                    <p:cond delay="75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childTnLst>
                                </p:cTn>
                              </p:par>
                              <p:par>
                                <p:cTn id="19" presetID="2" presetClass="entr" presetSubtype="8" fill="hold" grpId="0" nodeType="withEffect">
                                  <p:stCondLst>
                                    <p:cond delay="75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1250" fill="hold"/>
                                        <p:tgtEl>
                                          <p:spTgt spid="24"/>
                                        </p:tgtEl>
                                        <p:attrNameLst>
                                          <p:attrName>ppt_x</p:attrName>
                                        </p:attrNameLst>
                                      </p:cBhvr>
                                      <p:tavLst>
                                        <p:tav tm="0">
                                          <p:val>
                                            <p:strVal val="0-#ppt_w/2"/>
                                          </p:val>
                                        </p:tav>
                                        <p:tav tm="100000">
                                          <p:val>
                                            <p:strVal val="#ppt_x"/>
                                          </p:val>
                                        </p:tav>
                                      </p:tavLst>
                                    </p:anim>
                                    <p:anim calcmode="lin" valueType="num">
                                      <p:cBhvr additive="base">
                                        <p:cTn id="22" dur="1250" fill="hold"/>
                                        <p:tgtEl>
                                          <p:spTgt spid="24"/>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10" presetClass="entr" presetSubtype="0" fill="hold" grpId="0" nodeType="afterEffect">
                                  <p:stCondLst>
                                    <p:cond delay="100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childTnLst>
                                </p:cTn>
                              </p:par>
                            </p:childTnLst>
                          </p:cTn>
                        </p:par>
                        <p:par>
                          <p:cTn id="27" fill="hold">
                            <p:stCondLst>
                              <p:cond delay="5500"/>
                            </p:stCondLst>
                            <p:childTnLst>
                              <p:par>
                                <p:cTn id="28" presetID="2" presetClass="entr" presetSubtype="8" fill="hold" grpId="0" nodeType="afterEffect">
                                  <p:stCondLst>
                                    <p:cond delay="50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1250" fill="hold"/>
                                        <p:tgtEl>
                                          <p:spTgt spid="26"/>
                                        </p:tgtEl>
                                        <p:attrNameLst>
                                          <p:attrName>ppt_x</p:attrName>
                                        </p:attrNameLst>
                                      </p:cBhvr>
                                      <p:tavLst>
                                        <p:tav tm="0">
                                          <p:val>
                                            <p:strVal val="0-#ppt_w/2"/>
                                          </p:val>
                                        </p:tav>
                                        <p:tav tm="100000">
                                          <p:val>
                                            <p:strVal val="#ppt_x"/>
                                          </p:val>
                                        </p:tav>
                                      </p:tavLst>
                                    </p:anim>
                                    <p:anim calcmode="lin" valueType="num">
                                      <p:cBhvr additive="base">
                                        <p:cTn id="31" dur="1250" fill="hold"/>
                                        <p:tgtEl>
                                          <p:spTgt spid="26"/>
                                        </p:tgtEl>
                                        <p:attrNameLst>
                                          <p:attrName>ppt_y</p:attrName>
                                        </p:attrNameLst>
                                      </p:cBhvr>
                                      <p:tavLst>
                                        <p:tav tm="0">
                                          <p:val>
                                            <p:strVal val="#ppt_y"/>
                                          </p:val>
                                        </p:tav>
                                        <p:tav tm="100000">
                                          <p:val>
                                            <p:strVal val="#ppt_y"/>
                                          </p:val>
                                        </p:tav>
                                      </p:tavLst>
                                    </p:anim>
                                  </p:childTnLst>
                                </p:cTn>
                              </p:par>
                            </p:childTnLst>
                          </p:cTn>
                        </p:par>
                        <p:par>
                          <p:cTn id="32" fill="hold">
                            <p:stCondLst>
                              <p:cond delay="7250"/>
                            </p:stCondLst>
                            <p:childTnLst>
                              <p:par>
                                <p:cTn id="33" presetID="10" presetClass="entr" presetSubtype="0" fill="hold" grpId="0" nodeType="afterEffect">
                                  <p:stCondLst>
                                    <p:cond delay="125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9000"/>
                            </p:stCondLst>
                            <p:childTnLst>
                              <p:par>
                                <p:cTn id="37" presetID="2" presetClass="entr" presetSubtype="8" fill="hold" grpId="0" nodeType="afterEffect">
                                  <p:stCondLst>
                                    <p:cond delay="50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1250" fill="hold"/>
                                        <p:tgtEl>
                                          <p:spTgt spid="25"/>
                                        </p:tgtEl>
                                        <p:attrNameLst>
                                          <p:attrName>ppt_x</p:attrName>
                                        </p:attrNameLst>
                                      </p:cBhvr>
                                      <p:tavLst>
                                        <p:tav tm="0">
                                          <p:val>
                                            <p:strVal val="0-#ppt_w/2"/>
                                          </p:val>
                                        </p:tav>
                                        <p:tav tm="100000">
                                          <p:val>
                                            <p:strVal val="#ppt_x"/>
                                          </p:val>
                                        </p:tav>
                                      </p:tavLst>
                                    </p:anim>
                                    <p:anim calcmode="lin" valueType="num">
                                      <p:cBhvr additive="base">
                                        <p:cTn id="40" dur="1250" fill="hold"/>
                                        <p:tgtEl>
                                          <p:spTgt spid="25"/>
                                        </p:tgtEl>
                                        <p:attrNameLst>
                                          <p:attrName>ppt_y</p:attrName>
                                        </p:attrNameLst>
                                      </p:cBhvr>
                                      <p:tavLst>
                                        <p:tav tm="0">
                                          <p:val>
                                            <p:strVal val="#ppt_y"/>
                                          </p:val>
                                        </p:tav>
                                        <p:tav tm="100000">
                                          <p:val>
                                            <p:strVal val="#ppt_y"/>
                                          </p:val>
                                        </p:tav>
                                      </p:tavLst>
                                    </p:anim>
                                  </p:childTnLst>
                                </p:cTn>
                              </p:par>
                            </p:childTnLst>
                          </p:cTn>
                        </p:par>
                        <p:par>
                          <p:cTn id="41" fill="hold">
                            <p:stCondLst>
                              <p:cond delay="10750"/>
                            </p:stCondLst>
                            <p:childTnLst>
                              <p:par>
                                <p:cTn id="42" presetID="47" presetClass="entr" presetSubtype="0" fill="hold" grpId="0" nodeType="afterEffect">
                                  <p:stCondLst>
                                    <p:cond delay="150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anim calcmode="lin" valueType="num">
                                      <p:cBhvr>
                                        <p:cTn id="45" dur="1000" fill="hold"/>
                                        <p:tgtEl>
                                          <p:spTgt spid="22"/>
                                        </p:tgtEl>
                                        <p:attrNameLst>
                                          <p:attrName>ppt_x</p:attrName>
                                        </p:attrNameLst>
                                      </p:cBhvr>
                                      <p:tavLst>
                                        <p:tav tm="0">
                                          <p:val>
                                            <p:strVal val="#ppt_x"/>
                                          </p:val>
                                        </p:tav>
                                        <p:tav tm="100000">
                                          <p:val>
                                            <p:strVal val="#ppt_x"/>
                                          </p:val>
                                        </p:tav>
                                      </p:tavLst>
                                    </p:anim>
                                    <p:anim calcmode="lin" valueType="num">
                                      <p:cBhvr>
                                        <p:cTn id="46" dur="1000" fill="hold"/>
                                        <p:tgtEl>
                                          <p:spTgt spid="22"/>
                                        </p:tgtEl>
                                        <p:attrNameLst>
                                          <p:attrName>ppt_y</p:attrName>
                                        </p:attrNameLst>
                                      </p:cBhvr>
                                      <p:tavLst>
                                        <p:tav tm="0">
                                          <p:val>
                                            <p:strVal val="#ppt_y-.1"/>
                                          </p:val>
                                        </p:tav>
                                        <p:tav tm="100000">
                                          <p:val>
                                            <p:strVal val="#ppt_y"/>
                                          </p:val>
                                        </p:tav>
                                      </p:tavLst>
                                    </p:anim>
                                  </p:childTnLst>
                                </p:cTn>
                              </p:par>
                            </p:childTnLst>
                          </p:cTn>
                        </p:par>
                        <p:par>
                          <p:cTn id="47" fill="hold">
                            <p:stCondLst>
                              <p:cond delay="13250"/>
                            </p:stCondLst>
                            <p:childTnLst>
                              <p:par>
                                <p:cTn id="48" presetID="14" presetClass="entr" presetSubtype="10" fill="hold" grpId="0" nodeType="afterEffect">
                                  <p:stCondLst>
                                    <p:cond delay="250"/>
                                  </p:stCondLst>
                                  <p:childTnLst>
                                    <p:set>
                                      <p:cBhvr>
                                        <p:cTn id="49" dur="1" fill="hold">
                                          <p:stCondLst>
                                            <p:cond delay="0"/>
                                          </p:stCondLst>
                                        </p:cTn>
                                        <p:tgtEl>
                                          <p:spTgt spid="23"/>
                                        </p:tgtEl>
                                        <p:attrNameLst>
                                          <p:attrName>style.visibility</p:attrName>
                                        </p:attrNameLst>
                                      </p:cBhvr>
                                      <p:to>
                                        <p:strVal val="visible"/>
                                      </p:to>
                                    </p:set>
                                    <p:animEffect transition="in" filter="randombar(horizontal)">
                                      <p:cBhvr>
                                        <p:cTn id="50"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p:bldP spid="19" grpId="0"/>
      <p:bldP spid="21" grpId="0"/>
      <p:bldP spid="22" grpId="0"/>
      <p:bldP spid="23" grpId="0"/>
      <p:bldP spid="24" grpId="0"/>
      <p:bldP spid="25" grpId="0"/>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pic>
        <p:nvPicPr>
          <p:cNvPr id="3" name="Picture 2"/>
          <p:cNvPicPr>
            <a:picLocks noChangeAspect="1"/>
          </p:cNvPicPr>
          <p:nvPr/>
        </p:nvPicPr>
        <p:blipFill rotWithShape="1">
          <a:blip r:embed="rId3"/>
          <a:srcRect l="-3" r="49370"/>
          <a:stretch/>
        </p:blipFill>
        <p:spPr>
          <a:xfrm>
            <a:off x="5118204" y="2200583"/>
            <a:ext cx="3474720" cy="2283537"/>
          </a:xfrm>
          <a:prstGeom prst="rect">
            <a:avLst/>
          </a:prstGeom>
        </p:spPr>
      </p:pic>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4">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sp>
        <p:nvSpPr>
          <p:cNvPr id="70" name="Google Shape;70;p13"/>
          <p:cNvSpPr txBox="1"/>
          <p:nvPr/>
        </p:nvSpPr>
        <p:spPr>
          <a:xfrm>
            <a:off x="-20782" y="1785496"/>
            <a:ext cx="5098605" cy="1920322"/>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None/>
            </a:pPr>
            <a:r>
              <a:rPr lang="en-US" sz="1600" dirty="0">
                <a:solidFill>
                  <a:srgbClr val="434343"/>
                </a:solidFill>
                <a:latin typeface="Roboto"/>
                <a:ea typeface="Roboto"/>
                <a:cs typeface="Roboto"/>
                <a:sym typeface="Roboto"/>
              </a:rPr>
              <a:t>Looking at our sheet, we see the libero is in for #10.</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434343"/>
                </a:solidFill>
                <a:latin typeface="Roboto"/>
                <a:ea typeface="Roboto"/>
                <a:cs typeface="Roboto"/>
                <a:sym typeface="Roboto"/>
              </a:rPr>
              <a:t>The libero must sit out for 1 completed rally before</a:t>
            </a:r>
          </a:p>
          <a:p>
            <a:pPr marL="0" lvl="0" indent="228600" algn="l" rtl="0">
              <a:spcBef>
                <a:spcPts val="0"/>
              </a:spcBef>
              <a:spcAft>
                <a:spcPts val="0"/>
              </a:spcAft>
              <a:buNone/>
            </a:pPr>
            <a:r>
              <a:rPr lang="en-US" sz="1600" dirty="0">
                <a:solidFill>
                  <a:srgbClr val="434343"/>
                </a:solidFill>
                <a:latin typeface="Roboto"/>
                <a:ea typeface="Roboto"/>
                <a:cs typeface="Roboto"/>
                <a:sym typeface="Roboto"/>
              </a:rPr>
              <a:t>replacing another player, with 1 exception…</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434343"/>
                </a:solidFill>
                <a:latin typeface="Roboto"/>
                <a:ea typeface="Roboto"/>
                <a:cs typeface="Roboto"/>
                <a:sym typeface="Roboto"/>
              </a:rPr>
              <a:t>If the libero is already on the court they will be the </a:t>
            </a:r>
          </a:p>
          <a:p>
            <a:pPr marL="0" lvl="0" indent="228600" algn="l" rtl="0">
              <a:spcBef>
                <a:spcPts val="0"/>
              </a:spcBef>
              <a:spcAft>
                <a:spcPts val="0"/>
              </a:spcAft>
              <a:buNone/>
            </a:pPr>
            <a:r>
              <a:rPr lang="en-US" sz="1600" dirty="0">
                <a:solidFill>
                  <a:srgbClr val="434343"/>
                </a:solidFill>
                <a:latin typeface="Roboto"/>
                <a:ea typeface="Roboto"/>
                <a:cs typeface="Roboto"/>
                <a:sym typeface="Roboto"/>
              </a:rPr>
              <a:t>next server, they do not need to sit out a rally.</a:t>
            </a: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Roboto"/>
                <a:cs typeface="Roboto"/>
                <a:sym typeface="Caveat"/>
              </a:rPr>
              <a:t>The “Double” switch</a:t>
            </a:r>
            <a:endParaRPr sz="2400" dirty="0">
              <a:latin typeface="Roboto"/>
              <a:ea typeface="Roboto"/>
              <a:cs typeface="Roboto"/>
              <a:sym typeface="Roboto"/>
            </a:endParaRPr>
          </a:p>
        </p:txBody>
      </p:sp>
      <p:sp>
        <p:nvSpPr>
          <p:cNvPr id="10" name="TextBox 9"/>
          <p:cNvSpPr txBox="1"/>
          <p:nvPr/>
        </p:nvSpPr>
        <p:spPr>
          <a:xfrm>
            <a:off x="6855564" y="2408393"/>
            <a:ext cx="1725283" cy="307777"/>
          </a:xfrm>
          <a:prstGeom prst="rect">
            <a:avLst/>
          </a:prstGeom>
          <a:noFill/>
        </p:spPr>
        <p:txBody>
          <a:bodyPr wrap="square" rtlCol="0">
            <a:spAutoFit/>
          </a:bodyPr>
          <a:lstStyle/>
          <a:p>
            <a:r>
              <a:rPr lang="en-US" dirty="0"/>
              <a:t>TIGERS</a:t>
            </a:r>
          </a:p>
        </p:txBody>
      </p:sp>
      <p:sp>
        <p:nvSpPr>
          <p:cNvPr id="11" name="TextBox 10"/>
          <p:cNvSpPr txBox="1"/>
          <p:nvPr/>
        </p:nvSpPr>
        <p:spPr>
          <a:xfrm>
            <a:off x="5674788" y="2944863"/>
            <a:ext cx="320206" cy="1577355"/>
          </a:xfrm>
          <a:prstGeom prst="rect">
            <a:avLst/>
          </a:prstGeom>
          <a:noFill/>
        </p:spPr>
        <p:txBody>
          <a:bodyPr wrap="square" rtlCol="0">
            <a:spAutoFit/>
          </a:bodyPr>
          <a:lstStyle/>
          <a:p>
            <a:pPr>
              <a:spcAft>
                <a:spcPts val="300"/>
              </a:spcAft>
            </a:pPr>
            <a:r>
              <a:rPr lang="en-US" dirty="0"/>
              <a:t>37</a:t>
            </a:r>
          </a:p>
          <a:p>
            <a:pPr>
              <a:spcAft>
                <a:spcPts val="300"/>
              </a:spcAft>
            </a:pPr>
            <a:r>
              <a:rPr lang="en-US" dirty="0"/>
              <a:t>4</a:t>
            </a:r>
          </a:p>
          <a:p>
            <a:pPr>
              <a:spcAft>
                <a:spcPts val="300"/>
              </a:spcAft>
            </a:pPr>
            <a:r>
              <a:rPr lang="en-US" dirty="0"/>
              <a:t>1</a:t>
            </a:r>
          </a:p>
          <a:p>
            <a:pPr>
              <a:spcAft>
                <a:spcPts val="300"/>
              </a:spcAft>
            </a:pPr>
            <a:r>
              <a:rPr lang="en-US" dirty="0"/>
              <a:t>9</a:t>
            </a:r>
          </a:p>
          <a:p>
            <a:pPr>
              <a:spcAft>
                <a:spcPts val="300"/>
              </a:spcAft>
            </a:pPr>
            <a:r>
              <a:rPr lang="en-US" dirty="0"/>
              <a:t>2</a:t>
            </a:r>
          </a:p>
        </p:txBody>
      </p:sp>
      <p:sp>
        <p:nvSpPr>
          <p:cNvPr id="20" name="TextBox 19"/>
          <p:cNvSpPr txBox="1"/>
          <p:nvPr/>
        </p:nvSpPr>
        <p:spPr>
          <a:xfrm>
            <a:off x="5819531" y="2383808"/>
            <a:ext cx="456187" cy="307777"/>
          </a:xfrm>
          <a:prstGeom prst="rect">
            <a:avLst/>
          </a:prstGeom>
          <a:noFill/>
        </p:spPr>
        <p:txBody>
          <a:bodyPr wrap="square" rtlCol="0">
            <a:spAutoFit/>
          </a:bodyPr>
          <a:lstStyle/>
          <a:p>
            <a:r>
              <a:rPr lang="en-US" dirty="0">
                <a:solidFill>
                  <a:schemeClr val="bg2"/>
                </a:solidFill>
              </a:rPr>
              <a:t>5</a:t>
            </a:r>
          </a:p>
        </p:txBody>
      </p:sp>
      <p:sp>
        <p:nvSpPr>
          <p:cNvPr id="5" name="Isosceles Triangle 4"/>
          <p:cNvSpPr/>
          <p:nvPr/>
        </p:nvSpPr>
        <p:spPr>
          <a:xfrm>
            <a:off x="6002104" y="3993431"/>
            <a:ext cx="194534" cy="160154"/>
          </a:xfrm>
          <a:prstGeom prst="triangl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Isosceles Triangle 12"/>
          <p:cNvSpPr/>
          <p:nvPr/>
        </p:nvSpPr>
        <p:spPr>
          <a:xfrm>
            <a:off x="6005892" y="3992048"/>
            <a:ext cx="192608" cy="158568"/>
          </a:xfrm>
          <a:prstGeom prst="triangl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Isosceles Triangle 14"/>
          <p:cNvSpPr/>
          <p:nvPr/>
        </p:nvSpPr>
        <p:spPr>
          <a:xfrm>
            <a:off x="6007720" y="3241657"/>
            <a:ext cx="192608" cy="158568"/>
          </a:xfrm>
          <a:prstGeom prst="triangl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Isosceles Triangle 15"/>
          <p:cNvSpPr/>
          <p:nvPr/>
        </p:nvSpPr>
        <p:spPr>
          <a:xfrm>
            <a:off x="5379639" y="3219782"/>
            <a:ext cx="192608" cy="158568"/>
          </a:xfrm>
          <a:prstGeom prst="triangl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extBox 1"/>
          <p:cNvSpPr txBox="1"/>
          <p:nvPr/>
        </p:nvSpPr>
        <p:spPr>
          <a:xfrm>
            <a:off x="6196638" y="3925464"/>
            <a:ext cx="406739" cy="307777"/>
          </a:xfrm>
          <a:prstGeom prst="rect">
            <a:avLst/>
          </a:prstGeom>
          <a:noFill/>
        </p:spPr>
        <p:txBody>
          <a:bodyPr wrap="square" rtlCol="0">
            <a:spAutoFit/>
          </a:bodyPr>
          <a:lstStyle/>
          <a:p>
            <a:r>
              <a:rPr lang="en-US" dirty="0">
                <a:solidFill>
                  <a:schemeClr val="bg2"/>
                </a:solidFill>
              </a:rPr>
              <a:t>10</a:t>
            </a:r>
          </a:p>
        </p:txBody>
      </p:sp>
      <p:sp>
        <p:nvSpPr>
          <p:cNvPr id="17" name="TextBox 16"/>
          <p:cNvSpPr txBox="1"/>
          <p:nvPr/>
        </p:nvSpPr>
        <p:spPr>
          <a:xfrm>
            <a:off x="0" y="3691221"/>
            <a:ext cx="5118204" cy="830997"/>
          </a:xfrm>
          <a:prstGeom prst="rect">
            <a:avLst/>
          </a:prstGeom>
          <a:noFill/>
        </p:spPr>
        <p:txBody>
          <a:bodyPr wrap="square" rtlCol="0">
            <a:spAutoFit/>
          </a:bodyPr>
          <a:lstStyle/>
          <a:p>
            <a:pPr lvl="0" indent="228600"/>
            <a:r>
              <a:rPr lang="en-US" sz="1600" b="1" dirty="0">
                <a:solidFill>
                  <a:srgbClr val="0070C0"/>
                </a:solidFill>
                <a:latin typeface="Roboto"/>
                <a:ea typeface="Roboto"/>
                <a:cs typeface="Roboto"/>
                <a:sym typeface="Roboto"/>
              </a:rPr>
              <a:t>In this situation, we would observe regular players #10 returning to the court (for the libero) and #7 going to the bench (replaced by the libero)</a:t>
            </a:r>
          </a:p>
        </p:txBody>
      </p:sp>
      <p:sp>
        <p:nvSpPr>
          <p:cNvPr id="24" name="TextBox 23"/>
          <p:cNvSpPr txBox="1"/>
          <p:nvPr/>
        </p:nvSpPr>
        <p:spPr>
          <a:xfrm>
            <a:off x="5957243" y="3418907"/>
            <a:ext cx="316067" cy="307777"/>
          </a:xfrm>
          <a:prstGeom prst="rect">
            <a:avLst/>
          </a:prstGeom>
          <a:noFill/>
        </p:spPr>
        <p:txBody>
          <a:bodyPr wrap="square" rtlCol="0">
            <a:spAutoFit/>
          </a:bodyPr>
          <a:lstStyle/>
          <a:p>
            <a:r>
              <a:rPr lang="en-US" dirty="0">
                <a:solidFill>
                  <a:schemeClr val="bg2"/>
                </a:solidFill>
              </a:rPr>
              <a:t>8</a:t>
            </a:r>
          </a:p>
        </p:txBody>
      </p:sp>
      <p:sp>
        <p:nvSpPr>
          <p:cNvPr id="25" name="TextBox 24"/>
          <p:cNvSpPr txBox="1"/>
          <p:nvPr/>
        </p:nvSpPr>
        <p:spPr>
          <a:xfrm>
            <a:off x="6254410" y="3429568"/>
            <a:ext cx="316067" cy="307777"/>
          </a:xfrm>
          <a:prstGeom prst="rect">
            <a:avLst/>
          </a:prstGeom>
          <a:noFill/>
        </p:spPr>
        <p:txBody>
          <a:bodyPr wrap="square" rtlCol="0">
            <a:spAutoFit/>
          </a:bodyPr>
          <a:lstStyle/>
          <a:p>
            <a:r>
              <a:rPr lang="en-US" dirty="0">
                <a:solidFill>
                  <a:schemeClr val="bg2"/>
                </a:solidFill>
              </a:rPr>
              <a:t>4</a:t>
            </a:r>
          </a:p>
        </p:txBody>
      </p:sp>
      <p:sp>
        <p:nvSpPr>
          <p:cNvPr id="26" name="Isosceles Triangle 25"/>
          <p:cNvSpPr/>
          <p:nvPr/>
        </p:nvSpPr>
        <p:spPr>
          <a:xfrm>
            <a:off x="6575976" y="3992717"/>
            <a:ext cx="192608" cy="15856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TextBox 26"/>
          <p:cNvSpPr txBox="1"/>
          <p:nvPr/>
        </p:nvSpPr>
        <p:spPr>
          <a:xfrm>
            <a:off x="0" y="4522218"/>
            <a:ext cx="5118204" cy="584775"/>
          </a:xfrm>
          <a:prstGeom prst="rect">
            <a:avLst/>
          </a:prstGeom>
          <a:noFill/>
        </p:spPr>
        <p:txBody>
          <a:bodyPr wrap="square" rtlCol="0">
            <a:spAutoFit/>
          </a:bodyPr>
          <a:lstStyle/>
          <a:p>
            <a:pPr lvl="0" indent="228600"/>
            <a:r>
              <a:rPr lang="en-US" sz="1600" b="1" dirty="0">
                <a:solidFill>
                  <a:srgbClr val="FF0000"/>
                </a:solidFill>
                <a:latin typeface="Roboto"/>
                <a:ea typeface="Roboto"/>
                <a:cs typeface="Roboto"/>
                <a:sym typeface="Roboto"/>
              </a:rPr>
              <a:t>This IS the correct service position for the libero so we will make both the return (of #10) and exit (of #7)</a:t>
            </a:r>
          </a:p>
        </p:txBody>
      </p:sp>
      <p:sp>
        <p:nvSpPr>
          <p:cNvPr id="28" name="Isosceles Triangle 27"/>
          <p:cNvSpPr/>
          <p:nvPr/>
        </p:nvSpPr>
        <p:spPr>
          <a:xfrm>
            <a:off x="6295682" y="3232212"/>
            <a:ext cx="192608" cy="158568"/>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9" name="TextBox 28"/>
          <p:cNvSpPr txBox="1"/>
          <p:nvPr/>
        </p:nvSpPr>
        <p:spPr>
          <a:xfrm>
            <a:off x="5077823" y="4514524"/>
            <a:ext cx="4066176" cy="769441"/>
          </a:xfrm>
          <a:prstGeom prst="rect">
            <a:avLst/>
          </a:prstGeom>
          <a:noFill/>
        </p:spPr>
        <p:txBody>
          <a:bodyPr wrap="square" rtlCol="0">
            <a:spAutoFit/>
          </a:bodyPr>
          <a:lstStyle/>
          <a:p>
            <a:pPr lvl="0" indent="228600" algn="just"/>
            <a:r>
              <a:rPr lang="en-US" sz="1100" dirty="0">
                <a:solidFill>
                  <a:schemeClr val="bg2"/>
                </a:solidFill>
                <a:latin typeface="Roboto"/>
                <a:ea typeface="Roboto"/>
                <a:cs typeface="Roboto"/>
                <a:sym typeface="Roboto"/>
              </a:rPr>
              <a:t>When the libero serves, verify the service order position is correct (same row as the player they replaced). There is no need to “re-mark” the triangle for their 2</a:t>
            </a:r>
            <a:r>
              <a:rPr lang="en-US" sz="1100" baseline="30000" dirty="0">
                <a:solidFill>
                  <a:schemeClr val="bg2"/>
                </a:solidFill>
                <a:latin typeface="Roboto"/>
                <a:ea typeface="Roboto"/>
                <a:cs typeface="Roboto"/>
                <a:sym typeface="Roboto"/>
              </a:rPr>
              <a:t>nd</a:t>
            </a:r>
            <a:r>
              <a:rPr lang="en-US" sz="1100" dirty="0">
                <a:solidFill>
                  <a:schemeClr val="bg2"/>
                </a:solidFill>
                <a:latin typeface="Roboto"/>
                <a:ea typeface="Roboto"/>
                <a:cs typeface="Roboto"/>
                <a:sym typeface="Roboto"/>
              </a:rPr>
              <a:t> or 3</a:t>
            </a:r>
            <a:r>
              <a:rPr lang="en-US" sz="1100" baseline="30000" dirty="0">
                <a:solidFill>
                  <a:schemeClr val="bg2"/>
                </a:solidFill>
                <a:latin typeface="Roboto"/>
                <a:ea typeface="Roboto"/>
                <a:cs typeface="Roboto"/>
                <a:sym typeface="Roboto"/>
              </a:rPr>
              <a:t>rd</a:t>
            </a:r>
            <a:r>
              <a:rPr lang="en-US" sz="1100" dirty="0">
                <a:solidFill>
                  <a:schemeClr val="bg2"/>
                </a:solidFill>
                <a:latin typeface="Roboto"/>
                <a:ea typeface="Roboto"/>
                <a:cs typeface="Roboto"/>
                <a:sym typeface="Roboto"/>
              </a:rPr>
              <a:t> time serving. </a:t>
            </a:r>
          </a:p>
          <a:p>
            <a:pPr lvl="0" indent="228600" algn="just"/>
            <a:endParaRPr lang="en-US" sz="1100" dirty="0">
              <a:solidFill>
                <a:schemeClr val="bg2"/>
              </a:solidFill>
              <a:latin typeface="Roboto"/>
              <a:ea typeface="Roboto"/>
              <a:cs typeface="Roboto"/>
              <a:sym typeface="Roboto"/>
            </a:endParaRPr>
          </a:p>
        </p:txBody>
      </p:sp>
    </p:spTree>
    <p:extLst>
      <p:ext uri="{BB962C8B-B14F-4D97-AF65-F5344CB8AC3E}">
        <p14:creationId xmlns:p14="http://schemas.microsoft.com/office/powerpoint/2010/main" val="420695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47" presetClass="entr" presetSubtype="0" fill="hold" grpId="0" nodeType="afterEffect">
                                  <p:stCondLst>
                                    <p:cond delay="200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anim calcmode="lin" valueType="num">
                                      <p:cBhvr>
                                        <p:cTn id="11" dur="1000" fill="hold"/>
                                        <p:tgtEl>
                                          <p:spTgt spid="27"/>
                                        </p:tgtEl>
                                        <p:attrNameLst>
                                          <p:attrName>ppt_x</p:attrName>
                                        </p:attrNameLst>
                                      </p:cBhvr>
                                      <p:tavLst>
                                        <p:tav tm="0">
                                          <p:val>
                                            <p:strVal val="#ppt_x"/>
                                          </p:val>
                                        </p:tav>
                                        <p:tav tm="100000">
                                          <p:val>
                                            <p:strVal val="#ppt_x"/>
                                          </p:val>
                                        </p:tav>
                                      </p:tavLst>
                                    </p:anim>
                                    <p:anim calcmode="lin" valueType="num">
                                      <p:cBhvr>
                                        <p:cTn id="1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grpId="0" nodeType="clickEffect">
                                  <p:stCondLst>
                                    <p:cond delay="0"/>
                                  </p:stCondLst>
                                  <p:childTnLst>
                                    <p:animRot by="21600000">
                                      <p:cBhvr>
                                        <p:cTn id="16" dur="2000" fill="hold"/>
                                        <p:tgtEl>
                                          <p:spTgt spid="26"/>
                                        </p:tgtEl>
                                        <p:attrNameLst>
                                          <p:attrName>r</p:attrName>
                                        </p:attrNameLst>
                                      </p:cBhvr>
                                    </p:animRot>
                                  </p:childTnLst>
                                </p:cTn>
                              </p:par>
                            </p:childTnLst>
                          </p:cTn>
                        </p:par>
                        <p:par>
                          <p:cTn id="17" fill="hold">
                            <p:stCondLst>
                              <p:cond delay="2000"/>
                            </p:stCondLst>
                            <p:childTnLst>
                              <p:par>
                                <p:cTn id="18" presetID="21" presetClass="entr" presetSubtype="1" fill="hold" grpId="0" nodeType="afterEffect">
                                  <p:stCondLst>
                                    <p:cond delay="750"/>
                                  </p:stCondLst>
                                  <p:childTnLst>
                                    <p:set>
                                      <p:cBhvr>
                                        <p:cTn id="19" dur="1" fill="hold">
                                          <p:stCondLst>
                                            <p:cond delay="0"/>
                                          </p:stCondLst>
                                        </p:cTn>
                                        <p:tgtEl>
                                          <p:spTgt spid="28"/>
                                        </p:tgtEl>
                                        <p:attrNameLst>
                                          <p:attrName>style.visibility</p:attrName>
                                        </p:attrNameLst>
                                      </p:cBhvr>
                                      <p:to>
                                        <p:strVal val="visible"/>
                                      </p:to>
                                    </p:set>
                                    <p:animEffect transition="in" filter="wheel(1)">
                                      <p:cBhvr>
                                        <p:cTn id="20" dur="2000"/>
                                        <p:tgtEl>
                                          <p:spTgt spid="28"/>
                                        </p:tgtEl>
                                      </p:cBhvr>
                                    </p:animEffect>
                                  </p:childTnLst>
                                </p:cTn>
                              </p:par>
                            </p:childTnLst>
                          </p:cTn>
                        </p:par>
                        <p:par>
                          <p:cTn id="21" fill="hold">
                            <p:stCondLst>
                              <p:cond delay="4750"/>
                            </p:stCondLst>
                            <p:childTnLst>
                              <p:par>
                                <p:cTn id="22" presetID="26" presetClass="entr" presetSubtype="0" fill="hold" grpId="0" nodeType="afterEffect">
                                  <p:stCondLst>
                                    <p:cond delay="50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80">
                                          <p:stCondLst>
                                            <p:cond delay="0"/>
                                          </p:stCondLst>
                                        </p:cTn>
                                        <p:tgtEl>
                                          <p:spTgt spid="29"/>
                                        </p:tgtEl>
                                      </p:cBhvr>
                                    </p:animEffect>
                                    <p:anim calcmode="lin" valueType="num">
                                      <p:cBhvr>
                                        <p:cTn id="25"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30" dur="26">
                                          <p:stCondLst>
                                            <p:cond delay="650"/>
                                          </p:stCondLst>
                                        </p:cTn>
                                        <p:tgtEl>
                                          <p:spTgt spid="29"/>
                                        </p:tgtEl>
                                      </p:cBhvr>
                                      <p:to x="100000" y="60000"/>
                                    </p:animScale>
                                    <p:animScale>
                                      <p:cBhvr>
                                        <p:cTn id="31" dur="166" decel="50000">
                                          <p:stCondLst>
                                            <p:cond delay="676"/>
                                          </p:stCondLst>
                                        </p:cTn>
                                        <p:tgtEl>
                                          <p:spTgt spid="29"/>
                                        </p:tgtEl>
                                      </p:cBhvr>
                                      <p:to x="100000" y="100000"/>
                                    </p:animScale>
                                    <p:animScale>
                                      <p:cBhvr>
                                        <p:cTn id="32" dur="26">
                                          <p:stCondLst>
                                            <p:cond delay="1312"/>
                                          </p:stCondLst>
                                        </p:cTn>
                                        <p:tgtEl>
                                          <p:spTgt spid="29"/>
                                        </p:tgtEl>
                                      </p:cBhvr>
                                      <p:to x="100000" y="80000"/>
                                    </p:animScale>
                                    <p:animScale>
                                      <p:cBhvr>
                                        <p:cTn id="33" dur="166" decel="50000">
                                          <p:stCondLst>
                                            <p:cond delay="1338"/>
                                          </p:stCondLst>
                                        </p:cTn>
                                        <p:tgtEl>
                                          <p:spTgt spid="29"/>
                                        </p:tgtEl>
                                      </p:cBhvr>
                                      <p:to x="100000" y="100000"/>
                                    </p:animScale>
                                    <p:animScale>
                                      <p:cBhvr>
                                        <p:cTn id="34" dur="26">
                                          <p:stCondLst>
                                            <p:cond delay="1642"/>
                                          </p:stCondLst>
                                        </p:cTn>
                                        <p:tgtEl>
                                          <p:spTgt spid="29"/>
                                        </p:tgtEl>
                                      </p:cBhvr>
                                      <p:to x="100000" y="90000"/>
                                    </p:animScale>
                                    <p:animScale>
                                      <p:cBhvr>
                                        <p:cTn id="35" dur="166" decel="50000">
                                          <p:stCondLst>
                                            <p:cond delay="1668"/>
                                          </p:stCondLst>
                                        </p:cTn>
                                        <p:tgtEl>
                                          <p:spTgt spid="29"/>
                                        </p:tgtEl>
                                      </p:cBhvr>
                                      <p:to x="100000" y="100000"/>
                                    </p:animScale>
                                    <p:animScale>
                                      <p:cBhvr>
                                        <p:cTn id="36" dur="26">
                                          <p:stCondLst>
                                            <p:cond delay="1808"/>
                                          </p:stCondLst>
                                        </p:cTn>
                                        <p:tgtEl>
                                          <p:spTgt spid="29"/>
                                        </p:tgtEl>
                                      </p:cBhvr>
                                      <p:to x="100000" y="95000"/>
                                    </p:animScale>
                                    <p:animScale>
                                      <p:cBhvr>
                                        <p:cTn id="37" dur="166" decel="50000">
                                          <p:stCondLst>
                                            <p:cond delay="1834"/>
                                          </p:stCondLst>
                                        </p:cTn>
                                        <p:tgtEl>
                                          <p:spTgt spid="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6" grpId="0" animBg="1"/>
      <p:bldP spid="27" grpId="0"/>
      <p:bldP spid="28" grpId="0" animBg="1"/>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pic>
        <p:nvPicPr>
          <p:cNvPr id="3" name="Picture 2"/>
          <p:cNvPicPr>
            <a:picLocks noChangeAspect="1"/>
          </p:cNvPicPr>
          <p:nvPr/>
        </p:nvPicPr>
        <p:blipFill rotWithShape="1">
          <a:blip r:embed="rId3"/>
          <a:srcRect l="-3" r="49370"/>
          <a:stretch/>
        </p:blipFill>
        <p:spPr>
          <a:xfrm>
            <a:off x="5118204" y="2200583"/>
            <a:ext cx="3474720" cy="2283537"/>
          </a:xfrm>
          <a:prstGeom prst="rect">
            <a:avLst/>
          </a:prstGeom>
        </p:spPr>
      </p:pic>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4">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sp>
        <p:nvSpPr>
          <p:cNvPr id="70" name="Google Shape;70;p13"/>
          <p:cNvSpPr txBox="1"/>
          <p:nvPr/>
        </p:nvSpPr>
        <p:spPr>
          <a:xfrm>
            <a:off x="-20782" y="1785496"/>
            <a:ext cx="5098605" cy="1920322"/>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None/>
            </a:pPr>
            <a:r>
              <a:rPr lang="en-US" sz="1600" dirty="0">
                <a:solidFill>
                  <a:srgbClr val="434343"/>
                </a:solidFill>
                <a:latin typeface="Roboto"/>
                <a:ea typeface="Roboto"/>
                <a:cs typeface="Roboto"/>
                <a:sym typeface="Roboto"/>
              </a:rPr>
              <a:t>When teams make substitutions the following</a:t>
            </a:r>
          </a:p>
          <a:p>
            <a:pPr marL="0" lvl="0" indent="228600" algn="l" rtl="0">
              <a:spcBef>
                <a:spcPts val="0"/>
              </a:spcBef>
              <a:spcAft>
                <a:spcPts val="0"/>
              </a:spcAft>
              <a:buNone/>
            </a:pPr>
            <a:r>
              <a:rPr lang="en-US" sz="1600" dirty="0">
                <a:solidFill>
                  <a:srgbClr val="434343"/>
                </a:solidFill>
                <a:latin typeface="Roboto"/>
                <a:ea typeface="Roboto"/>
                <a:cs typeface="Roboto"/>
                <a:sym typeface="Roboto"/>
              </a:rPr>
              <a:t>rules need to be kept in mind:</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434343"/>
                </a:solidFill>
                <a:latin typeface="Roboto"/>
                <a:ea typeface="Roboto"/>
                <a:cs typeface="Roboto"/>
                <a:sym typeface="Roboto"/>
              </a:rPr>
              <a:t>Each service order position may be played by multiple players.  (Example: #8 and #4 are both in service order III.  A team could still put other players into this service order position)</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434343"/>
                </a:solidFill>
                <a:latin typeface="Roboto"/>
                <a:ea typeface="Roboto"/>
                <a:cs typeface="Roboto"/>
                <a:sym typeface="Roboto"/>
              </a:rPr>
              <a:t>However, If #8 were to come back in, it could ONLY be in the service order position III.</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434343"/>
                </a:solidFill>
                <a:latin typeface="Roboto"/>
                <a:ea typeface="Roboto"/>
                <a:cs typeface="Roboto"/>
                <a:sym typeface="Roboto"/>
              </a:rPr>
              <a:t>Similarly, #9 may only return in service order V</a:t>
            </a: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Roboto"/>
                <a:cs typeface="Roboto"/>
                <a:sym typeface="Caveat"/>
              </a:rPr>
              <a:t>Last look at Libero tracking</a:t>
            </a:r>
            <a:endParaRPr sz="2400" dirty="0">
              <a:latin typeface="Roboto"/>
              <a:ea typeface="Roboto"/>
              <a:cs typeface="Roboto"/>
              <a:sym typeface="Roboto"/>
            </a:endParaRPr>
          </a:p>
        </p:txBody>
      </p:sp>
      <p:sp>
        <p:nvSpPr>
          <p:cNvPr id="10" name="TextBox 9"/>
          <p:cNvSpPr txBox="1"/>
          <p:nvPr/>
        </p:nvSpPr>
        <p:spPr>
          <a:xfrm>
            <a:off x="6855564" y="2408393"/>
            <a:ext cx="1725283" cy="307777"/>
          </a:xfrm>
          <a:prstGeom prst="rect">
            <a:avLst/>
          </a:prstGeom>
          <a:noFill/>
        </p:spPr>
        <p:txBody>
          <a:bodyPr wrap="square" rtlCol="0">
            <a:spAutoFit/>
          </a:bodyPr>
          <a:lstStyle/>
          <a:p>
            <a:r>
              <a:rPr lang="en-US" dirty="0"/>
              <a:t>TIGERS</a:t>
            </a:r>
          </a:p>
        </p:txBody>
      </p:sp>
      <p:sp>
        <p:nvSpPr>
          <p:cNvPr id="11" name="TextBox 10"/>
          <p:cNvSpPr txBox="1"/>
          <p:nvPr/>
        </p:nvSpPr>
        <p:spPr>
          <a:xfrm>
            <a:off x="5674788" y="2944863"/>
            <a:ext cx="320206" cy="1577355"/>
          </a:xfrm>
          <a:prstGeom prst="rect">
            <a:avLst/>
          </a:prstGeom>
          <a:noFill/>
        </p:spPr>
        <p:txBody>
          <a:bodyPr wrap="square" rtlCol="0">
            <a:spAutoFit/>
          </a:bodyPr>
          <a:lstStyle/>
          <a:p>
            <a:pPr>
              <a:spcAft>
                <a:spcPts val="300"/>
              </a:spcAft>
            </a:pPr>
            <a:r>
              <a:rPr lang="en-US" dirty="0"/>
              <a:t>37</a:t>
            </a:r>
          </a:p>
          <a:p>
            <a:pPr>
              <a:spcAft>
                <a:spcPts val="300"/>
              </a:spcAft>
            </a:pPr>
            <a:r>
              <a:rPr lang="en-US" dirty="0"/>
              <a:t>4</a:t>
            </a:r>
          </a:p>
          <a:p>
            <a:pPr>
              <a:spcAft>
                <a:spcPts val="300"/>
              </a:spcAft>
            </a:pPr>
            <a:r>
              <a:rPr lang="en-US" dirty="0"/>
              <a:t>1</a:t>
            </a:r>
          </a:p>
          <a:p>
            <a:pPr>
              <a:spcAft>
                <a:spcPts val="300"/>
              </a:spcAft>
            </a:pPr>
            <a:r>
              <a:rPr lang="en-US" dirty="0"/>
              <a:t>9</a:t>
            </a:r>
          </a:p>
          <a:p>
            <a:pPr>
              <a:spcAft>
                <a:spcPts val="300"/>
              </a:spcAft>
            </a:pPr>
            <a:r>
              <a:rPr lang="en-US" dirty="0"/>
              <a:t>2</a:t>
            </a:r>
          </a:p>
        </p:txBody>
      </p:sp>
      <p:sp>
        <p:nvSpPr>
          <p:cNvPr id="20" name="TextBox 19"/>
          <p:cNvSpPr txBox="1"/>
          <p:nvPr/>
        </p:nvSpPr>
        <p:spPr>
          <a:xfrm>
            <a:off x="5819531" y="2383808"/>
            <a:ext cx="456187" cy="307777"/>
          </a:xfrm>
          <a:prstGeom prst="rect">
            <a:avLst/>
          </a:prstGeom>
          <a:noFill/>
        </p:spPr>
        <p:txBody>
          <a:bodyPr wrap="square" rtlCol="0">
            <a:spAutoFit/>
          </a:bodyPr>
          <a:lstStyle/>
          <a:p>
            <a:r>
              <a:rPr lang="en-US" dirty="0">
                <a:solidFill>
                  <a:schemeClr val="bg2"/>
                </a:solidFill>
              </a:rPr>
              <a:t>5</a:t>
            </a:r>
          </a:p>
        </p:txBody>
      </p:sp>
      <p:sp>
        <p:nvSpPr>
          <p:cNvPr id="5" name="Isosceles Triangle 4"/>
          <p:cNvSpPr/>
          <p:nvPr/>
        </p:nvSpPr>
        <p:spPr>
          <a:xfrm>
            <a:off x="6002104" y="3993431"/>
            <a:ext cx="194534" cy="160154"/>
          </a:xfrm>
          <a:prstGeom prst="triangl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Isosceles Triangle 12"/>
          <p:cNvSpPr/>
          <p:nvPr/>
        </p:nvSpPr>
        <p:spPr>
          <a:xfrm>
            <a:off x="6005892" y="3992048"/>
            <a:ext cx="192608" cy="158568"/>
          </a:xfrm>
          <a:prstGeom prst="triangl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Isosceles Triangle 14"/>
          <p:cNvSpPr/>
          <p:nvPr/>
        </p:nvSpPr>
        <p:spPr>
          <a:xfrm>
            <a:off x="6007720" y="3241657"/>
            <a:ext cx="192608" cy="158568"/>
          </a:xfrm>
          <a:prstGeom prst="triangl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Isosceles Triangle 15"/>
          <p:cNvSpPr/>
          <p:nvPr/>
        </p:nvSpPr>
        <p:spPr>
          <a:xfrm>
            <a:off x="5379639" y="3219782"/>
            <a:ext cx="192608" cy="158568"/>
          </a:xfrm>
          <a:prstGeom prst="triangl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extBox 1"/>
          <p:cNvSpPr txBox="1"/>
          <p:nvPr/>
        </p:nvSpPr>
        <p:spPr>
          <a:xfrm>
            <a:off x="6196638" y="3925464"/>
            <a:ext cx="406739" cy="307777"/>
          </a:xfrm>
          <a:prstGeom prst="rect">
            <a:avLst/>
          </a:prstGeom>
          <a:noFill/>
        </p:spPr>
        <p:txBody>
          <a:bodyPr wrap="square" rtlCol="0">
            <a:spAutoFit/>
          </a:bodyPr>
          <a:lstStyle/>
          <a:p>
            <a:r>
              <a:rPr lang="en-US" dirty="0">
                <a:solidFill>
                  <a:schemeClr val="bg2"/>
                </a:solidFill>
              </a:rPr>
              <a:t>10</a:t>
            </a:r>
          </a:p>
        </p:txBody>
      </p:sp>
      <p:sp>
        <p:nvSpPr>
          <p:cNvPr id="24" name="TextBox 23"/>
          <p:cNvSpPr txBox="1"/>
          <p:nvPr/>
        </p:nvSpPr>
        <p:spPr>
          <a:xfrm>
            <a:off x="5957243" y="3418907"/>
            <a:ext cx="316067" cy="307777"/>
          </a:xfrm>
          <a:prstGeom prst="rect">
            <a:avLst/>
          </a:prstGeom>
          <a:noFill/>
        </p:spPr>
        <p:txBody>
          <a:bodyPr wrap="square" rtlCol="0">
            <a:spAutoFit/>
          </a:bodyPr>
          <a:lstStyle/>
          <a:p>
            <a:r>
              <a:rPr lang="en-US" dirty="0">
                <a:solidFill>
                  <a:schemeClr val="bg2"/>
                </a:solidFill>
              </a:rPr>
              <a:t>8</a:t>
            </a:r>
          </a:p>
        </p:txBody>
      </p:sp>
      <p:sp>
        <p:nvSpPr>
          <p:cNvPr id="25" name="TextBox 24"/>
          <p:cNvSpPr txBox="1"/>
          <p:nvPr/>
        </p:nvSpPr>
        <p:spPr>
          <a:xfrm>
            <a:off x="6254410" y="3429568"/>
            <a:ext cx="316067" cy="307777"/>
          </a:xfrm>
          <a:prstGeom prst="rect">
            <a:avLst/>
          </a:prstGeom>
          <a:noFill/>
        </p:spPr>
        <p:txBody>
          <a:bodyPr wrap="square" rtlCol="0">
            <a:spAutoFit/>
          </a:bodyPr>
          <a:lstStyle/>
          <a:p>
            <a:r>
              <a:rPr lang="en-US" dirty="0">
                <a:solidFill>
                  <a:schemeClr val="bg2"/>
                </a:solidFill>
              </a:rPr>
              <a:t>4</a:t>
            </a:r>
          </a:p>
        </p:txBody>
      </p:sp>
      <p:sp>
        <p:nvSpPr>
          <p:cNvPr id="26" name="Isosceles Triangle 25"/>
          <p:cNvSpPr/>
          <p:nvPr/>
        </p:nvSpPr>
        <p:spPr>
          <a:xfrm>
            <a:off x="6575976" y="3992717"/>
            <a:ext cx="192608" cy="15856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8" name="Isosceles Triangle 27"/>
          <p:cNvSpPr/>
          <p:nvPr/>
        </p:nvSpPr>
        <p:spPr>
          <a:xfrm>
            <a:off x="6295682" y="3232212"/>
            <a:ext cx="192608" cy="158568"/>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203398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sp>
        <p:nvSpPr>
          <p:cNvPr id="70" name="Google Shape;70;p13"/>
          <p:cNvSpPr txBox="1"/>
          <p:nvPr/>
        </p:nvSpPr>
        <p:spPr>
          <a:xfrm>
            <a:off x="252888" y="1907464"/>
            <a:ext cx="8659261" cy="3405931"/>
          </a:xfrm>
          <a:prstGeom prst="rect">
            <a:avLst/>
          </a:prstGeom>
          <a:noFill/>
          <a:ln>
            <a:noFill/>
          </a:ln>
        </p:spPr>
        <p:txBody>
          <a:bodyPr spcFirstLastPara="1" wrap="square" lIns="91425" tIns="91425" rIns="91425" bIns="91425" anchor="t" anchorCtr="0">
            <a:noAutofit/>
          </a:bodyPr>
          <a:lstStyle/>
          <a:p>
            <a:pPr marL="0" lvl="0" indent="228600" algn="ctr" rtl="0">
              <a:spcBef>
                <a:spcPts val="0"/>
              </a:spcBef>
              <a:spcAft>
                <a:spcPts val="0"/>
              </a:spcAft>
              <a:buNone/>
            </a:pPr>
            <a:r>
              <a:rPr lang="en-US" sz="3600" dirty="0">
                <a:solidFill>
                  <a:srgbClr val="434343"/>
                </a:solidFill>
                <a:latin typeface="Roboto"/>
                <a:ea typeface="Roboto"/>
                <a:cs typeface="Roboto"/>
                <a:sym typeface="Roboto"/>
              </a:rPr>
              <a:t>That finishes the portion dedicated to Libero Tracking.</a:t>
            </a:r>
          </a:p>
          <a:p>
            <a:pPr marL="0" lvl="0" indent="228600" algn="ctr" rtl="0">
              <a:spcBef>
                <a:spcPts val="0"/>
              </a:spcBef>
              <a:spcAft>
                <a:spcPts val="0"/>
              </a:spcAft>
              <a:buNone/>
            </a:pPr>
            <a:endParaRPr lang="en-US" sz="3600" dirty="0">
              <a:solidFill>
                <a:srgbClr val="434343"/>
              </a:solidFill>
              <a:latin typeface="Roboto"/>
              <a:ea typeface="Roboto"/>
              <a:cs typeface="Roboto"/>
              <a:sym typeface="Roboto"/>
            </a:endParaRPr>
          </a:p>
          <a:p>
            <a:pPr marL="0" lvl="0" indent="228600" algn="ctr" rtl="0">
              <a:spcBef>
                <a:spcPts val="0"/>
              </a:spcBef>
              <a:spcAft>
                <a:spcPts val="0"/>
              </a:spcAft>
              <a:buNone/>
            </a:pPr>
            <a:r>
              <a:rPr lang="en-US" sz="3600" dirty="0">
                <a:solidFill>
                  <a:srgbClr val="434343"/>
                </a:solidFill>
                <a:latin typeface="Roboto"/>
                <a:ea typeface="Roboto"/>
                <a:cs typeface="Roboto"/>
                <a:sym typeface="Roboto"/>
              </a:rPr>
              <a:t>Next up…. Scorer duties</a:t>
            </a: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400" dirty="0">
              <a:latin typeface="Roboto"/>
              <a:ea typeface="Roboto"/>
              <a:cs typeface="Roboto"/>
              <a:sym typeface="Roboto"/>
            </a:endParaRPr>
          </a:p>
        </p:txBody>
      </p:sp>
    </p:spTree>
    <p:extLst>
      <p:ext uri="{BB962C8B-B14F-4D97-AF65-F5344CB8AC3E}">
        <p14:creationId xmlns:p14="http://schemas.microsoft.com/office/powerpoint/2010/main" val="2879155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p:nvPr/>
        </p:nvPicPr>
        <p:blipFill>
          <a:blip r:embed="rId4">
            <a:extLst>
              <a:ext uri="{28A0092B-C50C-407E-A947-70E740481C1C}">
                <a14:useLocalDpi xmlns:a14="http://schemas.microsoft.com/office/drawing/2010/main" val="0"/>
              </a:ext>
            </a:extLst>
          </a:blip>
          <a:stretch>
            <a:fillRect/>
          </a:stretch>
        </p:blipFill>
        <p:spPr>
          <a:xfrm>
            <a:off x="252888" y="2241460"/>
            <a:ext cx="2782762" cy="2144380"/>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3400926" y="1610685"/>
            <a:ext cx="5511223" cy="3405931"/>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None/>
            </a:pPr>
            <a:r>
              <a:rPr lang="en-US" sz="1600" dirty="0">
                <a:solidFill>
                  <a:srgbClr val="434343"/>
                </a:solidFill>
                <a:latin typeface="Roboto"/>
                <a:ea typeface="Roboto"/>
                <a:cs typeface="Roboto"/>
                <a:sym typeface="Roboto"/>
              </a:rPr>
              <a:t>The Scorer is the “record keeper” during the match.</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434343"/>
                </a:solidFill>
                <a:latin typeface="Roboto"/>
                <a:ea typeface="Roboto"/>
                <a:cs typeface="Roboto"/>
                <a:sym typeface="Roboto"/>
              </a:rPr>
              <a:t>They will keep track of several items, including:</a:t>
            </a:r>
          </a:p>
          <a:p>
            <a:pPr marL="342900" lvl="0" indent="-342900" algn="l" rtl="0">
              <a:spcBef>
                <a:spcPts val="0"/>
              </a:spcBef>
              <a:spcAft>
                <a:spcPts val="0"/>
              </a:spcAft>
              <a:buAutoNum type="arabicParenR"/>
            </a:pPr>
            <a:r>
              <a:rPr lang="en-US" sz="1600" dirty="0">
                <a:solidFill>
                  <a:srgbClr val="434343"/>
                </a:solidFill>
                <a:latin typeface="Roboto"/>
                <a:ea typeface="Roboto"/>
                <a:cs typeface="Roboto"/>
                <a:sym typeface="Roboto"/>
              </a:rPr>
              <a:t>Points scored</a:t>
            </a:r>
          </a:p>
          <a:p>
            <a:pPr marL="342900" lvl="0" indent="-342900" algn="l" rtl="0">
              <a:spcBef>
                <a:spcPts val="0"/>
              </a:spcBef>
              <a:spcAft>
                <a:spcPts val="0"/>
              </a:spcAft>
              <a:buAutoNum type="arabicParenR"/>
            </a:pPr>
            <a:r>
              <a:rPr lang="en-US" sz="1600" dirty="0">
                <a:solidFill>
                  <a:srgbClr val="434343"/>
                </a:solidFill>
                <a:latin typeface="Roboto"/>
                <a:ea typeface="Roboto"/>
                <a:cs typeface="Roboto"/>
                <a:sym typeface="Roboto"/>
              </a:rPr>
              <a:t>Service Order</a:t>
            </a:r>
          </a:p>
          <a:p>
            <a:pPr marL="342900" lvl="0" indent="-342900" algn="l" rtl="0">
              <a:spcBef>
                <a:spcPts val="0"/>
              </a:spcBef>
              <a:spcAft>
                <a:spcPts val="0"/>
              </a:spcAft>
              <a:buAutoNum type="arabicParenR"/>
            </a:pPr>
            <a:r>
              <a:rPr lang="en-US" sz="1600" dirty="0">
                <a:solidFill>
                  <a:srgbClr val="434343"/>
                </a:solidFill>
                <a:latin typeface="Roboto"/>
                <a:ea typeface="Roboto"/>
                <a:cs typeface="Roboto"/>
                <a:sym typeface="Roboto"/>
              </a:rPr>
              <a:t>Substitutions</a:t>
            </a:r>
          </a:p>
          <a:p>
            <a:pPr marL="342900" lvl="0" indent="-342900" algn="l" rtl="0">
              <a:spcBef>
                <a:spcPts val="0"/>
              </a:spcBef>
              <a:spcAft>
                <a:spcPts val="0"/>
              </a:spcAft>
              <a:buAutoNum type="arabicParenR"/>
            </a:pPr>
            <a:r>
              <a:rPr lang="en-US" sz="1600" dirty="0">
                <a:solidFill>
                  <a:srgbClr val="434343"/>
                </a:solidFill>
                <a:latin typeface="Roboto"/>
                <a:ea typeface="Roboto"/>
                <a:cs typeface="Roboto"/>
                <a:sym typeface="Roboto"/>
              </a:rPr>
              <a:t>Time-outs taken</a:t>
            </a:r>
          </a:p>
          <a:p>
            <a:br>
              <a:rPr lang="en-US" sz="1600" dirty="0">
                <a:solidFill>
                  <a:srgbClr val="434343"/>
                </a:solidFill>
                <a:latin typeface="Roboto"/>
                <a:ea typeface="Roboto"/>
                <a:cs typeface="Roboto"/>
                <a:sym typeface="Roboto"/>
              </a:rPr>
            </a:br>
            <a:r>
              <a:rPr lang="en-US" sz="1600" dirty="0">
                <a:solidFill>
                  <a:srgbClr val="434343"/>
                </a:solidFill>
                <a:latin typeface="Roboto"/>
                <a:ea typeface="Roboto"/>
                <a:cs typeface="Roboto"/>
                <a:sym typeface="Roboto"/>
              </a:rPr>
              <a:t>When it comes to the Libero, the scorer only has two items to document:</a:t>
            </a:r>
          </a:p>
          <a:p>
            <a:pPr marL="342900" lvl="0" indent="-342900" algn="l" rtl="0">
              <a:spcBef>
                <a:spcPts val="0"/>
              </a:spcBef>
              <a:spcAft>
                <a:spcPts val="0"/>
              </a:spcAft>
              <a:buAutoNum type="arabicParenR"/>
            </a:pPr>
            <a:r>
              <a:rPr lang="en-US" sz="1600" dirty="0">
                <a:solidFill>
                  <a:srgbClr val="434343"/>
                </a:solidFill>
                <a:latin typeface="Roboto"/>
                <a:ea typeface="Roboto"/>
                <a:cs typeface="Roboto"/>
                <a:sym typeface="Roboto"/>
              </a:rPr>
              <a:t>Write the number of the libero (in the triangle above the starting players)</a:t>
            </a:r>
          </a:p>
          <a:p>
            <a:pPr marL="342900" lvl="0" indent="-342900" algn="l" rtl="0">
              <a:spcBef>
                <a:spcPts val="0"/>
              </a:spcBef>
              <a:spcAft>
                <a:spcPts val="0"/>
              </a:spcAft>
              <a:buAutoNum type="arabicParenR"/>
            </a:pPr>
            <a:r>
              <a:rPr lang="en-US" sz="1600" dirty="0">
                <a:solidFill>
                  <a:srgbClr val="434343"/>
                </a:solidFill>
                <a:latin typeface="Roboto"/>
                <a:ea typeface="Roboto"/>
                <a:cs typeface="Roboto"/>
                <a:sym typeface="Roboto"/>
              </a:rPr>
              <a:t>Mark the service order position when the libero serves</a:t>
            </a: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Caveat"/>
                <a:cs typeface="Caveat"/>
                <a:sym typeface="Caveat"/>
              </a:rPr>
              <a:t>The Scorer</a:t>
            </a:r>
            <a:endParaRPr sz="2400" dirty="0">
              <a:latin typeface="Roboto"/>
              <a:ea typeface="Roboto"/>
              <a:cs typeface="Roboto"/>
              <a:sym typeface="Roboto"/>
            </a:endParaRPr>
          </a:p>
        </p:txBody>
      </p:sp>
    </p:spTree>
    <p:extLst>
      <p:ext uri="{BB962C8B-B14F-4D97-AF65-F5344CB8AC3E}">
        <p14:creationId xmlns:p14="http://schemas.microsoft.com/office/powerpoint/2010/main" val="1191060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p:nvPr/>
        </p:nvPicPr>
        <p:blipFill>
          <a:blip r:embed="rId4">
            <a:extLst>
              <a:ext uri="{28A0092B-C50C-407E-A947-70E740481C1C}">
                <a14:useLocalDpi xmlns:a14="http://schemas.microsoft.com/office/drawing/2010/main" val="0"/>
              </a:ext>
            </a:extLst>
          </a:blip>
          <a:stretch>
            <a:fillRect/>
          </a:stretch>
        </p:blipFill>
        <p:spPr>
          <a:xfrm>
            <a:off x="4520087" y="1819661"/>
            <a:ext cx="4391301" cy="3169433"/>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252888" y="1737569"/>
            <a:ext cx="4166712" cy="3251525"/>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None/>
            </a:pPr>
            <a:r>
              <a:rPr lang="en-US" sz="1600" dirty="0">
                <a:solidFill>
                  <a:srgbClr val="FF0000"/>
                </a:solidFill>
                <a:latin typeface="Roboto"/>
                <a:ea typeface="Roboto"/>
                <a:cs typeface="Roboto"/>
                <a:sym typeface="Roboto"/>
              </a:rPr>
              <a:t>Site information</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FFC000"/>
                </a:solidFill>
                <a:latin typeface="Roboto"/>
                <a:ea typeface="Roboto"/>
                <a:cs typeface="Roboto"/>
                <a:sym typeface="Roboto"/>
              </a:rPr>
              <a:t>Home and Visiting Teams</a:t>
            </a:r>
          </a:p>
          <a:p>
            <a:pPr marL="0" lvl="0" indent="228600" algn="l" rtl="0">
              <a:spcBef>
                <a:spcPts val="0"/>
              </a:spcBef>
              <a:spcAft>
                <a:spcPts val="0"/>
              </a:spcAft>
              <a:buNone/>
            </a:pPr>
            <a:r>
              <a:rPr lang="en-US" sz="1600" dirty="0">
                <a:solidFill>
                  <a:srgbClr val="FFC000"/>
                </a:solidFill>
                <a:latin typeface="Roboto"/>
                <a:ea typeface="Roboto"/>
                <a:cs typeface="Roboto"/>
                <a:sym typeface="Roboto"/>
              </a:rPr>
              <a:t>(including level and set scores)</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00B050"/>
                </a:solidFill>
                <a:latin typeface="Roboto"/>
                <a:ea typeface="Roboto"/>
                <a:cs typeface="Roboto"/>
                <a:sym typeface="Roboto"/>
              </a:rPr>
              <a:t>Team on your left</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0070C0"/>
                </a:solidFill>
                <a:latin typeface="Roboto"/>
                <a:ea typeface="Roboto"/>
                <a:cs typeface="Roboto"/>
                <a:sym typeface="Roboto"/>
              </a:rPr>
              <a:t>Team on your right</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7030A0"/>
                </a:solidFill>
                <a:latin typeface="Roboto"/>
                <a:ea typeface="Roboto"/>
                <a:cs typeface="Roboto"/>
                <a:sym typeface="Roboto"/>
              </a:rPr>
              <a:t>Tutorial/Instructions for using the</a:t>
            </a:r>
          </a:p>
          <a:p>
            <a:pPr marL="0" lvl="0" indent="228600" algn="l" rtl="0">
              <a:spcBef>
                <a:spcPts val="0"/>
              </a:spcBef>
              <a:spcAft>
                <a:spcPts val="0"/>
              </a:spcAft>
              <a:buNone/>
            </a:pPr>
            <a:r>
              <a:rPr lang="en-US" sz="1600" dirty="0">
                <a:solidFill>
                  <a:srgbClr val="7030A0"/>
                </a:solidFill>
                <a:latin typeface="Roboto"/>
                <a:ea typeface="Roboto"/>
                <a:cs typeface="Roboto"/>
                <a:sym typeface="Roboto"/>
              </a:rPr>
              <a:t>score sheet</a:t>
            </a:r>
          </a:p>
          <a:p>
            <a:pPr marL="0" lvl="0" indent="228600" algn="l" rtl="0">
              <a:spcBef>
                <a:spcPts val="0"/>
              </a:spcBef>
              <a:spcAft>
                <a:spcPts val="0"/>
              </a:spcAft>
              <a:buNone/>
            </a:pPr>
            <a:endParaRPr lang="en-US" sz="1600" dirty="0">
              <a:solidFill>
                <a:srgbClr val="7030A0"/>
              </a:solidFill>
              <a:latin typeface="Roboto"/>
              <a:ea typeface="Roboto"/>
              <a:cs typeface="Roboto"/>
              <a:sym typeface="Roboto"/>
            </a:endParaRPr>
          </a:p>
          <a:p>
            <a:pPr marL="0" lvl="0" indent="228600" algn="l" rtl="0">
              <a:spcBef>
                <a:spcPts val="0"/>
              </a:spcBef>
              <a:spcAft>
                <a:spcPts val="0"/>
              </a:spcAft>
              <a:buNone/>
            </a:pPr>
            <a:endParaRPr lang="en-US" sz="1600" dirty="0">
              <a:solidFill>
                <a:srgbClr val="002060"/>
              </a:solidFill>
              <a:latin typeface="Roboto"/>
              <a:ea typeface="Roboto"/>
              <a:cs typeface="Roboto"/>
              <a:sym typeface="Roboto"/>
            </a:endParaRP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Caveat"/>
                <a:cs typeface="Caveat"/>
                <a:sym typeface="Caveat"/>
              </a:rPr>
              <a:t>Quick look at the score sheet</a:t>
            </a:r>
            <a:endParaRPr sz="2400" dirty="0">
              <a:latin typeface="Roboto"/>
              <a:ea typeface="Roboto"/>
              <a:cs typeface="Roboto"/>
              <a:sym typeface="Roboto"/>
            </a:endParaRPr>
          </a:p>
        </p:txBody>
      </p:sp>
      <p:sp>
        <p:nvSpPr>
          <p:cNvPr id="2" name="Rectangle 1"/>
          <p:cNvSpPr/>
          <p:nvPr/>
        </p:nvSpPr>
        <p:spPr>
          <a:xfrm>
            <a:off x="4997116" y="1819661"/>
            <a:ext cx="1451810" cy="402171"/>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448926" y="1819661"/>
            <a:ext cx="2462462" cy="402171"/>
          </a:xfrm>
          <a:prstGeom prst="rect">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3794" y="2221832"/>
            <a:ext cx="2078099" cy="1138989"/>
          </a:xfrm>
          <a:prstGeom prst="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15737" y="2198319"/>
            <a:ext cx="2153429" cy="1138989"/>
          </a:xfrm>
          <a:prstGeom prst="rect">
            <a:avLst/>
          </a:pr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84304" y="3337308"/>
            <a:ext cx="4284862" cy="1571576"/>
          </a:xfrm>
          <a:prstGeom prst="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68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6" presetClass="entr" presetSubtype="21"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1000"/>
                                        <p:tgtEl>
                                          <p:spTgt spid="8"/>
                                        </p:tgtEl>
                                      </p:cBhvr>
                                    </p:animEffect>
                                  </p:childTnLst>
                                </p:cTn>
                              </p:par>
                            </p:childTnLst>
                          </p:cTn>
                        </p:par>
                        <p:par>
                          <p:cTn id="13" fill="hold">
                            <p:stCondLst>
                              <p:cond delay="3500"/>
                            </p:stCondLst>
                            <p:childTnLst>
                              <p:par>
                                <p:cTn id="14" presetID="21" presetClass="entr" presetSubtype="1"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2000"/>
                                        <p:tgtEl>
                                          <p:spTgt spid="9"/>
                                        </p:tgtEl>
                                      </p:cBhvr>
                                    </p:animEffect>
                                  </p:childTnLst>
                                </p:cTn>
                              </p:par>
                              <p:par>
                                <p:cTn id="17" presetID="21" presetClass="entr" presetSubtype="1" fill="hold" grpId="0" nodeType="with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childTnLst>
                          </p:cTn>
                        </p:par>
                        <p:par>
                          <p:cTn id="20" fill="hold">
                            <p:stCondLst>
                              <p:cond delay="6000"/>
                            </p:stCondLst>
                            <p:childTnLst>
                              <p:par>
                                <p:cTn id="21" presetID="14" presetClass="entr" presetSubtype="10" fill="hold" grpId="0" nodeType="afterEffect">
                                  <p:stCondLst>
                                    <p:cond delay="100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p:nvPr/>
        </p:nvPicPr>
        <p:blipFill>
          <a:blip r:embed="rId4">
            <a:extLst>
              <a:ext uri="{28A0092B-C50C-407E-A947-70E740481C1C}">
                <a14:useLocalDpi xmlns:a14="http://schemas.microsoft.com/office/drawing/2010/main" val="0"/>
              </a:ext>
            </a:extLst>
          </a:blip>
          <a:stretch>
            <a:fillRect/>
          </a:stretch>
        </p:blipFill>
        <p:spPr>
          <a:xfrm>
            <a:off x="219334" y="2254334"/>
            <a:ext cx="2918150" cy="1956939"/>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3435049" y="1610685"/>
            <a:ext cx="5477100" cy="3405931"/>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None/>
            </a:pPr>
            <a:r>
              <a:rPr lang="en" sz="1800" i="1" dirty="0">
                <a:solidFill>
                  <a:srgbClr val="434343"/>
                </a:solidFill>
                <a:latin typeface="Roboto"/>
                <a:ea typeface="Roboto"/>
                <a:cs typeface="Roboto"/>
                <a:sym typeface="Roboto"/>
              </a:rPr>
              <a:t>Line Judges assist with determining in/out/touch calls as well as ensuring the path of the ball and the servers take-off point are legal.</a:t>
            </a:r>
          </a:p>
          <a:p>
            <a:pPr marL="0" lvl="0" indent="228600" algn="l" rtl="0">
              <a:spcBef>
                <a:spcPts val="0"/>
              </a:spcBef>
              <a:spcAft>
                <a:spcPts val="0"/>
              </a:spcAft>
              <a:buNone/>
            </a:pPr>
            <a:endParaRPr lang="en" sz="1800" i="1" dirty="0">
              <a:solidFill>
                <a:srgbClr val="434343"/>
              </a:solidFill>
              <a:latin typeface="Roboto"/>
              <a:ea typeface="Roboto"/>
              <a:cs typeface="Roboto"/>
              <a:sym typeface="Roboto"/>
            </a:endParaRPr>
          </a:p>
          <a:p>
            <a:pPr marL="0" lvl="0" indent="228600" algn="l" rtl="0">
              <a:spcBef>
                <a:spcPts val="0"/>
              </a:spcBef>
              <a:spcAft>
                <a:spcPts val="0"/>
              </a:spcAft>
              <a:buNone/>
            </a:pPr>
            <a:r>
              <a:rPr lang="en" sz="1800" i="1" dirty="0">
                <a:solidFill>
                  <a:srgbClr val="434343"/>
                </a:solidFill>
                <a:latin typeface="Roboto"/>
                <a:ea typeface="Roboto"/>
                <a:cs typeface="Roboto"/>
                <a:sym typeface="Roboto"/>
              </a:rPr>
              <a:t>The acronym of </a:t>
            </a:r>
            <a:r>
              <a:rPr lang="en" sz="2400" b="1" i="1" dirty="0">
                <a:solidFill>
                  <a:srgbClr val="434343"/>
                </a:solidFill>
                <a:latin typeface="Roboto"/>
                <a:ea typeface="Roboto"/>
                <a:cs typeface="Roboto"/>
                <a:sym typeface="Roboto"/>
              </a:rPr>
              <a:t>“S.A.L.T.”</a:t>
            </a:r>
            <a:r>
              <a:rPr lang="en" sz="1800" i="1" dirty="0">
                <a:solidFill>
                  <a:srgbClr val="434343"/>
                </a:solidFill>
                <a:latin typeface="Roboto"/>
                <a:ea typeface="Roboto"/>
                <a:cs typeface="Roboto"/>
                <a:sym typeface="Roboto"/>
              </a:rPr>
              <a:t> can be applied to cover most of the Line judge responsibilities.  </a:t>
            </a:r>
          </a:p>
          <a:p>
            <a:pPr marL="0" lvl="0" indent="228600" algn="l" rtl="0">
              <a:spcBef>
                <a:spcPts val="0"/>
              </a:spcBef>
              <a:spcAft>
                <a:spcPts val="0"/>
              </a:spcAft>
              <a:buNone/>
            </a:pPr>
            <a:endParaRPr lang="en" sz="1800" i="1" dirty="0">
              <a:solidFill>
                <a:srgbClr val="434343"/>
              </a:solidFill>
              <a:latin typeface="Roboto"/>
              <a:ea typeface="Roboto"/>
              <a:cs typeface="Roboto"/>
              <a:sym typeface="Roboto"/>
            </a:endParaRPr>
          </a:p>
          <a:p>
            <a:pPr marL="0" lvl="0" indent="228600" algn="l" rtl="0">
              <a:spcBef>
                <a:spcPts val="0"/>
              </a:spcBef>
              <a:spcAft>
                <a:spcPts val="0"/>
              </a:spcAft>
              <a:buNone/>
            </a:pPr>
            <a:r>
              <a:rPr lang="en" sz="1800" i="1" dirty="0">
                <a:solidFill>
                  <a:srgbClr val="434343"/>
                </a:solidFill>
                <a:latin typeface="Roboto"/>
                <a:ea typeface="Roboto"/>
                <a:cs typeface="Roboto"/>
                <a:sym typeface="Roboto"/>
              </a:rPr>
              <a:t>Let’s look at what each of these letters stand for and then we’ll talk about some techniques to implement while carrying them out.</a:t>
            </a:r>
          </a:p>
          <a:p>
            <a:pPr marL="0" lvl="0" indent="228600" algn="l" rtl="0">
              <a:spcBef>
                <a:spcPts val="0"/>
              </a:spcBef>
              <a:spcAft>
                <a:spcPts val="0"/>
              </a:spcAft>
              <a:buNone/>
            </a:pPr>
            <a:endParaRPr lang="en" sz="1800" i="1" dirty="0">
              <a:solidFill>
                <a:srgbClr val="434343"/>
              </a:solidFill>
              <a:latin typeface="Roboto"/>
              <a:ea typeface="Roboto"/>
              <a:cs typeface="Roboto"/>
              <a:sym typeface="Roboto"/>
            </a:endParaRP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Caveat"/>
                <a:cs typeface="Caveat"/>
                <a:sym typeface="Caveat"/>
              </a:rPr>
              <a:t>Line Judge responsibilities</a:t>
            </a:r>
            <a:endParaRPr sz="2400" dirty="0">
              <a:latin typeface="Roboto"/>
              <a:ea typeface="Roboto"/>
              <a:cs typeface="Roboto"/>
              <a:sym typeface="Roboto"/>
            </a:endParaRPr>
          </a:p>
        </p:txBody>
      </p:sp>
    </p:spTree>
    <p:extLst>
      <p:ext uri="{BB962C8B-B14F-4D97-AF65-F5344CB8AC3E}">
        <p14:creationId xmlns:p14="http://schemas.microsoft.com/office/powerpoint/2010/main" val="2791776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p:nvPr/>
        </p:nvPicPr>
        <p:blipFill>
          <a:blip r:embed="rId4">
            <a:extLst>
              <a:ext uri="{28A0092B-C50C-407E-A947-70E740481C1C}">
                <a14:useLocalDpi xmlns:a14="http://schemas.microsoft.com/office/drawing/2010/main" val="0"/>
              </a:ext>
            </a:extLst>
          </a:blip>
          <a:stretch>
            <a:fillRect/>
          </a:stretch>
        </p:blipFill>
        <p:spPr>
          <a:xfrm>
            <a:off x="4520087" y="1819661"/>
            <a:ext cx="4391301" cy="3169433"/>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252888" y="1737569"/>
            <a:ext cx="4166712" cy="3251525"/>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None/>
            </a:pPr>
            <a:r>
              <a:rPr lang="en-US" sz="1600" dirty="0">
                <a:solidFill>
                  <a:schemeClr val="bg2"/>
                </a:solidFill>
                <a:latin typeface="Roboto"/>
                <a:ea typeface="Roboto"/>
                <a:cs typeface="Roboto"/>
                <a:sym typeface="Roboto"/>
              </a:rPr>
              <a:t>Let’s get a closer look at the score sheet.</a:t>
            </a:r>
          </a:p>
          <a:p>
            <a:pPr marL="0" lvl="0" indent="228600" algn="l" rtl="0">
              <a:spcBef>
                <a:spcPts val="0"/>
              </a:spcBef>
              <a:spcAft>
                <a:spcPts val="0"/>
              </a:spcAft>
              <a:buNone/>
            </a:pPr>
            <a:endParaRPr lang="en-US" sz="1600" dirty="0">
              <a:solidFill>
                <a:schemeClr val="bg2"/>
              </a:solidFill>
              <a:latin typeface="Roboto"/>
              <a:ea typeface="Roboto"/>
              <a:cs typeface="Roboto"/>
              <a:sym typeface="Roboto"/>
            </a:endParaRPr>
          </a:p>
          <a:p>
            <a:pPr marL="0" lvl="0" indent="228600" algn="l" rtl="0">
              <a:spcBef>
                <a:spcPts val="0"/>
              </a:spcBef>
              <a:spcAft>
                <a:spcPts val="0"/>
              </a:spcAft>
              <a:buNone/>
            </a:pPr>
            <a:r>
              <a:rPr lang="en-US" sz="1600" dirty="0">
                <a:solidFill>
                  <a:schemeClr val="bg2"/>
                </a:solidFill>
                <a:latin typeface="Roboto"/>
                <a:ea typeface="Roboto"/>
                <a:cs typeface="Roboto"/>
                <a:sym typeface="Roboto"/>
              </a:rPr>
              <a:t>We’ll focus in on just one side, to make things a little easier to see.</a:t>
            </a:r>
          </a:p>
          <a:p>
            <a:pPr marL="0" lvl="0" indent="228600" algn="l" rtl="0">
              <a:spcBef>
                <a:spcPts val="0"/>
              </a:spcBef>
              <a:spcAft>
                <a:spcPts val="0"/>
              </a:spcAft>
              <a:buNone/>
            </a:pPr>
            <a:endParaRPr lang="en-US" sz="1600" dirty="0">
              <a:solidFill>
                <a:schemeClr val="bg2"/>
              </a:solidFill>
              <a:latin typeface="Roboto"/>
              <a:ea typeface="Roboto"/>
              <a:cs typeface="Roboto"/>
              <a:sym typeface="Roboto"/>
            </a:endParaRPr>
          </a:p>
          <a:p>
            <a:pPr marL="0" lvl="0" indent="228600" algn="l" rtl="0">
              <a:spcBef>
                <a:spcPts val="0"/>
              </a:spcBef>
              <a:spcAft>
                <a:spcPts val="0"/>
              </a:spcAft>
              <a:buNone/>
            </a:pPr>
            <a:r>
              <a:rPr lang="en-US" sz="1600" dirty="0">
                <a:solidFill>
                  <a:schemeClr val="bg2"/>
                </a:solidFill>
                <a:latin typeface="Roboto"/>
                <a:ea typeface="Roboto"/>
                <a:cs typeface="Roboto"/>
                <a:sym typeface="Roboto"/>
              </a:rPr>
              <a:t>This will be set # 1 and we are looking at the team on the left side of the court….</a:t>
            </a:r>
            <a:endParaRPr lang="en-US" sz="1600" dirty="0">
              <a:solidFill>
                <a:srgbClr val="7030A0"/>
              </a:solidFill>
              <a:latin typeface="Roboto"/>
              <a:ea typeface="Roboto"/>
              <a:cs typeface="Roboto"/>
              <a:sym typeface="Roboto"/>
            </a:endParaRPr>
          </a:p>
          <a:p>
            <a:pPr marL="0" lvl="0" indent="228600" algn="l" rtl="0">
              <a:spcBef>
                <a:spcPts val="0"/>
              </a:spcBef>
              <a:spcAft>
                <a:spcPts val="0"/>
              </a:spcAft>
              <a:buNone/>
            </a:pPr>
            <a:endParaRPr lang="en-US" sz="1600" dirty="0">
              <a:solidFill>
                <a:srgbClr val="002060"/>
              </a:solidFill>
              <a:latin typeface="Roboto"/>
              <a:ea typeface="Roboto"/>
              <a:cs typeface="Roboto"/>
              <a:sym typeface="Roboto"/>
            </a:endParaRP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Roboto"/>
                <a:cs typeface="Roboto"/>
                <a:sym typeface="Caveat"/>
              </a:rPr>
              <a:t>Zooming in….</a:t>
            </a:r>
            <a:endParaRPr sz="2400" dirty="0">
              <a:latin typeface="Roboto"/>
              <a:ea typeface="Roboto"/>
              <a:cs typeface="Roboto"/>
              <a:sym typeface="Roboto"/>
            </a:endParaRPr>
          </a:p>
        </p:txBody>
      </p:sp>
      <p:sp>
        <p:nvSpPr>
          <p:cNvPr id="3" name="Rectangle 2"/>
          <p:cNvSpPr/>
          <p:nvPr/>
        </p:nvSpPr>
        <p:spPr>
          <a:xfrm>
            <a:off x="6715736" y="1819660"/>
            <a:ext cx="2195651" cy="3169433"/>
          </a:xfrm>
          <a:prstGeom prst="rect">
            <a:avLst/>
          </a:prstGeom>
          <a:solidFill>
            <a:schemeClr val="bg1">
              <a:lumMod val="6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20086" y="3363331"/>
            <a:ext cx="2195651" cy="1625762"/>
          </a:xfrm>
          <a:prstGeom prst="rect">
            <a:avLst/>
          </a:prstGeom>
          <a:solidFill>
            <a:schemeClr val="bg1">
              <a:lumMod val="6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199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a:picLocks noChangeAspect="1"/>
          </p:cNvPicPr>
          <p:nvPr/>
        </p:nvPicPr>
        <p:blipFill rotWithShape="1">
          <a:blip r:embed="rId4">
            <a:extLst>
              <a:ext uri="{28A0092B-C50C-407E-A947-70E740481C1C}">
                <a14:useLocalDpi xmlns:a14="http://schemas.microsoft.com/office/drawing/2010/main" val="0"/>
              </a:ext>
            </a:extLst>
          </a:blip>
          <a:srcRect r="48769" b="51374"/>
          <a:stretch/>
        </p:blipFill>
        <p:spPr>
          <a:xfrm>
            <a:off x="4520087" y="1819662"/>
            <a:ext cx="4404773" cy="3017520"/>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252888" y="1737569"/>
            <a:ext cx="4166712" cy="3251525"/>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None/>
            </a:pPr>
            <a:r>
              <a:rPr lang="en-US" sz="1600" dirty="0">
                <a:solidFill>
                  <a:srgbClr val="FF0000"/>
                </a:solidFill>
                <a:latin typeface="Roboto"/>
                <a:ea typeface="Roboto"/>
                <a:cs typeface="Roboto"/>
                <a:sym typeface="Roboto"/>
              </a:rPr>
              <a:t>Put team names on the side of the court they appear as you look out from table</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FFC000"/>
                </a:solidFill>
                <a:latin typeface="Roboto"/>
                <a:ea typeface="Roboto"/>
                <a:cs typeface="Roboto"/>
                <a:sym typeface="Roboto"/>
              </a:rPr>
              <a:t>Area the starting players (and libero) are entered onto the score sheet</a:t>
            </a:r>
          </a:p>
          <a:p>
            <a:pPr marL="0" lvl="0" indent="228600" algn="l" rtl="0">
              <a:spcBef>
                <a:spcPts val="0"/>
              </a:spcBef>
              <a:spcAft>
                <a:spcPts val="0"/>
              </a:spcAft>
              <a:buNone/>
            </a:pPr>
            <a:endParaRPr lang="en-US" sz="1600" dirty="0">
              <a:solidFill>
                <a:srgbClr val="FFC000"/>
              </a:solidFill>
              <a:latin typeface="Roboto"/>
              <a:ea typeface="Roboto"/>
              <a:cs typeface="Roboto"/>
              <a:sym typeface="Roboto"/>
            </a:endParaRPr>
          </a:p>
          <a:p>
            <a:pPr marL="0" lvl="0" indent="228600" algn="l" rtl="0">
              <a:spcBef>
                <a:spcPts val="0"/>
              </a:spcBef>
              <a:spcAft>
                <a:spcPts val="0"/>
              </a:spcAft>
              <a:buNone/>
            </a:pPr>
            <a:r>
              <a:rPr lang="en-US" sz="1600" dirty="0">
                <a:solidFill>
                  <a:srgbClr val="00B050"/>
                </a:solidFill>
                <a:latin typeface="Roboto"/>
                <a:ea typeface="Roboto"/>
                <a:cs typeface="Roboto"/>
                <a:sym typeface="Roboto"/>
              </a:rPr>
              <a:t>Marking which team will serve first and which set they are playing</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0070C0"/>
                </a:solidFill>
                <a:latin typeface="Roboto"/>
                <a:ea typeface="Roboto"/>
                <a:cs typeface="Roboto"/>
                <a:sym typeface="Roboto"/>
              </a:rPr>
              <a:t>Marking team points</a:t>
            </a:r>
          </a:p>
          <a:p>
            <a:pPr marL="0" lvl="0" indent="228600" algn="l" rtl="0">
              <a:spcBef>
                <a:spcPts val="0"/>
              </a:spcBef>
              <a:spcAft>
                <a:spcPts val="0"/>
              </a:spcAft>
              <a:buNone/>
            </a:pPr>
            <a:endParaRPr lang="en-US" sz="1600" dirty="0">
              <a:solidFill>
                <a:srgbClr val="7030A0"/>
              </a:solidFill>
              <a:latin typeface="Roboto"/>
              <a:ea typeface="Roboto"/>
              <a:cs typeface="Roboto"/>
              <a:sym typeface="Roboto"/>
            </a:endParaRPr>
          </a:p>
          <a:p>
            <a:pPr marL="0" lvl="0" indent="228600" algn="l" rtl="0">
              <a:spcBef>
                <a:spcPts val="0"/>
              </a:spcBef>
              <a:spcAft>
                <a:spcPts val="0"/>
              </a:spcAft>
              <a:buNone/>
            </a:pPr>
            <a:r>
              <a:rPr lang="en-US" sz="1600" dirty="0">
                <a:solidFill>
                  <a:srgbClr val="7030A0"/>
                </a:solidFill>
                <a:latin typeface="Roboto"/>
                <a:ea typeface="Roboto"/>
                <a:cs typeface="Roboto"/>
                <a:sym typeface="Roboto"/>
              </a:rPr>
              <a:t>Marking time-outs</a:t>
            </a:r>
          </a:p>
          <a:p>
            <a:pPr marL="0" lvl="0" indent="228600" algn="l" rtl="0">
              <a:spcBef>
                <a:spcPts val="0"/>
              </a:spcBef>
              <a:spcAft>
                <a:spcPts val="0"/>
              </a:spcAft>
              <a:buNone/>
            </a:pPr>
            <a:endParaRPr lang="en-US" sz="1600" dirty="0">
              <a:solidFill>
                <a:srgbClr val="7030A0"/>
              </a:solidFill>
              <a:latin typeface="Roboto"/>
              <a:ea typeface="Roboto"/>
              <a:cs typeface="Roboto"/>
              <a:sym typeface="Roboto"/>
            </a:endParaRPr>
          </a:p>
          <a:p>
            <a:pPr marL="0" lvl="0" indent="228600" algn="l" rtl="0">
              <a:spcBef>
                <a:spcPts val="0"/>
              </a:spcBef>
              <a:spcAft>
                <a:spcPts val="0"/>
              </a:spcAft>
              <a:buNone/>
            </a:pPr>
            <a:endParaRPr lang="en-US" sz="1600" dirty="0">
              <a:solidFill>
                <a:srgbClr val="002060"/>
              </a:solidFill>
              <a:latin typeface="Roboto"/>
              <a:ea typeface="Roboto"/>
              <a:cs typeface="Roboto"/>
              <a:sym typeface="Roboto"/>
            </a:endParaRP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Roboto"/>
                <a:cs typeface="Roboto"/>
                <a:sym typeface="Caveat"/>
              </a:rPr>
              <a:t>Zooming in….</a:t>
            </a:r>
            <a:endParaRPr sz="2400" dirty="0">
              <a:latin typeface="Roboto"/>
              <a:ea typeface="Roboto"/>
              <a:cs typeface="Roboto"/>
              <a:sym typeface="Roboto"/>
            </a:endParaRPr>
          </a:p>
        </p:txBody>
      </p:sp>
      <p:sp>
        <p:nvSpPr>
          <p:cNvPr id="2" name="Rectangle 1"/>
          <p:cNvSpPr/>
          <p:nvPr/>
        </p:nvSpPr>
        <p:spPr>
          <a:xfrm>
            <a:off x="5507372" y="2532968"/>
            <a:ext cx="2080544" cy="338570"/>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10995" y="2578485"/>
            <a:ext cx="400492" cy="1921325"/>
          </a:xfrm>
          <a:prstGeom prst="rect">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p:cNvSpPr>
          <p:nvPr/>
        </p:nvSpPr>
        <p:spPr>
          <a:xfrm>
            <a:off x="8052681" y="2532968"/>
            <a:ext cx="872179" cy="338570"/>
          </a:xfrm>
          <a:prstGeom prst="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197516" y="2871538"/>
            <a:ext cx="503557" cy="1307430"/>
          </a:xfrm>
          <a:prstGeom prst="rect">
            <a:avLst/>
          </a:pr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197515" y="4275221"/>
            <a:ext cx="492559" cy="541892"/>
          </a:xfrm>
          <a:prstGeom prst="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159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10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2" presetClass="entr" presetSubtype="8" fill="hold" grpId="0" nodeType="afterEffect">
                                  <p:stCondLst>
                                    <p:cond delay="10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250" fill="hold"/>
                                        <p:tgtEl>
                                          <p:spTgt spid="9"/>
                                        </p:tgtEl>
                                        <p:attrNameLst>
                                          <p:attrName>ppt_x</p:attrName>
                                        </p:attrNameLst>
                                      </p:cBhvr>
                                      <p:tavLst>
                                        <p:tav tm="0">
                                          <p:val>
                                            <p:strVal val="0-#ppt_w/2"/>
                                          </p:val>
                                        </p:tav>
                                        <p:tav tm="100000">
                                          <p:val>
                                            <p:strVal val="#ppt_x"/>
                                          </p:val>
                                        </p:tav>
                                      </p:tavLst>
                                    </p:anim>
                                    <p:anim calcmode="lin" valueType="num">
                                      <p:cBhvr additive="base">
                                        <p:cTn id="20" dur="125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5250"/>
                            </p:stCondLst>
                            <p:childTnLst>
                              <p:par>
                                <p:cTn id="22" presetID="26" presetClass="entr" presetSubtype="0" fill="hold" grpId="0" nodeType="afterEffect">
                                  <p:stCondLst>
                                    <p:cond delay="50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80">
                                          <p:stCondLst>
                                            <p:cond delay="0"/>
                                          </p:stCondLst>
                                        </p:cTn>
                                        <p:tgtEl>
                                          <p:spTgt spid="10"/>
                                        </p:tgtEl>
                                      </p:cBhvr>
                                    </p:animEffect>
                                    <p:anim calcmode="lin" valueType="num">
                                      <p:cBhvr>
                                        <p:cTn id="2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0" dur="26">
                                          <p:stCondLst>
                                            <p:cond delay="650"/>
                                          </p:stCondLst>
                                        </p:cTn>
                                        <p:tgtEl>
                                          <p:spTgt spid="10"/>
                                        </p:tgtEl>
                                      </p:cBhvr>
                                      <p:to x="100000" y="60000"/>
                                    </p:animScale>
                                    <p:animScale>
                                      <p:cBhvr>
                                        <p:cTn id="31" dur="166" decel="50000">
                                          <p:stCondLst>
                                            <p:cond delay="676"/>
                                          </p:stCondLst>
                                        </p:cTn>
                                        <p:tgtEl>
                                          <p:spTgt spid="10"/>
                                        </p:tgtEl>
                                      </p:cBhvr>
                                      <p:to x="100000" y="100000"/>
                                    </p:animScale>
                                    <p:animScale>
                                      <p:cBhvr>
                                        <p:cTn id="32" dur="26">
                                          <p:stCondLst>
                                            <p:cond delay="1312"/>
                                          </p:stCondLst>
                                        </p:cTn>
                                        <p:tgtEl>
                                          <p:spTgt spid="10"/>
                                        </p:tgtEl>
                                      </p:cBhvr>
                                      <p:to x="100000" y="80000"/>
                                    </p:animScale>
                                    <p:animScale>
                                      <p:cBhvr>
                                        <p:cTn id="33" dur="166" decel="50000">
                                          <p:stCondLst>
                                            <p:cond delay="1338"/>
                                          </p:stCondLst>
                                        </p:cTn>
                                        <p:tgtEl>
                                          <p:spTgt spid="10"/>
                                        </p:tgtEl>
                                      </p:cBhvr>
                                      <p:to x="100000" y="100000"/>
                                    </p:animScale>
                                    <p:animScale>
                                      <p:cBhvr>
                                        <p:cTn id="34" dur="26">
                                          <p:stCondLst>
                                            <p:cond delay="1642"/>
                                          </p:stCondLst>
                                        </p:cTn>
                                        <p:tgtEl>
                                          <p:spTgt spid="10"/>
                                        </p:tgtEl>
                                      </p:cBhvr>
                                      <p:to x="100000" y="90000"/>
                                    </p:animScale>
                                    <p:animScale>
                                      <p:cBhvr>
                                        <p:cTn id="35" dur="166" decel="50000">
                                          <p:stCondLst>
                                            <p:cond delay="1668"/>
                                          </p:stCondLst>
                                        </p:cTn>
                                        <p:tgtEl>
                                          <p:spTgt spid="10"/>
                                        </p:tgtEl>
                                      </p:cBhvr>
                                      <p:to x="100000" y="100000"/>
                                    </p:animScale>
                                    <p:animScale>
                                      <p:cBhvr>
                                        <p:cTn id="36" dur="26">
                                          <p:stCondLst>
                                            <p:cond delay="1808"/>
                                          </p:stCondLst>
                                        </p:cTn>
                                        <p:tgtEl>
                                          <p:spTgt spid="10"/>
                                        </p:tgtEl>
                                      </p:cBhvr>
                                      <p:to x="100000" y="95000"/>
                                    </p:animScale>
                                    <p:animScale>
                                      <p:cBhvr>
                                        <p:cTn id="37" dur="166" decel="50000">
                                          <p:stCondLst>
                                            <p:cond delay="1834"/>
                                          </p:stCondLst>
                                        </p:cTn>
                                        <p:tgtEl>
                                          <p:spTgt spid="10"/>
                                        </p:tgtEl>
                                      </p:cBhvr>
                                      <p:to x="100000" y="100000"/>
                                    </p:animScale>
                                  </p:childTnLst>
                                </p:cTn>
                              </p:par>
                            </p:childTnLst>
                          </p:cTn>
                        </p:par>
                        <p:par>
                          <p:cTn id="38" fill="hold">
                            <p:stCondLst>
                              <p:cond delay="7750"/>
                            </p:stCondLst>
                            <p:childTnLst>
                              <p:par>
                                <p:cTn id="39" presetID="14" presetClass="entr" presetSubtype="10" fill="hold" grpId="0" nodeType="afterEffect">
                                  <p:stCondLst>
                                    <p:cond delay="1000"/>
                                  </p:stCondLst>
                                  <p:childTnLst>
                                    <p:set>
                                      <p:cBhvr>
                                        <p:cTn id="40" dur="1" fill="hold">
                                          <p:stCondLst>
                                            <p:cond delay="0"/>
                                          </p:stCondLst>
                                        </p:cTn>
                                        <p:tgtEl>
                                          <p:spTgt spid="11"/>
                                        </p:tgtEl>
                                        <p:attrNameLst>
                                          <p:attrName>style.visibility</p:attrName>
                                        </p:attrNameLst>
                                      </p:cBhvr>
                                      <p:to>
                                        <p:strVal val="visible"/>
                                      </p:to>
                                    </p:set>
                                    <p:animEffect transition="in" filter="randombar(horizontal)">
                                      <p:cBhvr>
                                        <p:cTn id="41"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a:picLocks noChangeAspect="1"/>
          </p:cNvPicPr>
          <p:nvPr/>
        </p:nvPicPr>
        <p:blipFill rotWithShape="1">
          <a:blip r:embed="rId4">
            <a:extLst>
              <a:ext uri="{28A0092B-C50C-407E-A947-70E740481C1C}">
                <a14:useLocalDpi xmlns:a14="http://schemas.microsoft.com/office/drawing/2010/main" val="0"/>
              </a:ext>
            </a:extLst>
          </a:blip>
          <a:srcRect r="48769" b="51374"/>
          <a:stretch/>
        </p:blipFill>
        <p:spPr>
          <a:xfrm>
            <a:off x="4520087" y="1819662"/>
            <a:ext cx="4404773" cy="3017520"/>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252888" y="1737569"/>
            <a:ext cx="4166712" cy="3251525"/>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None/>
            </a:pPr>
            <a:r>
              <a:rPr lang="en-US" sz="1600" dirty="0">
                <a:solidFill>
                  <a:srgbClr val="FF0000"/>
                </a:solidFill>
                <a:latin typeface="Roboto"/>
                <a:ea typeface="Roboto"/>
                <a:cs typeface="Roboto"/>
                <a:sym typeface="Roboto"/>
              </a:rPr>
              <a:t>Individual substitutions</a:t>
            </a:r>
          </a:p>
          <a:p>
            <a:pPr marL="0" lvl="0" indent="228600" algn="l" rtl="0">
              <a:spcBef>
                <a:spcPts val="0"/>
              </a:spcBef>
              <a:spcAft>
                <a:spcPts val="0"/>
              </a:spcAft>
              <a:buNone/>
            </a:pPr>
            <a:endParaRPr lang="en-US" sz="1600" dirty="0">
              <a:solidFill>
                <a:srgbClr val="FF0000"/>
              </a:solidFill>
              <a:latin typeface="Roboto"/>
              <a:ea typeface="Roboto"/>
              <a:cs typeface="Roboto"/>
              <a:sym typeface="Roboto"/>
            </a:endParaRPr>
          </a:p>
          <a:p>
            <a:pPr indent="228600"/>
            <a:r>
              <a:rPr lang="en-US" sz="1600" dirty="0">
                <a:solidFill>
                  <a:srgbClr val="FFC000"/>
                </a:solidFill>
                <a:latin typeface="Roboto"/>
                <a:ea typeface="Roboto"/>
                <a:cs typeface="Roboto"/>
                <a:sym typeface="Roboto"/>
              </a:rPr>
              <a:t>“Exit” scores (what the team score is when the server is finished)</a:t>
            </a:r>
          </a:p>
          <a:p>
            <a:pPr indent="228600"/>
            <a:endParaRPr lang="en-US" sz="1600" dirty="0">
              <a:solidFill>
                <a:srgbClr val="FFC000"/>
              </a:solidFill>
              <a:latin typeface="Roboto"/>
              <a:ea typeface="Roboto"/>
              <a:cs typeface="Roboto"/>
              <a:sym typeface="Roboto"/>
            </a:endParaRPr>
          </a:p>
          <a:p>
            <a:pPr marL="0" lvl="0" indent="228600" algn="l" rtl="0">
              <a:spcBef>
                <a:spcPts val="0"/>
              </a:spcBef>
              <a:spcAft>
                <a:spcPts val="0"/>
              </a:spcAft>
              <a:buNone/>
            </a:pPr>
            <a:r>
              <a:rPr lang="en-US" sz="1600" dirty="0">
                <a:solidFill>
                  <a:srgbClr val="00B050"/>
                </a:solidFill>
                <a:latin typeface="Roboto"/>
                <a:ea typeface="Roboto"/>
                <a:cs typeface="Roboto"/>
                <a:sym typeface="Roboto"/>
              </a:rPr>
              <a:t>Service order tracking</a:t>
            </a:r>
          </a:p>
          <a:p>
            <a:pPr marL="0" lvl="0" indent="228600" algn="l" rtl="0">
              <a:spcBef>
                <a:spcPts val="0"/>
              </a:spcBef>
              <a:spcAft>
                <a:spcPts val="0"/>
              </a:spcAft>
              <a:buNone/>
            </a:pPr>
            <a:endParaRPr lang="en-US" sz="1600" dirty="0">
              <a:solidFill>
                <a:srgbClr val="FFC000"/>
              </a:solidFill>
              <a:latin typeface="Roboto"/>
              <a:ea typeface="Roboto"/>
              <a:cs typeface="Roboto"/>
              <a:sym typeface="Roboto"/>
            </a:endParaRPr>
          </a:p>
          <a:p>
            <a:pPr marL="0" lvl="0" indent="228600" algn="l" rtl="0">
              <a:spcBef>
                <a:spcPts val="0"/>
              </a:spcBef>
              <a:spcAft>
                <a:spcPts val="0"/>
              </a:spcAft>
              <a:buNone/>
            </a:pPr>
            <a:r>
              <a:rPr lang="en-US" sz="1600" dirty="0">
                <a:solidFill>
                  <a:srgbClr val="0070C0"/>
                </a:solidFill>
                <a:latin typeface="Roboto"/>
                <a:ea typeface="Roboto"/>
                <a:cs typeface="Roboto"/>
                <a:sym typeface="Roboto"/>
              </a:rPr>
              <a:t>Tracking the service order position the libero serves in during the set</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7030A0"/>
                </a:solidFill>
                <a:latin typeface="Roboto"/>
                <a:ea typeface="Roboto"/>
                <a:cs typeface="Roboto"/>
                <a:sym typeface="Roboto"/>
              </a:rPr>
              <a:t>Tracking total # of team substitutions (Be sure to tell teams when they have taken their 15</a:t>
            </a:r>
            <a:r>
              <a:rPr lang="en-US" sz="1600" baseline="30000" dirty="0">
                <a:solidFill>
                  <a:srgbClr val="7030A0"/>
                </a:solidFill>
                <a:latin typeface="Roboto"/>
                <a:ea typeface="Roboto"/>
                <a:cs typeface="Roboto"/>
                <a:sym typeface="Roboto"/>
              </a:rPr>
              <a:t>th</a:t>
            </a:r>
            <a:r>
              <a:rPr lang="en-US" sz="1600" dirty="0">
                <a:solidFill>
                  <a:srgbClr val="7030A0"/>
                </a:solidFill>
                <a:latin typeface="Roboto"/>
                <a:ea typeface="Roboto"/>
                <a:cs typeface="Roboto"/>
                <a:sym typeface="Roboto"/>
              </a:rPr>
              <a:t>, 16</a:t>
            </a:r>
            <a:r>
              <a:rPr lang="en-US" sz="1600" baseline="30000" dirty="0">
                <a:solidFill>
                  <a:srgbClr val="7030A0"/>
                </a:solidFill>
                <a:latin typeface="Roboto"/>
                <a:ea typeface="Roboto"/>
                <a:cs typeface="Roboto"/>
                <a:sym typeface="Roboto"/>
              </a:rPr>
              <a:t>th</a:t>
            </a:r>
            <a:r>
              <a:rPr lang="en-US" sz="1600" dirty="0">
                <a:solidFill>
                  <a:srgbClr val="7030A0"/>
                </a:solidFill>
                <a:latin typeface="Roboto"/>
                <a:ea typeface="Roboto"/>
                <a:cs typeface="Roboto"/>
                <a:sym typeface="Roboto"/>
              </a:rPr>
              <a:t>, 17</a:t>
            </a:r>
            <a:r>
              <a:rPr lang="en-US" sz="1600" baseline="30000" dirty="0">
                <a:solidFill>
                  <a:srgbClr val="7030A0"/>
                </a:solidFill>
                <a:latin typeface="Roboto"/>
                <a:ea typeface="Roboto"/>
                <a:cs typeface="Roboto"/>
                <a:sym typeface="Roboto"/>
              </a:rPr>
              <a:t>th</a:t>
            </a:r>
            <a:r>
              <a:rPr lang="en-US" sz="1600" dirty="0">
                <a:solidFill>
                  <a:srgbClr val="7030A0"/>
                </a:solidFill>
                <a:latin typeface="Roboto"/>
                <a:ea typeface="Roboto"/>
                <a:cs typeface="Roboto"/>
                <a:sym typeface="Roboto"/>
              </a:rPr>
              <a:t> and 18</a:t>
            </a:r>
            <a:r>
              <a:rPr lang="en-US" sz="1600" baseline="30000" dirty="0">
                <a:solidFill>
                  <a:srgbClr val="7030A0"/>
                </a:solidFill>
                <a:latin typeface="Roboto"/>
                <a:ea typeface="Roboto"/>
                <a:cs typeface="Roboto"/>
                <a:sym typeface="Roboto"/>
              </a:rPr>
              <a:t>th</a:t>
            </a:r>
            <a:r>
              <a:rPr lang="en-US" sz="1600" dirty="0">
                <a:solidFill>
                  <a:srgbClr val="7030A0"/>
                </a:solidFill>
                <a:latin typeface="Roboto"/>
                <a:ea typeface="Roboto"/>
                <a:cs typeface="Roboto"/>
                <a:sym typeface="Roboto"/>
              </a:rPr>
              <a:t> sub)</a:t>
            </a:r>
          </a:p>
          <a:p>
            <a:pPr marL="0" lvl="0" indent="228600" algn="l" rtl="0">
              <a:spcBef>
                <a:spcPts val="0"/>
              </a:spcBef>
              <a:spcAft>
                <a:spcPts val="0"/>
              </a:spcAft>
              <a:buNone/>
            </a:pPr>
            <a:endParaRPr lang="en-US" sz="1600" dirty="0">
              <a:solidFill>
                <a:srgbClr val="7030A0"/>
              </a:solidFill>
              <a:latin typeface="Roboto"/>
              <a:ea typeface="Roboto"/>
              <a:cs typeface="Roboto"/>
              <a:sym typeface="Roboto"/>
            </a:endParaRPr>
          </a:p>
          <a:p>
            <a:pPr marL="0" lvl="0" indent="228600" algn="l" rtl="0">
              <a:spcBef>
                <a:spcPts val="0"/>
              </a:spcBef>
              <a:spcAft>
                <a:spcPts val="0"/>
              </a:spcAft>
              <a:buNone/>
            </a:pPr>
            <a:endParaRPr lang="en-US" sz="1600" dirty="0">
              <a:solidFill>
                <a:srgbClr val="7030A0"/>
              </a:solidFill>
              <a:latin typeface="Roboto"/>
              <a:ea typeface="Roboto"/>
              <a:cs typeface="Roboto"/>
              <a:sym typeface="Roboto"/>
            </a:endParaRPr>
          </a:p>
          <a:p>
            <a:pPr marL="0" lvl="0" indent="228600" algn="l" rtl="0">
              <a:spcBef>
                <a:spcPts val="0"/>
              </a:spcBef>
              <a:spcAft>
                <a:spcPts val="0"/>
              </a:spcAft>
              <a:buNone/>
            </a:pPr>
            <a:endParaRPr lang="en-US" sz="1600" dirty="0">
              <a:solidFill>
                <a:srgbClr val="002060"/>
              </a:solidFill>
              <a:latin typeface="Roboto"/>
              <a:ea typeface="Roboto"/>
              <a:cs typeface="Roboto"/>
              <a:sym typeface="Roboto"/>
            </a:endParaRP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Roboto"/>
                <a:cs typeface="Roboto"/>
                <a:sym typeface="Caveat"/>
              </a:rPr>
              <a:t>Additional areas...</a:t>
            </a:r>
            <a:endParaRPr sz="2400" dirty="0">
              <a:latin typeface="Roboto"/>
              <a:ea typeface="Roboto"/>
              <a:cs typeface="Roboto"/>
              <a:sym typeface="Roboto"/>
            </a:endParaRPr>
          </a:p>
        </p:txBody>
      </p:sp>
      <p:sp>
        <p:nvSpPr>
          <p:cNvPr id="2" name="Rectangle 1"/>
          <p:cNvSpPr/>
          <p:nvPr/>
        </p:nvSpPr>
        <p:spPr>
          <a:xfrm>
            <a:off x="5387056" y="3194046"/>
            <a:ext cx="1382712" cy="1329828"/>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p:cNvSpPr>
          <p:nvPr/>
        </p:nvSpPr>
        <p:spPr>
          <a:xfrm>
            <a:off x="6769768" y="3194046"/>
            <a:ext cx="1327260" cy="1329828"/>
          </a:xfrm>
          <a:prstGeom prst="rect">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648714" y="3216444"/>
            <a:ext cx="372466" cy="1307430"/>
          </a:xfrm>
          <a:prstGeom prst="rect">
            <a:avLst/>
          </a:pr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942623" y="4555959"/>
            <a:ext cx="3154405" cy="168441"/>
          </a:xfrm>
          <a:prstGeom prst="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785810" y="3202067"/>
            <a:ext cx="88232" cy="110628"/>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047412" y="3203682"/>
            <a:ext cx="88232" cy="110628"/>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325056" y="3211388"/>
            <a:ext cx="88232" cy="110628"/>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584600" y="3210038"/>
            <a:ext cx="88232" cy="110628"/>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860186" y="3203682"/>
            <a:ext cx="88232" cy="110628"/>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93831" y="3412177"/>
            <a:ext cx="88232" cy="110628"/>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055433" y="3413792"/>
            <a:ext cx="88232" cy="110628"/>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333077" y="3421498"/>
            <a:ext cx="88232" cy="110628"/>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592621" y="3420148"/>
            <a:ext cx="88232" cy="110628"/>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860186" y="3413792"/>
            <a:ext cx="88232" cy="110628"/>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801853" y="3635202"/>
            <a:ext cx="88232" cy="110628"/>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063455" y="3636817"/>
            <a:ext cx="88232" cy="110628"/>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333078" y="3644523"/>
            <a:ext cx="88232" cy="110628"/>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592622" y="3643173"/>
            <a:ext cx="88232" cy="110628"/>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860187" y="3636817"/>
            <a:ext cx="88232" cy="110628"/>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801853" y="3862707"/>
            <a:ext cx="88232" cy="110628"/>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063455" y="3864322"/>
            <a:ext cx="88232" cy="110628"/>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325057" y="3872028"/>
            <a:ext cx="88232" cy="110628"/>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584601" y="3862657"/>
            <a:ext cx="88232" cy="110628"/>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860187" y="3864322"/>
            <a:ext cx="88232" cy="110628"/>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801853" y="4069381"/>
            <a:ext cx="88232" cy="110628"/>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063455" y="4070996"/>
            <a:ext cx="88232" cy="110628"/>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325057" y="4078702"/>
            <a:ext cx="88232" cy="110628"/>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584601" y="4077352"/>
            <a:ext cx="88232" cy="110628"/>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860187" y="4070996"/>
            <a:ext cx="88232" cy="110628"/>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801853" y="4292985"/>
            <a:ext cx="88232" cy="110628"/>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063455" y="4294600"/>
            <a:ext cx="88232" cy="110628"/>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333078" y="4302306"/>
            <a:ext cx="88232" cy="110628"/>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7592622" y="4300956"/>
            <a:ext cx="88232" cy="110628"/>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7860187" y="4294600"/>
            <a:ext cx="88232" cy="110628"/>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766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4" presetClass="entr" presetSubtype="10"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1000"/>
                                        <p:tgtEl>
                                          <p:spTgt spid="9"/>
                                        </p:tgtEl>
                                      </p:cBhvr>
                                    </p:animEffect>
                                  </p:childTnLst>
                                </p:cTn>
                              </p:par>
                            </p:childTnLst>
                          </p:cTn>
                        </p:par>
                        <p:par>
                          <p:cTn id="12" fill="hold">
                            <p:stCondLst>
                              <p:cond delay="3500"/>
                            </p:stCondLst>
                            <p:childTnLst>
                              <p:par>
                                <p:cTn id="13" presetID="26" presetClass="entr" presetSubtype="0" fill="hold" grpId="0" nodeType="after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par>
                                <p:cTn id="29" presetID="26" presetClass="entr" presetSubtype="0" fill="hold" grpId="0" nodeType="withEffect">
                                  <p:stCondLst>
                                    <p:cond delay="100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80">
                                          <p:stCondLst>
                                            <p:cond delay="0"/>
                                          </p:stCondLst>
                                        </p:cTn>
                                        <p:tgtEl>
                                          <p:spTgt spid="13"/>
                                        </p:tgtEl>
                                      </p:cBhvr>
                                    </p:animEffect>
                                    <p:anim calcmode="lin" valueType="num">
                                      <p:cBhvr>
                                        <p:cTn id="3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7" dur="26">
                                          <p:stCondLst>
                                            <p:cond delay="650"/>
                                          </p:stCondLst>
                                        </p:cTn>
                                        <p:tgtEl>
                                          <p:spTgt spid="13"/>
                                        </p:tgtEl>
                                      </p:cBhvr>
                                      <p:to x="100000" y="60000"/>
                                    </p:animScale>
                                    <p:animScale>
                                      <p:cBhvr>
                                        <p:cTn id="38" dur="166" decel="50000">
                                          <p:stCondLst>
                                            <p:cond delay="676"/>
                                          </p:stCondLst>
                                        </p:cTn>
                                        <p:tgtEl>
                                          <p:spTgt spid="13"/>
                                        </p:tgtEl>
                                      </p:cBhvr>
                                      <p:to x="100000" y="100000"/>
                                    </p:animScale>
                                    <p:animScale>
                                      <p:cBhvr>
                                        <p:cTn id="39" dur="26">
                                          <p:stCondLst>
                                            <p:cond delay="1312"/>
                                          </p:stCondLst>
                                        </p:cTn>
                                        <p:tgtEl>
                                          <p:spTgt spid="13"/>
                                        </p:tgtEl>
                                      </p:cBhvr>
                                      <p:to x="100000" y="80000"/>
                                    </p:animScale>
                                    <p:animScale>
                                      <p:cBhvr>
                                        <p:cTn id="40" dur="166" decel="50000">
                                          <p:stCondLst>
                                            <p:cond delay="1338"/>
                                          </p:stCondLst>
                                        </p:cTn>
                                        <p:tgtEl>
                                          <p:spTgt spid="13"/>
                                        </p:tgtEl>
                                      </p:cBhvr>
                                      <p:to x="100000" y="100000"/>
                                    </p:animScale>
                                    <p:animScale>
                                      <p:cBhvr>
                                        <p:cTn id="41" dur="26">
                                          <p:stCondLst>
                                            <p:cond delay="1642"/>
                                          </p:stCondLst>
                                        </p:cTn>
                                        <p:tgtEl>
                                          <p:spTgt spid="13"/>
                                        </p:tgtEl>
                                      </p:cBhvr>
                                      <p:to x="100000" y="90000"/>
                                    </p:animScale>
                                    <p:animScale>
                                      <p:cBhvr>
                                        <p:cTn id="42" dur="166" decel="50000">
                                          <p:stCondLst>
                                            <p:cond delay="1668"/>
                                          </p:stCondLst>
                                        </p:cTn>
                                        <p:tgtEl>
                                          <p:spTgt spid="13"/>
                                        </p:tgtEl>
                                      </p:cBhvr>
                                      <p:to x="100000" y="100000"/>
                                    </p:animScale>
                                    <p:animScale>
                                      <p:cBhvr>
                                        <p:cTn id="43" dur="26">
                                          <p:stCondLst>
                                            <p:cond delay="1808"/>
                                          </p:stCondLst>
                                        </p:cTn>
                                        <p:tgtEl>
                                          <p:spTgt spid="13"/>
                                        </p:tgtEl>
                                      </p:cBhvr>
                                      <p:to x="100000" y="95000"/>
                                    </p:animScale>
                                    <p:animScale>
                                      <p:cBhvr>
                                        <p:cTn id="44" dur="166" decel="50000">
                                          <p:stCondLst>
                                            <p:cond delay="1834"/>
                                          </p:stCondLst>
                                        </p:cTn>
                                        <p:tgtEl>
                                          <p:spTgt spid="13"/>
                                        </p:tgtEl>
                                      </p:cBhvr>
                                      <p:to x="100000" y="100000"/>
                                    </p:animScale>
                                  </p:childTnLst>
                                </p:cTn>
                              </p:par>
                              <p:par>
                                <p:cTn id="45" presetID="26" presetClass="entr" presetSubtype="0" fill="hold" grpId="0" nodeType="withEffect">
                                  <p:stCondLst>
                                    <p:cond delay="100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80">
                                          <p:stCondLst>
                                            <p:cond delay="0"/>
                                          </p:stCondLst>
                                        </p:cTn>
                                        <p:tgtEl>
                                          <p:spTgt spid="14"/>
                                        </p:tgtEl>
                                      </p:cBhvr>
                                    </p:animEffect>
                                    <p:anim calcmode="lin" valueType="num">
                                      <p:cBhvr>
                                        <p:cTn id="4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3" dur="26">
                                          <p:stCondLst>
                                            <p:cond delay="650"/>
                                          </p:stCondLst>
                                        </p:cTn>
                                        <p:tgtEl>
                                          <p:spTgt spid="14"/>
                                        </p:tgtEl>
                                      </p:cBhvr>
                                      <p:to x="100000" y="60000"/>
                                    </p:animScale>
                                    <p:animScale>
                                      <p:cBhvr>
                                        <p:cTn id="54" dur="166" decel="50000">
                                          <p:stCondLst>
                                            <p:cond delay="676"/>
                                          </p:stCondLst>
                                        </p:cTn>
                                        <p:tgtEl>
                                          <p:spTgt spid="14"/>
                                        </p:tgtEl>
                                      </p:cBhvr>
                                      <p:to x="100000" y="100000"/>
                                    </p:animScale>
                                    <p:animScale>
                                      <p:cBhvr>
                                        <p:cTn id="55" dur="26">
                                          <p:stCondLst>
                                            <p:cond delay="1312"/>
                                          </p:stCondLst>
                                        </p:cTn>
                                        <p:tgtEl>
                                          <p:spTgt spid="14"/>
                                        </p:tgtEl>
                                      </p:cBhvr>
                                      <p:to x="100000" y="80000"/>
                                    </p:animScale>
                                    <p:animScale>
                                      <p:cBhvr>
                                        <p:cTn id="56" dur="166" decel="50000">
                                          <p:stCondLst>
                                            <p:cond delay="1338"/>
                                          </p:stCondLst>
                                        </p:cTn>
                                        <p:tgtEl>
                                          <p:spTgt spid="14"/>
                                        </p:tgtEl>
                                      </p:cBhvr>
                                      <p:to x="100000" y="100000"/>
                                    </p:animScale>
                                    <p:animScale>
                                      <p:cBhvr>
                                        <p:cTn id="57" dur="26">
                                          <p:stCondLst>
                                            <p:cond delay="1642"/>
                                          </p:stCondLst>
                                        </p:cTn>
                                        <p:tgtEl>
                                          <p:spTgt spid="14"/>
                                        </p:tgtEl>
                                      </p:cBhvr>
                                      <p:to x="100000" y="90000"/>
                                    </p:animScale>
                                    <p:animScale>
                                      <p:cBhvr>
                                        <p:cTn id="58" dur="166" decel="50000">
                                          <p:stCondLst>
                                            <p:cond delay="1668"/>
                                          </p:stCondLst>
                                        </p:cTn>
                                        <p:tgtEl>
                                          <p:spTgt spid="14"/>
                                        </p:tgtEl>
                                      </p:cBhvr>
                                      <p:to x="100000" y="100000"/>
                                    </p:animScale>
                                    <p:animScale>
                                      <p:cBhvr>
                                        <p:cTn id="59" dur="26">
                                          <p:stCondLst>
                                            <p:cond delay="1808"/>
                                          </p:stCondLst>
                                        </p:cTn>
                                        <p:tgtEl>
                                          <p:spTgt spid="14"/>
                                        </p:tgtEl>
                                      </p:cBhvr>
                                      <p:to x="100000" y="95000"/>
                                    </p:animScale>
                                    <p:animScale>
                                      <p:cBhvr>
                                        <p:cTn id="60" dur="166" decel="50000">
                                          <p:stCondLst>
                                            <p:cond delay="1834"/>
                                          </p:stCondLst>
                                        </p:cTn>
                                        <p:tgtEl>
                                          <p:spTgt spid="14"/>
                                        </p:tgtEl>
                                      </p:cBhvr>
                                      <p:to x="100000" y="100000"/>
                                    </p:animScale>
                                  </p:childTnLst>
                                </p:cTn>
                              </p:par>
                              <p:par>
                                <p:cTn id="61" presetID="26" presetClass="entr" presetSubtype="0" fill="hold" grpId="0" nodeType="withEffect">
                                  <p:stCondLst>
                                    <p:cond delay="1000"/>
                                  </p:stCondLst>
                                  <p:childTnLst>
                                    <p:set>
                                      <p:cBhvr>
                                        <p:cTn id="62" dur="1" fill="hold">
                                          <p:stCondLst>
                                            <p:cond delay="0"/>
                                          </p:stCondLst>
                                        </p:cTn>
                                        <p:tgtEl>
                                          <p:spTgt spid="15"/>
                                        </p:tgtEl>
                                        <p:attrNameLst>
                                          <p:attrName>style.visibility</p:attrName>
                                        </p:attrNameLst>
                                      </p:cBhvr>
                                      <p:to>
                                        <p:strVal val="visible"/>
                                      </p:to>
                                    </p:set>
                                    <p:animEffect transition="in" filter="wipe(down)">
                                      <p:cBhvr>
                                        <p:cTn id="63" dur="580">
                                          <p:stCondLst>
                                            <p:cond delay="0"/>
                                          </p:stCondLst>
                                        </p:cTn>
                                        <p:tgtEl>
                                          <p:spTgt spid="15"/>
                                        </p:tgtEl>
                                      </p:cBhvr>
                                    </p:animEffect>
                                    <p:anim calcmode="lin" valueType="num">
                                      <p:cBhvr>
                                        <p:cTn id="6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9" dur="26">
                                          <p:stCondLst>
                                            <p:cond delay="650"/>
                                          </p:stCondLst>
                                        </p:cTn>
                                        <p:tgtEl>
                                          <p:spTgt spid="15"/>
                                        </p:tgtEl>
                                      </p:cBhvr>
                                      <p:to x="100000" y="60000"/>
                                    </p:animScale>
                                    <p:animScale>
                                      <p:cBhvr>
                                        <p:cTn id="70" dur="166" decel="50000">
                                          <p:stCondLst>
                                            <p:cond delay="676"/>
                                          </p:stCondLst>
                                        </p:cTn>
                                        <p:tgtEl>
                                          <p:spTgt spid="15"/>
                                        </p:tgtEl>
                                      </p:cBhvr>
                                      <p:to x="100000" y="100000"/>
                                    </p:animScale>
                                    <p:animScale>
                                      <p:cBhvr>
                                        <p:cTn id="71" dur="26">
                                          <p:stCondLst>
                                            <p:cond delay="1312"/>
                                          </p:stCondLst>
                                        </p:cTn>
                                        <p:tgtEl>
                                          <p:spTgt spid="15"/>
                                        </p:tgtEl>
                                      </p:cBhvr>
                                      <p:to x="100000" y="80000"/>
                                    </p:animScale>
                                    <p:animScale>
                                      <p:cBhvr>
                                        <p:cTn id="72" dur="166" decel="50000">
                                          <p:stCondLst>
                                            <p:cond delay="1338"/>
                                          </p:stCondLst>
                                        </p:cTn>
                                        <p:tgtEl>
                                          <p:spTgt spid="15"/>
                                        </p:tgtEl>
                                      </p:cBhvr>
                                      <p:to x="100000" y="100000"/>
                                    </p:animScale>
                                    <p:animScale>
                                      <p:cBhvr>
                                        <p:cTn id="73" dur="26">
                                          <p:stCondLst>
                                            <p:cond delay="1642"/>
                                          </p:stCondLst>
                                        </p:cTn>
                                        <p:tgtEl>
                                          <p:spTgt spid="15"/>
                                        </p:tgtEl>
                                      </p:cBhvr>
                                      <p:to x="100000" y="90000"/>
                                    </p:animScale>
                                    <p:animScale>
                                      <p:cBhvr>
                                        <p:cTn id="74" dur="166" decel="50000">
                                          <p:stCondLst>
                                            <p:cond delay="1668"/>
                                          </p:stCondLst>
                                        </p:cTn>
                                        <p:tgtEl>
                                          <p:spTgt spid="15"/>
                                        </p:tgtEl>
                                      </p:cBhvr>
                                      <p:to x="100000" y="100000"/>
                                    </p:animScale>
                                    <p:animScale>
                                      <p:cBhvr>
                                        <p:cTn id="75" dur="26">
                                          <p:stCondLst>
                                            <p:cond delay="1808"/>
                                          </p:stCondLst>
                                        </p:cTn>
                                        <p:tgtEl>
                                          <p:spTgt spid="15"/>
                                        </p:tgtEl>
                                      </p:cBhvr>
                                      <p:to x="100000" y="95000"/>
                                    </p:animScale>
                                    <p:animScale>
                                      <p:cBhvr>
                                        <p:cTn id="76" dur="166" decel="50000">
                                          <p:stCondLst>
                                            <p:cond delay="1834"/>
                                          </p:stCondLst>
                                        </p:cTn>
                                        <p:tgtEl>
                                          <p:spTgt spid="15"/>
                                        </p:tgtEl>
                                      </p:cBhvr>
                                      <p:to x="100000" y="100000"/>
                                    </p:animScale>
                                  </p:childTnLst>
                                </p:cTn>
                              </p:par>
                              <p:par>
                                <p:cTn id="77" presetID="26" presetClass="entr" presetSubtype="0" fill="hold" grpId="0" nodeType="withEffect">
                                  <p:stCondLst>
                                    <p:cond delay="1000"/>
                                  </p:stCondLst>
                                  <p:childTnLst>
                                    <p:set>
                                      <p:cBhvr>
                                        <p:cTn id="78" dur="1" fill="hold">
                                          <p:stCondLst>
                                            <p:cond delay="0"/>
                                          </p:stCondLst>
                                        </p:cTn>
                                        <p:tgtEl>
                                          <p:spTgt spid="16"/>
                                        </p:tgtEl>
                                        <p:attrNameLst>
                                          <p:attrName>style.visibility</p:attrName>
                                        </p:attrNameLst>
                                      </p:cBhvr>
                                      <p:to>
                                        <p:strVal val="visible"/>
                                      </p:to>
                                    </p:set>
                                    <p:animEffect transition="in" filter="wipe(down)">
                                      <p:cBhvr>
                                        <p:cTn id="79" dur="580">
                                          <p:stCondLst>
                                            <p:cond delay="0"/>
                                          </p:stCondLst>
                                        </p:cTn>
                                        <p:tgtEl>
                                          <p:spTgt spid="16"/>
                                        </p:tgtEl>
                                      </p:cBhvr>
                                    </p:animEffect>
                                    <p:anim calcmode="lin" valueType="num">
                                      <p:cBhvr>
                                        <p:cTn id="8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85" dur="26">
                                          <p:stCondLst>
                                            <p:cond delay="650"/>
                                          </p:stCondLst>
                                        </p:cTn>
                                        <p:tgtEl>
                                          <p:spTgt spid="16"/>
                                        </p:tgtEl>
                                      </p:cBhvr>
                                      <p:to x="100000" y="60000"/>
                                    </p:animScale>
                                    <p:animScale>
                                      <p:cBhvr>
                                        <p:cTn id="86" dur="166" decel="50000">
                                          <p:stCondLst>
                                            <p:cond delay="676"/>
                                          </p:stCondLst>
                                        </p:cTn>
                                        <p:tgtEl>
                                          <p:spTgt spid="16"/>
                                        </p:tgtEl>
                                      </p:cBhvr>
                                      <p:to x="100000" y="100000"/>
                                    </p:animScale>
                                    <p:animScale>
                                      <p:cBhvr>
                                        <p:cTn id="87" dur="26">
                                          <p:stCondLst>
                                            <p:cond delay="1312"/>
                                          </p:stCondLst>
                                        </p:cTn>
                                        <p:tgtEl>
                                          <p:spTgt spid="16"/>
                                        </p:tgtEl>
                                      </p:cBhvr>
                                      <p:to x="100000" y="80000"/>
                                    </p:animScale>
                                    <p:animScale>
                                      <p:cBhvr>
                                        <p:cTn id="88" dur="166" decel="50000">
                                          <p:stCondLst>
                                            <p:cond delay="1338"/>
                                          </p:stCondLst>
                                        </p:cTn>
                                        <p:tgtEl>
                                          <p:spTgt spid="16"/>
                                        </p:tgtEl>
                                      </p:cBhvr>
                                      <p:to x="100000" y="100000"/>
                                    </p:animScale>
                                    <p:animScale>
                                      <p:cBhvr>
                                        <p:cTn id="89" dur="26">
                                          <p:stCondLst>
                                            <p:cond delay="1642"/>
                                          </p:stCondLst>
                                        </p:cTn>
                                        <p:tgtEl>
                                          <p:spTgt spid="16"/>
                                        </p:tgtEl>
                                      </p:cBhvr>
                                      <p:to x="100000" y="90000"/>
                                    </p:animScale>
                                    <p:animScale>
                                      <p:cBhvr>
                                        <p:cTn id="90" dur="166" decel="50000">
                                          <p:stCondLst>
                                            <p:cond delay="1668"/>
                                          </p:stCondLst>
                                        </p:cTn>
                                        <p:tgtEl>
                                          <p:spTgt spid="16"/>
                                        </p:tgtEl>
                                      </p:cBhvr>
                                      <p:to x="100000" y="100000"/>
                                    </p:animScale>
                                    <p:animScale>
                                      <p:cBhvr>
                                        <p:cTn id="91" dur="26">
                                          <p:stCondLst>
                                            <p:cond delay="1808"/>
                                          </p:stCondLst>
                                        </p:cTn>
                                        <p:tgtEl>
                                          <p:spTgt spid="16"/>
                                        </p:tgtEl>
                                      </p:cBhvr>
                                      <p:to x="100000" y="95000"/>
                                    </p:animScale>
                                    <p:animScale>
                                      <p:cBhvr>
                                        <p:cTn id="92" dur="166" decel="50000">
                                          <p:stCondLst>
                                            <p:cond delay="1834"/>
                                          </p:stCondLst>
                                        </p:cTn>
                                        <p:tgtEl>
                                          <p:spTgt spid="16"/>
                                        </p:tgtEl>
                                      </p:cBhvr>
                                      <p:to x="100000" y="100000"/>
                                    </p:animScale>
                                  </p:childTnLst>
                                </p:cTn>
                              </p:par>
                              <p:par>
                                <p:cTn id="93" presetID="26" presetClass="entr" presetSubtype="0" fill="hold" grpId="0" nodeType="withEffect">
                                  <p:stCondLst>
                                    <p:cond delay="1000"/>
                                  </p:stCondLst>
                                  <p:childTnLst>
                                    <p:set>
                                      <p:cBhvr>
                                        <p:cTn id="94" dur="1" fill="hold">
                                          <p:stCondLst>
                                            <p:cond delay="0"/>
                                          </p:stCondLst>
                                        </p:cTn>
                                        <p:tgtEl>
                                          <p:spTgt spid="21"/>
                                        </p:tgtEl>
                                        <p:attrNameLst>
                                          <p:attrName>style.visibility</p:attrName>
                                        </p:attrNameLst>
                                      </p:cBhvr>
                                      <p:to>
                                        <p:strVal val="visible"/>
                                      </p:to>
                                    </p:set>
                                    <p:animEffect transition="in" filter="wipe(down)">
                                      <p:cBhvr>
                                        <p:cTn id="95" dur="580">
                                          <p:stCondLst>
                                            <p:cond delay="0"/>
                                          </p:stCondLst>
                                        </p:cTn>
                                        <p:tgtEl>
                                          <p:spTgt spid="21"/>
                                        </p:tgtEl>
                                      </p:cBhvr>
                                    </p:animEffect>
                                    <p:anim calcmode="lin" valueType="num">
                                      <p:cBhvr>
                                        <p:cTn id="9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01" dur="26">
                                          <p:stCondLst>
                                            <p:cond delay="650"/>
                                          </p:stCondLst>
                                        </p:cTn>
                                        <p:tgtEl>
                                          <p:spTgt spid="21"/>
                                        </p:tgtEl>
                                      </p:cBhvr>
                                      <p:to x="100000" y="60000"/>
                                    </p:animScale>
                                    <p:animScale>
                                      <p:cBhvr>
                                        <p:cTn id="102" dur="166" decel="50000">
                                          <p:stCondLst>
                                            <p:cond delay="676"/>
                                          </p:stCondLst>
                                        </p:cTn>
                                        <p:tgtEl>
                                          <p:spTgt spid="21"/>
                                        </p:tgtEl>
                                      </p:cBhvr>
                                      <p:to x="100000" y="100000"/>
                                    </p:animScale>
                                    <p:animScale>
                                      <p:cBhvr>
                                        <p:cTn id="103" dur="26">
                                          <p:stCondLst>
                                            <p:cond delay="1312"/>
                                          </p:stCondLst>
                                        </p:cTn>
                                        <p:tgtEl>
                                          <p:spTgt spid="21"/>
                                        </p:tgtEl>
                                      </p:cBhvr>
                                      <p:to x="100000" y="80000"/>
                                    </p:animScale>
                                    <p:animScale>
                                      <p:cBhvr>
                                        <p:cTn id="104" dur="166" decel="50000">
                                          <p:stCondLst>
                                            <p:cond delay="1338"/>
                                          </p:stCondLst>
                                        </p:cTn>
                                        <p:tgtEl>
                                          <p:spTgt spid="21"/>
                                        </p:tgtEl>
                                      </p:cBhvr>
                                      <p:to x="100000" y="100000"/>
                                    </p:animScale>
                                    <p:animScale>
                                      <p:cBhvr>
                                        <p:cTn id="105" dur="26">
                                          <p:stCondLst>
                                            <p:cond delay="1642"/>
                                          </p:stCondLst>
                                        </p:cTn>
                                        <p:tgtEl>
                                          <p:spTgt spid="21"/>
                                        </p:tgtEl>
                                      </p:cBhvr>
                                      <p:to x="100000" y="90000"/>
                                    </p:animScale>
                                    <p:animScale>
                                      <p:cBhvr>
                                        <p:cTn id="106" dur="166" decel="50000">
                                          <p:stCondLst>
                                            <p:cond delay="1668"/>
                                          </p:stCondLst>
                                        </p:cTn>
                                        <p:tgtEl>
                                          <p:spTgt spid="21"/>
                                        </p:tgtEl>
                                      </p:cBhvr>
                                      <p:to x="100000" y="100000"/>
                                    </p:animScale>
                                    <p:animScale>
                                      <p:cBhvr>
                                        <p:cTn id="107" dur="26">
                                          <p:stCondLst>
                                            <p:cond delay="1808"/>
                                          </p:stCondLst>
                                        </p:cTn>
                                        <p:tgtEl>
                                          <p:spTgt spid="21"/>
                                        </p:tgtEl>
                                      </p:cBhvr>
                                      <p:to x="100000" y="95000"/>
                                    </p:animScale>
                                    <p:animScale>
                                      <p:cBhvr>
                                        <p:cTn id="108" dur="166" decel="50000">
                                          <p:stCondLst>
                                            <p:cond delay="1834"/>
                                          </p:stCondLst>
                                        </p:cTn>
                                        <p:tgtEl>
                                          <p:spTgt spid="21"/>
                                        </p:tgtEl>
                                      </p:cBhvr>
                                      <p:to x="100000" y="100000"/>
                                    </p:animScale>
                                  </p:childTnLst>
                                </p:cTn>
                              </p:par>
                              <p:par>
                                <p:cTn id="109" presetID="26" presetClass="entr" presetSubtype="0" fill="hold" grpId="0" nodeType="withEffect">
                                  <p:stCondLst>
                                    <p:cond delay="1000"/>
                                  </p:stCondLst>
                                  <p:childTnLst>
                                    <p:set>
                                      <p:cBhvr>
                                        <p:cTn id="110" dur="1" fill="hold">
                                          <p:stCondLst>
                                            <p:cond delay="0"/>
                                          </p:stCondLst>
                                        </p:cTn>
                                        <p:tgtEl>
                                          <p:spTgt spid="20"/>
                                        </p:tgtEl>
                                        <p:attrNameLst>
                                          <p:attrName>style.visibility</p:attrName>
                                        </p:attrNameLst>
                                      </p:cBhvr>
                                      <p:to>
                                        <p:strVal val="visible"/>
                                      </p:to>
                                    </p:set>
                                    <p:animEffect transition="in" filter="wipe(down)">
                                      <p:cBhvr>
                                        <p:cTn id="111" dur="580">
                                          <p:stCondLst>
                                            <p:cond delay="0"/>
                                          </p:stCondLst>
                                        </p:cTn>
                                        <p:tgtEl>
                                          <p:spTgt spid="20"/>
                                        </p:tgtEl>
                                      </p:cBhvr>
                                    </p:animEffect>
                                    <p:anim calcmode="lin" valueType="num">
                                      <p:cBhvr>
                                        <p:cTn id="112"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17" dur="26">
                                          <p:stCondLst>
                                            <p:cond delay="650"/>
                                          </p:stCondLst>
                                        </p:cTn>
                                        <p:tgtEl>
                                          <p:spTgt spid="20"/>
                                        </p:tgtEl>
                                      </p:cBhvr>
                                      <p:to x="100000" y="60000"/>
                                    </p:animScale>
                                    <p:animScale>
                                      <p:cBhvr>
                                        <p:cTn id="118" dur="166" decel="50000">
                                          <p:stCondLst>
                                            <p:cond delay="676"/>
                                          </p:stCondLst>
                                        </p:cTn>
                                        <p:tgtEl>
                                          <p:spTgt spid="20"/>
                                        </p:tgtEl>
                                      </p:cBhvr>
                                      <p:to x="100000" y="100000"/>
                                    </p:animScale>
                                    <p:animScale>
                                      <p:cBhvr>
                                        <p:cTn id="119" dur="26">
                                          <p:stCondLst>
                                            <p:cond delay="1312"/>
                                          </p:stCondLst>
                                        </p:cTn>
                                        <p:tgtEl>
                                          <p:spTgt spid="20"/>
                                        </p:tgtEl>
                                      </p:cBhvr>
                                      <p:to x="100000" y="80000"/>
                                    </p:animScale>
                                    <p:animScale>
                                      <p:cBhvr>
                                        <p:cTn id="120" dur="166" decel="50000">
                                          <p:stCondLst>
                                            <p:cond delay="1338"/>
                                          </p:stCondLst>
                                        </p:cTn>
                                        <p:tgtEl>
                                          <p:spTgt spid="20"/>
                                        </p:tgtEl>
                                      </p:cBhvr>
                                      <p:to x="100000" y="100000"/>
                                    </p:animScale>
                                    <p:animScale>
                                      <p:cBhvr>
                                        <p:cTn id="121" dur="26">
                                          <p:stCondLst>
                                            <p:cond delay="1642"/>
                                          </p:stCondLst>
                                        </p:cTn>
                                        <p:tgtEl>
                                          <p:spTgt spid="20"/>
                                        </p:tgtEl>
                                      </p:cBhvr>
                                      <p:to x="100000" y="90000"/>
                                    </p:animScale>
                                    <p:animScale>
                                      <p:cBhvr>
                                        <p:cTn id="122" dur="166" decel="50000">
                                          <p:stCondLst>
                                            <p:cond delay="1668"/>
                                          </p:stCondLst>
                                        </p:cTn>
                                        <p:tgtEl>
                                          <p:spTgt spid="20"/>
                                        </p:tgtEl>
                                      </p:cBhvr>
                                      <p:to x="100000" y="100000"/>
                                    </p:animScale>
                                    <p:animScale>
                                      <p:cBhvr>
                                        <p:cTn id="123" dur="26">
                                          <p:stCondLst>
                                            <p:cond delay="1808"/>
                                          </p:stCondLst>
                                        </p:cTn>
                                        <p:tgtEl>
                                          <p:spTgt spid="20"/>
                                        </p:tgtEl>
                                      </p:cBhvr>
                                      <p:to x="100000" y="95000"/>
                                    </p:animScale>
                                    <p:animScale>
                                      <p:cBhvr>
                                        <p:cTn id="124" dur="166" decel="50000">
                                          <p:stCondLst>
                                            <p:cond delay="1834"/>
                                          </p:stCondLst>
                                        </p:cTn>
                                        <p:tgtEl>
                                          <p:spTgt spid="20"/>
                                        </p:tgtEl>
                                      </p:cBhvr>
                                      <p:to x="100000" y="100000"/>
                                    </p:animScale>
                                  </p:childTnLst>
                                </p:cTn>
                              </p:par>
                              <p:par>
                                <p:cTn id="125" presetID="26" presetClass="entr" presetSubtype="0" fill="hold" grpId="0" nodeType="withEffect">
                                  <p:stCondLst>
                                    <p:cond delay="1000"/>
                                  </p:stCondLst>
                                  <p:childTnLst>
                                    <p:set>
                                      <p:cBhvr>
                                        <p:cTn id="126" dur="1" fill="hold">
                                          <p:stCondLst>
                                            <p:cond delay="0"/>
                                          </p:stCondLst>
                                        </p:cTn>
                                        <p:tgtEl>
                                          <p:spTgt spid="19"/>
                                        </p:tgtEl>
                                        <p:attrNameLst>
                                          <p:attrName>style.visibility</p:attrName>
                                        </p:attrNameLst>
                                      </p:cBhvr>
                                      <p:to>
                                        <p:strVal val="visible"/>
                                      </p:to>
                                    </p:set>
                                    <p:animEffect transition="in" filter="wipe(down)">
                                      <p:cBhvr>
                                        <p:cTn id="127" dur="580">
                                          <p:stCondLst>
                                            <p:cond delay="0"/>
                                          </p:stCondLst>
                                        </p:cTn>
                                        <p:tgtEl>
                                          <p:spTgt spid="19"/>
                                        </p:tgtEl>
                                      </p:cBhvr>
                                    </p:animEffect>
                                    <p:anim calcmode="lin" valueType="num">
                                      <p:cBhvr>
                                        <p:cTn id="12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3" dur="26">
                                          <p:stCondLst>
                                            <p:cond delay="650"/>
                                          </p:stCondLst>
                                        </p:cTn>
                                        <p:tgtEl>
                                          <p:spTgt spid="19"/>
                                        </p:tgtEl>
                                      </p:cBhvr>
                                      <p:to x="100000" y="60000"/>
                                    </p:animScale>
                                    <p:animScale>
                                      <p:cBhvr>
                                        <p:cTn id="134" dur="166" decel="50000">
                                          <p:stCondLst>
                                            <p:cond delay="676"/>
                                          </p:stCondLst>
                                        </p:cTn>
                                        <p:tgtEl>
                                          <p:spTgt spid="19"/>
                                        </p:tgtEl>
                                      </p:cBhvr>
                                      <p:to x="100000" y="100000"/>
                                    </p:animScale>
                                    <p:animScale>
                                      <p:cBhvr>
                                        <p:cTn id="135" dur="26">
                                          <p:stCondLst>
                                            <p:cond delay="1312"/>
                                          </p:stCondLst>
                                        </p:cTn>
                                        <p:tgtEl>
                                          <p:spTgt spid="19"/>
                                        </p:tgtEl>
                                      </p:cBhvr>
                                      <p:to x="100000" y="80000"/>
                                    </p:animScale>
                                    <p:animScale>
                                      <p:cBhvr>
                                        <p:cTn id="136" dur="166" decel="50000">
                                          <p:stCondLst>
                                            <p:cond delay="1338"/>
                                          </p:stCondLst>
                                        </p:cTn>
                                        <p:tgtEl>
                                          <p:spTgt spid="19"/>
                                        </p:tgtEl>
                                      </p:cBhvr>
                                      <p:to x="100000" y="100000"/>
                                    </p:animScale>
                                    <p:animScale>
                                      <p:cBhvr>
                                        <p:cTn id="137" dur="26">
                                          <p:stCondLst>
                                            <p:cond delay="1642"/>
                                          </p:stCondLst>
                                        </p:cTn>
                                        <p:tgtEl>
                                          <p:spTgt spid="19"/>
                                        </p:tgtEl>
                                      </p:cBhvr>
                                      <p:to x="100000" y="90000"/>
                                    </p:animScale>
                                    <p:animScale>
                                      <p:cBhvr>
                                        <p:cTn id="138" dur="166" decel="50000">
                                          <p:stCondLst>
                                            <p:cond delay="1668"/>
                                          </p:stCondLst>
                                        </p:cTn>
                                        <p:tgtEl>
                                          <p:spTgt spid="19"/>
                                        </p:tgtEl>
                                      </p:cBhvr>
                                      <p:to x="100000" y="100000"/>
                                    </p:animScale>
                                    <p:animScale>
                                      <p:cBhvr>
                                        <p:cTn id="139" dur="26">
                                          <p:stCondLst>
                                            <p:cond delay="1808"/>
                                          </p:stCondLst>
                                        </p:cTn>
                                        <p:tgtEl>
                                          <p:spTgt spid="19"/>
                                        </p:tgtEl>
                                      </p:cBhvr>
                                      <p:to x="100000" y="95000"/>
                                    </p:animScale>
                                    <p:animScale>
                                      <p:cBhvr>
                                        <p:cTn id="140" dur="166" decel="50000">
                                          <p:stCondLst>
                                            <p:cond delay="1834"/>
                                          </p:stCondLst>
                                        </p:cTn>
                                        <p:tgtEl>
                                          <p:spTgt spid="19"/>
                                        </p:tgtEl>
                                      </p:cBhvr>
                                      <p:to x="100000" y="100000"/>
                                    </p:animScale>
                                  </p:childTnLst>
                                </p:cTn>
                              </p:par>
                              <p:par>
                                <p:cTn id="141" presetID="26" presetClass="entr" presetSubtype="0" fill="hold" grpId="0" nodeType="withEffect">
                                  <p:stCondLst>
                                    <p:cond delay="1000"/>
                                  </p:stCondLst>
                                  <p:childTnLst>
                                    <p:set>
                                      <p:cBhvr>
                                        <p:cTn id="142" dur="1" fill="hold">
                                          <p:stCondLst>
                                            <p:cond delay="0"/>
                                          </p:stCondLst>
                                        </p:cTn>
                                        <p:tgtEl>
                                          <p:spTgt spid="18"/>
                                        </p:tgtEl>
                                        <p:attrNameLst>
                                          <p:attrName>style.visibility</p:attrName>
                                        </p:attrNameLst>
                                      </p:cBhvr>
                                      <p:to>
                                        <p:strVal val="visible"/>
                                      </p:to>
                                    </p:set>
                                    <p:animEffect transition="in" filter="wipe(down)">
                                      <p:cBhvr>
                                        <p:cTn id="143" dur="580">
                                          <p:stCondLst>
                                            <p:cond delay="0"/>
                                          </p:stCondLst>
                                        </p:cTn>
                                        <p:tgtEl>
                                          <p:spTgt spid="18"/>
                                        </p:tgtEl>
                                      </p:cBhvr>
                                    </p:animEffect>
                                    <p:anim calcmode="lin" valueType="num">
                                      <p:cBhvr>
                                        <p:cTn id="14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49" dur="26">
                                          <p:stCondLst>
                                            <p:cond delay="650"/>
                                          </p:stCondLst>
                                        </p:cTn>
                                        <p:tgtEl>
                                          <p:spTgt spid="18"/>
                                        </p:tgtEl>
                                      </p:cBhvr>
                                      <p:to x="100000" y="60000"/>
                                    </p:animScale>
                                    <p:animScale>
                                      <p:cBhvr>
                                        <p:cTn id="150" dur="166" decel="50000">
                                          <p:stCondLst>
                                            <p:cond delay="676"/>
                                          </p:stCondLst>
                                        </p:cTn>
                                        <p:tgtEl>
                                          <p:spTgt spid="18"/>
                                        </p:tgtEl>
                                      </p:cBhvr>
                                      <p:to x="100000" y="100000"/>
                                    </p:animScale>
                                    <p:animScale>
                                      <p:cBhvr>
                                        <p:cTn id="151" dur="26">
                                          <p:stCondLst>
                                            <p:cond delay="1312"/>
                                          </p:stCondLst>
                                        </p:cTn>
                                        <p:tgtEl>
                                          <p:spTgt spid="18"/>
                                        </p:tgtEl>
                                      </p:cBhvr>
                                      <p:to x="100000" y="80000"/>
                                    </p:animScale>
                                    <p:animScale>
                                      <p:cBhvr>
                                        <p:cTn id="152" dur="166" decel="50000">
                                          <p:stCondLst>
                                            <p:cond delay="1338"/>
                                          </p:stCondLst>
                                        </p:cTn>
                                        <p:tgtEl>
                                          <p:spTgt spid="18"/>
                                        </p:tgtEl>
                                      </p:cBhvr>
                                      <p:to x="100000" y="100000"/>
                                    </p:animScale>
                                    <p:animScale>
                                      <p:cBhvr>
                                        <p:cTn id="153" dur="26">
                                          <p:stCondLst>
                                            <p:cond delay="1642"/>
                                          </p:stCondLst>
                                        </p:cTn>
                                        <p:tgtEl>
                                          <p:spTgt spid="18"/>
                                        </p:tgtEl>
                                      </p:cBhvr>
                                      <p:to x="100000" y="90000"/>
                                    </p:animScale>
                                    <p:animScale>
                                      <p:cBhvr>
                                        <p:cTn id="154" dur="166" decel="50000">
                                          <p:stCondLst>
                                            <p:cond delay="1668"/>
                                          </p:stCondLst>
                                        </p:cTn>
                                        <p:tgtEl>
                                          <p:spTgt spid="18"/>
                                        </p:tgtEl>
                                      </p:cBhvr>
                                      <p:to x="100000" y="100000"/>
                                    </p:animScale>
                                    <p:animScale>
                                      <p:cBhvr>
                                        <p:cTn id="155" dur="26">
                                          <p:stCondLst>
                                            <p:cond delay="1808"/>
                                          </p:stCondLst>
                                        </p:cTn>
                                        <p:tgtEl>
                                          <p:spTgt spid="18"/>
                                        </p:tgtEl>
                                      </p:cBhvr>
                                      <p:to x="100000" y="95000"/>
                                    </p:animScale>
                                    <p:animScale>
                                      <p:cBhvr>
                                        <p:cTn id="156" dur="166" decel="50000">
                                          <p:stCondLst>
                                            <p:cond delay="1834"/>
                                          </p:stCondLst>
                                        </p:cTn>
                                        <p:tgtEl>
                                          <p:spTgt spid="18"/>
                                        </p:tgtEl>
                                      </p:cBhvr>
                                      <p:to x="100000" y="100000"/>
                                    </p:animScale>
                                  </p:childTnLst>
                                </p:cTn>
                              </p:par>
                              <p:par>
                                <p:cTn id="157" presetID="26" presetClass="entr" presetSubtype="0" fill="hold" grpId="0" nodeType="withEffect">
                                  <p:stCondLst>
                                    <p:cond delay="1000"/>
                                  </p:stCondLst>
                                  <p:childTnLst>
                                    <p:set>
                                      <p:cBhvr>
                                        <p:cTn id="158" dur="1" fill="hold">
                                          <p:stCondLst>
                                            <p:cond delay="0"/>
                                          </p:stCondLst>
                                        </p:cTn>
                                        <p:tgtEl>
                                          <p:spTgt spid="17"/>
                                        </p:tgtEl>
                                        <p:attrNameLst>
                                          <p:attrName>style.visibility</p:attrName>
                                        </p:attrNameLst>
                                      </p:cBhvr>
                                      <p:to>
                                        <p:strVal val="visible"/>
                                      </p:to>
                                    </p:set>
                                    <p:animEffect transition="in" filter="wipe(down)">
                                      <p:cBhvr>
                                        <p:cTn id="159" dur="580">
                                          <p:stCondLst>
                                            <p:cond delay="0"/>
                                          </p:stCondLst>
                                        </p:cTn>
                                        <p:tgtEl>
                                          <p:spTgt spid="17"/>
                                        </p:tgtEl>
                                      </p:cBhvr>
                                    </p:animEffect>
                                    <p:anim calcmode="lin" valueType="num">
                                      <p:cBhvr>
                                        <p:cTn id="16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65" dur="26">
                                          <p:stCondLst>
                                            <p:cond delay="650"/>
                                          </p:stCondLst>
                                        </p:cTn>
                                        <p:tgtEl>
                                          <p:spTgt spid="17"/>
                                        </p:tgtEl>
                                      </p:cBhvr>
                                      <p:to x="100000" y="60000"/>
                                    </p:animScale>
                                    <p:animScale>
                                      <p:cBhvr>
                                        <p:cTn id="166" dur="166" decel="50000">
                                          <p:stCondLst>
                                            <p:cond delay="676"/>
                                          </p:stCondLst>
                                        </p:cTn>
                                        <p:tgtEl>
                                          <p:spTgt spid="17"/>
                                        </p:tgtEl>
                                      </p:cBhvr>
                                      <p:to x="100000" y="100000"/>
                                    </p:animScale>
                                    <p:animScale>
                                      <p:cBhvr>
                                        <p:cTn id="167" dur="26">
                                          <p:stCondLst>
                                            <p:cond delay="1312"/>
                                          </p:stCondLst>
                                        </p:cTn>
                                        <p:tgtEl>
                                          <p:spTgt spid="17"/>
                                        </p:tgtEl>
                                      </p:cBhvr>
                                      <p:to x="100000" y="80000"/>
                                    </p:animScale>
                                    <p:animScale>
                                      <p:cBhvr>
                                        <p:cTn id="168" dur="166" decel="50000">
                                          <p:stCondLst>
                                            <p:cond delay="1338"/>
                                          </p:stCondLst>
                                        </p:cTn>
                                        <p:tgtEl>
                                          <p:spTgt spid="17"/>
                                        </p:tgtEl>
                                      </p:cBhvr>
                                      <p:to x="100000" y="100000"/>
                                    </p:animScale>
                                    <p:animScale>
                                      <p:cBhvr>
                                        <p:cTn id="169" dur="26">
                                          <p:stCondLst>
                                            <p:cond delay="1642"/>
                                          </p:stCondLst>
                                        </p:cTn>
                                        <p:tgtEl>
                                          <p:spTgt spid="17"/>
                                        </p:tgtEl>
                                      </p:cBhvr>
                                      <p:to x="100000" y="90000"/>
                                    </p:animScale>
                                    <p:animScale>
                                      <p:cBhvr>
                                        <p:cTn id="170" dur="166" decel="50000">
                                          <p:stCondLst>
                                            <p:cond delay="1668"/>
                                          </p:stCondLst>
                                        </p:cTn>
                                        <p:tgtEl>
                                          <p:spTgt spid="17"/>
                                        </p:tgtEl>
                                      </p:cBhvr>
                                      <p:to x="100000" y="100000"/>
                                    </p:animScale>
                                    <p:animScale>
                                      <p:cBhvr>
                                        <p:cTn id="171" dur="26">
                                          <p:stCondLst>
                                            <p:cond delay="1808"/>
                                          </p:stCondLst>
                                        </p:cTn>
                                        <p:tgtEl>
                                          <p:spTgt spid="17"/>
                                        </p:tgtEl>
                                      </p:cBhvr>
                                      <p:to x="100000" y="95000"/>
                                    </p:animScale>
                                    <p:animScale>
                                      <p:cBhvr>
                                        <p:cTn id="172" dur="166" decel="50000">
                                          <p:stCondLst>
                                            <p:cond delay="1834"/>
                                          </p:stCondLst>
                                        </p:cTn>
                                        <p:tgtEl>
                                          <p:spTgt spid="17"/>
                                        </p:tgtEl>
                                      </p:cBhvr>
                                      <p:to x="100000" y="100000"/>
                                    </p:animScale>
                                  </p:childTnLst>
                                </p:cTn>
                              </p:par>
                              <p:par>
                                <p:cTn id="173" presetID="26" presetClass="entr" presetSubtype="0" fill="hold" grpId="0" nodeType="withEffect">
                                  <p:stCondLst>
                                    <p:cond delay="1000"/>
                                  </p:stCondLst>
                                  <p:childTnLst>
                                    <p:set>
                                      <p:cBhvr>
                                        <p:cTn id="174" dur="1" fill="hold">
                                          <p:stCondLst>
                                            <p:cond delay="0"/>
                                          </p:stCondLst>
                                        </p:cTn>
                                        <p:tgtEl>
                                          <p:spTgt spid="22"/>
                                        </p:tgtEl>
                                        <p:attrNameLst>
                                          <p:attrName>style.visibility</p:attrName>
                                        </p:attrNameLst>
                                      </p:cBhvr>
                                      <p:to>
                                        <p:strVal val="visible"/>
                                      </p:to>
                                    </p:set>
                                    <p:animEffect transition="in" filter="wipe(down)">
                                      <p:cBhvr>
                                        <p:cTn id="175" dur="580">
                                          <p:stCondLst>
                                            <p:cond delay="0"/>
                                          </p:stCondLst>
                                        </p:cTn>
                                        <p:tgtEl>
                                          <p:spTgt spid="22"/>
                                        </p:tgtEl>
                                      </p:cBhvr>
                                    </p:animEffect>
                                    <p:anim calcmode="lin" valueType="num">
                                      <p:cBhvr>
                                        <p:cTn id="17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7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7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7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8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81" dur="26">
                                          <p:stCondLst>
                                            <p:cond delay="650"/>
                                          </p:stCondLst>
                                        </p:cTn>
                                        <p:tgtEl>
                                          <p:spTgt spid="22"/>
                                        </p:tgtEl>
                                      </p:cBhvr>
                                      <p:to x="100000" y="60000"/>
                                    </p:animScale>
                                    <p:animScale>
                                      <p:cBhvr>
                                        <p:cTn id="182" dur="166" decel="50000">
                                          <p:stCondLst>
                                            <p:cond delay="676"/>
                                          </p:stCondLst>
                                        </p:cTn>
                                        <p:tgtEl>
                                          <p:spTgt spid="22"/>
                                        </p:tgtEl>
                                      </p:cBhvr>
                                      <p:to x="100000" y="100000"/>
                                    </p:animScale>
                                    <p:animScale>
                                      <p:cBhvr>
                                        <p:cTn id="183" dur="26">
                                          <p:stCondLst>
                                            <p:cond delay="1312"/>
                                          </p:stCondLst>
                                        </p:cTn>
                                        <p:tgtEl>
                                          <p:spTgt spid="22"/>
                                        </p:tgtEl>
                                      </p:cBhvr>
                                      <p:to x="100000" y="80000"/>
                                    </p:animScale>
                                    <p:animScale>
                                      <p:cBhvr>
                                        <p:cTn id="184" dur="166" decel="50000">
                                          <p:stCondLst>
                                            <p:cond delay="1338"/>
                                          </p:stCondLst>
                                        </p:cTn>
                                        <p:tgtEl>
                                          <p:spTgt spid="22"/>
                                        </p:tgtEl>
                                      </p:cBhvr>
                                      <p:to x="100000" y="100000"/>
                                    </p:animScale>
                                    <p:animScale>
                                      <p:cBhvr>
                                        <p:cTn id="185" dur="26">
                                          <p:stCondLst>
                                            <p:cond delay="1642"/>
                                          </p:stCondLst>
                                        </p:cTn>
                                        <p:tgtEl>
                                          <p:spTgt spid="22"/>
                                        </p:tgtEl>
                                      </p:cBhvr>
                                      <p:to x="100000" y="90000"/>
                                    </p:animScale>
                                    <p:animScale>
                                      <p:cBhvr>
                                        <p:cTn id="186" dur="166" decel="50000">
                                          <p:stCondLst>
                                            <p:cond delay="1668"/>
                                          </p:stCondLst>
                                        </p:cTn>
                                        <p:tgtEl>
                                          <p:spTgt spid="22"/>
                                        </p:tgtEl>
                                      </p:cBhvr>
                                      <p:to x="100000" y="100000"/>
                                    </p:animScale>
                                    <p:animScale>
                                      <p:cBhvr>
                                        <p:cTn id="187" dur="26">
                                          <p:stCondLst>
                                            <p:cond delay="1808"/>
                                          </p:stCondLst>
                                        </p:cTn>
                                        <p:tgtEl>
                                          <p:spTgt spid="22"/>
                                        </p:tgtEl>
                                      </p:cBhvr>
                                      <p:to x="100000" y="95000"/>
                                    </p:animScale>
                                    <p:animScale>
                                      <p:cBhvr>
                                        <p:cTn id="188" dur="166" decel="50000">
                                          <p:stCondLst>
                                            <p:cond delay="1834"/>
                                          </p:stCondLst>
                                        </p:cTn>
                                        <p:tgtEl>
                                          <p:spTgt spid="22"/>
                                        </p:tgtEl>
                                      </p:cBhvr>
                                      <p:to x="100000" y="100000"/>
                                    </p:animScale>
                                  </p:childTnLst>
                                </p:cTn>
                              </p:par>
                              <p:par>
                                <p:cTn id="189" presetID="26" presetClass="entr" presetSubtype="0" fill="hold" grpId="0" nodeType="withEffect">
                                  <p:stCondLst>
                                    <p:cond delay="1000"/>
                                  </p:stCondLst>
                                  <p:childTnLst>
                                    <p:set>
                                      <p:cBhvr>
                                        <p:cTn id="190" dur="1" fill="hold">
                                          <p:stCondLst>
                                            <p:cond delay="0"/>
                                          </p:stCondLst>
                                        </p:cTn>
                                        <p:tgtEl>
                                          <p:spTgt spid="23"/>
                                        </p:tgtEl>
                                        <p:attrNameLst>
                                          <p:attrName>style.visibility</p:attrName>
                                        </p:attrNameLst>
                                      </p:cBhvr>
                                      <p:to>
                                        <p:strVal val="visible"/>
                                      </p:to>
                                    </p:set>
                                    <p:animEffect transition="in" filter="wipe(down)">
                                      <p:cBhvr>
                                        <p:cTn id="191" dur="580">
                                          <p:stCondLst>
                                            <p:cond delay="0"/>
                                          </p:stCondLst>
                                        </p:cTn>
                                        <p:tgtEl>
                                          <p:spTgt spid="23"/>
                                        </p:tgtEl>
                                      </p:cBhvr>
                                    </p:animEffect>
                                    <p:anim calcmode="lin" valueType="num">
                                      <p:cBhvr>
                                        <p:cTn id="192"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93"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94"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95"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96"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97" dur="26">
                                          <p:stCondLst>
                                            <p:cond delay="650"/>
                                          </p:stCondLst>
                                        </p:cTn>
                                        <p:tgtEl>
                                          <p:spTgt spid="23"/>
                                        </p:tgtEl>
                                      </p:cBhvr>
                                      <p:to x="100000" y="60000"/>
                                    </p:animScale>
                                    <p:animScale>
                                      <p:cBhvr>
                                        <p:cTn id="198" dur="166" decel="50000">
                                          <p:stCondLst>
                                            <p:cond delay="676"/>
                                          </p:stCondLst>
                                        </p:cTn>
                                        <p:tgtEl>
                                          <p:spTgt spid="23"/>
                                        </p:tgtEl>
                                      </p:cBhvr>
                                      <p:to x="100000" y="100000"/>
                                    </p:animScale>
                                    <p:animScale>
                                      <p:cBhvr>
                                        <p:cTn id="199" dur="26">
                                          <p:stCondLst>
                                            <p:cond delay="1312"/>
                                          </p:stCondLst>
                                        </p:cTn>
                                        <p:tgtEl>
                                          <p:spTgt spid="23"/>
                                        </p:tgtEl>
                                      </p:cBhvr>
                                      <p:to x="100000" y="80000"/>
                                    </p:animScale>
                                    <p:animScale>
                                      <p:cBhvr>
                                        <p:cTn id="200" dur="166" decel="50000">
                                          <p:stCondLst>
                                            <p:cond delay="1338"/>
                                          </p:stCondLst>
                                        </p:cTn>
                                        <p:tgtEl>
                                          <p:spTgt spid="23"/>
                                        </p:tgtEl>
                                      </p:cBhvr>
                                      <p:to x="100000" y="100000"/>
                                    </p:animScale>
                                    <p:animScale>
                                      <p:cBhvr>
                                        <p:cTn id="201" dur="26">
                                          <p:stCondLst>
                                            <p:cond delay="1642"/>
                                          </p:stCondLst>
                                        </p:cTn>
                                        <p:tgtEl>
                                          <p:spTgt spid="23"/>
                                        </p:tgtEl>
                                      </p:cBhvr>
                                      <p:to x="100000" y="90000"/>
                                    </p:animScale>
                                    <p:animScale>
                                      <p:cBhvr>
                                        <p:cTn id="202" dur="166" decel="50000">
                                          <p:stCondLst>
                                            <p:cond delay="1668"/>
                                          </p:stCondLst>
                                        </p:cTn>
                                        <p:tgtEl>
                                          <p:spTgt spid="23"/>
                                        </p:tgtEl>
                                      </p:cBhvr>
                                      <p:to x="100000" y="100000"/>
                                    </p:animScale>
                                    <p:animScale>
                                      <p:cBhvr>
                                        <p:cTn id="203" dur="26">
                                          <p:stCondLst>
                                            <p:cond delay="1808"/>
                                          </p:stCondLst>
                                        </p:cTn>
                                        <p:tgtEl>
                                          <p:spTgt spid="23"/>
                                        </p:tgtEl>
                                      </p:cBhvr>
                                      <p:to x="100000" y="95000"/>
                                    </p:animScale>
                                    <p:animScale>
                                      <p:cBhvr>
                                        <p:cTn id="204" dur="166" decel="50000">
                                          <p:stCondLst>
                                            <p:cond delay="1834"/>
                                          </p:stCondLst>
                                        </p:cTn>
                                        <p:tgtEl>
                                          <p:spTgt spid="23"/>
                                        </p:tgtEl>
                                      </p:cBhvr>
                                      <p:to x="100000" y="100000"/>
                                    </p:animScale>
                                  </p:childTnLst>
                                </p:cTn>
                              </p:par>
                              <p:par>
                                <p:cTn id="205" presetID="26" presetClass="entr" presetSubtype="0" fill="hold" grpId="0" nodeType="withEffect">
                                  <p:stCondLst>
                                    <p:cond delay="1000"/>
                                  </p:stCondLst>
                                  <p:childTnLst>
                                    <p:set>
                                      <p:cBhvr>
                                        <p:cTn id="206" dur="1" fill="hold">
                                          <p:stCondLst>
                                            <p:cond delay="0"/>
                                          </p:stCondLst>
                                        </p:cTn>
                                        <p:tgtEl>
                                          <p:spTgt spid="24"/>
                                        </p:tgtEl>
                                        <p:attrNameLst>
                                          <p:attrName>style.visibility</p:attrName>
                                        </p:attrNameLst>
                                      </p:cBhvr>
                                      <p:to>
                                        <p:strVal val="visible"/>
                                      </p:to>
                                    </p:set>
                                    <p:animEffect transition="in" filter="wipe(down)">
                                      <p:cBhvr>
                                        <p:cTn id="207" dur="580">
                                          <p:stCondLst>
                                            <p:cond delay="0"/>
                                          </p:stCondLst>
                                        </p:cTn>
                                        <p:tgtEl>
                                          <p:spTgt spid="24"/>
                                        </p:tgtEl>
                                      </p:cBhvr>
                                    </p:animEffect>
                                    <p:anim calcmode="lin" valueType="num">
                                      <p:cBhvr>
                                        <p:cTn id="20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0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13" dur="26">
                                          <p:stCondLst>
                                            <p:cond delay="650"/>
                                          </p:stCondLst>
                                        </p:cTn>
                                        <p:tgtEl>
                                          <p:spTgt spid="24"/>
                                        </p:tgtEl>
                                      </p:cBhvr>
                                      <p:to x="100000" y="60000"/>
                                    </p:animScale>
                                    <p:animScale>
                                      <p:cBhvr>
                                        <p:cTn id="214" dur="166" decel="50000">
                                          <p:stCondLst>
                                            <p:cond delay="676"/>
                                          </p:stCondLst>
                                        </p:cTn>
                                        <p:tgtEl>
                                          <p:spTgt spid="24"/>
                                        </p:tgtEl>
                                      </p:cBhvr>
                                      <p:to x="100000" y="100000"/>
                                    </p:animScale>
                                    <p:animScale>
                                      <p:cBhvr>
                                        <p:cTn id="215" dur="26">
                                          <p:stCondLst>
                                            <p:cond delay="1312"/>
                                          </p:stCondLst>
                                        </p:cTn>
                                        <p:tgtEl>
                                          <p:spTgt spid="24"/>
                                        </p:tgtEl>
                                      </p:cBhvr>
                                      <p:to x="100000" y="80000"/>
                                    </p:animScale>
                                    <p:animScale>
                                      <p:cBhvr>
                                        <p:cTn id="216" dur="166" decel="50000">
                                          <p:stCondLst>
                                            <p:cond delay="1338"/>
                                          </p:stCondLst>
                                        </p:cTn>
                                        <p:tgtEl>
                                          <p:spTgt spid="24"/>
                                        </p:tgtEl>
                                      </p:cBhvr>
                                      <p:to x="100000" y="100000"/>
                                    </p:animScale>
                                    <p:animScale>
                                      <p:cBhvr>
                                        <p:cTn id="217" dur="26">
                                          <p:stCondLst>
                                            <p:cond delay="1642"/>
                                          </p:stCondLst>
                                        </p:cTn>
                                        <p:tgtEl>
                                          <p:spTgt spid="24"/>
                                        </p:tgtEl>
                                      </p:cBhvr>
                                      <p:to x="100000" y="90000"/>
                                    </p:animScale>
                                    <p:animScale>
                                      <p:cBhvr>
                                        <p:cTn id="218" dur="166" decel="50000">
                                          <p:stCondLst>
                                            <p:cond delay="1668"/>
                                          </p:stCondLst>
                                        </p:cTn>
                                        <p:tgtEl>
                                          <p:spTgt spid="24"/>
                                        </p:tgtEl>
                                      </p:cBhvr>
                                      <p:to x="100000" y="100000"/>
                                    </p:animScale>
                                    <p:animScale>
                                      <p:cBhvr>
                                        <p:cTn id="219" dur="26">
                                          <p:stCondLst>
                                            <p:cond delay="1808"/>
                                          </p:stCondLst>
                                        </p:cTn>
                                        <p:tgtEl>
                                          <p:spTgt spid="24"/>
                                        </p:tgtEl>
                                      </p:cBhvr>
                                      <p:to x="100000" y="95000"/>
                                    </p:animScale>
                                    <p:animScale>
                                      <p:cBhvr>
                                        <p:cTn id="220" dur="166" decel="50000">
                                          <p:stCondLst>
                                            <p:cond delay="1834"/>
                                          </p:stCondLst>
                                        </p:cTn>
                                        <p:tgtEl>
                                          <p:spTgt spid="24"/>
                                        </p:tgtEl>
                                      </p:cBhvr>
                                      <p:to x="100000" y="100000"/>
                                    </p:animScale>
                                  </p:childTnLst>
                                </p:cTn>
                              </p:par>
                              <p:par>
                                <p:cTn id="221" presetID="26" presetClass="entr" presetSubtype="0" fill="hold" grpId="0" nodeType="withEffect">
                                  <p:stCondLst>
                                    <p:cond delay="1000"/>
                                  </p:stCondLst>
                                  <p:childTnLst>
                                    <p:set>
                                      <p:cBhvr>
                                        <p:cTn id="222" dur="1" fill="hold">
                                          <p:stCondLst>
                                            <p:cond delay="0"/>
                                          </p:stCondLst>
                                        </p:cTn>
                                        <p:tgtEl>
                                          <p:spTgt spid="25"/>
                                        </p:tgtEl>
                                        <p:attrNameLst>
                                          <p:attrName>style.visibility</p:attrName>
                                        </p:attrNameLst>
                                      </p:cBhvr>
                                      <p:to>
                                        <p:strVal val="visible"/>
                                      </p:to>
                                    </p:set>
                                    <p:animEffect transition="in" filter="wipe(down)">
                                      <p:cBhvr>
                                        <p:cTn id="223" dur="580">
                                          <p:stCondLst>
                                            <p:cond delay="0"/>
                                          </p:stCondLst>
                                        </p:cTn>
                                        <p:tgtEl>
                                          <p:spTgt spid="25"/>
                                        </p:tgtEl>
                                      </p:cBhvr>
                                    </p:animEffect>
                                    <p:anim calcmode="lin" valueType="num">
                                      <p:cBhvr>
                                        <p:cTn id="224"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25"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26"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27"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28"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29" dur="26">
                                          <p:stCondLst>
                                            <p:cond delay="650"/>
                                          </p:stCondLst>
                                        </p:cTn>
                                        <p:tgtEl>
                                          <p:spTgt spid="25"/>
                                        </p:tgtEl>
                                      </p:cBhvr>
                                      <p:to x="100000" y="60000"/>
                                    </p:animScale>
                                    <p:animScale>
                                      <p:cBhvr>
                                        <p:cTn id="230" dur="166" decel="50000">
                                          <p:stCondLst>
                                            <p:cond delay="676"/>
                                          </p:stCondLst>
                                        </p:cTn>
                                        <p:tgtEl>
                                          <p:spTgt spid="25"/>
                                        </p:tgtEl>
                                      </p:cBhvr>
                                      <p:to x="100000" y="100000"/>
                                    </p:animScale>
                                    <p:animScale>
                                      <p:cBhvr>
                                        <p:cTn id="231" dur="26">
                                          <p:stCondLst>
                                            <p:cond delay="1312"/>
                                          </p:stCondLst>
                                        </p:cTn>
                                        <p:tgtEl>
                                          <p:spTgt spid="25"/>
                                        </p:tgtEl>
                                      </p:cBhvr>
                                      <p:to x="100000" y="80000"/>
                                    </p:animScale>
                                    <p:animScale>
                                      <p:cBhvr>
                                        <p:cTn id="232" dur="166" decel="50000">
                                          <p:stCondLst>
                                            <p:cond delay="1338"/>
                                          </p:stCondLst>
                                        </p:cTn>
                                        <p:tgtEl>
                                          <p:spTgt spid="25"/>
                                        </p:tgtEl>
                                      </p:cBhvr>
                                      <p:to x="100000" y="100000"/>
                                    </p:animScale>
                                    <p:animScale>
                                      <p:cBhvr>
                                        <p:cTn id="233" dur="26">
                                          <p:stCondLst>
                                            <p:cond delay="1642"/>
                                          </p:stCondLst>
                                        </p:cTn>
                                        <p:tgtEl>
                                          <p:spTgt spid="25"/>
                                        </p:tgtEl>
                                      </p:cBhvr>
                                      <p:to x="100000" y="90000"/>
                                    </p:animScale>
                                    <p:animScale>
                                      <p:cBhvr>
                                        <p:cTn id="234" dur="166" decel="50000">
                                          <p:stCondLst>
                                            <p:cond delay="1668"/>
                                          </p:stCondLst>
                                        </p:cTn>
                                        <p:tgtEl>
                                          <p:spTgt spid="25"/>
                                        </p:tgtEl>
                                      </p:cBhvr>
                                      <p:to x="100000" y="100000"/>
                                    </p:animScale>
                                    <p:animScale>
                                      <p:cBhvr>
                                        <p:cTn id="235" dur="26">
                                          <p:stCondLst>
                                            <p:cond delay="1808"/>
                                          </p:stCondLst>
                                        </p:cTn>
                                        <p:tgtEl>
                                          <p:spTgt spid="25"/>
                                        </p:tgtEl>
                                      </p:cBhvr>
                                      <p:to x="100000" y="95000"/>
                                    </p:animScale>
                                    <p:animScale>
                                      <p:cBhvr>
                                        <p:cTn id="236" dur="166" decel="50000">
                                          <p:stCondLst>
                                            <p:cond delay="1834"/>
                                          </p:stCondLst>
                                        </p:cTn>
                                        <p:tgtEl>
                                          <p:spTgt spid="25"/>
                                        </p:tgtEl>
                                      </p:cBhvr>
                                      <p:to x="100000" y="100000"/>
                                    </p:animScale>
                                  </p:childTnLst>
                                </p:cTn>
                              </p:par>
                              <p:par>
                                <p:cTn id="237" presetID="26" presetClass="entr" presetSubtype="0" fill="hold" grpId="0" nodeType="withEffect">
                                  <p:stCondLst>
                                    <p:cond delay="1000"/>
                                  </p:stCondLst>
                                  <p:childTnLst>
                                    <p:set>
                                      <p:cBhvr>
                                        <p:cTn id="238" dur="1" fill="hold">
                                          <p:stCondLst>
                                            <p:cond delay="0"/>
                                          </p:stCondLst>
                                        </p:cTn>
                                        <p:tgtEl>
                                          <p:spTgt spid="26"/>
                                        </p:tgtEl>
                                        <p:attrNameLst>
                                          <p:attrName>style.visibility</p:attrName>
                                        </p:attrNameLst>
                                      </p:cBhvr>
                                      <p:to>
                                        <p:strVal val="visible"/>
                                      </p:to>
                                    </p:set>
                                    <p:animEffect transition="in" filter="wipe(down)">
                                      <p:cBhvr>
                                        <p:cTn id="239" dur="580">
                                          <p:stCondLst>
                                            <p:cond delay="0"/>
                                          </p:stCondLst>
                                        </p:cTn>
                                        <p:tgtEl>
                                          <p:spTgt spid="26"/>
                                        </p:tgtEl>
                                      </p:cBhvr>
                                    </p:animEffect>
                                    <p:anim calcmode="lin" valueType="num">
                                      <p:cBhvr>
                                        <p:cTn id="240"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41"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42"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43"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44"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45" dur="26">
                                          <p:stCondLst>
                                            <p:cond delay="650"/>
                                          </p:stCondLst>
                                        </p:cTn>
                                        <p:tgtEl>
                                          <p:spTgt spid="26"/>
                                        </p:tgtEl>
                                      </p:cBhvr>
                                      <p:to x="100000" y="60000"/>
                                    </p:animScale>
                                    <p:animScale>
                                      <p:cBhvr>
                                        <p:cTn id="246" dur="166" decel="50000">
                                          <p:stCondLst>
                                            <p:cond delay="676"/>
                                          </p:stCondLst>
                                        </p:cTn>
                                        <p:tgtEl>
                                          <p:spTgt spid="26"/>
                                        </p:tgtEl>
                                      </p:cBhvr>
                                      <p:to x="100000" y="100000"/>
                                    </p:animScale>
                                    <p:animScale>
                                      <p:cBhvr>
                                        <p:cTn id="247" dur="26">
                                          <p:stCondLst>
                                            <p:cond delay="1312"/>
                                          </p:stCondLst>
                                        </p:cTn>
                                        <p:tgtEl>
                                          <p:spTgt spid="26"/>
                                        </p:tgtEl>
                                      </p:cBhvr>
                                      <p:to x="100000" y="80000"/>
                                    </p:animScale>
                                    <p:animScale>
                                      <p:cBhvr>
                                        <p:cTn id="248" dur="166" decel="50000">
                                          <p:stCondLst>
                                            <p:cond delay="1338"/>
                                          </p:stCondLst>
                                        </p:cTn>
                                        <p:tgtEl>
                                          <p:spTgt spid="26"/>
                                        </p:tgtEl>
                                      </p:cBhvr>
                                      <p:to x="100000" y="100000"/>
                                    </p:animScale>
                                    <p:animScale>
                                      <p:cBhvr>
                                        <p:cTn id="249" dur="26">
                                          <p:stCondLst>
                                            <p:cond delay="1642"/>
                                          </p:stCondLst>
                                        </p:cTn>
                                        <p:tgtEl>
                                          <p:spTgt spid="26"/>
                                        </p:tgtEl>
                                      </p:cBhvr>
                                      <p:to x="100000" y="90000"/>
                                    </p:animScale>
                                    <p:animScale>
                                      <p:cBhvr>
                                        <p:cTn id="250" dur="166" decel="50000">
                                          <p:stCondLst>
                                            <p:cond delay="1668"/>
                                          </p:stCondLst>
                                        </p:cTn>
                                        <p:tgtEl>
                                          <p:spTgt spid="26"/>
                                        </p:tgtEl>
                                      </p:cBhvr>
                                      <p:to x="100000" y="100000"/>
                                    </p:animScale>
                                    <p:animScale>
                                      <p:cBhvr>
                                        <p:cTn id="251" dur="26">
                                          <p:stCondLst>
                                            <p:cond delay="1808"/>
                                          </p:stCondLst>
                                        </p:cTn>
                                        <p:tgtEl>
                                          <p:spTgt spid="26"/>
                                        </p:tgtEl>
                                      </p:cBhvr>
                                      <p:to x="100000" y="95000"/>
                                    </p:animScale>
                                    <p:animScale>
                                      <p:cBhvr>
                                        <p:cTn id="252" dur="166" decel="50000">
                                          <p:stCondLst>
                                            <p:cond delay="1834"/>
                                          </p:stCondLst>
                                        </p:cTn>
                                        <p:tgtEl>
                                          <p:spTgt spid="26"/>
                                        </p:tgtEl>
                                      </p:cBhvr>
                                      <p:to x="100000" y="100000"/>
                                    </p:animScale>
                                  </p:childTnLst>
                                </p:cTn>
                              </p:par>
                              <p:par>
                                <p:cTn id="253" presetID="26" presetClass="entr" presetSubtype="0" fill="hold" grpId="0" nodeType="withEffect">
                                  <p:stCondLst>
                                    <p:cond delay="1000"/>
                                  </p:stCondLst>
                                  <p:childTnLst>
                                    <p:set>
                                      <p:cBhvr>
                                        <p:cTn id="254" dur="1" fill="hold">
                                          <p:stCondLst>
                                            <p:cond delay="0"/>
                                          </p:stCondLst>
                                        </p:cTn>
                                        <p:tgtEl>
                                          <p:spTgt spid="31"/>
                                        </p:tgtEl>
                                        <p:attrNameLst>
                                          <p:attrName>style.visibility</p:attrName>
                                        </p:attrNameLst>
                                      </p:cBhvr>
                                      <p:to>
                                        <p:strVal val="visible"/>
                                      </p:to>
                                    </p:set>
                                    <p:animEffect transition="in" filter="wipe(down)">
                                      <p:cBhvr>
                                        <p:cTn id="255" dur="580">
                                          <p:stCondLst>
                                            <p:cond delay="0"/>
                                          </p:stCondLst>
                                        </p:cTn>
                                        <p:tgtEl>
                                          <p:spTgt spid="31"/>
                                        </p:tgtEl>
                                      </p:cBhvr>
                                    </p:animEffect>
                                    <p:anim calcmode="lin" valueType="num">
                                      <p:cBhvr>
                                        <p:cTn id="256"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257"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258"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259"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260"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261" dur="26">
                                          <p:stCondLst>
                                            <p:cond delay="650"/>
                                          </p:stCondLst>
                                        </p:cTn>
                                        <p:tgtEl>
                                          <p:spTgt spid="31"/>
                                        </p:tgtEl>
                                      </p:cBhvr>
                                      <p:to x="100000" y="60000"/>
                                    </p:animScale>
                                    <p:animScale>
                                      <p:cBhvr>
                                        <p:cTn id="262" dur="166" decel="50000">
                                          <p:stCondLst>
                                            <p:cond delay="676"/>
                                          </p:stCondLst>
                                        </p:cTn>
                                        <p:tgtEl>
                                          <p:spTgt spid="31"/>
                                        </p:tgtEl>
                                      </p:cBhvr>
                                      <p:to x="100000" y="100000"/>
                                    </p:animScale>
                                    <p:animScale>
                                      <p:cBhvr>
                                        <p:cTn id="263" dur="26">
                                          <p:stCondLst>
                                            <p:cond delay="1312"/>
                                          </p:stCondLst>
                                        </p:cTn>
                                        <p:tgtEl>
                                          <p:spTgt spid="31"/>
                                        </p:tgtEl>
                                      </p:cBhvr>
                                      <p:to x="100000" y="80000"/>
                                    </p:animScale>
                                    <p:animScale>
                                      <p:cBhvr>
                                        <p:cTn id="264" dur="166" decel="50000">
                                          <p:stCondLst>
                                            <p:cond delay="1338"/>
                                          </p:stCondLst>
                                        </p:cTn>
                                        <p:tgtEl>
                                          <p:spTgt spid="31"/>
                                        </p:tgtEl>
                                      </p:cBhvr>
                                      <p:to x="100000" y="100000"/>
                                    </p:animScale>
                                    <p:animScale>
                                      <p:cBhvr>
                                        <p:cTn id="265" dur="26">
                                          <p:stCondLst>
                                            <p:cond delay="1642"/>
                                          </p:stCondLst>
                                        </p:cTn>
                                        <p:tgtEl>
                                          <p:spTgt spid="31"/>
                                        </p:tgtEl>
                                      </p:cBhvr>
                                      <p:to x="100000" y="90000"/>
                                    </p:animScale>
                                    <p:animScale>
                                      <p:cBhvr>
                                        <p:cTn id="266" dur="166" decel="50000">
                                          <p:stCondLst>
                                            <p:cond delay="1668"/>
                                          </p:stCondLst>
                                        </p:cTn>
                                        <p:tgtEl>
                                          <p:spTgt spid="31"/>
                                        </p:tgtEl>
                                      </p:cBhvr>
                                      <p:to x="100000" y="100000"/>
                                    </p:animScale>
                                    <p:animScale>
                                      <p:cBhvr>
                                        <p:cTn id="267" dur="26">
                                          <p:stCondLst>
                                            <p:cond delay="1808"/>
                                          </p:stCondLst>
                                        </p:cTn>
                                        <p:tgtEl>
                                          <p:spTgt spid="31"/>
                                        </p:tgtEl>
                                      </p:cBhvr>
                                      <p:to x="100000" y="95000"/>
                                    </p:animScale>
                                    <p:animScale>
                                      <p:cBhvr>
                                        <p:cTn id="268" dur="166" decel="50000">
                                          <p:stCondLst>
                                            <p:cond delay="1834"/>
                                          </p:stCondLst>
                                        </p:cTn>
                                        <p:tgtEl>
                                          <p:spTgt spid="31"/>
                                        </p:tgtEl>
                                      </p:cBhvr>
                                      <p:to x="100000" y="100000"/>
                                    </p:animScale>
                                  </p:childTnLst>
                                </p:cTn>
                              </p:par>
                              <p:par>
                                <p:cTn id="269" presetID="26" presetClass="entr" presetSubtype="0" fill="hold" grpId="0" nodeType="withEffect">
                                  <p:stCondLst>
                                    <p:cond delay="1000"/>
                                  </p:stCondLst>
                                  <p:childTnLst>
                                    <p:set>
                                      <p:cBhvr>
                                        <p:cTn id="270" dur="1" fill="hold">
                                          <p:stCondLst>
                                            <p:cond delay="0"/>
                                          </p:stCondLst>
                                        </p:cTn>
                                        <p:tgtEl>
                                          <p:spTgt spid="30"/>
                                        </p:tgtEl>
                                        <p:attrNameLst>
                                          <p:attrName>style.visibility</p:attrName>
                                        </p:attrNameLst>
                                      </p:cBhvr>
                                      <p:to>
                                        <p:strVal val="visible"/>
                                      </p:to>
                                    </p:set>
                                    <p:animEffect transition="in" filter="wipe(down)">
                                      <p:cBhvr>
                                        <p:cTn id="271" dur="580">
                                          <p:stCondLst>
                                            <p:cond delay="0"/>
                                          </p:stCondLst>
                                        </p:cTn>
                                        <p:tgtEl>
                                          <p:spTgt spid="30"/>
                                        </p:tgtEl>
                                      </p:cBhvr>
                                    </p:animEffect>
                                    <p:anim calcmode="lin" valueType="num">
                                      <p:cBhvr>
                                        <p:cTn id="272"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273"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274"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275"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276"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277" dur="26">
                                          <p:stCondLst>
                                            <p:cond delay="650"/>
                                          </p:stCondLst>
                                        </p:cTn>
                                        <p:tgtEl>
                                          <p:spTgt spid="30"/>
                                        </p:tgtEl>
                                      </p:cBhvr>
                                      <p:to x="100000" y="60000"/>
                                    </p:animScale>
                                    <p:animScale>
                                      <p:cBhvr>
                                        <p:cTn id="278" dur="166" decel="50000">
                                          <p:stCondLst>
                                            <p:cond delay="676"/>
                                          </p:stCondLst>
                                        </p:cTn>
                                        <p:tgtEl>
                                          <p:spTgt spid="30"/>
                                        </p:tgtEl>
                                      </p:cBhvr>
                                      <p:to x="100000" y="100000"/>
                                    </p:animScale>
                                    <p:animScale>
                                      <p:cBhvr>
                                        <p:cTn id="279" dur="26">
                                          <p:stCondLst>
                                            <p:cond delay="1312"/>
                                          </p:stCondLst>
                                        </p:cTn>
                                        <p:tgtEl>
                                          <p:spTgt spid="30"/>
                                        </p:tgtEl>
                                      </p:cBhvr>
                                      <p:to x="100000" y="80000"/>
                                    </p:animScale>
                                    <p:animScale>
                                      <p:cBhvr>
                                        <p:cTn id="280" dur="166" decel="50000">
                                          <p:stCondLst>
                                            <p:cond delay="1338"/>
                                          </p:stCondLst>
                                        </p:cTn>
                                        <p:tgtEl>
                                          <p:spTgt spid="30"/>
                                        </p:tgtEl>
                                      </p:cBhvr>
                                      <p:to x="100000" y="100000"/>
                                    </p:animScale>
                                    <p:animScale>
                                      <p:cBhvr>
                                        <p:cTn id="281" dur="26">
                                          <p:stCondLst>
                                            <p:cond delay="1642"/>
                                          </p:stCondLst>
                                        </p:cTn>
                                        <p:tgtEl>
                                          <p:spTgt spid="30"/>
                                        </p:tgtEl>
                                      </p:cBhvr>
                                      <p:to x="100000" y="90000"/>
                                    </p:animScale>
                                    <p:animScale>
                                      <p:cBhvr>
                                        <p:cTn id="282" dur="166" decel="50000">
                                          <p:stCondLst>
                                            <p:cond delay="1668"/>
                                          </p:stCondLst>
                                        </p:cTn>
                                        <p:tgtEl>
                                          <p:spTgt spid="30"/>
                                        </p:tgtEl>
                                      </p:cBhvr>
                                      <p:to x="100000" y="100000"/>
                                    </p:animScale>
                                    <p:animScale>
                                      <p:cBhvr>
                                        <p:cTn id="283" dur="26">
                                          <p:stCondLst>
                                            <p:cond delay="1808"/>
                                          </p:stCondLst>
                                        </p:cTn>
                                        <p:tgtEl>
                                          <p:spTgt spid="30"/>
                                        </p:tgtEl>
                                      </p:cBhvr>
                                      <p:to x="100000" y="95000"/>
                                    </p:animScale>
                                    <p:animScale>
                                      <p:cBhvr>
                                        <p:cTn id="284" dur="166" decel="50000">
                                          <p:stCondLst>
                                            <p:cond delay="1834"/>
                                          </p:stCondLst>
                                        </p:cTn>
                                        <p:tgtEl>
                                          <p:spTgt spid="30"/>
                                        </p:tgtEl>
                                      </p:cBhvr>
                                      <p:to x="100000" y="100000"/>
                                    </p:animScale>
                                  </p:childTnLst>
                                </p:cTn>
                              </p:par>
                              <p:par>
                                <p:cTn id="285" presetID="26" presetClass="entr" presetSubtype="0" fill="hold" grpId="0" nodeType="withEffect">
                                  <p:stCondLst>
                                    <p:cond delay="1000"/>
                                  </p:stCondLst>
                                  <p:childTnLst>
                                    <p:set>
                                      <p:cBhvr>
                                        <p:cTn id="286" dur="1" fill="hold">
                                          <p:stCondLst>
                                            <p:cond delay="0"/>
                                          </p:stCondLst>
                                        </p:cTn>
                                        <p:tgtEl>
                                          <p:spTgt spid="29"/>
                                        </p:tgtEl>
                                        <p:attrNameLst>
                                          <p:attrName>style.visibility</p:attrName>
                                        </p:attrNameLst>
                                      </p:cBhvr>
                                      <p:to>
                                        <p:strVal val="visible"/>
                                      </p:to>
                                    </p:set>
                                    <p:animEffect transition="in" filter="wipe(down)">
                                      <p:cBhvr>
                                        <p:cTn id="287" dur="580">
                                          <p:stCondLst>
                                            <p:cond delay="0"/>
                                          </p:stCondLst>
                                        </p:cTn>
                                        <p:tgtEl>
                                          <p:spTgt spid="29"/>
                                        </p:tgtEl>
                                      </p:cBhvr>
                                    </p:animEffect>
                                    <p:anim calcmode="lin" valueType="num">
                                      <p:cBhvr>
                                        <p:cTn id="28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28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29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29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29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293" dur="26">
                                          <p:stCondLst>
                                            <p:cond delay="650"/>
                                          </p:stCondLst>
                                        </p:cTn>
                                        <p:tgtEl>
                                          <p:spTgt spid="29"/>
                                        </p:tgtEl>
                                      </p:cBhvr>
                                      <p:to x="100000" y="60000"/>
                                    </p:animScale>
                                    <p:animScale>
                                      <p:cBhvr>
                                        <p:cTn id="294" dur="166" decel="50000">
                                          <p:stCondLst>
                                            <p:cond delay="676"/>
                                          </p:stCondLst>
                                        </p:cTn>
                                        <p:tgtEl>
                                          <p:spTgt spid="29"/>
                                        </p:tgtEl>
                                      </p:cBhvr>
                                      <p:to x="100000" y="100000"/>
                                    </p:animScale>
                                    <p:animScale>
                                      <p:cBhvr>
                                        <p:cTn id="295" dur="26">
                                          <p:stCondLst>
                                            <p:cond delay="1312"/>
                                          </p:stCondLst>
                                        </p:cTn>
                                        <p:tgtEl>
                                          <p:spTgt spid="29"/>
                                        </p:tgtEl>
                                      </p:cBhvr>
                                      <p:to x="100000" y="80000"/>
                                    </p:animScale>
                                    <p:animScale>
                                      <p:cBhvr>
                                        <p:cTn id="296" dur="166" decel="50000">
                                          <p:stCondLst>
                                            <p:cond delay="1338"/>
                                          </p:stCondLst>
                                        </p:cTn>
                                        <p:tgtEl>
                                          <p:spTgt spid="29"/>
                                        </p:tgtEl>
                                      </p:cBhvr>
                                      <p:to x="100000" y="100000"/>
                                    </p:animScale>
                                    <p:animScale>
                                      <p:cBhvr>
                                        <p:cTn id="297" dur="26">
                                          <p:stCondLst>
                                            <p:cond delay="1642"/>
                                          </p:stCondLst>
                                        </p:cTn>
                                        <p:tgtEl>
                                          <p:spTgt spid="29"/>
                                        </p:tgtEl>
                                      </p:cBhvr>
                                      <p:to x="100000" y="90000"/>
                                    </p:animScale>
                                    <p:animScale>
                                      <p:cBhvr>
                                        <p:cTn id="298" dur="166" decel="50000">
                                          <p:stCondLst>
                                            <p:cond delay="1668"/>
                                          </p:stCondLst>
                                        </p:cTn>
                                        <p:tgtEl>
                                          <p:spTgt spid="29"/>
                                        </p:tgtEl>
                                      </p:cBhvr>
                                      <p:to x="100000" y="100000"/>
                                    </p:animScale>
                                    <p:animScale>
                                      <p:cBhvr>
                                        <p:cTn id="299" dur="26">
                                          <p:stCondLst>
                                            <p:cond delay="1808"/>
                                          </p:stCondLst>
                                        </p:cTn>
                                        <p:tgtEl>
                                          <p:spTgt spid="29"/>
                                        </p:tgtEl>
                                      </p:cBhvr>
                                      <p:to x="100000" y="95000"/>
                                    </p:animScale>
                                    <p:animScale>
                                      <p:cBhvr>
                                        <p:cTn id="300" dur="166" decel="50000">
                                          <p:stCondLst>
                                            <p:cond delay="1834"/>
                                          </p:stCondLst>
                                        </p:cTn>
                                        <p:tgtEl>
                                          <p:spTgt spid="29"/>
                                        </p:tgtEl>
                                      </p:cBhvr>
                                      <p:to x="100000" y="100000"/>
                                    </p:animScale>
                                  </p:childTnLst>
                                </p:cTn>
                              </p:par>
                              <p:par>
                                <p:cTn id="301" presetID="26" presetClass="entr" presetSubtype="0" fill="hold" grpId="0" nodeType="withEffect">
                                  <p:stCondLst>
                                    <p:cond delay="1000"/>
                                  </p:stCondLst>
                                  <p:childTnLst>
                                    <p:set>
                                      <p:cBhvr>
                                        <p:cTn id="302" dur="1" fill="hold">
                                          <p:stCondLst>
                                            <p:cond delay="0"/>
                                          </p:stCondLst>
                                        </p:cTn>
                                        <p:tgtEl>
                                          <p:spTgt spid="28"/>
                                        </p:tgtEl>
                                        <p:attrNameLst>
                                          <p:attrName>style.visibility</p:attrName>
                                        </p:attrNameLst>
                                      </p:cBhvr>
                                      <p:to>
                                        <p:strVal val="visible"/>
                                      </p:to>
                                    </p:set>
                                    <p:animEffect transition="in" filter="wipe(down)">
                                      <p:cBhvr>
                                        <p:cTn id="303" dur="580">
                                          <p:stCondLst>
                                            <p:cond delay="0"/>
                                          </p:stCondLst>
                                        </p:cTn>
                                        <p:tgtEl>
                                          <p:spTgt spid="28"/>
                                        </p:tgtEl>
                                      </p:cBhvr>
                                    </p:animEffect>
                                    <p:anim calcmode="lin" valueType="num">
                                      <p:cBhvr>
                                        <p:cTn id="304"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305"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306"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307"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308"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309" dur="26">
                                          <p:stCondLst>
                                            <p:cond delay="650"/>
                                          </p:stCondLst>
                                        </p:cTn>
                                        <p:tgtEl>
                                          <p:spTgt spid="28"/>
                                        </p:tgtEl>
                                      </p:cBhvr>
                                      <p:to x="100000" y="60000"/>
                                    </p:animScale>
                                    <p:animScale>
                                      <p:cBhvr>
                                        <p:cTn id="310" dur="166" decel="50000">
                                          <p:stCondLst>
                                            <p:cond delay="676"/>
                                          </p:stCondLst>
                                        </p:cTn>
                                        <p:tgtEl>
                                          <p:spTgt spid="28"/>
                                        </p:tgtEl>
                                      </p:cBhvr>
                                      <p:to x="100000" y="100000"/>
                                    </p:animScale>
                                    <p:animScale>
                                      <p:cBhvr>
                                        <p:cTn id="311" dur="26">
                                          <p:stCondLst>
                                            <p:cond delay="1312"/>
                                          </p:stCondLst>
                                        </p:cTn>
                                        <p:tgtEl>
                                          <p:spTgt spid="28"/>
                                        </p:tgtEl>
                                      </p:cBhvr>
                                      <p:to x="100000" y="80000"/>
                                    </p:animScale>
                                    <p:animScale>
                                      <p:cBhvr>
                                        <p:cTn id="312" dur="166" decel="50000">
                                          <p:stCondLst>
                                            <p:cond delay="1338"/>
                                          </p:stCondLst>
                                        </p:cTn>
                                        <p:tgtEl>
                                          <p:spTgt spid="28"/>
                                        </p:tgtEl>
                                      </p:cBhvr>
                                      <p:to x="100000" y="100000"/>
                                    </p:animScale>
                                    <p:animScale>
                                      <p:cBhvr>
                                        <p:cTn id="313" dur="26">
                                          <p:stCondLst>
                                            <p:cond delay="1642"/>
                                          </p:stCondLst>
                                        </p:cTn>
                                        <p:tgtEl>
                                          <p:spTgt spid="28"/>
                                        </p:tgtEl>
                                      </p:cBhvr>
                                      <p:to x="100000" y="90000"/>
                                    </p:animScale>
                                    <p:animScale>
                                      <p:cBhvr>
                                        <p:cTn id="314" dur="166" decel="50000">
                                          <p:stCondLst>
                                            <p:cond delay="1668"/>
                                          </p:stCondLst>
                                        </p:cTn>
                                        <p:tgtEl>
                                          <p:spTgt spid="28"/>
                                        </p:tgtEl>
                                      </p:cBhvr>
                                      <p:to x="100000" y="100000"/>
                                    </p:animScale>
                                    <p:animScale>
                                      <p:cBhvr>
                                        <p:cTn id="315" dur="26">
                                          <p:stCondLst>
                                            <p:cond delay="1808"/>
                                          </p:stCondLst>
                                        </p:cTn>
                                        <p:tgtEl>
                                          <p:spTgt spid="28"/>
                                        </p:tgtEl>
                                      </p:cBhvr>
                                      <p:to x="100000" y="95000"/>
                                    </p:animScale>
                                    <p:animScale>
                                      <p:cBhvr>
                                        <p:cTn id="316" dur="166" decel="50000">
                                          <p:stCondLst>
                                            <p:cond delay="1834"/>
                                          </p:stCondLst>
                                        </p:cTn>
                                        <p:tgtEl>
                                          <p:spTgt spid="28"/>
                                        </p:tgtEl>
                                      </p:cBhvr>
                                      <p:to x="100000" y="100000"/>
                                    </p:animScale>
                                  </p:childTnLst>
                                </p:cTn>
                              </p:par>
                              <p:par>
                                <p:cTn id="317" presetID="26" presetClass="entr" presetSubtype="0" fill="hold" grpId="0" nodeType="withEffect">
                                  <p:stCondLst>
                                    <p:cond delay="1000"/>
                                  </p:stCondLst>
                                  <p:childTnLst>
                                    <p:set>
                                      <p:cBhvr>
                                        <p:cTn id="318" dur="1" fill="hold">
                                          <p:stCondLst>
                                            <p:cond delay="0"/>
                                          </p:stCondLst>
                                        </p:cTn>
                                        <p:tgtEl>
                                          <p:spTgt spid="27"/>
                                        </p:tgtEl>
                                        <p:attrNameLst>
                                          <p:attrName>style.visibility</p:attrName>
                                        </p:attrNameLst>
                                      </p:cBhvr>
                                      <p:to>
                                        <p:strVal val="visible"/>
                                      </p:to>
                                    </p:set>
                                    <p:animEffect transition="in" filter="wipe(down)">
                                      <p:cBhvr>
                                        <p:cTn id="319" dur="580">
                                          <p:stCondLst>
                                            <p:cond delay="0"/>
                                          </p:stCondLst>
                                        </p:cTn>
                                        <p:tgtEl>
                                          <p:spTgt spid="27"/>
                                        </p:tgtEl>
                                      </p:cBhvr>
                                    </p:animEffect>
                                    <p:anim calcmode="lin" valueType="num">
                                      <p:cBhvr>
                                        <p:cTn id="320"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321"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322"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323"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324"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325" dur="26">
                                          <p:stCondLst>
                                            <p:cond delay="650"/>
                                          </p:stCondLst>
                                        </p:cTn>
                                        <p:tgtEl>
                                          <p:spTgt spid="27"/>
                                        </p:tgtEl>
                                      </p:cBhvr>
                                      <p:to x="100000" y="60000"/>
                                    </p:animScale>
                                    <p:animScale>
                                      <p:cBhvr>
                                        <p:cTn id="326" dur="166" decel="50000">
                                          <p:stCondLst>
                                            <p:cond delay="676"/>
                                          </p:stCondLst>
                                        </p:cTn>
                                        <p:tgtEl>
                                          <p:spTgt spid="27"/>
                                        </p:tgtEl>
                                      </p:cBhvr>
                                      <p:to x="100000" y="100000"/>
                                    </p:animScale>
                                    <p:animScale>
                                      <p:cBhvr>
                                        <p:cTn id="327" dur="26">
                                          <p:stCondLst>
                                            <p:cond delay="1312"/>
                                          </p:stCondLst>
                                        </p:cTn>
                                        <p:tgtEl>
                                          <p:spTgt spid="27"/>
                                        </p:tgtEl>
                                      </p:cBhvr>
                                      <p:to x="100000" y="80000"/>
                                    </p:animScale>
                                    <p:animScale>
                                      <p:cBhvr>
                                        <p:cTn id="328" dur="166" decel="50000">
                                          <p:stCondLst>
                                            <p:cond delay="1338"/>
                                          </p:stCondLst>
                                        </p:cTn>
                                        <p:tgtEl>
                                          <p:spTgt spid="27"/>
                                        </p:tgtEl>
                                      </p:cBhvr>
                                      <p:to x="100000" y="100000"/>
                                    </p:animScale>
                                    <p:animScale>
                                      <p:cBhvr>
                                        <p:cTn id="329" dur="26">
                                          <p:stCondLst>
                                            <p:cond delay="1642"/>
                                          </p:stCondLst>
                                        </p:cTn>
                                        <p:tgtEl>
                                          <p:spTgt spid="27"/>
                                        </p:tgtEl>
                                      </p:cBhvr>
                                      <p:to x="100000" y="90000"/>
                                    </p:animScale>
                                    <p:animScale>
                                      <p:cBhvr>
                                        <p:cTn id="330" dur="166" decel="50000">
                                          <p:stCondLst>
                                            <p:cond delay="1668"/>
                                          </p:stCondLst>
                                        </p:cTn>
                                        <p:tgtEl>
                                          <p:spTgt spid="27"/>
                                        </p:tgtEl>
                                      </p:cBhvr>
                                      <p:to x="100000" y="100000"/>
                                    </p:animScale>
                                    <p:animScale>
                                      <p:cBhvr>
                                        <p:cTn id="331" dur="26">
                                          <p:stCondLst>
                                            <p:cond delay="1808"/>
                                          </p:stCondLst>
                                        </p:cTn>
                                        <p:tgtEl>
                                          <p:spTgt spid="27"/>
                                        </p:tgtEl>
                                      </p:cBhvr>
                                      <p:to x="100000" y="95000"/>
                                    </p:animScale>
                                    <p:animScale>
                                      <p:cBhvr>
                                        <p:cTn id="332" dur="166" decel="50000">
                                          <p:stCondLst>
                                            <p:cond delay="1834"/>
                                          </p:stCondLst>
                                        </p:cTn>
                                        <p:tgtEl>
                                          <p:spTgt spid="27"/>
                                        </p:tgtEl>
                                      </p:cBhvr>
                                      <p:to x="100000" y="100000"/>
                                    </p:animScale>
                                  </p:childTnLst>
                                </p:cTn>
                              </p:par>
                              <p:par>
                                <p:cTn id="333" presetID="26" presetClass="entr" presetSubtype="0" fill="hold" grpId="0" nodeType="withEffect">
                                  <p:stCondLst>
                                    <p:cond delay="1000"/>
                                  </p:stCondLst>
                                  <p:childTnLst>
                                    <p:set>
                                      <p:cBhvr>
                                        <p:cTn id="334" dur="1" fill="hold">
                                          <p:stCondLst>
                                            <p:cond delay="0"/>
                                          </p:stCondLst>
                                        </p:cTn>
                                        <p:tgtEl>
                                          <p:spTgt spid="37"/>
                                        </p:tgtEl>
                                        <p:attrNameLst>
                                          <p:attrName>style.visibility</p:attrName>
                                        </p:attrNameLst>
                                      </p:cBhvr>
                                      <p:to>
                                        <p:strVal val="visible"/>
                                      </p:to>
                                    </p:set>
                                    <p:animEffect transition="in" filter="wipe(down)">
                                      <p:cBhvr>
                                        <p:cTn id="335" dur="580">
                                          <p:stCondLst>
                                            <p:cond delay="0"/>
                                          </p:stCondLst>
                                        </p:cTn>
                                        <p:tgtEl>
                                          <p:spTgt spid="37"/>
                                        </p:tgtEl>
                                      </p:cBhvr>
                                    </p:animEffect>
                                    <p:anim calcmode="lin" valueType="num">
                                      <p:cBhvr>
                                        <p:cTn id="336"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337"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338"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339"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340"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341" dur="26">
                                          <p:stCondLst>
                                            <p:cond delay="650"/>
                                          </p:stCondLst>
                                        </p:cTn>
                                        <p:tgtEl>
                                          <p:spTgt spid="37"/>
                                        </p:tgtEl>
                                      </p:cBhvr>
                                      <p:to x="100000" y="60000"/>
                                    </p:animScale>
                                    <p:animScale>
                                      <p:cBhvr>
                                        <p:cTn id="342" dur="166" decel="50000">
                                          <p:stCondLst>
                                            <p:cond delay="676"/>
                                          </p:stCondLst>
                                        </p:cTn>
                                        <p:tgtEl>
                                          <p:spTgt spid="37"/>
                                        </p:tgtEl>
                                      </p:cBhvr>
                                      <p:to x="100000" y="100000"/>
                                    </p:animScale>
                                    <p:animScale>
                                      <p:cBhvr>
                                        <p:cTn id="343" dur="26">
                                          <p:stCondLst>
                                            <p:cond delay="1312"/>
                                          </p:stCondLst>
                                        </p:cTn>
                                        <p:tgtEl>
                                          <p:spTgt spid="37"/>
                                        </p:tgtEl>
                                      </p:cBhvr>
                                      <p:to x="100000" y="80000"/>
                                    </p:animScale>
                                    <p:animScale>
                                      <p:cBhvr>
                                        <p:cTn id="344" dur="166" decel="50000">
                                          <p:stCondLst>
                                            <p:cond delay="1338"/>
                                          </p:stCondLst>
                                        </p:cTn>
                                        <p:tgtEl>
                                          <p:spTgt spid="37"/>
                                        </p:tgtEl>
                                      </p:cBhvr>
                                      <p:to x="100000" y="100000"/>
                                    </p:animScale>
                                    <p:animScale>
                                      <p:cBhvr>
                                        <p:cTn id="345" dur="26">
                                          <p:stCondLst>
                                            <p:cond delay="1642"/>
                                          </p:stCondLst>
                                        </p:cTn>
                                        <p:tgtEl>
                                          <p:spTgt spid="37"/>
                                        </p:tgtEl>
                                      </p:cBhvr>
                                      <p:to x="100000" y="90000"/>
                                    </p:animScale>
                                    <p:animScale>
                                      <p:cBhvr>
                                        <p:cTn id="346" dur="166" decel="50000">
                                          <p:stCondLst>
                                            <p:cond delay="1668"/>
                                          </p:stCondLst>
                                        </p:cTn>
                                        <p:tgtEl>
                                          <p:spTgt spid="37"/>
                                        </p:tgtEl>
                                      </p:cBhvr>
                                      <p:to x="100000" y="100000"/>
                                    </p:animScale>
                                    <p:animScale>
                                      <p:cBhvr>
                                        <p:cTn id="347" dur="26">
                                          <p:stCondLst>
                                            <p:cond delay="1808"/>
                                          </p:stCondLst>
                                        </p:cTn>
                                        <p:tgtEl>
                                          <p:spTgt spid="37"/>
                                        </p:tgtEl>
                                      </p:cBhvr>
                                      <p:to x="100000" y="95000"/>
                                    </p:animScale>
                                    <p:animScale>
                                      <p:cBhvr>
                                        <p:cTn id="348" dur="166" decel="50000">
                                          <p:stCondLst>
                                            <p:cond delay="1834"/>
                                          </p:stCondLst>
                                        </p:cTn>
                                        <p:tgtEl>
                                          <p:spTgt spid="37"/>
                                        </p:tgtEl>
                                      </p:cBhvr>
                                      <p:to x="100000" y="100000"/>
                                    </p:animScale>
                                  </p:childTnLst>
                                </p:cTn>
                              </p:par>
                              <p:par>
                                <p:cTn id="349" presetID="26" presetClass="entr" presetSubtype="0" fill="hold" grpId="0" nodeType="withEffect">
                                  <p:stCondLst>
                                    <p:cond delay="1000"/>
                                  </p:stCondLst>
                                  <p:childTnLst>
                                    <p:set>
                                      <p:cBhvr>
                                        <p:cTn id="350" dur="1" fill="hold">
                                          <p:stCondLst>
                                            <p:cond delay="0"/>
                                          </p:stCondLst>
                                        </p:cTn>
                                        <p:tgtEl>
                                          <p:spTgt spid="38"/>
                                        </p:tgtEl>
                                        <p:attrNameLst>
                                          <p:attrName>style.visibility</p:attrName>
                                        </p:attrNameLst>
                                      </p:cBhvr>
                                      <p:to>
                                        <p:strVal val="visible"/>
                                      </p:to>
                                    </p:set>
                                    <p:animEffect transition="in" filter="wipe(down)">
                                      <p:cBhvr>
                                        <p:cTn id="351" dur="580">
                                          <p:stCondLst>
                                            <p:cond delay="0"/>
                                          </p:stCondLst>
                                        </p:cTn>
                                        <p:tgtEl>
                                          <p:spTgt spid="38"/>
                                        </p:tgtEl>
                                      </p:cBhvr>
                                    </p:animEffect>
                                    <p:anim calcmode="lin" valueType="num">
                                      <p:cBhvr>
                                        <p:cTn id="352"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353"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354"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355"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356"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357" dur="26">
                                          <p:stCondLst>
                                            <p:cond delay="650"/>
                                          </p:stCondLst>
                                        </p:cTn>
                                        <p:tgtEl>
                                          <p:spTgt spid="38"/>
                                        </p:tgtEl>
                                      </p:cBhvr>
                                      <p:to x="100000" y="60000"/>
                                    </p:animScale>
                                    <p:animScale>
                                      <p:cBhvr>
                                        <p:cTn id="358" dur="166" decel="50000">
                                          <p:stCondLst>
                                            <p:cond delay="676"/>
                                          </p:stCondLst>
                                        </p:cTn>
                                        <p:tgtEl>
                                          <p:spTgt spid="38"/>
                                        </p:tgtEl>
                                      </p:cBhvr>
                                      <p:to x="100000" y="100000"/>
                                    </p:animScale>
                                    <p:animScale>
                                      <p:cBhvr>
                                        <p:cTn id="359" dur="26">
                                          <p:stCondLst>
                                            <p:cond delay="1312"/>
                                          </p:stCondLst>
                                        </p:cTn>
                                        <p:tgtEl>
                                          <p:spTgt spid="38"/>
                                        </p:tgtEl>
                                      </p:cBhvr>
                                      <p:to x="100000" y="80000"/>
                                    </p:animScale>
                                    <p:animScale>
                                      <p:cBhvr>
                                        <p:cTn id="360" dur="166" decel="50000">
                                          <p:stCondLst>
                                            <p:cond delay="1338"/>
                                          </p:stCondLst>
                                        </p:cTn>
                                        <p:tgtEl>
                                          <p:spTgt spid="38"/>
                                        </p:tgtEl>
                                      </p:cBhvr>
                                      <p:to x="100000" y="100000"/>
                                    </p:animScale>
                                    <p:animScale>
                                      <p:cBhvr>
                                        <p:cTn id="361" dur="26">
                                          <p:stCondLst>
                                            <p:cond delay="1642"/>
                                          </p:stCondLst>
                                        </p:cTn>
                                        <p:tgtEl>
                                          <p:spTgt spid="38"/>
                                        </p:tgtEl>
                                      </p:cBhvr>
                                      <p:to x="100000" y="90000"/>
                                    </p:animScale>
                                    <p:animScale>
                                      <p:cBhvr>
                                        <p:cTn id="362" dur="166" decel="50000">
                                          <p:stCondLst>
                                            <p:cond delay="1668"/>
                                          </p:stCondLst>
                                        </p:cTn>
                                        <p:tgtEl>
                                          <p:spTgt spid="38"/>
                                        </p:tgtEl>
                                      </p:cBhvr>
                                      <p:to x="100000" y="100000"/>
                                    </p:animScale>
                                    <p:animScale>
                                      <p:cBhvr>
                                        <p:cTn id="363" dur="26">
                                          <p:stCondLst>
                                            <p:cond delay="1808"/>
                                          </p:stCondLst>
                                        </p:cTn>
                                        <p:tgtEl>
                                          <p:spTgt spid="38"/>
                                        </p:tgtEl>
                                      </p:cBhvr>
                                      <p:to x="100000" y="95000"/>
                                    </p:animScale>
                                    <p:animScale>
                                      <p:cBhvr>
                                        <p:cTn id="364" dur="166" decel="50000">
                                          <p:stCondLst>
                                            <p:cond delay="1834"/>
                                          </p:stCondLst>
                                        </p:cTn>
                                        <p:tgtEl>
                                          <p:spTgt spid="38"/>
                                        </p:tgtEl>
                                      </p:cBhvr>
                                      <p:to x="100000" y="100000"/>
                                    </p:animScale>
                                  </p:childTnLst>
                                </p:cTn>
                              </p:par>
                              <p:par>
                                <p:cTn id="365" presetID="26" presetClass="entr" presetSubtype="0" fill="hold" grpId="0" nodeType="withEffect">
                                  <p:stCondLst>
                                    <p:cond delay="1000"/>
                                  </p:stCondLst>
                                  <p:childTnLst>
                                    <p:set>
                                      <p:cBhvr>
                                        <p:cTn id="366" dur="1" fill="hold">
                                          <p:stCondLst>
                                            <p:cond delay="0"/>
                                          </p:stCondLst>
                                        </p:cTn>
                                        <p:tgtEl>
                                          <p:spTgt spid="39"/>
                                        </p:tgtEl>
                                        <p:attrNameLst>
                                          <p:attrName>style.visibility</p:attrName>
                                        </p:attrNameLst>
                                      </p:cBhvr>
                                      <p:to>
                                        <p:strVal val="visible"/>
                                      </p:to>
                                    </p:set>
                                    <p:animEffect transition="in" filter="wipe(down)">
                                      <p:cBhvr>
                                        <p:cTn id="367" dur="580">
                                          <p:stCondLst>
                                            <p:cond delay="0"/>
                                          </p:stCondLst>
                                        </p:cTn>
                                        <p:tgtEl>
                                          <p:spTgt spid="39"/>
                                        </p:tgtEl>
                                      </p:cBhvr>
                                    </p:animEffect>
                                    <p:anim calcmode="lin" valueType="num">
                                      <p:cBhvr>
                                        <p:cTn id="368"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369"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370"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371"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372"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373" dur="26">
                                          <p:stCondLst>
                                            <p:cond delay="650"/>
                                          </p:stCondLst>
                                        </p:cTn>
                                        <p:tgtEl>
                                          <p:spTgt spid="39"/>
                                        </p:tgtEl>
                                      </p:cBhvr>
                                      <p:to x="100000" y="60000"/>
                                    </p:animScale>
                                    <p:animScale>
                                      <p:cBhvr>
                                        <p:cTn id="374" dur="166" decel="50000">
                                          <p:stCondLst>
                                            <p:cond delay="676"/>
                                          </p:stCondLst>
                                        </p:cTn>
                                        <p:tgtEl>
                                          <p:spTgt spid="39"/>
                                        </p:tgtEl>
                                      </p:cBhvr>
                                      <p:to x="100000" y="100000"/>
                                    </p:animScale>
                                    <p:animScale>
                                      <p:cBhvr>
                                        <p:cTn id="375" dur="26">
                                          <p:stCondLst>
                                            <p:cond delay="1312"/>
                                          </p:stCondLst>
                                        </p:cTn>
                                        <p:tgtEl>
                                          <p:spTgt spid="39"/>
                                        </p:tgtEl>
                                      </p:cBhvr>
                                      <p:to x="100000" y="80000"/>
                                    </p:animScale>
                                    <p:animScale>
                                      <p:cBhvr>
                                        <p:cTn id="376" dur="166" decel="50000">
                                          <p:stCondLst>
                                            <p:cond delay="1338"/>
                                          </p:stCondLst>
                                        </p:cTn>
                                        <p:tgtEl>
                                          <p:spTgt spid="39"/>
                                        </p:tgtEl>
                                      </p:cBhvr>
                                      <p:to x="100000" y="100000"/>
                                    </p:animScale>
                                    <p:animScale>
                                      <p:cBhvr>
                                        <p:cTn id="377" dur="26">
                                          <p:stCondLst>
                                            <p:cond delay="1642"/>
                                          </p:stCondLst>
                                        </p:cTn>
                                        <p:tgtEl>
                                          <p:spTgt spid="39"/>
                                        </p:tgtEl>
                                      </p:cBhvr>
                                      <p:to x="100000" y="90000"/>
                                    </p:animScale>
                                    <p:animScale>
                                      <p:cBhvr>
                                        <p:cTn id="378" dur="166" decel="50000">
                                          <p:stCondLst>
                                            <p:cond delay="1668"/>
                                          </p:stCondLst>
                                        </p:cTn>
                                        <p:tgtEl>
                                          <p:spTgt spid="39"/>
                                        </p:tgtEl>
                                      </p:cBhvr>
                                      <p:to x="100000" y="100000"/>
                                    </p:animScale>
                                    <p:animScale>
                                      <p:cBhvr>
                                        <p:cTn id="379" dur="26">
                                          <p:stCondLst>
                                            <p:cond delay="1808"/>
                                          </p:stCondLst>
                                        </p:cTn>
                                        <p:tgtEl>
                                          <p:spTgt spid="39"/>
                                        </p:tgtEl>
                                      </p:cBhvr>
                                      <p:to x="100000" y="95000"/>
                                    </p:animScale>
                                    <p:animScale>
                                      <p:cBhvr>
                                        <p:cTn id="380" dur="166" decel="50000">
                                          <p:stCondLst>
                                            <p:cond delay="1834"/>
                                          </p:stCondLst>
                                        </p:cTn>
                                        <p:tgtEl>
                                          <p:spTgt spid="39"/>
                                        </p:tgtEl>
                                      </p:cBhvr>
                                      <p:to x="100000" y="100000"/>
                                    </p:animScale>
                                  </p:childTnLst>
                                </p:cTn>
                              </p:par>
                              <p:par>
                                <p:cTn id="381" presetID="26" presetClass="entr" presetSubtype="0" fill="hold" grpId="0" nodeType="withEffect">
                                  <p:stCondLst>
                                    <p:cond delay="1000"/>
                                  </p:stCondLst>
                                  <p:childTnLst>
                                    <p:set>
                                      <p:cBhvr>
                                        <p:cTn id="382" dur="1" fill="hold">
                                          <p:stCondLst>
                                            <p:cond delay="0"/>
                                          </p:stCondLst>
                                        </p:cTn>
                                        <p:tgtEl>
                                          <p:spTgt spid="40"/>
                                        </p:tgtEl>
                                        <p:attrNameLst>
                                          <p:attrName>style.visibility</p:attrName>
                                        </p:attrNameLst>
                                      </p:cBhvr>
                                      <p:to>
                                        <p:strVal val="visible"/>
                                      </p:to>
                                    </p:set>
                                    <p:animEffect transition="in" filter="wipe(down)">
                                      <p:cBhvr>
                                        <p:cTn id="383" dur="580">
                                          <p:stCondLst>
                                            <p:cond delay="0"/>
                                          </p:stCondLst>
                                        </p:cTn>
                                        <p:tgtEl>
                                          <p:spTgt spid="40"/>
                                        </p:tgtEl>
                                      </p:cBhvr>
                                    </p:animEffect>
                                    <p:anim calcmode="lin" valueType="num">
                                      <p:cBhvr>
                                        <p:cTn id="3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3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3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3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3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389" dur="26">
                                          <p:stCondLst>
                                            <p:cond delay="650"/>
                                          </p:stCondLst>
                                        </p:cTn>
                                        <p:tgtEl>
                                          <p:spTgt spid="40"/>
                                        </p:tgtEl>
                                      </p:cBhvr>
                                      <p:to x="100000" y="60000"/>
                                    </p:animScale>
                                    <p:animScale>
                                      <p:cBhvr>
                                        <p:cTn id="390" dur="166" decel="50000">
                                          <p:stCondLst>
                                            <p:cond delay="676"/>
                                          </p:stCondLst>
                                        </p:cTn>
                                        <p:tgtEl>
                                          <p:spTgt spid="40"/>
                                        </p:tgtEl>
                                      </p:cBhvr>
                                      <p:to x="100000" y="100000"/>
                                    </p:animScale>
                                    <p:animScale>
                                      <p:cBhvr>
                                        <p:cTn id="391" dur="26">
                                          <p:stCondLst>
                                            <p:cond delay="1312"/>
                                          </p:stCondLst>
                                        </p:cTn>
                                        <p:tgtEl>
                                          <p:spTgt spid="40"/>
                                        </p:tgtEl>
                                      </p:cBhvr>
                                      <p:to x="100000" y="80000"/>
                                    </p:animScale>
                                    <p:animScale>
                                      <p:cBhvr>
                                        <p:cTn id="392" dur="166" decel="50000">
                                          <p:stCondLst>
                                            <p:cond delay="1338"/>
                                          </p:stCondLst>
                                        </p:cTn>
                                        <p:tgtEl>
                                          <p:spTgt spid="40"/>
                                        </p:tgtEl>
                                      </p:cBhvr>
                                      <p:to x="100000" y="100000"/>
                                    </p:animScale>
                                    <p:animScale>
                                      <p:cBhvr>
                                        <p:cTn id="393" dur="26">
                                          <p:stCondLst>
                                            <p:cond delay="1642"/>
                                          </p:stCondLst>
                                        </p:cTn>
                                        <p:tgtEl>
                                          <p:spTgt spid="40"/>
                                        </p:tgtEl>
                                      </p:cBhvr>
                                      <p:to x="100000" y="90000"/>
                                    </p:animScale>
                                    <p:animScale>
                                      <p:cBhvr>
                                        <p:cTn id="394" dur="166" decel="50000">
                                          <p:stCondLst>
                                            <p:cond delay="1668"/>
                                          </p:stCondLst>
                                        </p:cTn>
                                        <p:tgtEl>
                                          <p:spTgt spid="40"/>
                                        </p:tgtEl>
                                      </p:cBhvr>
                                      <p:to x="100000" y="100000"/>
                                    </p:animScale>
                                    <p:animScale>
                                      <p:cBhvr>
                                        <p:cTn id="395" dur="26">
                                          <p:stCondLst>
                                            <p:cond delay="1808"/>
                                          </p:stCondLst>
                                        </p:cTn>
                                        <p:tgtEl>
                                          <p:spTgt spid="40"/>
                                        </p:tgtEl>
                                      </p:cBhvr>
                                      <p:to x="100000" y="95000"/>
                                    </p:animScale>
                                    <p:animScale>
                                      <p:cBhvr>
                                        <p:cTn id="396" dur="166" decel="50000">
                                          <p:stCondLst>
                                            <p:cond delay="1834"/>
                                          </p:stCondLst>
                                        </p:cTn>
                                        <p:tgtEl>
                                          <p:spTgt spid="40"/>
                                        </p:tgtEl>
                                      </p:cBhvr>
                                      <p:to x="100000" y="100000"/>
                                    </p:animScale>
                                  </p:childTnLst>
                                </p:cTn>
                              </p:par>
                              <p:par>
                                <p:cTn id="397" presetID="26" presetClass="entr" presetSubtype="0" fill="hold" grpId="0" nodeType="withEffect">
                                  <p:stCondLst>
                                    <p:cond delay="1000"/>
                                  </p:stCondLst>
                                  <p:childTnLst>
                                    <p:set>
                                      <p:cBhvr>
                                        <p:cTn id="398" dur="1" fill="hold">
                                          <p:stCondLst>
                                            <p:cond delay="0"/>
                                          </p:stCondLst>
                                        </p:cTn>
                                        <p:tgtEl>
                                          <p:spTgt spid="41"/>
                                        </p:tgtEl>
                                        <p:attrNameLst>
                                          <p:attrName>style.visibility</p:attrName>
                                        </p:attrNameLst>
                                      </p:cBhvr>
                                      <p:to>
                                        <p:strVal val="visible"/>
                                      </p:to>
                                    </p:set>
                                    <p:animEffect transition="in" filter="wipe(down)">
                                      <p:cBhvr>
                                        <p:cTn id="399" dur="580">
                                          <p:stCondLst>
                                            <p:cond delay="0"/>
                                          </p:stCondLst>
                                        </p:cTn>
                                        <p:tgtEl>
                                          <p:spTgt spid="41"/>
                                        </p:tgtEl>
                                      </p:cBhvr>
                                    </p:animEffect>
                                    <p:anim calcmode="lin" valueType="num">
                                      <p:cBhvr>
                                        <p:cTn id="400"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401"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402"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403"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404"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405" dur="26">
                                          <p:stCondLst>
                                            <p:cond delay="650"/>
                                          </p:stCondLst>
                                        </p:cTn>
                                        <p:tgtEl>
                                          <p:spTgt spid="41"/>
                                        </p:tgtEl>
                                      </p:cBhvr>
                                      <p:to x="100000" y="60000"/>
                                    </p:animScale>
                                    <p:animScale>
                                      <p:cBhvr>
                                        <p:cTn id="406" dur="166" decel="50000">
                                          <p:stCondLst>
                                            <p:cond delay="676"/>
                                          </p:stCondLst>
                                        </p:cTn>
                                        <p:tgtEl>
                                          <p:spTgt spid="41"/>
                                        </p:tgtEl>
                                      </p:cBhvr>
                                      <p:to x="100000" y="100000"/>
                                    </p:animScale>
                                    <p:animScale>
                                      <p:cBhvr>
                                        <p:cTn id="407" dur="26">
                                          <p:stCondLst>
                                            <p:cond delay="1312"/>
                                          </p:stCondLst>
                                        </p:cTn>
                                        <p:tgtEl>
                                          <p:spTgt spid="41"/>
                                        </p:tgtEl>
                                      </p:cBhvr>
                                      <p:to x="100000" y="80000"/>
                                    </p:animScale>
                                    <p:animScale>
                                      <p:cBhvr>
                                        <p:cTn id="408" dur="166" decel="50000">
                                          <p:stCondLst>
                                            <p:cond delay="1338"/>
                                          </p:stCondLst>
                                        </p:cTn>
                                        <p:tgtEl>
                                          <p:spTgt spid="41"/>
                                        </p:tgtEl>
                                      </p:cBhvr>
                                      <p:to x="100000" y="100000"/>
                                    </p:animScale>
                                    <p:animScale>
                                      <p:cBhvr>
                                        <p:cTn id="409" dur="26">
                                          <p:stCondLst>
                                            <p:cond delay="1642"/>
                                          </p:stCondLst>
                                        </p:cTn>
                                        <p:tgtEl>
                                          <p:spTgt spid="41"/>
                                        </p:tgtEl>
                                      </p:cBhvr>
                                      <p:to x="100000" y="90000"/>
                                    </p:animScale>
                                    <p:animScale>
                                      <p:cBhvr>
                                        <p:cTn id="410" dur="166" decel="50000">
                                          <p:stCondLst>
                                            <p:cond delay="1668"/>
                                          </p:stCondLst>
                                        </p:cTn>
                                        <p:tgtEl>
                                          <p:spTgt spid="41"/>
                                        </p:tgtEl>
                                      </p:cBhvr>
                                      <p:to x="100000" y="100000"/>
                                    </p:animScale>
                                    <p:animScale>
                                      <p:cBhvr>
                                        <p:cTn id="411" dur="26">
                                          <p:stCondLst>
                                            <p:cond delay="1808"/>
                                          </p:stCondLst>
                                        </p:cTn>
                                        <p:tgtEl>
                                          <p:spTgt spid="41"/>
                                        </p:tgtEl>
                                      </p:cBhvr>
                                      <p:to x="100000" y="95000"/>
                                    </p:animScale>
                                    <p:animScale>
                                      <p:cBhvr>
                                        <p:cTn id="412" dur="166" decel="50000">
                                          <p:stCondLst>
                                            <p:cond delay="1834"/>
                                          </p:stCondLst>
                                        </p:cTn>
                                        <p:tgtEl>
                                          <p:spTgt spid="41"/>
                                        </p:tgtEl>
                                      </p:cBhvr>
                                      <p:to x="100000" y="100000"/>
                                    </p:animScale>
                                  </p:childTnLst>
                                </p:cTn>
                              </p:par>
                              <p:par>
                                <p:cTn id="413" presetID="26" presetClass="entr" presetSubtype="0" fill="hold" grpId="0" nodeType="withEffect">
                                  <p:stCondLst>
                                    <p:cond delay="1000"/>
                                  </p:stCondLst>
                                  <p:childTnLst>
                                    <p:set>
                                      <p:cBhvr>
                                        <p:cTn id="414" dur="1" fill="hold">
                                          <p:stCondLst>
                                            <p:cond delay="0"/>
                                          </p:stCondLst>
                                        </p:cTn>
                                        <p:tgtEl>
                                          <p:spTgt spid="46"/>
                                        </p:tgtEl>
                                        <p:attrNameLst>
                                          <p:attrName>style.visibility</p:attrName>
                                        </p:attrNameLst>
                                      </p:cBhvr>
                                      <p:to>
                                        <p:strVal val="visible"/>
                                      </p:to>
                                    </p:set>
                                    <p:animEffect transition="in" filter="wipe(down)">
                                      <p:cBhvr>
                                        <p:cTn id="415" dur="580">
                                          <p:stCondLst>
                                            <p:cond delay="0"/>
                                          </p:stCondLst>
                                        </p:cTn>
                                        <p:tgtEl>
                                          <p:spTgt spid="46"/>
                                        </p:tgtEl>
                                      </p:cBhvr>
                                    </p:animEffect>
                                    <p:anim calcmode="lin" valueType="num">
                                      <p:cBhvr>
                                        <p:cTn id="416"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417"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418"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419"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420"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421" dur="26">
                                          <p:stCondLst>
                                            <p:cond delay="650"/>
                                          </p:stCondLst>
                                        </p:cTn>
                                        <p:tgtEl>
                                          <p:spTgt spid="46"/>
                                        </p:tgtEl>
                                      </p:cBhvr>
                                      <p:to x="100000" y="60000"/>
                                    </p:animScale>
                                    <p:animScale>
                                      <p:cBhvr>
                                        <p:cTn id="422" dur="166" decel="50000">
                                          <p:stCondLst>
                                            <p:cond delay="676"/>
                                          </p:stCondLst>
                                        </p:cTn>
                                        <p:tgtEl>
                                          <p:spTgt spid="46"/>
                                        </p:tgtEl>
                                      </p:cBhvr>
                                      <p:to x="100000" y="100000"/>
                                    </p:animScale>
                                    <p:animScale>
                                      <p:cBhvr>
                                        <p:cTn id="423" dur="26">
                                          <p:stCondLst>
                                            <p:cond delay="1312"/>
                                          </p:stCondLst>
                                        </p:cTn>
                                        <p:tgtEl>
                                          <p:spTgt spid="46"/>
                                        </p:tgtEl>
                                      </p:cBhvr>
                                      <p:to x="100000" y="80000"/>
                                    </p:animScale>
                                    <p:animScale>
                                      <p:cBhvr>
                                        <p:cTn id="424" dur="166" decel="50000">
                                          <p:stCondLst>
                                            <p:cond delay="1338"/>
                                          </p:stCondLst>
                                        </p:cTn>
                                        <p:tgtEl>
                                          <p:spTgt spid="46"/>
                                        </p:tgtEl>
                                      </p:cBhvr>
                                      <p:to x="100000" y="100000"/>
                                    </p:animScale>
                                    <p:animScale>
                                      <p:cBhvr>
                                        <p:cTn id="425" dur="26">
                                          <p:stCondLst>
                                            <p:cond delay="1642"/>
                                          </p:stCondLst>
                                        </p:cTn>
                                        <p:tgtEl>
                                          <p:spTgt spid="46"/>
                                        </p:tgtEl>
                                      </p:cBhvr>
                                      <p:to x="100000" y="90000"/>
                                    </p:animScale>
                                    <p:animScale>
                                      <p:cBhvr>
                                        <p:cTn id="426" dur="166" decel="50000">
                                          <p:stCondLst>
                                            <p:cond delay="1668"/>
                                          </p:stCondLst>
                                        </p:cTn>
                                        <p:tgtEl>
                                          <p:spTgt spid="46"/>
                                        </p:tgtEl>
                                      </p:cBhvr>
                                      <p:to x="100000" y="100000"/>
                                    </p:animScale>
                                    <p:animScale>
                                      <p:cBhvr>
                                        <p:cTn id="427" dur="26">
                                          <p:stCondLst>
                                            <p:cond delay="1808"/>
                                          </p:stCondLst>
                                        </p:cTn>
                                        <p:tgtEl>
                                          <p:spTgt spid="46"/>
                                        </p:tgtEl>
                                      </p:cBhvr>
                                      <p:to x="100000" y="95000"/>
                                    </p:animScale>
                                    <p:animScale>
                                      <p:cBhvr>
                                        <p:cTn id="428" dur="166" decel="50000">
                                          <p:stCondLst>
                                            <p:cond delay="1834"/>
                                          </p:stCondLst>
                                        </p:cTn>
                                        <p:tgtEl>
                                          <p:spTgt spid="46"/>
                                        </p:tgtEl>
                                      </p:cBhvr>
                                      <p:to x="100000" y="100000"/>
                                    </p:animScale>
                                  </p:childTnLst>
                                </p:cTn>
                              </p:par>
                              <p:par>
                                <p:cTn id="429" presetID="26" presetClass="entr" presetSubtype="0" fill="hold" grpId="0" nodeType="withEffect">
                                  <p:stCondLst>
                                    <p:cond delay="1000"/>
                                  </p:stCondLst>
                                  <p:childTnLst>
                                    <p:set>
                                      <p:cBhvr>
                                        <p:cTn id="430" dur="1" fill="hold">
                                          <p:stCondLst>
                                            <p:cond delay="0"/>
                                          </p:stCondLst>
                                        </p:cTn>
                                        <p:tgtEl>
                                          <p:spTgt spid="45"/>
                                        </p:tgtEl>
                                        <p:attrNameLst>
                                          <p:attrName>style.visibility</p:attrName>
                                        </p:attrNameLst>
                                      </p:cBhvr>
                                      <p:to>
                                        <p:strVal val="visible"/>
                                      </p:to>
                                    </p:set>
                                    <p:animEffect transition="in" filter="wipe(down)">
                                      <p:cBhvr>
                                        <p:cTn id="431" dur="580">
                                          <p:stCondLst>
                                            <p:cond delay="0"/>
                                          </p:stCondLst>
                                        </p:cTn>
                                        <p:tgtEl>
                                          <p:spTgt spid="45"/>
                                        </p:tgtEl>
                                      </p:cBhvr>
                                    </p:animEffect>
                                    <p:anim calcmode="lin" valueType="num">
                                      <p:cBhvr>
                                        <p:cTn id="432"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433"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434"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435"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436"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437" dur="26">
                                          <p:stCondLst>
                                            <p:cond delay="650"/>
                                          </p:stCondLst>
                                        </p:cTn>
                                        <p:tgtEl>
                                          <p:spTgt spid="45"/>
                                        </p:tgtEl>
                                      </p:cBhvr>
                                      <p:to x="100000" y="60000"/>
                                    </p:animScale>
                                    <p:animScale>
                                      <p:cBhvr>
                                        <p:cTn id="438" dur="166" decel="50000">
                                          <p:stCondLst>
                                            <p:cond delay="676"/>
                                          </p:stCondLst>
                                        </p:cTn>
                                        <p:tgtEl>
                                          <p:spTgt spid="45"/>
                                        </p:tgtEl>
                                      </p:cBhvr>
                                      <p:to x="100000" y="100000"/>
                                    </p:animScale>
                                    <p:animScale>
                                      <p:cBhvr>
                                        <p:cTn id="439" dur="26">
                                          <p:stCondLst>
                                            <p:cond delay="1312"/>
                                          </p:stCondLst>
                                        </p:cTn>
                                        <p:tgtEl>
                                          <p:spTgt spid="45"/>
                                        </p:tgtEl>
                                      </p:cBhvr>
                                      <p:to x="100000" y="80000"/>
                                    </p:animScale>
                                    <p:animScale>
                                      <p:cBhvr>
                                        <p:cTn id="440" dur="166" decel="50000">
                                          <p:stCondLst>
                                            <p:cond delay="1338"/>
                                          </p:stCondLst>
                                        </p:cTn>
                                        <p:tgtEl>
                                          <p:spTgt spid="45"/>
                                        </p:tgtEl>
                                      </p:cBhvr>
                                      <p:to x="100000" y="100000"/>
                                    </p:animScale>
                                    <p:animScale>
                                      <p:cBhvr>
                                        <p:cTn id="441" dur="26">
                                          <p:stCondLst>
                                            <p:cond delay="1642"/>
                                          </p:stCondLst>
                                        </p:cTn>
                                        <p:tgtEl>
                                          <p:spTgt spid="45"/>
                                        </p:tgtEl>
                                      </p:cBhvr>
                                      <p:to x="100000" y="90000"/>
                                    </p:animScale>
                                    <p:animScale>
                                      <p:cBhvr>
                                        <p:cTn id="442" dur="166" decel="50000">
                                          <p:stCondLst>
                                            <p:cond delay="1668"/>
                                          </p:stCondLst>
                                        </p:cTn>
                                        <p:tgtEl>
                                          <p:spTgt spid="45"/>
                                        </p:tgtEl>
                                      </p:cBhvr>
                                      <p:to x="100000" y="100000"/>
                                    </p:animScale>
                                    <p:animScale>
                                      <p:cBhvr>
                                        <p:cTn id="443" dur="26">
                                          <p:stCondLst>
                                            <p:cond delay="1808"/>
                                          </p:stCondLst>
                                        </p:cTn>
                                        <p:tgtEl>
                                          <p:spTgt spid="45"/>
                                        </p:tgtEl>
                                      </p:cBhvr>
                                      <p:to x="100000" y="95000"/>
                                    </p:animScale>
                                    <p:animScale>
                                      <p:cBhvr>
                                        <p:cTn id="444" dur="166" decel="50000">
                                          <p:stCondLst>
                                            <p:cond delay="1834"/>
                                          </p:stCondLst>
                                        </p:cTn>
                                        <p:tgtEl>
                                          <p:spTgt spid="45"/>
                                        </p:tgtEl>
                                      </p:cBhvr>
                                      <p:to x="100000" y="100000"/>
                                    </p:animScale>
                                  </p:childTnLst>
                                </p:cTn>
                              </p:par>
                              <p:par>
                                <p:cTn id="445" presetID="26" presetClass="entr" presetSubtype="0" fill="hold" grpId="0" nodeType="withEffect">
                                  <p:stCondLst>
                                    <p:cond delay="1000"/>
                                  </p:stCondLst>
                                  <p:childTnLst>
                                    <p:set>
                                      <p:cBhvr>
                                        <p:cTn id="446" dur="1" fill="hold">
                                          <p:stCondLst>
                                            <p:cond delay="0"/>
                                          </p:stCondLst>
                                        </p:cTn>
                                        <p:tgtEl>
                                          <p:spTgt spid="44"/>
                                        </p:tgtEl>
                                        <p:attrNameLst>
                                          <p:attrName>style.visibility</p:attrName>
                                        </p:attrNameLst>
                                      </p:cBhvr>
                                      <p:to>
                                        <p:strVal val="visible"/>
                                      </p:to>
                                    </p:set>
                                    <p:animEffect transition="in" filter="wipe(down)">
                                      <p:cBhvr>
                                        <p:cTn id="447" dur="580">
                                          <p:stCondLst>
                                            <p:cond delay="0"/>
                                          </p:stCondLst>
                                        </p:cTn>
                                        <p:tgtEl>
                                          <p:spTgt spid="44"/>
                                        </p:tgtEl>
                                      </p:cBhvr>
                                    </p:animEffect>
                                    <p:anim calcmode="lin" valueType="num">
                                      <p:cBhvr>
                                        <p:cTn id="448"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449"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450"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451"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452"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453" dur="26">
                                          <p:stCondLst>
                                            <p:cond delay="650"/>
                                          </p:stCondLst>
                                        </p:cTn>
                                        <p:tgtEl>
                                          <p:spTgt spid="44"/>
                                        </p:tgtEl>
                                      </p:cBhvr>
                                      <p:to x="100000" y="60000"/>
                                    </p:animScale>
                                    <p:animScale>
                                      <p:cBhvr>
                                        <p:cTn id="454" dur="166" decel="50000">
                                          <p:stCondLst>
                                            <p:cond delay="676"/>
                                          </p:stCondLst>
                                        </p:cTn>
                                        <p:tgtEl>
                                          <p:spTgt spid="44"/>
                                        </p:tgtEl>
                                      </p:cBhvr>
                                      <p:to x="100000" y="100000"/>
                                    </p:animScale>
                                    <p:animScale>
                                      <p:cBhvr>
                                        <p:cTn id="455" dur="26">
                                          <p:stCondLst>
                                            <p:cond delay="1312"/>
                                          </p:stCondLst>
                                        </p:cTn>
                                        <p:tgtEl>
                                          <p:spTgt spid="44"/>
                                        </p:tgtEl>
                                      </p:cBhvr>
                                      <p:to x="100000" y="80000"/>
                                    </p:animScale>
                                    <p:animScale>
                                      <p:cBhvr>
                                        <p:cTn id="456" dur="166" decel="50000">
                                          <p:stCondLst>
                                            <p:cond delay="1338"/>
                                          </p:stCondLst>
                                        </p:cTn>
                                        <p:tgtEl>
                                          <p:spTgt spid="44"/>
                                        </p:tgtEl>
                                      </p:cBhvr>
                                      <p:to x="100000" y="100000"/>
                                    </p:animScale>
                                    <p:animScale>
                                      <p:cBhvr>
                                        <p:cTn id="457" dur="26">
                                          <p:stCondLst>
                                            <p:cond delay="1642"/>
                                          </p:stCondLst>
                                        </p:cTn>
                                        <p:tgtEl>
                                          <p:spTgt spid="44"/>
                                        </p:tgtEl>
                                      </p:cBhvr>
                                      <p:to x="100000" y="90000"/>
                                    </p:animScale>
                                    <p:animScale>
                                      <p:cBhvr>
                                        <p:cTn id="458" dur="166" decel="50000">
                                          <p:stCondLst>
                                            <p:cond delay="1668"/>
                                          </p:stCondLst>
                                        </p:cTn>
                                        <p:tgtEl>
                                          <p:spTgt spid="44"/>
                                        </p:tgtEl>
                                      </p:cBhvr>
                                      <p:to x="100000" y="100000"/>
                                    </p:animScale>
                                    <p:animScale>
                                      <p:cBhvr>
                                        <p:cTn id="459" dur="26">
                                          <p:stCondLst>
                                            <p:cond delay="1808"/>
                                          </p:stCondLst>
                                        </p:cTn>
                                        <p:tgtEl>
                                          <p:spTgt spid="44"/>
                                        </p:tgtEl>
                                      </p:cBhvr>
                                      <p:to x="100000" y="95000"/>
                                    </p:animScale>
                                    <p:animScale>
                                      <p:cBhvr>
                                        <p:cTn id="460" dur="166" decel="50000">
                                          <p:stCondLst>
                                            <p:cond delay="1834"/>
                                          </p:stCondLst>
                                        </p:cTn>
                                        <p:tgtEl>
                                          <p:spTgt spid="44"/>
                                        </p:tgtEl>
                                      </p:cBhvr>
                                      <p:to x="100000" y="100000"/>
                                    </p:animScale>
                                  </p:childTnLst>
                                </p:cTn>
                              </p:par>
                              <p:par>
                                <p:cTn id="461" presetID="26" presetClass="entr" presetSubtype="0" fill="hold" grpId="0" nodeType="withEffect">
                                  <p:stCondLst>
                                    <p:cond delay="1000"/>
                                  </p:stCondLst>
                                  <p:childTnLst>
                                    <p:set>
                                      <p:cBhvr>
                                        <p:cTn id="462" dur="1" fill="hold">
                                          <p:stCondLst>
                                            <p:cond delay="0"/>
                                          </p:stCondLst>
                                        </p:cTn>
                                        <p:tgtEl>
                                          <p:spTgt spid="43"/>
                                        </p:tgtEl>
                                        <p:attrNameLst>
                                          <p:attrName>style.visibility</p:attrName>
                                        </p:attrNameLst>
                                      </p:cBhvr>
                                      <p:to>
                                        <p:strVal val="visible"/>
                                      </p:to>
                                    </p:set>
                                    <p:animEffect transition="in" filter="wipe(down)">
                                      <p:cBhvr>
                                        <p:cTn id="463" dur="580">
                                          <p:stCondLst>
                                            <p:cond delay="0"/>
                                          </p:stCondLst>
                                        </p:cTn>
                                        <p:tgtEl>
                                          <p:spTgt spid="43"/>
                                        </p:tgtEl>
                                      </p:cBhvr>
                                    </p:animEffect>
                                    <p:anim calcmode="lin" valueType="num">
                                      <p:cBhvr>
                                        <p:cTn id="464"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465"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466"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467"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468"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469" dur="26">
                                          <p:stCondLst>
                                            <p:cond delay="650"/>
                                          </p:stCondLst>
                                        </p:cTn>
                                        <p:tgtEl>
                                          <p:spTgt spid="43"/>
                                        </p:tgtEl>
                                      </p:cBhvr>
                                      <p:to x="100000" y="60000"/>
                                    </p:animScale>
                                    <p:animScale>
                                      <p:cBhvr>
                                        <p:cTn id="470" dur="166" decel="50000">
                                          <p:stCondLst>
                                            <p:cond delay="676"/>
                                          </p:stCondLst>
                                        </p:cTn>
                                        <p:tgtEl>
                                          <p:spTgt spid="43"/>
                                        </p:tgtEl>
                                      </p:cBhvr>
                                      <p:to x="100000" y="100000"/>
                                    </p:animScale>
                                    <p:animScale>
                                      <p:cBhvr>
                                        <p:cTn id="471" dur="26">
                                          <p:stCondLst>
                                            <p:cond delay="1312"/>
                                          </p:stCondLst>
                                        </p:cTn>
                                        <p:tgtEl>
                                          <p:spTgt spid="43"/>
                                        </p:tgtEl>
                                      </p:cBhvr>
                                      <p:to x="100000" y="80000"/>
                                    </p:animScale>
                                    <p:animScale>
                                      <p:cBhvr>
                                        <p:cTn id="472" dur="166" decel="50000">
                                          <p:stCondLst>
                                            <p:cond delay="1338"/>
                                          </p:stCondLst>
                                        </p:cTn>
                                        <p:tgtEl>
                                          <p:spTgt spid="43"/>
                                        </p:tgtEl>
                                      </p:cBhvr>
                                      <p:to x="100000" y="100000"/>
                                    </p:animScale>
                                    <p:animScale>
                                      <p:cBhvr>
                                        <p:cTn id="473" dur="26">
                                          <p:stCondLst>
                                            <p:cond delay="1642"/>
                                          </p:stCondLst>
                                        </p:cTn>
                                        <p:tgtEl>
                                          <p:spTgt spid="43"/>
                                        </p:tgtEl>
                                      </p:cBhvr>
                                      <p:to x="100000" y="90000"/>
                                    </p:animScale>
                                    <p:animScale>
                                      <p:cBhvr>
                                        <p:cTn id="474" dur="166" decel="50000">
                                          <p:stCondLst>
                                            <p:cond delay="1668"/>
                                          </p:stCondLst>
                                        </p:cTn>
                                        <p:tgtEl>
                                          <p:spTgt spid="43"/>
                                        </p:tgtEl>
                                      </p:cBhvr>
                                      <p:to x="100000" y="100000"/>
                                    </p:animScale>
                                    <p:animScale>
                                      <p:cBhvr>
                                        <p:cTn id="475" dur="26">
                                          <p:stCondLst>
                                            <p:cond delay="1808"/>
                                          </p:stCondLst>
                                        </p:cTn>
                                        <p:tgtEl>
                                          <p:spTgt spid="43"/>
                                        </p:tgtEl>
                                      </p:cBhvr>
                                      <p:to x="100000" y="95000"/>
                                    </p:animScale>
                                    <p:animScale>
                                      <p:cBhvr>
                                        <p:cTn id="476" dur="166" decel="50000">
                                          <p:stCondLst>
                                            <p:cond delay="1834"/>
                                          </p:stCondLst>
                                        </p:cTn>
                                        <p:tgtEl>
                                          <p:spTgt spid="43"/>
                                        </p:tgtEl>
                                      </p:cBhvr>
                                      <p:to x="100000" y="100000"/>
                                    </p:animScale>
                                  </p:childTnLst>
                                </p:cTn>
                              </p:par>
                              <p:par>
                                <p:cTn id="477" presetID="26" presetClass="entr" presetSubtype="0" fill="hold" grpId="0" nodeType="withEffect">
                                  <p:stCondLst>
                                    <p:cond delay="1000"/>
                                  </p:stCondLst>
                                  <p:childTnLst>
                                    <p:set>
                                      <p:cBhvr>
                                        <p:cTn id="478" dur="1" fill="hold">
                                          <p:stCondLst>
                                            <p:cond delay="0"/>
                                          </p:stCondLst>
                                        </p:cTn>
                                        <p:tgtEl>
                                          <p:spTgt spid="42"/>
                                        </p:tgtEl>
                                        <p:attrNameLst>
                                          <p:attrName>style.visibility</p:attrName>
                                        </p:attrNameLst>
                                      </p:cBhvr>
                                      <p:to>
                                        <p:strVal val="visible"/>
                                      </p:to>
                                    </p:set>
                                    <p:animEffect transition="in" filter="wipe(down)">
                                      <p:cBhvr>
                                        <p:cTn id="479" dur="580">
                                          <p:stCondLst>
                                            <p:cond delay="0"/>
                                          </p:stCondLst>
                                        </p:cTn>
                                        <p:tgtEl>
                                          <p:spTgt spid="42"/>
                                        </p:tgtEl>
                                      </p:cBhvr>
                                    </p:animEffect>
                                    <p:anim calcmode="lin" valueType="num">
                                      <p:cBhvr>
                                        <p:cTn id="480"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481"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482"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483"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484"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485" dur="26">
                                          <p:stCondLst>
                                            <p:cond delay="650"/>
                                          </p:stCondLst>
                                        </p:cTn>
                                        <p:tgtEl>
                                          <p:spTgt spid="42"/>
                                        </p:tgtEl>
                                      </p:cBhvr>
                                      <p:to x="100000" y="60000"/>
                                    </p:animScale>
                                    <p:animScale>
                                      <p:cBhvr>
                                        <p:cTn id="486" dur="166" decel="50000">
                                          <p:stCondLst>
                                            <p:cond delay="676"/>
                                          </p:stCondLst>
                                        </p:cTn>
                                        <p:tgtEl>
                                          <p:spTgt spid="42"/>
                                        </p:tgtEl>
                                      </p:cBhvr>
                                      <p:to x="100000" y="100000"/>
                                    </p:animScale>
                                    <p:animScale>
                                      <p:cBhvr>
                                        <p:cTn id="487" dur="26">
                                          <p:stCondLst>
                                            <p:cond delay="1312"/>
                                          </p:stCondLst>
                                        </p:cTn>
                                        <p:tgtEl>
                                          <p:spTgt spid="42"/>
                                        </p:tgtEl>
                                      </p:cBhvr>
                                      <p:to x="100000" y="80000"/>
                                    </p:animScale>
                                    <p:animScale>
                                      <p:cBhvr>
                                        <p:cTn id="488" dur="166" decel="50000">
                                          <p:stCondLst>
                                            <p:cond delay="1338"/>
                                          </p:stCondLst>
                                        </p:cTn>
                                        <p:tgtEl>
                                          <p:spTgt spid="42"/>
                                        </p:tgtEl>
                                      </p:cBhvr>
                                      <p:to x="100000" y="100000"/>
                                    </p:animScale>
                                    <p:animScale>
                                      <p:cBhvr>
                                        <p:cTn id="489" dur="26">
                                          <p:stCondLst>
                                            <p:cond delay="1642"/>
                                          </p:stCondLst>
                                        </p:cTn>
                                        <p:tgtEl>
                                          <p:spTgt spid="42"/>
                                        </p:tgtEl>
                                      </p:cBhvr>
                                      <p:to x="100000" y="90000"/>
                                    </p:animScale>
                                    <p:animScale>
                                      <p:cBhvr>
                                        <p:cTn id="490" dur="166" decel="50000">
                                          <p:stCondLst>
                                            <p:cond delay="1668"/>
                                          </p:stCondLst>
                                        </p:cTn>
                                        <p:tgtEl>
                                          <p:spTgt spid="42"/>
                                        </p:tgtEl>
                                      </p:cBhvr>
                                      <p:to x="100000" y="100000"/>
                                    </p:animScale>
                                    <p:animScale>
                                      <p:cBhvr>
                                        <p:cTn id="491" dur="26">
                                          <p:stCondLst>
                                            <p:cond delay="1808"/>
                                          </p:stCondLst>
                                        </p:cTn>
                                        <p:tgtEl>
                                          <p:spTgt spid="42"/>
                                        </p:tgtEl>
                                      </p:cBhvr>
                                      <p:to x="100000" y="95000"/>
                                    </p:animScale>
                                    <p:animScale>
                                      <p:cBhvr>
                                        <p:cTn id="492" dur="166" decel="50000">
                                          <p:stCondLst>
                                            <p:cond delay="1834"/>
                                          </p:stCondLst>
                                        </p:cTn>
                                        <p:tgtEl>
                                          <p:spTgt spid="42"/>
                                        </p:tgtEl>
                                      </p:cBhvr>
                                      <p:to x="100000" y="100000"/>
                                    </p:animScale>
                                  </p:childTnLst>
                                </p:cTn>
                              </p:par>
                            </p:childTnLst>
                          </p:cTn>
                        </p:par>
                        <p:par>
                          <p:cTn id="493" fill="hold">
                            <p:stCondLst>
                              <p:cond delay="6500"/>
                            </p:stCondLst>
                            <p:childTnLst>
                              <p:par>
                                <p:cTn id="494" presetID="53" presetClass="entr" presetSubtype="16" fill="hold" nodeType="afterEffect">
                                  <p:stCondLst>
                                    <p:cond delay="500"/>
                                  </p:stCondLst>
                                  <p:childTnLst>
                                    <p:set>
                                      <p:cBhvr>
                                        <p:cTn id="495" dur="1" fill="hold">
                                          <p:stCondLst>
                                            <p:cond delay="0"/>
                                          </p:stCondLst>
                                        </p:cTn>
                                        <p:tgtEl>
                                          <p:spTgt spid="10"/>
                                        </p:tgtEl>
                                        <p:attrNameLst>
                                          <p:attrName>style.visibility</p:attrName>
                                        </p:attrNameLst>
                                      </p:cBhvr>
                                      <p:to>
                                        <p:strVal val="visible"/>
                                      </p:to>
                                    </p:set>
                                    <p:anim calcmode="lin" valueType="num">
                                      <p:cBhvr>
                                        <p:cTn id="496" dur="500" fill="hold"/>
                                        <p:tgtEl>
                                          <p:spTgt spid="10"/>
                                        </p:tgtEl>
                                        <p:attrNameLst>
                                          <p:attrName>ppt_w</p:attrName>
                                        </p:attrNameLst>
                                      </p:cBhvr>
                                      <p:tavLst>
                                        <p:tav tm="0">
                                          <p:val>
                                            <p:fltVal val="0"/>
                                          </p:val>
                                        </p:tav>
                                        <p:tav tm="100000">
                                          <p:val>
                                            <p:strVal val="#ppt_w"/>
                                          </p:val>
                                        </p:tav>
                                      </p:tavLst>
                                    </p:anim>
                                    <p:anim calcmode="lin" valueType="num">
                                      <p:cBhvr>
                                        <p:cTn id="497" dur="500" fill="hold"/>
                                        <p:tgtEl>
                                          <p:spTgt spid="10"/>
                                        </p:tgtEl>
                                        <p:attrNameLst>
                                          <p:attrName>ppt_h</p:attrName>
                                        </p:attrNameLst>
                                      </p:cBhvr>
                                      <p:tavLst>
                                        <p:tav tm="0">
                                          <p:val>
                                            <p:fltVal val="0"/>
                                          </p:val>
                                        </p:tav>
                                        <p:tav tm="100000">
                                          <p:val>
                                            <p:strVal val="#ppt_h"/>
                                          </p:val>
                                        </p:tav>
                                      </p:tavLst>
                                    </p:anim>
                                    <p:animEffect transition="in" filter="fade">
                                      <p:cBhvr>
                                        <p:cTn id="498" dur="500"/>
                                        <p:tgtEl>
                                          <p:spTgt spid="10"/>
                                        </p:tgtEl>
                                      </p:cBhvr>
                                    </p:animEffect>
                                  </p:childTnLst>
                                </p:cTn>
                              </p:par>
                            </p:childTnLst>
                          </p:cTn>
                        </p:par>
                        <p:par>
                          <p:cTn id="499" fill="hold">
                            <p:stCondLst>
                              <p:cond delay="7500"/>
                            </p:stCondLst>
                            <p:childTnLst>
                              <p:par>
                                <p:cTn id="500" presetID="2" presetClass="entr" presetSubtype="8" fill="hold" grpId="0" nodeType="afterEffect">
                                  <p:stCondLst>
                                    <p:cond delay="500"/>
                                  </p:stCondLst>
                                  <p:childTnLst>
                                    <p:set>
                                      <p:cBhvr>
                                        <p:cTn id="501" dur="1" fill="hold">
                                          <p:stCondLst>
                                            <p:cond delay="0"/>
                                          </p:stCondLst>
                                        </p:cTn>
                                        <p:tgtEl>
                                          <p:spTgt spid="11"/>
                                        </p:tgtEl>
                                        <p:attrNameLst>
                                          <p:attrName>style.visibility</p:attrName>
                                        </p:attrNameLst>
                                      </p:cBhvr>
                                      <p:to>
                                        <p:strVal val="visible"/>
                                      </p:to>
                                    </p:set>
                                    <p:anim calcmode="lin" valueType="num">
                                      <p:cBhvr additive="base">
                                        <p:cTn id="502" dur="1250" fill="hold"/>
                                        <p:tgtEl>
                                          <p:spTgt spid="11"/>
                                        </p:tgtEl>
                                        <p:attrNameLst>
                                          <p:attrName>ppt_x</p:attrName>
                                        </p:attrNameLst>
                                      </p:cBhvr>
                                      <p:tavLst>
                                        <p:tav tm="0">
                                          <p:val>
                                            <p:strVal val="0-#ppt_w/2"/>
                                          </p:val>
                                        </p:tav>
                                        <p:tav tm="100000">
                                          <p:val>
                                            <p:strVal val="#ppt_x"/>
                                          </p:val>
                                        </p:tav>
                                      </p:tavLst>
                                    </p:anim>
                                    <p:anim calcmode="lin" valueType="num">
                                      <p:cBhvr additive="base">
                                        <p:cTn id="503" dur="1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animBg="1"/>
      <p:bldP spid="3"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a:picLocks noChangeAspect="1"/>
          </p:cNvPicPr>
          <p:nvPr/>
        </p:nvPicPr>
        <p:blipFill rotWithShape="1">
          <a:blip r:embed="rId4">
            <a:extLst>
              <a:ext uri="{28A0092B-C50C-407E-A947-70E740481C1C}">
                <a14:useLocalDpi xmlns:a14="http://schemas.microsoft.com/office/drawing/2010/main" val="0"/>
              </a:ext>
            </a:extLst>
          </a:blip>
          <a:srcRect r="48769" b="51374"/>
          <a:stretch/>
        </p:blipFill>
        <p:spPr>
          <a:xfrm>
            <a:off x="4520087" y="1819662"/>
            <a:ext cx="4404773" cy="3017520"/>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252888" y="1737569"/>
            <a:ext cx="4166712" cy="3251525"/>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None/>
            </a:pPr>
            <a:r>
              <a:rPr lang="en-US" sz="1600" dirty="0">
                <a:solidFill>
                  <a:srgbClr val="FF0000"/>
                </a:solidFill>
                <a:latin typeface="Roboto"/>
                <a:ea typeface="Roboto"/>
                <a:cs typeface="Roboto"/>
                <a:sym typeface="Roboto"/>
              </a:rPr>
              <a:t>We’ll pretend it’s March 14</a:t>
            </a:r>
            <a:r>
              <a:rPr lang="en-US" sz="1600" baseline="30000" dirty="0">
                <a:solidFill>
                  <a:srgbClr val="FF0000"/>
                </a:solidFill>
                <a:latin typeface="Roboto"/>
                <a:ea typeface="Roboto"/>
                <a:cs typeface="Roboto"/>
                <a:sym typeface="Roboto"/>
              </a:rPr>
              <a:t>th</a:t>
            </a:r>
            <a:r>
              <a:rPr lang="en-US" sz="1600" dirty="0">
                <a:solidFill>
                  <a:srgbClr val="FF0000"/>
                </a:solidFill>
                <a:latin typeface="Roboto"/>
                <a:ea typeface="Roboto"/>
                <a:cs typeface="Roboto"/>
                <a:sym typeface="Roboto"/>
              </a:rPr>
              <a:t>, 2020</a:t>
            </a:r>
          </a:p>
          <a:p>
            <a:pPr marL="0" lvl="0" indent="228600" algn="l" rtl="0">
              <a:spcBef>
                <a:spcPts val="0"/>
              </a:spcBef>
              <a:spcAft>
                <a:spcPts val="0"/>
              </a:spcAft>
              <a:buNone/>
            </a:pPr>
            <a:endParaRPr lang="en-US" sz="1600" dirty="0">
              <a:solidFill>
                <a:schemeClr val="bg2"/>
              </a:solidFill>
              <a:latin typeface="Roboto"/>
              <a:ea typeface="Roboto"/>
              <a:cs typeface="Roboto"/>
              <a:sym typeface="Roboto"/>
            </a:endParaRPr>
          </a:p>
          <a:p>
            <a:pPr marL="0" lvl="0" indent="228600" algn="l" rtl="0">
              <a:spcBef>
                <a:spcPts val="0"/>
              </a:spcBef>
              <a:spcAft>
                <a:spcPts val="0"/>
              </a:spcAft>
              <a:buNone/>
            </a:pPr>
            <a:r>
              <a:rPr lang="en-US" sz="1600" dirty="0">
                <a:solidFill>
                  <a:srgbClr val="FFC000"/>
                </a:solidFill>
                <a:latin typeface="Roboto"/>
                <a:ea typeface="Roboto"/>
                <a:cs typeface="Roboto"/>
                <a:sym typeface="Roboto"/>
              </a:rPr>
              <a:t>We are at Holyoke High School</a:t>
            </a:r>
          </a:p>
          <a:p>
            <a:pPr marL="0" lvl="0" indent="228600" algn="l" rtl="0">
              <a:spcBef>
                <a:spcPts val="0"/>
              </a:spcBef>
              <a:spcAft>
                <a:spcPts val="0"/>
              </a:spcAft>
              <a:buNone/>
            </a:pPr>
            <a:endParaRPr lang="en-US" sz="1600" dirty="0">
              <a:solidFill>
                <a:schemeClr val="bg2"/>
              </a:solidFill>
              <a:latin typeface="Roboto"/>
              <a:ea typeface="Roboto"/>
              <a:cs typeface="Roboto"/>
              <a:sym typeface="Roboto"/>
            </a:endParaRPr>
          </a:p>
          <a:p>
            <a:pPr marL="0" lvl="0" indent="228600" algn="l" rtl="0">
              <a:spcBef>
                <a:spcPts val="0"/>
              </a:spcBef>
              <a:spcAft>
                <a:spcPts val="0"/>
              </a:spcAft>
              <a:buNone/>
            </a:pPr>
            <a:r>
              <a:rPr lang="en-US" sz="1600" dirty="0">
                <a:solidFill>
                  <a:srgbClr val="00B050"/>
                </a:solidFill>
                <a:latin typeface="Roboto"/>
                <a:ea typeface="Roboto"/>
                <a:cs typeface="Roboto"/>
                <a:sym typeface="Roboto"/>
              </a:rPr>
              <a:t>The match is starting at 6:30 pm</a:t>
            </a:r>
          </a:p>
          <a:p>
            <a:pPr marL="0" lvl="0" indent="228600" algn="l" rtl="0">
              <a:spcBef>
                <a:spcPts val="0"/>
              </a:spcBef>
              <a:spcAft>
                <a:spcPts val="0"/>
              </a:spcAft>
              <a:buNone/>
            </a:pPr>
            <a:endParaRPr lang="en-US" sz="1600" dirty="0">
              <a:solidFill>
                <a:srgbClr val="00B050"/>
              </a:solidFill>
              <a:latin typeface="Roboto"/>
              <a:ea typeface="Roboto"/>
              <a:cs typeface="Roboto"/>
              <a:sym typeface="Roboto"/>
            </a:endParaRPr>
          </a:p>
          <a:p>
            <a:pPr marL="0" lvl="0" indent="228600" algn="l" rtl="0">
              <a:spcBef>
                <a:spcPts val="0"/>
              </a:spcBef>
              <a:spcAft>
                <a:spcPts val="0"/>
              </a:spcAft>
              <a:buNone/>
            </a:pPr>
            <a:r>
              <a:rPr lang="en-US" sz="1600" dirty="0">
                <a:solidFill>
                  <a:srgbClr val="0070C0"/>
                </a:solidFill>
                <a:latin typeface="Roboto"/>
                <a:ea typeface="Roboto"/>
                <a:cs typeface="Roboto"/>
                <a:sym typeface="Roboto"/>
              </a:rPr>
              <a:t>There is only 1 court (not a tournament)</a:t>
            </a:r>
          </a:p>
          <a:p>
            <a:pPr marL="0" lvl="0" indent="228600" algn="l" rtl="0">
              <a:spcBef>
                <a:spcPts val="0"/>
              </a:spcBef>
              <a:spcAft>
                <a:spcPts val="0"/>
              </a:spcAft>
              <a:buNone/>
            </a:pPr>
            <a:endParaRPr lang="en-US" sz="1600" dirty="0">
              <a:solidFill>
                <a:schemeClr val="bg2"/>
              </a:solidFill>
              <a:latin typeface="Roboto"/>
              <a:ea typeface="Roboto"/>
              <a:cs typeface="Roboto"/>
              <a:sym typeface="Roboto"/>
            </a:endParaRPr>
          </a:p>
          <a:p>
            <a:pPr marL="0" lvl="0" indent="228600" algn="l" rtl="0">
              <a:spcBef>
                <a:spcPts val="0"/>
              </a:spcBef>
              <a:spcAft>
                <a:spcPts val="0"/>
              </a:spcAft>
              <a:buNone/>
            </a:pPr>
            <a:r>
              <a:rPr lang="en-US" sz="1600" dirty="0">
                <a:solidFill>
                  <a:srgbClr val="7030A0"/>
                </a:solidFill>
                <a:latin typeface="Roboto"/>
                <a:ea typeface="Roboto"/>
                <a:cs typeface="Roboto"/>
                <a:sym typeface="Roboto"/>
              </a:rPr>
              <a:t>The 1</a:t>
            </a:r>
            <a:r>
              <a:rPr lang="en-US" sz="1600" baseline="30000" dirty="0">
                <a:solidFill>
                  <a:srgbClr val="7030A0"/>
                </a:solidFill>
                <a:latin typeface="Roboto"/>
                <a:ea typeface="Roboto"/>
                <a:cs typeface="Roboto"/>
                <a:sym typeface="Roboto"/>
              </a:rPr>
              <a:t>st</a:t>
            </a:r>
            <a:r>
              <a:rPr lang="en-US" sz="1600" dirty="0">
                <a:solidFill>
                  <a:srgbClr val="7030A0"/>
                </a:solidFill>
                <a:latin typeface="Roboto"/>
                <a:ea typeface="Roboto"/>
                <a:cs typeface="Roboto"/>
                <a:sym typeface="Roboto"/>
              </a:rPr>
              <a:t> referee is William Morgan</a:t>
            </a:r>
          </a:p>
          <a:p>
            <a:pPr marL="0" lvl="0" indent="228600" algn="l" rtl="0">
              <a:spcBef>
                <a:spcPts val="0"/>
              </a:spcBef>
              <a:spcAft>
                <a:spcPts val="0"/>
              </a:spcAft>
              <a:buNone/>
            </a:pPr>
            <a:endParaRPr lang="en-US" sz="1600" dirty="0">
              <a:solidFill>
                <a:schemeClr val="bg2"/>
              </a:solidFill>
              <a:latin typeface="Roboto"/>
              <a:ea typeface="Roboto"/>
              <a:cs typeface="Roboto"/>
              <a:sym typeface="Roboto"/>
            </a:endParaRPr>
          </a:p>
          <a:p>
            <a:pPr marL="0" lvl="0" indent="228600" algn="l" rtl="0">
              <a:spcBef>
                <a:spcPts val="0"/>
              </a:spcBef>
              <a:spcAft>
                <a:spcPts val="0"/>
              </a:spcAft>
              <a:buNone/>
            </a:pPr>
            <a:endParaRPr lang="en-US" sz="1600" dirty="0">
              <a:solidFill>
                <a:schemeClr val="bg2"/>
              </a:solidFill>
              <a:latin typeface="Roboto"/>
              <a:ea typeface="Roboto"/>
              <a:cs typeface="Roboto"/>
              <a:sym typeface="Roboto"/>
            </a:endParaRPr>
          </a:p>
          <a:p>
            <a:pPr marL="0" lvl="0" indent="228600" algn="l" rtl="0">
              <a:spcBef>
                <a:spcPts val="0"/>
              </a:spcBef>
              <a:spcAft>
                <a:spcPts val="0"/>
              </a:spcAft>
              <a:buNone/>
            </a:pPr>
            <a:r>
              <a:rPr lang="en-US" sz="1600" dirty="0">
                <a:solidFill>
                  <a:schemeClr val="bg2"/>
                </a:solidFill>
                <a:latin typeface="Roboto"/>
                <a:ea typeface="Roboto"/>
                <a:cs typeface="Roboto"/>
                <a:sym typeface="Roboto"/>
              </a:rPr>
              <a:t>For the next slide, we’ll zoom out a little on the score sheet….</a:t>
            </a:r>
            <a:endParaRPr lang="en-US" sz="1600" dirty="0">
              <a:solidFill>
                <a:srgbClr val="002060"/>
              </a:solidFill>
              <a:latin typeface="Roboto"/>
              <a:ea typeface="Roboto"/>
              <a:cs typeface="Roboto"/>
              <a:sym typeface="Roboto"/>
            </a:endParaRP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Roboto"/>
                <a:cs typeface="Roboto"/>
                <a:sym typeface="Caveat"/>
              </a:rPr>
              <a:t>Let’s get started...</a:t>
            </a:r>
            <a:endParaRPr sz="2400" dirty="0">
              <a:latin typeface="Roboto"/>
              <a:ea typeface="Roboto"/>
              <a:cs typeface="Roboto"/>
              <a:sym typeface="Roboto"/>
            </a:endParaRPr>
          </a:p>
        </p:txBody>
      </p:sp>
      <p:sp>
        <p:nvSpPr>
          <p:cNvPr id="4" name="Rectangle 3"/>
          <p:cNvSpPr/>
          <p:nvPr/>
        </p:nvSpPr>
        <p:spPr>
          <a:xfrm>
            <a:off x="5639009" y="1852812"/>
            <a:ext cx="1067921" cy="307777"/>
          </a:xfrm>
          <a:prstGeom prst="rect">
            <a:avLst/>
          </a:prstGeom>
        </p:spPr>
        <p:txBody>
          <a:bodyPr wrap="none">
            <a:spAutoFit/>
          </a:bodyPr>
          <a:lstStyle/>
          <a:p>
            <a:pPr lvl="0" indent="228600"/>
            <a:r>
              <a:rPr lang="en-US" dirty="0">
                <a:solidFill>
                  <a:srgbClr val="FF0000"/>
                </a:solidFill>
                <a:latin typeface="Roboto"/>
                <a:ea typeface="Roboto"/>
                <a:cs typeface="Roboto"/>
                <a:sym typeface="Roboto"/>
              </a:rPr>
              <a:t>3/14/20</a:t>
            </a:r>
          </a:p>
        </p:txBody>
      </p:sp>
      <p:sp>
        <p:nvSpPr>
          <p:cNvPr id="5" name="Rectangle 4"/>
          <p:cNvSpPr/>
          <p:nvPr/>
        </p:nvSpPr>
        <p:spPr>
          <a:xfrm>
            <a:off x="6082581" y="2079955"/>
            <a:ext cx="1433145" cy="307777"/>
          </a:xfrm>
          <a:prstGeom prst="rect">
            <a:avLst/>
          </a:prstGeom>
        </p:spPr>
        <p:txBody>
          <a:bodyPr wrap="square">
            <a:spAutoFit/>
          </a:bodyPr>
          <a:lstStyle/>
          <a:p>
            <a:r>
              <a:rPr lang="en-US" dirty="0">
                <a:solidFill>
                  <a:srgbClr val="FFC000"/>
                </a:solidFill>
                <a:latin typeface="Roboto"/>
                <a:ea typeface="Roboto"/>
                <a:cs typeface="Roboto"/>
                <a:sym typeface="Roboto"/>
              </a:rPr>
              <a:t>Holyoke HS</a:t>
            </a:r>
            <a:endParaRPr lang="en-US" dirty="0"/>
          </a:p>
        </p:txBody>
      </p:sp>
      <p:sp>
        <p:nvSpPr>
          <p:cNvPr id="6" name="Rectangle 5"/>
          <p:cNvSpPr/>
          <p:nvPr/>
        </p:nvSpPr>
        <p:spPr>
          <a:xfrm>
            <a:off x="7833873" y="2079955"/>
            <a:ext cx="285656" cy="307777"/>
          </a:xfrm>
          <a:prstGeom prst="rect">
            <a:avLst/>
          </a:prstGeom>
        </p:spPr>
        <p:txBody>
          <a:bodyPr wrap="none">
            <a:spAutoFit/>
          </a:bodyPr>
          <a:lstStyle/>
          <a:p>
            <a:r>
              <a:rPr lang="en-US" dirty="0">
                <a:solidFill>
                  <a:srgbClr val="0070C0"/>
                </a:solidFill>
                <a:latin typeface="Roboto"/>
                <a:ea typeface="Roboto"/>
                <a:cs typeface="Roboto"/>
                <a:sym typeface="Roboto"/>
              </a:rPr>
              <a:t>1</a:t>
            </a:r>
            <a:endParaRPr lang="en-US" dirty="0"/>
          </a:p>
        </p:txBody>
      </p:sp>
      <p:sp>
        <p:nvSpPr>
          <p:cNvPr id="7" name="Rectangle 6"/>
          <p:cNvSpPr/>
          <p:nvPr/>
        </p:nvSpPr>
        <p:spPr>
          <a:xfrm>
            <a:off x="7150502" y="1852812"/>
            <a:ext cx="1064715" cy="307777"/>
          </a:xfrm>
          <a:prstGeom prst="rect">
            <a:avLst/>
          </a:prstGeom>
        </p:spPr>
        <p:txBody>
          <a:bodyPr wrap="none">
            <a:spAutoFit/>
          </a:bodyPr>
          <a:lstStyle/>
          <a:p>
            <a:pPr lvl="0" indent="228600"/>
            <a:r>
              <a:rPr lang="en-US" dirty="0">
                <a:solidFill>
                  <a:srgbClr val="00B050"/>
                </a:solidFill>
                <a:latin typeface="Roboto"/>
                <a:ea typeface="Roboto"/>
                <a:cs typeface="Roboto"/>
                <a:sym typeface="Roboto"/>
              </a:rPr>
              <a:t>6:30 pm</a:t>
            </a:r>
          </a:p>
        </p:txBody>
      </p:sp>
      <p:sp>
        <p:nvSpPr>
          <p:cNvPr id="8" name="Rectangle 7"/>
          <p:cNvSpPr/>
          <p:nvPr/>
        </p:nvSpPr>
        <p:spPr>
          <a:xfrm>
            <a:off x="5950190" y="2275014"/>
            <a:ext cx="1665841" cy="307777"/>
          </a:xfrm>
          <a:prstGeom prst="rect">
            <a:avLst/>
          </a:prstGeom>
        </p:spPr>
        <p:txBody>
          <a:bodyPr wrap="none">
            <a:spAutoFit/>
          </a:bodyPr>
          <a:lstStyle/>
          <a:p>
            <a:pPr lvl="0" indent="228600"/>
            <a:r>
              <a:rPr lang="en-US" dirty="0">
                <a:solidFill>
                  <a:srgbClr val="7030A0"/>
                </a:solidFill>
                <a:latin typeface="Roboto"/>
                <a:ea typeface="Roboto"/>
                <a:cs typeface="Roboto"/>
                <a:sym typeface="Roboto"/>
              </a:rPr>
              <a:t>William Morgan</a:t>
            </a:r>
          </a:p>
        </p:txBody>
      </p:sp>
    </p:spTree>
    <p:extLst>
      <p:ext uri="{BB962C8B-B14F-4D97-AF65-F5344CB8AC3E}">
        <p14:creationId xmlns:p14="http://schemas.microsoft.com/office/powerpoint/2010/main" val="2196633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a:picLocks noChangeAspect="1"/>
          </p:cNvPicPr>
          <p:nvPr/>
        </p:nvPicPr>
        <p:blipFill rotWithShape="1">
          <a:blip r:embed="rId4">
            <a:extLst>
              <a:ext uri="{28A0092B-C50C-407E-A947-70E740481C1C}">
                <a14:useLocalDpi xmlns:a14="http://schemas.microsoft.com/office/drawing/2010/main" val="0"/>
              </a:ext>
            </a:extLst>
          </a:blip>
          <a:srcRect l="91" t="94" r="696" b="51823"/>
          <a:stretch/>
        </p:blipFill>
        <p:spPr>
          <a:xfrm>
            <a:off x="1374838" y="2248874"/>
            <a:ext cx="6624495" cy="2317218"/>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1" y="1764580"/>
            <a:ext cx="8967537" cy="425168"/>
          </a:xfrm>
          <a:prstGeom prst="rect">
            <a:avLst/>
          </a:prstGeom>
          <a:noFill/>
          <a:ln>
            <a:noFill/>
          </a:ln>
        </p:spPr>
        <p:txBody>
          <a:bodyPr spcFirstLastPara="1" wrap="square" lIns="91425" tIns="91425" rIns="91425" bIns="91425" anchor="t" anchorCtr="0">
            <a:noAutofit/>
          </a:bodyPr>
          <a:lstStyle/>
          <a:p>
            <a:pPr lvl="0" indent="228600"/>
            <a:r>
              <a:rPr lang="en-US" sz="1600" dirty="0">
                <a:solidFill>
                  <a:schemeClr val="bg2"/>
                </a:solidFill>
                <a:latin typeface="Roboto"/>
                <a:ea typeface="Roboto"/>
                <a:cs typeface="Roboto"/>
                <a:sym typeface="Roboto"/>
              </a:rPr>
              <a:t>The Home team is the </a:t>
            </a:r>
            <a:r>
              <a:rPr lang="en-US" sz="1600" dirty="0">
                <a:solidFill>
                  <a:srgbClr val="FF0000"/>
                </a:solidFill>
                <a:latin typeface="Roboto"/>
                <a:ea typeface="Roboto"/>
                <a:cs typeface="Roboto"/>
                <a:sym typeface="Roboto"/>
              </a:rPr>
              <a:t>Holyoke HS </a:t>
            </a:r>
            <a:r>
              <a:rPr lang="en-US" sz="1600" dirty="0">
                <a:solidFill>
                  <a:schemeClr val="bg2"/>
                </a:solidFill>
                <a:latin typeface="Roboto"/>
                <a:ea typeface="Roboto"/>
                <a:cs typeface="Roboto"/>
                <a:sym typeface="Roboto"/>
              </a:rPr>
              <a:t>and the Visitors are </a:t>
            </a:r>
            <a:r>
              <a:rPr lang="en-US" sz="1600" dirty="0">
                <a:solidFill>
                  <a:srgbClr val="00B050"/>
                </a:solidFill>
                <a:latin typeface="Roboto"/>
                <a:ea typeface="Roboto"/>
                <a:cs typeface="Roboto"/>
                <a:sym typeface="Roboto"/>
              </a:rPr>
              <a:t>Tigers HS</a:t>
            </a:r>
            <a:r>
              <a:rPr lang="en-US" sz="1600" dirty="0">
                <a:solidFill>
                  <a:schemeClr val="bg2"/>
                </a:solidFill>
                <a:latin typeface="Roboto"/>
                <a:ea typeface="Roboto"/>
                <a:cs typeface="Roboto"/>
                <a:sym typeface="Roboto"/>
              </a:rPr>
              <a:t>.   It’s a </a:t>
            </a:r>
            <a:r>
              <a:rPr lang="en-US" sz="1600" dirty="0">
                <a:solidFill>
                  <a:srgbClr val="FFC000"/>
                </a:solidFill>
                <a:latin typeface="Roboto"/>
                <a:ea typeface="Roboto"/>
                <a:cs typeface="Roboto"/>
                <a:sym typeface="Roboto"/>
              </a:rPr>
              <a:t>Varsity match</a:t>
            </a:r>
            <a:r>
              <a:rPr lang="en-US" sz="1600" dirty="0">
                <a:solidFill>
                  <a:schemeClr val="bg2"/>
                </a:solidFill>
                <a:latin typeface="Roboto"/>
                <a:ea typeface="Roboto"/>
                <a:cs typeface="Roboto"/>
                <a:sym typeface="Roboto"/>
              </a:rPr>
              <a:t>.</a:t>
            </a: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Roboto"/>
                <a:cs typeface="Roboto"/>
                <a:sym typeface="Caveat"/>
              </a:rPr>
              <a:t>More pre-match info</a:t>
            </a:r>
            <a:endParaRPr sz="2400" dirty="0">
              <a:latin typeface="Roboto"/>
              <a:ea typeface="Roboto"/>
              <a:cs typeface="Roboto"/>
              <a:sym typeface="Roboto"/>
            </a:endParaRPr>
          </a:p>
        </p:txBody>
      </p:sp>
      <p:sp>
        <p:nvSpPr>
          <p:cNvPr id="4" name="Rectangle 3"/>
          <p:cNvSpPr/>
          <p:nvPr/>
        </p:nvSpPr>
        <p:spPr>
          <a:xfrm>
            <a:off x="2178563" y="2272937"/>
            <a:ext cx="923651"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3/14/20</a:t>
            </a:r>
          </a:p>
        </p:txBody>
      </p:sp>
      <p:sp>
        <p:nvSpPr>
          <p:cNvPr id="5" name="Rectangle 4"/>
          <p:cNvSpPr/>
          <p:nvPr/>
        </p:nvSpPr>
        <p:spPr>
          <a:xfrm>
            <a:off x="2642774" y="2433529"/>
            <a:ext cx="1433145" cy="261610"/>
          </a:xfrm>
          <a:prstGeom prst="rect">
            <a:avLst/>
          </a:prstGeom>
        </p:spPr>
        <p:txBody>
          <a:bodyPr wrap="square">
            <a:spAutoFit/>
          </a:bodyPr>
          <a:lstStyle/>
          <a:p>
            <a:r>
              <a:rPr lang="en-US" sz="1050" dirty="0">
                <a:solidFill>
                  <a:schemeClr val="bg2"/>
                </a:solidFill>
                <a:latin typeface="Roboto"/>
                <a:ea typeface="Roboto"/>
                <a:cs typeface="Roboto"/>
                <a:sym typeface="Roboto"/>
              </a:rPr>
              <a:t>Holyoke HS</a:t>
            </a:r>
            <a:endParaRPr lang="en-US" sz="1050" dirty="0">
              <a:solidFill>
                <a:schemeClr val="bg2"/>
              </a:solidFill>
            </a:endParaRPr>
          </a:p>
        </p:txBody>
      </p:sp>
      <p:sp>
        <p:nvSpPr>
          <p:cNvPr id="6" name="Rectangle 5"/>
          <p:cNvSpPr/>
          <p:nvPr/>
        </p:nvSpPr>
        <p:spPr>
          <a:xfrm>
            <a:off x="3924251" y="2435912"/>
            <a:ext cx="263214" cy="261610"/>
          </a:xfrm>
          <a:prstGeom prst="rect">
            <a:avLst/>
          </a:prstGeom>
        </p:spPr>
        <p:txBody>
          <a:bodyPr wrap="none">
            <a:spAutoFit/>
          </a:bodyPr>
          <a:lstStyle/>
          <a:p>
            <a:r>
              <a:rPr lang="en-US" sz="1050" dirty="0">
                <a:solidFill>
                  <a:schemeClr val="bg2"/>
                </a:solidFill>
                <a:latin typeface="Roboto"/>
                <a:ea typeface="Roboto"/>
                <a:cs typeface="Roboto"/>
                <a:sym typeface="Roboto"/>
              </a:rPr>
              <a:t>1</a:t>
            </a:r>
            <a:endParaRPr lang="en-US" sz="1050" dirty="0">
              <a:solidFill>
                <a:schemeClr val="bg2"/>
              </a:solidFill>
            </a:endParaRPr>
          </a:p>
        </p:txBody>
      </p:sp>
      <p:sp>
        <p:nvSpPr>
          <p:cNvPr id="7" name="Rectangle 6"/>
          <p:cNvSpPr/>
          <p:nvPr/>
        </p:nvSpPr>
        <p:spPr>
          <a:xfrm>
            <a:off x="3350458" y="2264916"/>
            <a:ext cx="922047"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6:30 pm</a:t>
            </a:r>
          </a:p>
        </p:txBody>
      </p:sp>
      <p:sp>
        <p:nvSpPr>
          <p:cNvPr id="8" name="Rectangle 7"/>
          <p:cNvSpPr/>
          <p:nvPr/>
        </p:nvSpPr>
        <p:spPr>
          <a:xfrm>
            <a:off x="2417555" y="2582845"/>
            <a:ext cx="1396536"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William Morgan</a:t>
            </a:r>
          </a:p>
        </p:txBody>
      </p:sp>
      <p:sp>
        <p:nvSpPr>
          <p:cNvPr id="12" name="Google Shape;70;p13"/>
          <p:cNvSpPr txBox="1"/>
          <p:nvPr/>
        </p:nvSpPr>
        <p:spPr>
          <a:xfrm>
            <a:off x="0" y="4622411"/>
            <a:ext cx="9143999" cy="425168"/>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None/>
            </a:pPr>
            <a:r>
              <a:rPr lang="en-US" sz="1600" dirty="0">
                <a:solidFill>
                  <a:srgbClr val="00B0F0"/>
                </a:solidFill>
                <a:latin typeface="Roboto"/>
                <a:ea typeface="Roboto"/>
                <a:cs typeface="Roboto"/>
                <a:sym typeface="Roboto"/>
              </a:rPr>
              <a:t>Holyoke picked the left side </a:t>
            </a:r>
            <a:r>
              <a:rPr lang="en-US" sz="1600" dirty="0">
                <a:solidFill>
                  <a:schemeClr val="bg2"/>
                </a:solidFill>
                <a:latin typeface="Roboto"/>
                <a:ea typeface="Roboto"/>
                <a:cs typeface="Roboto"/>
                <a:sym typeface="Roboto"/>
              </a:rPr>
              <a:t>of the court for their bench.  Tigers won the toss and chose to </a:t>
            </a:r>
            <a:r>
              <a:rPr lang="en-US" sz="1600" dirty="0">
                <a:solidFill>
                  <a:srgbClr val="7030A0"/>
                </a:solidFill>
                <a:latin typeface="Roboto"/>
                <a:ea typeface="Roboto"/>
                <a:cs typeface="Roboto"/>
                <a:sym typeface="Roboto"/>
              </a:rPr>
              <a:t>serve</a:t>
            </a:r>
            <a:r>
              <a:rPr lang="en-US" sz="1600" dirty="0">
                <a:solidFill>
                  <a:schemeClr val="bg2"/>
                </a:solidFill>
                <a:latin typeface="Roboto"/>
                <a:ea typeface="Roboto"/>
                <a:cs typeface="Roboto"/>
                <a:sym typeface="Roboto"/>
              </a:rPr>
              <a:t>.</a:t>
            </a:r>
          </a:p>
        </p:txBody>
      </p:sp>
      <p:sp>
        <p:nvSpPr>
          <p:cNvPr id="2" name="Rectangle 1"/>
          <p:cNvSpPr/>
          <p:nvPr/>
        </p:nvSpPr>
        <p:spPr>
          <a:xfrm>
            <a:off x="4787374" y="2435826"/>
            <a:ext cx="949299" cy="261610"/>
          </a:xfrm>
          <a:prstGeom prst="rect">
            <a:avLst/>
          </a:prstGeom>
        </p:spPr>
        <p:txBody>
          <a:bodyPr wrap="none">
            <a:spAutoFit/>
          </a:bodyPr>
          <a:lstStyle/>
          <a:p>
            <a:r>
              <a:rPr lang="en-US" sz="1050" dirty="0">
                <a:solidFill>
                  <a:srgbClr val="FF0000"/>
                </a:solidFill>
                <a:latin typeface="Roboto"/>
                <a:ea typeface="Roboto"/>
                <a:cs typeface="Roboto"/>
                <a:sym typeface="Roboto"/>
              </a:rPr>
              <a:t>Holyoke HS </a:t>
            </a:r>
            <a:endParaRPr lang="en-US" sz="1050" dirty="0">
              <a:solidFill>
                <a:srgbClr val="FF0000"/>
              </a:solidFill>
            </a:endParaRPr>
          </a:p>
        </p:txBody>
      </p:sp>
      <p:sp>
        <p:nvSpPr>
          <p:cNvPr id="3" name="Rectangle 2"/>
          <p:cNvSpPr/>
          <p:nvPr/>
        </p:nvSpPr>
        <p:spPr>
          <a:xfrm>
            <a:off x="4785321" y="2585823"/>
            <a:ext cx="739305" cy="246221"/>
          </a:xfrm>
          <a:prstGeom prst="rect">
            <a:avLst/>
          </a:prstGeom>
        </p:spPr>
        <p:txBody>
          <a:bodyPr wrap="none">
            <a:spAutoFit/>
          </a:bodyPr>
          <a:lstStyle/>
          <a:p>
            <a:r>
              <a:rPr lang="en-US" sz="1000" dirty="0">
                <a:solidFill>
                  <a:srgbClr val="00B050"/>
                </a:solidFill>
                <a:latin typeface="Roboto"/>
                <a:ea typeface="Roboto"/>
                <a:cs typeface="Roboto"/>
                <a:sym typeface="Roboto"/>
              </a:rPr>
              <a:t>Tigers HS</a:t>
            </a:r>
            <a:endParaRPr lang="en-US" sz="1000" dirty="0">
              <a:solidFill>
                <a:srgbClr val="00B050"/>
              </a:solidFill>
            </a:endParaRPr>
          </a:p>
        </p:txBody>
      </p:sp>
      <p:sp>
        <p:nvSpPr>
          <p:cNvPr id="9" name="Oval 8"/>
          <p:cNvSpPr/>
          <p:nvPr/>
        </p:nvSpPr>
        <p:spPr>
          <a:xfrm>
            <a:off x="6248400" y="2482519"/>
            <a:ext cx="144379" cy="108614"/>
          </a:xfrm>
          <a:prstGeom prst="ellipse">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256422" y="2642940"/>
            <a:ext cx="144379" cy="108614"/>
          </a:xfrm>
          <a:prstGeom prst="ellipse">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423724" y="2751458"/>
            <a:ext cx="832279" cy="307777"/>
          </a:xfrm>
          <a:prstGeom prst="rect">
            <a:avLst/>
          </a:prstGeom>
        </p:spPr>
        <p:txBody>
          <a:bodyPr wrap="none">
            <a:spAutoFit/>
          </a:bodyPr>
          <a:lstStyle/>
          <a:p>
            <a:r>
              <a:rPr lang="en-US" dirty="0">
                <a:solidFill>
                  <a:srgbClr val="00B0F0"/>
                </a:solidFill>
                <a:latin typeface="Roboto"/>
                <a:ea typeface="Roboto"/>
                <a:cs typeface="Roboto"/>
                <a:sym typeface="Roboto"/>
              </a:rPr>
              <a:t>Holyoke</a:t>
            </a:r>
            <a:endParaRPr lang="en-US" dirty="0"/>
          </a:p>
        </p:txBody>
      </p:sp>
      <p:sp>
        <p:nvSpPr>
          <p:cNvPr id="11" name="Rectangle 10"/>
          <p:cNvSpPr/>
          <p:nvPr/>
        </p:nvSpPr>
        <p:spPr>
          <a:xfrm>
            <a:off x="6309516" y="2751457"/>
            <a:ext cx="684803" cy="307777"/>
          </a:xfrm>
          <a:prstGeom prst="rect">
            <a:avLst/>
          </a:prstGeom>
        </p:spPr>
        <p:txBody>
          <a:bodyPr wrap="none">
            <a:spAutoFit/>
          </a:bodyPr>
          <a:lstStyle/>
          <a:p>
            <a:r>
              <a:rPr lang="en-US" dirty="0">
                <a:solidFill>
                  <a:schemeClr val="bg2"/>
                </a:solidFill>
                <a:latin typeface="Roboto"/>
                <a:ea typeface="Roboto"/>
                <a:cs typeface="Roboto"/>
                <a:sym typeface="Roboto"/>
              </a:rPr>
              <a:t>Tigers</a:t>
            </a:r>
            <a:endParaRPr lang="en-US" dirty="0"/>
          </a:p>
        </p:txBody>
      </p:sp>
      <p:sp>
        <p:nvSpPr>
          <p:cNvPr id="19" name="Oval 18"/>
          <p:cNvSpPr/>
          <p:nvPr/>
        </p:nvSpPr>
        <p:spPr>
          <a:xfrm>
            <a:off x="4907022" y="2907978"/>
            <a:ext cx="228832" cy="118386"/>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025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7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250" fill="hold"/>
                                        <p:tgtEl>
                                          <p:spTgt spid="3"/>
                                        </p:tgtEl>
                                        <p:attrNameLst>
                                          <p:attrName>ppt_x</p:attrName>
                                        </p:attrNameLst>
                                      </p:cBhvr>
                                      <p:tavLst>
                                        <p:tav tm="0">
                                          <p:val>
                                            <p:strVal val="0-#ppt_w/2"/>
                                          </p:val>
                                        </p:tav>
                                        <p:tav tm="100000">
                                          <p:val>
                                            <p:strVal val="#ppt_x"/>
                                          </p:val>
                                        </p:tav>
                                      </p:tavLst>
                                    </p:anim>
                                    <p:anim calcmode="lin" valueType="num">
                                      <p:cBhvr additive="base">
                                        <p:cTn id="12" dur="125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17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250" fill="hold"/>
                                        <p:tgtEl>
                                          <p:spTgt spid="9"/>
                                        </p:tgtEl>
                                        <p:attrNameLst>
                                          <p:attrName>ppt_x</p:attrName>
                                        </p:attrNameLst>
                                      </p:cBhvr>
                                      <p:tavLst>
                                        <p:tav tm="0">
                                          <p:val>
                                            <p:strVal val="0-#ppt_w/2"/>
                                          </p:val>
                                        </p:tav>
                                        <p:tav tm="100000">
                                          <p:val>
                                            <p:strVal val="#ppt_x"/>
                                          </p:val>
                                        </p:tav>
                                      </p:tavLst>
                                    </p:anim>
                                    <p:anim calcmode="lin" valueType="num">
                                      <p:cBhvr additive="base">
                                        <p:cTn id="16" dur="125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225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250" fill="hold"/>
                                        <p:tgtEl>
                                          <p:spTgt spid="16"/>
                                        </p:tgtEl>
                                        <p:attrNameLst>
                                          <p:attrName>ppt_x</p:attrName>
                                        </p:attrNameLst>
                                      </p:cBhvr>
                                      <p:tavLst>
                                        <p:tav tm="0">
                                          <p:val>
                                            <p:strVal val="0-#ppt_w/2"/>
                                          </p:val>
                                        </p:tav>
                                        <p:tav tm="100000">
                                          <p:val>
                                            <p:strVal val="#ppt_x"/>
                                          </p:val>
                                        </p:tav>
                                      </p:tavLst>
                                    </p:anim>
                                    <p:anim calcmode="lin" valueType="num">
                                      <p:cBhvr additive="base">
                                        <p:cTn id="20" dur="1250" fill="hold"/>
                                        <p:tgtEl>
                                          <p:spTgt spid="16"/>
                                        </p:tgtEl>
                                        <p:attrNameLst>
                                          <p:attrName>ppt_y</p:attrName>
                                        </p:attrNameLst>
                                      </p:cBhvr>
                                      <p:tavLst>
                                        <p:tav tm="0">
                                          <p:val>
                                            <p:strVal val="0-#ppt_h/2"/>
                                          </p:val>
                                        </p:tav>
                                        <p:tav tm="100000">
                                          <p:val>
                                            <p:strVal val="#ppt_y"/>
                                          </p:val>
                                        </p:tav>
                                      </p:tavLst>
                                    </p:anim>
                                  </p:childTnLst>
                                </p:cTn>
                              </p:par>
                            </p:childTnLst>
                          </p:cTn>
                        </p:par>
                        <p:par>
                          <p:cTn id="21" fill="hold">
                            <p:stCondLst>
                              <p:cond delay="3500"/>
                            </p:stCondLst>
                            <p:childTnLst>
                              <p:par>
                                <p:cTn id="22" presetID="2" presetClass="entr" presetSubtype="12" fill="hold" grpId="0" nodeType="afterEffect">
                                  <p:stCondLst>
                                    <p:cond delay="150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1500" fill="hold"/>
                                        <p:tgtEl>
                                          <p:spTgt spid="10"/>
                                        </p:tgtEl>
                                        <p:attrNameLst>
                                          <p:attrName>ppt_x</p:attrName>
                                        </p:attrNameLst>
                                      </p:cBhvr>
                                      <p:tavLst>
                                        <p:tav tm="0">
                                          <p:val>
                                            <p:strVal val="0-#ppt_w/2"/>
                                          </p:val>
                                        </p:tav>
                                        <p:tav tm="100000">
                                          <p:val>
                                            <p:strVal val="#ppt_x"/>
                                          </p:val>
                                        </p:tav>
                                      </p:tavLst>
                                    </p:anim>
                                    <p:anim calcmode="lin" valueType="num">
                                      <p:cBhvr additive="base">
                                        <p:cTn id="25" dur="150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12" fill="hold" grpId="0" nodeType="withEffect">
                                  <p:stCondLst>
                                    <p:cond delay="225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1500" fill="hold"/>
                                        <p:tgtEl>
                                          <p:spTgt spid="11"/>
                                        </p:tgtEl>
                                        <p:attrNameLst>
                                          <p:attrName>ppt_x</p:attrName>
                                        </p:attrNameLst>
                                      </p:cBhvr>
                                      <p:tavLst>
                                        <p:tav tm="0">
                                          <p:val>
                                            <p:strVal val="0-#ppt_w/2"/>
                                          </p:val>
                                        </p:tav>
                                        <p:tav tm="100000">
                                          <p:val>
                                            <p:strVal val="#ppt_x"/>
                                          </p:val>
                                        </p:tav>
                                      </p:tavLst>
                                    </p:anim>
                                    <p:anim calcmode="lin" valueType="num">
                                      <p:cBhvr additive="base">
                                        <p:cTn id="29" dur="1500" fill="hold"/>
                                        <p:tgtEl>
                                          <p:spTgt spid="11"/>
                                        </p:tgtEl>
                                        <p:attrNameLst>
                                          <p:attrName>ppt_y</p:attrName>
                                        </p:attrNameLst>
                                      </p:cBhvr>
                                      <p:tavLst>
                                        <p:tav tm="0">
                                          <p:val>
                                            <p:strVal val="1+#ppt_h/2"/>
                                          </p:val>
                                        </p:tav>
                                        <p:tav tm="100000">
                                          <p:val>
                                            <p:strVal val="#ppt_y"/>
                                          </p:val>
                                        </p:tav>
                                      </p:tavLst>
                                    </p:anim>
                                  </p:childTnLst>
                                </p:cTn>
                              </p:par>
                            </p:childTnLst>
                          </p:cTn>
                        </p:par>
                        <p:par>
                          <p:cTn id="30" fill="hold">
                            <p:stCondLst>
                              <p:cond delay="7250"/>
                            </p:stCondLst>
                            <p:childTnLst>
                              <p:par>
                                <p:cTn id="31" presetID="26"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80">
                                          <p:stCondLst>
                                            <p:cond delay="0"/>
                                          </p:stCondLst>
                                        </p:cTn>
                                        <p:tgtEl>
                                          <p:spTgt spid="19"/>
                                        </p:tgtEl>
                                      </p:cBhvr>
                                    </p:animEffect>
                                    <p:anim calcmode="lin" valueType="num">
                                      <p:cBhvr>
                                        <p:cTn id="3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9" dur="26">
                                          <p:stCondLst>
                                            <p:cond delay="650"/>
                                          </p:stCondLst>
                                        </p:cTn>
                                        <p:tgtEl>
                                          <p:spTgt spid="19"/>
                                        </p:tgtEl>
                                      </p:cBhvr>
                                      <p:to x="100000" y="60000"/>
                                    </p:animScale>
                                    <p:animScale>
                                      <p:cBhvr>
                                        <p:cTn id="40" dur="166" decel="50000">
                                          <p:stCondLst>
                                            <p:cond delay="676"/>
                                          </p:stCondLst>
                                        </p:cTn>
                                        <p:tgtEl>
                                          <p:spTgt spid="19"/>
                                        </p:tgtEl>
                                      </p:cBhvr>
                                      <p:to x="100000" y="100000"/>
                                    </p:animScale>
                                    <p:animScale>
                                      <p:cBhvr>
                                        <p:cTn id="41" dur="26">
                                          <p:stCondLst>
                                            <p:cond delay="1312"/>
                                          </p:stCondLst>
                                        </p:cTn>
                                        <p:tgtEl>
                                          <p:spTgt spid="19"/>
                                        </p:tgtEl>
                                      </p:cBhvr>
                                      <p:to x="100000" y="80000"/>
                                    </p:animScale>
                                    <p:animScale>
                                      <p:cBhvr>
                                        <p:cTn id="42" dur="166" decel="50000">
                                          <p:stCondLst>
                                            <p:cond delay="1338"/>
                                          </p:stCondLst>
                                        </p:cTn>
                                        <p:tgtEl>
                                          <p:spTgt spid="19"/>
                                        </p:tgtEl>
                                      </p:cBhvr>
                                      <p:to x="100000" y="100000"/>
                                    </p:animScale>
                                    <p:animScale>
                                      <p:cBhvr>
                                        <p:cTn id="43" dur="26">
                                          <p:stCondLst>
                                            <p:cond delay="1642"/>
                                          </p:stCondLst>
                                        </p:cTn>
                                        <p:tgtEl>
                                          <p:spTgt spid="19"/>
                                        </p:tgtEl>
                                      </p:cBhvr>
                                      <p:to x="100000" y="90000"/>
                                    </p:animScale>
                                    <p:animScale>
                                      <p:cBhvr>
                                        <p:cTn id="44" dur="166" decel="50000">
                                          <p:stCondLst>
                                            <p:cond delay="1668"/>
                                          </p:stCondLst>
                                        </p:cTn>
                                        <p:tgtEl>
                                          <p:spTgt spid="19"/>
                                        </p:tgtEl>
                                      </p:cBhvr>
                                      <p:to x="100000" y="100000"/>
                                    </p:animScale>
                                    <p:animScale>
                                      <p:cBhvr>
                                        <p:cTn id="45" dur="26">
                                          <p:stCondLst>
                                            <p:cond delay="1808"/>
                                          </p:stCondLst>
                                        </p:cTn>
                                        <p:tgtEl>
                                          <p:spTgt spid="19"/>
                                        </p:tgtEl>
                                      </p:cBhvr>
                                      <p:to x="100000" y="95000"/>
                                    </p:animScale>
                                    <p:animScale>
                                      <p:cBhvr>
                                        <p:cTn id="46"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animBg="1"/>
      <p:bldP spid="16" grpId="0" animBg="1"/>
      <p:bldP spid="10" grpId="0"/>
      <p:bldP spid="11" grpId="0"/>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a:picLocks noChangeAspect="1"/>
          </p:cNvPicPr>
          <p:nvPr/>
        </p:nvPicPr>
        <p:blipFill rotWithShape="1">
          <a:blip r:embed="rId4">
            <a:extLst>
              <a:ext uri="{28A0092B-C50C-407E-A947-70E740481C1C}">
                <a14:useLocalDpi xmlns:a14="http://schemas.microsoft.com/office/drawing/2010/main" val="0"/>
              </a:ext>
            </a:extLst>
          </a:blip>
          <a:srcRect l="91" t="94" r="696" b="51823"/>
          <a:stretch/>
        </p:blipFill>
        <p:spPr>
          <a:xfrm>
            <a:off x="1374838" y="2248874"/>
            <a:ext cx="6624495" cy="2317218"/>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1" y="1764580"/>
            <a:ext cx="8967537" cy="425168"/>
          </a:xfrm>
          <a:prstGeom prst="rect">
            <a:avLst/>
          </a:prstGeom>
          <a:noFill/>
          <a:ln>
            <a:noFill/>
          </a:ln>
        </p:spPr>
        <p:txBody>
          <a:bodyPr spcFirstLastPara="1" wrap="square" lIns="91425" tIns="91425" rIns="91425" bIns="91425" anchor="t" anchorCtr="0">
            <a:noAutofit/>
          </a:bodyPr>
          <a:lstStyle/>
          <a:p>
            <a:pPr lvl="0" indent="228600"/>
            <a:r>
              <a:rPr lang="en-US" sz="1600" dirty="0">
                <a:solidFill>
                  <a:schemeClr val="bg2"/>
                </a:solidFill>
                <a:latin typeface="Roboto"/>
                <a:ea typeface="Roboto"/>
                <a:cs typeface="Roboto"/>
                <a:sym typeface="Roboto"/>
              </a:rPr>
              <a:t>As warm-ups are going on we should end up getting line-ups turned into us by each team.</a:t>
            </a: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Roboto"/>
                <a:cs typeface="Roboto"/>
                <a:sym typeface="Caveat"/>
              </a:rPr>
              <a:t>Getting started with line-ups</a:t>
            </a:r>
            <a:endParaRPr sz="2400" dirty="0">
              <a:latin typeface="Roboto"/>
              <a:ea typeface="Roboto"/>
              <a:cs typeface="Roboto"/>
              <a:sym typeface="Roboto"/>
            </a:endParaRPr>
          </a:p>
        </p:txBody>
      </p:sp>
      <p:sp>
        <p:nvSpPr>
          <p:cNvPr id="4" name="Rectangle 3"/>
          <p:cNvSpPr/>
          <p:nvPr/>
        </p:nvSpPr>
        <p:spPr>
          <a:xfrm>
            <a:off x="2178563" y="2272937"/>
            <a:ext cx="923651"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3/14/20</a:t>
            </a:r>
          </a:p>
        </p:txBody>
      </p:sp>
      <p:sp>
        <p:nvSpPr>
          <p:cNvPr id="5" name="Rectangle 4"/>
          <p:cNvSpPr/>
          <p:nvPr/>
        </p:nvSpPr>
        <p:spPr>
          <a:xfrm>
            <a:off x="2642774" y="2433529"/>
            <a:ext cx="1433145" cy="261610"/>
          </a:xfrm>
          <a:prstGeom prst="rect">
            <a:avLst/>
          </a:prstGeom>
        </p:spPr>
        <p:txBody>
          <a:bodyPr wrap="square">
            <a:spAutoFit/>
          </a:bodyPr>
          <a:lstStyle/>
          <a:p>
            <a:r>
              <a:rPr lang="en-US" sz="1050" dirty="0">
                <a:solidFill>
                  <a:schemeClr val="bg2"/>
                </a:solidFill>
                <a:latin typeface="Roboto"/>
                <a:ea typeface="Roboto"/>
                <a:cs typeface="Roboto"/>
                <a:sym typeface="Roboto"/>
              </a:rPr>
              <a:t>Holyoke HS</a:t>
            </a:r>
            <a:endParaRPr lang="en-US" sz="1050" dirty="0">
              <a:solidFill>
                <a:schemeClr val="bg2"/>
              </a:solidFill>
            </a:endParaRPr>
          </a:p>
        </p:txBody>
      </p:sp>
      <p:sp>
        <p:nvSpPr>
          <p:cNvPr id="6" name="Rectangle 5"/>
          <p:cNvSpPr/>
          <p:nvPr/>
        </p:nvSpPr>
        <p:spPr>
          <a:xfrm>
            <a:off x="3924251" y="2435912"/>
            <a:ext cx="263214" cy="261610"/>
          </a:xfrm>
          <a:prstGeom prst="rect">
            <a:avLst/>
          </a:prstGeom>
        </p:spPr>
        <p:txBody>
          <a:bodyPr wrap="none">
            <a:spAutoFit/>
          </a:bodyPr>
          <a:lstStyle/>
          <a:p>
            <a:r>
              <a:rPr lang="en-US" sz="1050" dirty="0">
                <a:solidFill>
                  <a:schemeClr val="bg2"/>
                </a:solidFill>
                <a:latin typeface="Roboto"/>
                <a:ea typeface="Roboto"/>
                <a:cs typeface="Roboto"/>
                <a:sym typeface="Roboto"/>
              </a:rPr>
              <a:t>1</a:t>
            </a:r>
            <a:endParaRPr lang="en-US" sz="1050" dirty="0">
              <a:solidFill>
                <a:schemeClr val="bg2"/>
              </a:solidFill>
            </a:endParaRPr>
          </a:p>
        </p:txBody>
      </p:sp>
      <p:sp>
        <p:nvSpPr>
          <p:cNvPr id="7" name="Rectangle 6"/>
          <p:cNvSpPr/>
          <p:nvPr/>
        </p:nvSpPr>
        <p:spPr>
          <a:xfrm>
            <a:off x="3350458" y="2264916"/>
            <a:ext cx="922047"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6:30 pm</a:t>
            </a:r>
          </a:p>
        </p:txBody>
      </p:sp>
      <p:sp>
        <p:nvSpPr>
          <p:cNvPr id="8" name="Rectangle 7"/>
          <p:cNvSpPr/>
          <p:nvPr/>
        </p:nvSpPr>
        <p:spPr>
          <a:xfrm>
            <a:off x="2417555" y="2582845"/>
            <a:ext cx="1396536"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William Morgan</a:t>
            </a:r>
          </a:p>
        </p:txBody>
      </p:sp>
      <p:sp>
        <p:nvSpPr>
          <p:cNvPr id="12" name="Google Shape;70;p13"/>
          <p:cNvSpPr txBox="1"/>
          <p:nvPr/>
        </p:nvSpPr>
        <p:spPr>
          <a:xfrm>
            <a:off x="-1" y="4622411"/>
            <a:ext cx="9143999" cy="425168"/>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None/>
            </a:pPr>
            <a:r>
              <a:rPr lang="en-US" sz="1600" dirty="0">
                <a:solidFill>
                  <a:schemeClr val="bg2"/>
                </a:solidFill>
                <a:latin typeface="Roboto"/>
                <a:ea typeface="Roboto"/>
                <a:cs typeface="Roboto"/>
                <a:sym typeface="Roboto"/>
              </a:rPr>
              <a:t>Let’s use the next slide to take a look at the line-up from the Tigers team and how this is entered.</a:t>
            </a:r>
          </a:p>
        </p:txBody>
      </p:sp>
      <p:sp>
        <p:nvSpPr>
          <p:cNvPr id="2" name="Rectangle 1"/>
          <p:cNvSpPr/>
          <p:nvPr/>
        </p:nvSpPr>
        <p:spPr>
          <a:xfrm>
            <a:off x="4787374" y="2435826"/>
            <a:ext cx="949299" cy="261610"/>
          </a:xfrm>
          <a:prstGeom prst="rect">
            <a:avLst/>
          </a:prstGeom>
        </p:spPr>
        <p:txBody>
          <a:bodyPr wrap="none">
            <a:spAutoFit/>
          </a:bodyPr>
          <a:lstStyle/>
          <a:p>
            <a:r>
              <a:rPr lang="en-US" sz="1050" dirty="0">
                <a:solidFill>
                  <a:schemeClr val="bg2"/>
                </a:solidFill>
                <a:latin typeface="Roboto"/>
                <a:ea typeface="Roboto"/>
                <a:cs typeface="Roboto"/>
                <a:sym typeface="Roboto"/>
              </a:rPr>
              <a:t>Holyoke HS </a:t>
            </a:r>
            <a:endParaRPr lang="en-US" sz="1050" dirty="0">
              <a:solidFill>
                <a:schemeClr val="bg2"/>
              </a:solidFill>
            </a:endParaRPr>
          </a:p>
        </p:txBody>
      </p:sp>
      <p:sp>
        <p:nvSpPr>
          <p:cNvPr id="3" name="Rectangle 2"/>
          <p:cNvSpPr/>
          <p:nvPr/>
        </p:nvSpPr>
        <p:spPr>
          <a:xfrm>
            <a:off x="4785321" y="2585823"/>
            <a:ext cx="739305" cy="246221"/>
          </a:xfrm>
          <a:prstGeom prst="rect">
            <a:avLst/>
          </a:prstGeom>
        </p:spPr>
        <p:txBody>
          <a:bodyPr wrap="none">
            <a:spAutoFit/>
          </a:bodyPr>
          <a:lstStyle/>
          <a:p>
            <a:r>
              <a:rPr lang="en-US" sz="1000" dirty="0">
                <a:solidFill>
                  <a:schemeClr val="bg2"/>
                </a:solidFill>
                <a:latin typeface="Roboto"/>
                <a:ea typeface="Roboto"/>
                <a:cs typeface="Roboto"/>
                <a:sym typeface="Roboto"/>
              </a:rPr>
              <a:t>Tigers HS</a:t>
            </a:r>
            <a:endParaRPr lang="en-US" sz="1000" dirty="0">
              <a:solidFill>
                <a:schemeClr val="bg2"/>
              </a:solidFill>
            </a:endParaRPr>
          </a:p>
        </p:txBody>
      </p:sp>
      <p:sp>
        <p:nvSpPr>
          <p:cNvPr id="9" name="Oval 8"/>
          <p:cNvSpPr/>
          <p:nvPr/>
        </p:nvSpPr>
        <p:spPr>
          <a:xfrm>
            <a:off x="6248400" y="2482519"/>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256422" y="2642940"/>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423724" y="2751458"/>
            <a:ext cx="832279" cy="307777"/>
          </a:xfrm>
          <a:prstGeom prst="rect">
            <a:avLst/>
          </a:prstGeom>
        </p:spPr>
        <p:txBody>
          <a:bodyPr wrap="none">
            <a:spAutoFit/>
          </a:bodyPr>
          <a:lstStyle/>
          <a:p>
            <a:r>
              <a:rPr lang="en-US" dirty="0">
                <a:solidFill>
                  <a:schemeClr val="bg2"/>
                </a:solidFill>
                <a:latin typeface="Roboto"/>
                <a:ea typeface="Roboto"/>
                <a:cs typeface="Roboto"/>
                <a:sym typeface="Roboto"/>
              </a:rPr>
              <a:t>Holyoke</a:t>
            </a:r>
            <a:endParaRPr lang="en-US" dirty="0">
              <a:solidFill>
                <a:schemeClr val="bg2"/>
              </a:solidFill>
            </a:endParaRPr>
          </a:p>
        </p:txBody>
      </p:sp>
      <p:sp>
        <p:nvSpPr>
          <p:cNvPr id="11" name="Rectangle 10"/>
          <p:cNvSpPr/>
          <p:nvPr/>
        </p:nvSpPr>
        <p:spPr>
          <a:xfrm>
            <a:off x="6309516" y="2751457"/>
            <a:ext cx="684803" cy="307777"/>
          </a:xfrm>
          <a:prstGeom prst="rect">
            <a:avLst/>
          </a:prstGeom>
        </p:spPr>
        <p:txBody>
          <a:bodyPr wrap="none">
            <a:spAutoFit/>
          </a:bodyPr>
          <a:lstStyle/>
          <a:p>
            <a:r>
              <a:rPr lang="en-US" dirty="0">
                <a:solidFill>
                  <a:schemeClr val="bg2"/>
                </a:solidFill>
                <a:latin typeface="Roboto"/>
                <a:ea typeface="Roboto"/>
                <a:cs typeface="Roboto"/>
                <a:sym typeface="Roboto"/>
              </a:rPr>
              <a:t>Tigers</a:t>
            </a:r>
            <a:endParaRPr lang="en-US" dirty="0"/>
          </a:p>
        </p:txBody>
      </p:sp>
      <p:sp>
        <p:nvSpPr>
          <p:cNvPr id="19" name="Oval 18"/>
          <p:cNvSpPr/>
          <p:nvPr/>
        </p:nvSpPr>
        <p:spPr>
          <a:xfrm>
            <a:off x="4907022" y="2907978"/>
            <a:ext cx="228832" cy="118386"/>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3" name="Rectangle 12"/>
          <p:cNvSpPr/>
          <p:nvPr/>
        </p:nvSpPr>
        <p:spPr>
          <a:xfrm>
            <a:off x="1447800" y="2272937"/>
            <a:ext cx="3688054" cy="2243645"/>
          </a:xfrm>
          <a:prstGeom prst="rect">
            <a:avLst/>
          </a:prstGeom>
          <a:solidFill>
            <a:schemeClr val="bg2">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088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a:picLocks noChangeAspect="1"/>
          </p:cNvPicPr>
          <p:nvPr/>
        </p:nvPicPr>
        <p:blipFill rotWithShape="1">
          <a:blip r:embed="rId4">
            <a:extLst>
              <a:ext uri="{28A0092B-C50C-407E-A947-70E740481C1C}">
                <a14:useLocalDpi xmlns:a14="http://schemas.microsoft.com/office/drawing/2010/main" val="0"/>
              </a:ext>
            </a:extLst>
          </a:blip>
          <a:srcRect l="44343" t="94" r="696" b="51823"/>
          <a:stretch/>
        </p:blipFill>
        <p:spPr>
          <a:xfrm>
            <a:off x="4329545" y="2248874"/>
            <a:ext cx="3669788" cy="2317218"/>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1" y="1764580"/>
            <a:ext cx="8967537" cy="425168"/>
          </a:xfrm>
          <a:prstGeom prst="rect">
            <a:avLst/>
          </a:prstGeom>
          <a:noFill/>
          <a:ln>
            <a:noFill/>
          </a:ln>
        </p:spPr>
        <p:txBody>
          <a:bodyPr spcFirstLastPara="1" wrap="square" lIns="91425" tIns="91425" rIns="91425" bIns="91425" anchor="t" anchorCtr="0">
            <a:noAutofit/>
          </a:bodyPr>
          <a:lstStyle/>
          <a:p>
            <a:pPr lvl="0" indent="228600"/>
            <a:r>
              <a:rPr lang="en-US" sz="1600" dirty="0">
                <a:solidFill>
                  <a:schemeClr val="bg2"/>
                </a:solidFill>
                <a:latin typeface="Roboto"/>
                <a:ea typeface="Roboto"/>
                <a:cs typeface="Roboto"/>
                <a:sym typeface="Roboto"/>
              </a:rPr>
              <a:t>Match the roman numerals to copy the players numbers into the proper service order.</a:t>
            </a: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Roboto"/>
                <a:cs typeface="Roboto"/>
                <a:sym typeface="Caveat"/>
              </a:rPr>
              <a:t>Enter starting players</a:t>
            </a:r>
            <a:endParaRPr sz="2400" dirty="0">
              <a:latin typeface="Roboto"/>
              <a:ea typeface="Roboto"/>
              <a:cs typeface="Roboto"/>
              <a:sym typeface="Roboto"/>
            </a:endParaRPr>
          </a:p>
        </p:txBody>
      </p:sp>
      <p:sp>
        <p:nvSpPr>
          <p:cNvPr id="12" name="Google Shape;70;p13"/>
          <p:cNvSpPr txBox="1"/>
          <p:nvPr/>
        </p:nvSpPr>
        <p:spPr>
          <a:xfrm>
            <a:off x="-1" y="4622411"/>
            <a:ext cx="9143999" cy="425168"/>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None/>
            </a:pPr>
            <a:r>
              <a:rPr lang="en-US" sz="1600" dirty="0">
                <a:solidFill>
                  <a:srgbClr val="FF0000"/>
                </a:solidFill>
                <a:latin typeface="Roboto"/>
                <a:ea typeface="Roboto"/>
                <a:cs typeface="Roboto"/>
                <a:sym typeface="Roboto"/>
              </a:rPr>
              <a:t>Ensure you also enter the libero number with the starting players.</a:t>
            </a:r>
          </a:p>
        </p:txBody>
      </p:sp>
      <p:sp>
        <p:nvSpPr>
          <p:cNvPr id="2" name="Rectangle 1"/>
          <p:cNvSpPr/>
          <p:nvPr/>
        </p:nvSpPr>
        <p:spPr>
          <a:xfrm>
            <a:off x="4787374" y="2435826"/>
            <a:ext cx="949299" cy="261610"/>
          </a:xfrm>
          <a:prstGeom prst="rect">
            <a:avLst/>
          </a:prstGeom>
        </p:spPr>
        <p:txBody>
          <a:bodyPr wrap="none">
            <a:spAutoFit/>
          </a:bodyPr>
          <a:lstStyle/>
          <a:p>
            <a:r>
              <a:rPr lang="en-US" sz="1050" dirty="0">
                <a:solidFill>
                  <a:schemeClr val="bg2"/>
                </a:solidFill>
                <a:latin typeface="Roboto"/>
                <a:ea typeface="Roboto"/>
                <a:cs typeface="Roboto"/>
                <a:sym typeface="Roboto"/>
              </a:rPr>
              <a:t>Holyoke HS </a:t>
            </a:r>
            <a:endParaRPr lang="en-US" sz="1050" dirty="0">
              <a:solidFill>
                <a:schemeClr val="bg2"/>
              </a:solidFill>
            </a:endParaRPr>
          </a:p>
        </p:txBody>
      </p:sp>
      <p:sp>
        <p:nvSpPr>
          <p:cNvPr id="3" name="Rectangle 2"/>
          <p:cNvSpPr/>
          <p:nvPr/>
        </p:nvSpPr>
        <p:spPr>
          <a:xfrm>
            <a:off x="4785321" y="2585823"/>
            <a:ext cx="739305" cy="246221"/>
          </a:xfrm>
          <a:prstGeom prst="rect">
            <a:avLst/>
          </a:prstGeom>
        </p:spPr>
        <p:txBody>
          <a:bodyPr wrap="none">
            <a:spAutoFit/>
          </a:bodyPr>
          <a:lstStyle/>
          <a:p>
            <a:r>
              <a:rPr lang="en-US" sz="1000" dirty="0">
                <a:solidFill>
                  <a:schemeClr val="bg2"/>
                </a:solidFill>
                <a:latin typeface="Roboto"/>
                <a:ea typeface="Roboto"/>
                <a:cs typeface="Roboto"/>
                <a:sym typeface="Roboto"/>
              </a:rPr>
              <a:t>Tigers HS</a:t>
            </a:r>
            <a:endParaRPr lang="en-US" sz="1000" dirty="0">
              <a:solidFill>
                <a:schemeClr val="bg2"/>
              </a:solidFill>
            </a:endParaRPr>
          </a:p>
        </p:txBody>
      </p:sp>
      <p:sp>
        <p:nvSpPr>
          <p:cNvPr id="9" name="Oval 8"/>
          <p:cNvSpPr/>
          <p:nvPr/>
        </p:nvSpPr>
        <p:spPr>
          <a:xfrm>
            <a:off x="6248400" y="2482519"/>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256422" y="2642940"/>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309516" y="2751457"/>
            <a:ext cx="684803" cy="307777"/>
          </a:xfrm>
          <a:prstGeom prst="rect">
            <a:avLst/>
          </a:prstGeom>
        </p:spPr>
        <p:txBody>
          <a:bodyPr wrap="none">
            <a:spAutoFit/>
          </a:bodyPr>
          <a:lstStyle/>
          <a:p>
            <a:r>
              <a:rPr lang="en-US" dirty="0">
                <a:solidFill>
                  <a:schemeClr val="bg2"/>
                </a:solidFill>
                <a:latin typeface="Roboto"/>
                <a:ea typeface="Roboto"/>
                <a:cs typeface="Roboto"/>
                <a:sym typeface="Roboto"/>
              </a:rPr>
              <a:t>Tigers</a:t>
            </a:r>
            <a:endParaRPr lang="en-US" dirty="0"/>
          </a:p>
        </p:txBody>
      </p:sp>
      <p:sp>
        <p:nvSpPr>
          <p:cNvPr id="19" name="Oval 18"/>
          <p:cNvSpPr/>
          <p:nvPr/>
        </p:nvSpPr>
        <p:spPr>
          <a:xfrm>
            <a:off x="4907022" y="2907978"/>
            <a:ext cx="228832" cy="118386"/>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554" y="2745492"/>
            <a:ext cx="2733675" cy="1676400"/>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554" y="2745492"/>
            <a:ext cx="2733675" cy="1676400"/>
          </a:xfrm>
          <a:prstGeom prst="rect">
            <a:avLst/>
          </a:prstGeom>
        </p:spPr>
      </p:pic>
      <p:sp>
        <p:nvSpPr>
          <p:cNvPr id="24" name="Oval 23"/>
          <p:cNvSpPr/>
          <p:nvPr/>
        </p:nvSpPr>
        <p:spPr>
          <a:xfrm>
            <a:off x="1543897" y="3259839"/>
            <a:ext cx="151002" cy="186466"/>
          </a:xfrm>
          <a:prstGeom prst="ellipse">
            <a:avLst/>
          </a:prstGeom>
          <a:solidFill>
            <a:schemeClr val="accent2">
              <a:alpha val="26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Oval 24"/>
          <p:cNvSpPr/>
          <p:nvPr/>
        </p:nvSpPr>
        <p:spPr>
          <a:xfrm>
            <a:off x="5283539" y="3312846"/>
            <a:ext cx="151002" cy="186466"/>
          </a:xfrm>
          <a:prstGeom prst="ellipse">
            <a:avLst/>
          </a:prstGeom>
          <a:solidFill>
            <a:schemeClr val="accent2">
              <a:alpha val="26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26" name="Straight Arrow Connector 25"/>
          <p:cNvCxnSpPr/>
          <p:nvPr/>
        </p:nvCxnSpPr>
        <p:spPr>
          <a:xfrm>
            <a:off x="1753622" y="3353072"/>
            <a:ext cx="0" cy="850665"/>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237963" y="3370061"/>
            <a:ext cx="859" cy="939504"/>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843795" y="3251129"/>
            <a:ext cx="151002" cy="186466"/>
          </a:xfrm>
          <a:prstGeom prst="rect">
            <a:avLst/>
          </a:prstGeom>
          <a:solidFill>
            <a:srgbClr val="FFFF00">
              <a:alpha val="40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Rectangle 28"/>
          <p:cNvSpPr/>
          <p:nvPr/>
        </p:nvSpPr>
        <p:spPr>
          <a:xfrm>
            <a:off x="5526263" y="3304478"/>
            <a:ext cx="220125" cy="200826"/>
          </a:xfrm>
          <a:prstGeom prst="rect">
            <a:avLst/>
          </a:prstGeom>
          <a:solidFill>
            <a:srgbClr val="FFFF00">
              <a:alpha val="40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0" name="Straight Arrow Connector 29"/>
          <p:cNvCxnSpPr/>
          <p:nvPr/>
        </p:nvCxnSpPr>
        <p:spPr>
          <a:xfrm>
            <a:off x="3081679" y="3353072"/>
            <a:ext cx="0" cy="850665"/>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5715765" y="3351344"/>
            <a:ext cx="8390" cy="965203"/>
          </a:xfrm>
          <a:prstGeom prst="straightConnector1">
            <a:avLst/>
          </a:prstGeom>
          <a:ln w="222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493112" y="3288084"/>
            <a:ext cx="320206" cy="1079783"/>
          </a:xfrm>
          <a:prstGeom prst="rect">
            <a:avLst/>
          </a:prstGeom>
          <a:noFill/>
        </p:spPr>
        <p:txBody>
          <a:bodyPr wrap="square" rtlCol="0">
            <a:spAutoFit/>
          </a:bodyPr>
          <a:lstStyle/>
          <a:p>
            <a:pPr>
              <a:spcAft>
                <a:spcPts val="100"/>
              </a:spcAft>
            </a:pPr>
            <a:r>
              <a:rPr lang="en-US" sz="1000" dirty="0"/>
              <a:t>3</a:t>
            </a:r>
          </a:p>
          <a:p>
            <a:pPr>
              <a:spcAft>
                <a:spcPts val="100"/>
              </a:spcAft>
            </a:pPr>
            <a:r>
              <a:rPr lang="en-US" sz="1000" dirty="0"/>
              <a:t>7</a:t>
            </a:r>
          </a:p>
          <a:p>
            <a:pPr>
              <a:spcAft>
                <a:spcPts val="100"/>
              </a:spcAft>
            </a:pPr>
            <a:r>
              <a:rPr lang="en-US" sz="1000" dirty="0"/>
              <a:t>4</a:t>
            </a:r>
          </a:p>
          <a:p>
            <a:pPr>
              <a:spcAft>
                <a:spcPts val="100"/>
              </a:spcAft>
            </a:pPr>
            <a:r>
              <a:rPr lang="en-US" sz="1000" dirty="0"/>
              <a:t>1</a:t>
            </a:r>
          </a:p>
          <a:p>
            <a:pPr>
              <a:spcAft>
                <a:spcPts val="100"/>
              </a:spcAft>
            </a:pPr>
            <a:r>
              <a:rPr lang="en-US" sz="1000" dirty="0"/>
              <a:t>9</a:t>
            </a:r>
          </a:p>
          <a:p>
            <a:pPr>
              <a:spcAft>
                <a:spcPts val="100"/>
              </a:spcAft>
            </a:pPr>
            <a:r>
              <a:rPr lang="en-US" sz="1000" dirty="0"/>
              <a:t>2</a:t>
            </a:r>
          </a:p>
        </p:txBody>
      </p:sp>
      <p:sp>
        <p:nvSpPr>
          <p:cNvPr id="33" name="TextBox 32"/>
          <p:cNvSpPr txBox="1"/>
          <p:nvPr/>
        </p:nvSpPr>
        <p:spPr>
          <a:xfrm>
            <a:off x="5518295" y="2843405"/>
            <a:ext cx="456187" cy="307777"/>
          </a:xfrm>
          <a:prstGeom prst="rect">
            <a:avLst/>
          </a:prstGeom>
          <a:noFill/>
        </p:spPr>
        <p:txBody>
          <a:bodyPr wrap="square" rtlCol="0">
            <a:spAutoFit/>
          </a:bodyPr>
          <a:lstStyle/>
          <a:p>
            <a:r>
              <a:rPr lang="en-US" b="1" dirty="0">
                <a:solidFill>
                  <a:srgbClr val="FF0000"/>
                </a:solidFill>
              </a:rPr>
              <a:t>5</a:t>
            </a:r>
          </a:p>
        </p:txBody>
      </p:sp>
      <p:cxnSp>
        <p:nvCxnSpPr>
          <p:cNvPr id="22" name="Straight Arrow Connector 21"/>
          <p:cNvCxnSpPr/>
          <p:nvPr/>
        </p:nvCxnSpPr>
        <p:spPr>
          <a:xfrm>
            <a:off x="1753622" y="3026364"/>
            <a:ext cx="3764673" cy="5566"/>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25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47" presetClass="entr" presetSubtype="0" fill="hold" grpId="0" nodeType="after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25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anim calcmode="lin" valueType="num">
                                      <p:cBhvr>
                                        <p:cTn id="16" dur="1000" fill="hold"/>
                                        <p:tgtEl>
                                          <p:spTgt spid="25"/>
                                        </p:tgtEl>
                                        <p:attrNameLst>
                                          <p:attrName>ppt_x</p:attrName>
                                        </p:attrNameLst>
                                      </p:cBhvr>
                                      <p:tavLst>
                                        <p:tav tm="0">
                                          <p:val>
                                            <p:strVal val="#ppt_x"/>
                                          </p:val>
                                        </p:tav>
                                        <p:tav tm="100000">
                                          <p:val>
                                            <p:strVal val="#ppt_x"/>
                                          </p:val>
                                        </p:tav>
                                      </p:tavLst>
                                    </p:anim>
                                    <p:anim calcmode="lin" valueType="num">
                                      <p:cBhvr>
                                        <p:cTn id="17" dur="1000" fill="hold"/>
                                        <p:tgtEl>
                                          <p:spTgt spid="25"/>
                                        </p:tgtEl>
                                        <p:attrNameLst>
                                          <p:attrName>ppt_y</p:attrName>
                                        </p:attrNameLst>
                                      </p:cBhvr>
                                      <p:tavLst>
                                        <p:tav tm="0">
                                          <p:val>
                                            <p:strVal val="#ppt_y-.1"/>
                                          </p:val>
                                        </p:tav>
                                        <p:tav tm="100000">
                                          <p:val>
                                            <p:strVal val="#ppt_y"/>
                                          </p:val>
                                        </p:tav>
                                      </p:tavLst>
                                    </p:anim>
                                  </p:childTnLst>
                                </p:cTn>
                              </p:par>
                            </p:childTnLst>
                          </p:cTn>
                        </p:par>
                        <p:par>
                          <p:cTn id="18" fill="hold">
                            <p:stCondLst>
                              <p:cond delay="1250"/>
                            </p:stCondLst>
                            <p:childTnLst>
                              <p:par>
                                <p:cTn id="19" presetID="47" presetClass="entr" presetSubtype="0"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25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par>
                                <p:cTn id="29" presetID="1" presetClass="entr" presetSubtype="0" fill="hold" grpId="0" nodeType="withEffect">
                                  <p:stCondLst>
                                    <p:cond delay="150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175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200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2000"/>
                                  </p:stCondLst>
                                  <p:childTnLst>
                                    <p:set>
                                      <p:cBhvr>
                                        <p:cTn id="36" dur="1" fill="hold">
                                          <p:stCondLst>
                                            <p:cond delay="0"/>
                                          </p:stCondLst>
                                        </p:cTn>
                                        <p:tgtEl>
                                          <p:spTgt spid="31"/>
                                        </p:tgtEl>
                                        <p:attrNameLst>
                                          <p:attrName>style.visibility</p:attrName>
                                        </p:attrNameLst>
                                      </p:cBhvr>
                                      <p:to>
                                        <p:strVal val="visible"/>
                                      </p:to>
                                    </p:set>
                                  </p:childTnLst>
                                </p:cTn>
                              </p:par>
                            </p:childTnLst>
                          </p:cTn>
                        </p:par>
                        <p:par>
                          <p:cTn id="37" fill="hold">
                            <p:stCondLst>
                              <p:cond delay="3250"/>
                            </p:stCondLst>
                            <p:childTnLst>
                              <p:par>
                                <p:cTn id="38" presetID="10" presetClass="entr" presetSubtype="0" fill="hold" grpId="0" nodeType="afterEffect">
                                  <p:stCondLst>
                                    <p:cond delay="100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250"/>
                                        <p:tgtEl>
                                          <p:spTgt spid="32"/>
                                        </p:tgtEl>
                                      </p:cBhvr>
                                    </p:animEffect>
                                  </p:childTnLst>
                                </p:cTn>
                              </p:par>
                              <p:par>
                                <p:cTn id="41" presetID="26" presetClass="entr" presetSubtype="0" fill="hold" grpId="0" nodeType="withEffect">
                                  <p:stCondLst>
                                    <p:cond delay="1000"/>
                                  </p:stCondLst>
                                  <p:childTnLst>
                                    <p:set>
                                      <p:cBhvr>
                                        <p:cTn id="42" dur="1" fill="hold">
                                          <p:stCondLst>
                                            <p:cond delay="0"/>
                                          </p:stCondLst>
                                        </p:cTn>
                                        <p:tgtEl>
                                          <p:spTgt spid="33"/>
                                        </p:tgtEl>
                                        <p:attrNameLst>
                                          <p:attrName>style.visibility</p:attrName>
                                        </p:attrNameLst>
                                      </p:cBhvr>
                                      <p:to>
                                        <p:strVal val="visible"/>
                                      </p:to>
                                    </p:set>
                                    <p:animEffect transition="in" filter="wipe(down)">
                                      <p:cBhvr>
                                        <p:cTn id="43" dur="580">
                                          <p:stCondLst>
                                            <p:cond delay="0"/>
                                          </p:stCondLst>
                                        </p:cTn>
                                        <p:tgtEl>
                                          <p:spTgt spid="33"/>
                                        </p:tgtEl>
                                      </p:cBhvr>
                                    </p:animEffect>
                                    <p:anim calcmode="lin" valueType="num">
                                      <p:cBhvr>
                                        <p:cTn id="44"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49" dur="26">
                                          <p:stCondLst>
                                            <p:cond delay="650"/>
                                          </p:stCondLst>
                                        </p:cTn>
                                        <p:tgtEl>
                                          <p:spTgt spid="33"/>
                                        </p:tgtEl>
                                      </p:cBhvr>
                                      <p:to x="100000" y="60000"/>
                                    </p:animScale>
                                    <p:animScale>
                                      <p:cBhvr>
                                        <p:cTn id="50" dur="166" decel="50000">
                                          <p:stCondLst>
                                            <p:cond delay="676"/>
                                          </p:stCondLst>
                                        </p:cTn>
                                        <p:tgtEl>
                                          <p:spTgt spid="33"/>
                                        </p:tgtEl>
                                      </p:cBhvr>
                                      <p:to x="100000" y="100000"/>
                                    </p:animScale>
                                    <p:animScale>
                                      <p:cBhvr>
                                        <p:cTn id="51" dur="26">
                                          <p:stCondLst>
                                            <p:cond delay="1312"/>
                                          </p:stCondLst>
                                        </p:cTn>
                                        <p:tgtEl>
                                          <p:spTgt spid="33"/>
                                        </p:tgtEl>
                                      </p:cBhvr>
                                      <p:to x="100000" y="80000"/>
                                    </p:animScale>
                                    <p:animScale>
                                      <p:cBhvr>
                                        <p:cTn id="52" dur="166" decel="50000">
                                          <p:stCondLst>
                                            <p:cond delay="1338"/>
                                          </p:stCondLst>
                                        </p:cTn>
                                        <p:tgtEl>
                                          <p:spTgt spid="33"/>
                                        </p:tgtEl>
                                      </p:cBhvr>
                                      <p:to x="100000" y="100000"/>
                                    </p:animScale>
                                    <p:animScale>
                                      <p:cBhvr>
                                        <p:cTn id="53" dur="26">
                                          <p:stCondLst>
                                            <p:cond delay="1642"/>
                                          </p:stCondLst>
                                        </p:cTn>
                                        <p:tgtEl>
                                          <p:spTgt spid="33"/>
                                        </p:tgtEl>
                                      </p:cBhvr>
                                      <p:to x="100000" y="90000"/>
                                    </p:animScale>
                                    <p:animScale>
                                      <p:cBhvr>
                                        <p:cTn id="54" dur="166" decel="50000">
                                          <p:stCondLst>
                                            <p:cond delay="1668"/>
                                          </p:stCondLst>
                                        </p:cTn>
                                        <p:tgtEl>
                                          <p:spTgt spid="33"/>
                                        </p:tgtEl>
                                      </p:cBhvr>
                                      <p:to x="100000" y="100000"/>
                                    </p:animScale>
                                    <p:animScale>
                                      <p:cBhvr>
                                        <p:cTn id="55" dur="26">
                                          <p:stCondLst>
                                            <p:cond delay="1808"/>
                                          </p:stCondLst>
                                        </p:cTn>
                                        <p:tgtEl>
                                          <p:spTgt spid="33"/>
                                        </p:tgtEl>
                                      </p:cBhvr>
                                      <p:to x="100000" y="95000"/>
                                    </p:animScale>
                                    <p:animScale>
                                      <p:cBhvr>
                                        <p:cTn id="56" dur="166" decel="50000">
                                          <p:stCondLst>
                                            <p:cond delay="1834"/>
                                          </p:stCondLst>
                                        </p:cTn>
                                        <p:tgtEl>
                                          <p:spTgt spid="3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8" grpId="0" animBg="1"/>
      <p:bldP spid="29" grpId="0" animBg="1"/>
      <p:bldP spid="32"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a:picLocks noChangeAspect="1"/>
          </p:cNvPicPr>
          <p:nvPr/>
        </p:nvPicPr>
        <p:blipFill rotWithShape="1">
          <a:blip r:embed="rId4">
            <a:extLst>
              <a:ext uri="{28A0092B-C50C-407E-A947-70E740481C1C}">
                <a14:useLocalDpi xmlns:a14="http://schemas.microsoft.com/office/drawing/2010/main" val="0"/>
              </a:ext>
            </a:extLst>
          </a:blip>
          <a:srcRect l="284" t="94" r="696" b="51823"/>
          <a:stretch/>
        </p:blipFill>
        <p:spPr>
          <a:xfrm>
            <a:off x="2355845" y="2229421"/>
            <a:ext cx="6611691" cy="2317218"/>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1" y="1764580"/>
            <a:ext cx="8967537" cy="425168"/>
          </a:xfrm>
          <a:prstGeom prst="rect">
            <a:avLst/>
          </a:prstGeom>
          <a:noFill/>
          <a:ln>
            <a:noFill/>
          </a:ln>
        </p:spPr>
        <p:txBody>
          <a:bodyPr spcFirstLastPara="1" wrap="square" lIns="91425" tIns="91425" rIns="91425" bIns="91425" anchor="t" anchorCtr="0">
            <a:noAutofit/>
          </a:bodyPr>
          <a:lstStyle/>
          <a:p>
            <a:pPr lvl="0" indent="228600"/>
            <a:r>
              <a:rPr lang="en-US" sz="1600" dirty="0">
                <a:solidFill>
                  <a:schemeClr val="bg2"/>
                </a:solidFill>
                <a:latin typeface="Roboto"/>
                <a:ea typeface="Roboto"/>
                <a:cs typeface="Roboto"/>
                <a:sym typeface="Roboto"/>
              </a:rPr>
              <a:t>The same would be done for the opponents….</a:t>
            </a: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Roboto"/>
                <a:cs typeface="Roboto"/>
                <a:sym typeface="Caveat"/>
              </a:rPr>
              <a:t>Complete both teams</a:t>
            </a:r>
            <a:endParaRPr sz="2400" dirty="0">
              <a:latin typeface="Roboto"/>
              <a:ea typeface="Roboto"/>
              <a:cs typeface="Roboto"/>
              <a:sym typeface="Roboto"/>
            </a:endParaRPr>
          </a:p>
        </p:txBody>
      </p:sp>
      <p:sp>
        <p:nvSpPr>
          <p:cNvPr id="12" name="Google Shape;70;p13"/>
          <p:cNvSpPr txBox="1"/>
          <p:nvPr/>
        </p:nvSpPr>
        <p:spPr>
          <a:xfrm>
            <a:off x="-1" y="4655155"/>
            <a:ext cx="9143999" cy="392423"/>
          </a:xfrm>
          <a:prstGeom prst="rect">
            <a:avLst/>
          </a:prstGeom>
          <a:noFill/>
          <a:ln>
            <a:noFill/>
          </a:ln>
        </p:spPr>
        <p:txBody>
          <a:bodyPr spcFirstLastPara="1" wrap="square" lIns="91425" tIns="91425" rIns="91425" bIns="91425" anchor="t" anchorCtr="0">
            <a:noAutofit/>
          </a:bodyPr>
          <a:lstStyle/>
          <a:p>
            <a:pPr lvl="0" indent="228600"/>
            <a:r>
              <a:rPr lang="en-US" sz="1600" dirty="0">
                <a:solidFill>
                  <a:schemeClr val="bg2"/>
                </a:solidFill>
                <a:latin typeface="Roboto"/>
                <a:ea typeface="Roboto"/>
                <a:cs typeface="Roboto"/>
                <a:sym typeface="Roboto"/>
              </a:rPr>
              <a:t>Since Holyoke will receive, #9 will start in right back and # 4 in right front.</a:t>
            </a:r>
          </a:p>
        </p:txBody>
      </p:sp>
      <p:sp>
        <p:nvSpPr>
          <p:cNvPr id="2" name="Rectangle 1"/>
          <p:cNvSpPr/>
          <p:nvPr/>
        </p:nvSpPr>
        <p:spPr>
          <a:xfrm>
            <a:off x="5749901" y="2424696"/>
            <a:ext cx="949299" cy="261610"/>
          </a:xfrm>
          <a:prstGeom prst="rect">
            <a:avLst/>
          </a:prstGeom>
        </p:spPr>
        <p:txBody>
          <a:bodyPr wrap="none">
            <a:spAutoFit/>
          </a:bodyPr>
          <a:lstStyle/>
          <a:p>
            <a:r>
              <a:rPr lang="en-US" sz="1050" dirty="0">
                <a:solidFill>
                  <a:schemeClr val="bg2"/>
                </a:solidFill>
                <a:latin typeface="Roboto"/>
                <a:ea typeface="Roboto"/>
                <a:cs typeface="Roboto"/>
                <a:sym typeface="Roboto"/>
              </a:rPr>
              <a:t>Holyoke HS </a:t>
            </a:r>
            <a:endParaRPr lang="en-US" sz="1050" dirty="0">
              <a:solidFill>
                <a:schemeClr val="bg2"/>
              </a:solidFill>
            </a:endParaRPr>
          </a:p>
        </p:txBody>
      </p:sp>
      <p:sp>
        <p:nvSpPr>
          <p:cNvPr id="3" name="Rectangle 2"/>
          <p:cNvSpPr/>
          <p:nvPr/>
        </p:nvSpPr>
        <p:spPr>
          <a:xfrm>
            <a:off x="5747848" y="2574693"/>
            <a:ext cx="739305" cy="246221"/>
          </a:xfrm>
          <a:prstGeom prst="rect">
            <a:avLst/>
          </a:prstGeom>
        </p:spPr>
        <p:txBody>
          <a:bodyPr wrap="none">
            <a:spAutoFit/>
          </a:bodyPr>
          <a:lstStyle/>
          <a:p>
            <a:r>
              <a:rPr lang="en-US" sz="1000" dirty="0">
                <a:solidFill>
                  <a:schemeClr val="bg2"/>
                </a:solidFill>
                <a:latin typeface="Roboto"/>
                <a:ea typeface="Roboto"/>
                <a:cs typeface="Roboto"/>
                <a:sym typeface="Roboto"/>
              </a:rPr>
              <a:t>Tigers HS</a:t>
            </a:r>
            <a:endParaRPr lang="en-US" sz="1000" dirty="0">
              <a:solidFill>
                <a:schemeClr val="bg2"/>
              </a:solidFill>
            </a:endParaRPr>
          </a:p>
        </p:txBody>
      </p:sp>
      <p:sp>
        <p:nvSpPr>
          <p:cNvPr id="9" name="Oval 8"/>
          <p:cNvSpPr/>
          <p:nvPr/>
        </p:nvSpPr>
        <p:spPr>
          <a:xfrm>
            <a:off x="7210927" y="2471389"/>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218949" y="2631810"/>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272043" y="2740327"/>
            <a:ext cx="684803" cy="307777"/>
          </a:xfrm>
          <a:prstGeom prst="rect">
            <a:avLst/>
          </a:prstGeom>
        </p:spPr>
        <p:txBody>
          <a:bodyPr wrap="none">
            <a:spAutoFit/>
          </a:bodyPr>
          <a:lstStyle/>
          <a:p>
            <a:r>
              <a:rPr lang="en-US" dirty="0">
                <a:solidFill>
                  <a:schemeClr val="bg2"/>
                </a:solidFill>
                <a:latin typeface="Roboto"/>
                <a:ea typeface="Roboto"/>
                <a:cs typeface="Roboto"/>
                <a:sym typeface="Roboto"/>
              </a:rPr>
              <a:t>Tigers</a:t>
            </a:r>
            <a:endParaRPr lang="en-US" dirty="0"/>
          </a:p>
        </p:txBody>
      </p:sp>
      <p:sp>
        <p:nvSpPr>
          <p:cNvPr id="19" name="Oval 18"/>
          <p:cNvSpPr/>
          <p:nvPr/>
        </p:nvSpPr>
        <p:spPr>
          <a:xfrm>
            <a:off x="5869549" y="2896848"/>
            <a:ext cx="228832" cy="118386"/>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2" name="TextBox 31"/>
          <p:cNvSpPr txBox="1"/>
          <p:nvPr/>
        </p:nvSpPr>
        <p:spPr>
          <a:xfrm>
            <a:off x="6469899" y="3276954"/>
            <a:ext cx="320206" cy="1079783"/>
          </a:xfrm>
          <a:prstGeom prst="rect">
            <a:avLst/>
          </a:prstGeom>
          <a:noFill/>
        </p:spPr>
        <p:txBody>
          <a:bodyPr wrap="square" rtlCol="0">
            <a:spAutoFit/>
          </a:bodyPr>
          <a:lstStyle/>
          <a:p>
            <a:pPr>
              <a:spcAft>
                <a:spcPts val="100"/>
              </a:spcAft>
            </a:pPr>
            <a:r>
              <a:rPr lang="en-US" sz="1000" dirty="0"/>
              <a:t>3</a:t>
            </a:r>
          </a:p>
          <a:p>
            <a:pPr>
              <a:spcAft>
                <a:spcPts val="100"/>
              </a:spcAft>
            </a:pPr>
            <a:r>
              <a:rPr lang="en-US" sz="1000" dirty="0"/>
              <a:t>7</a:t>
            </a:r>
          </a:p>
          <a:p>
            <a:pPr>
              <a:spcAft>
                <a:spcPts val="100"/>
              </a:spcAft>
            </a:pPr>
            <a:r>
              <a:rPr lang="en-US" sz="1000" dirty="0"/>
              <a:t>4</a:t>
            </a:r>
          </a:p>
          <a:p>
            <a:pPr>
              <a:spcAft>
                <a:spcPts val="100"/>
              </a:spcAft>
            </a:pPr>
            <a:r>
              <a:rPr lang="en-US" sz="1000" dirty="0"/>
              <a:t>1</a:t>
            </a:r>
          </a:p>
          <a:p>
            <a:pPr>
              <a:spcAft>
                <a:spcPts val="100"/>
              </a:spcAft>
            </a:pPr>
            <a:r>
              <a:rPr lang="en-US" sz="1000" dirty="0"/>
              <a:t>9</a:t>
            </a:r>
          </a:p>
          <a:p>
            <a:pPr>
              <a:spcAft>
                <a:spcPts val="100"/>
              </a:spcAft>
            </a:pPr>
            <a:r>
              <a:rPr lang="en-US" sz="1000" dirty="0"/>
              <a:t>2</a:t>
            </a:r>
          </a:p>
        </p:txBody>
      </p:sp>
      <p:sp>
        <p:nvSpPr>
          <p:cNvPr id="33" name="TextBox 32"/>
          <p:cNvSpPr txBox="1"/>
          <p:nvPr/>
        </p:nvSpPr>
        <p:spPr>
          <a:xfrm>
            <a:off x="6480822" y="2856338"/>
            <a:ext cx="456187" cy="276999"/>
          </a:xfrm>
          <a:prstGeom prst="rect">
            <a:avLst/>
          </a:prstGeom>
          <a:noFill/>
        </p:spPr>
        <p:txBody>
          <a:bodyPr wrap="square" rtlCol="0">
            <a:spAutoFit/>
          </a:bodyPr>
          <a:lstStyle/>
          <a:p>
            <a:r>
              <a:rPr lang="en-US" sz="1200" dirty="0">
                <a:solidFill>
                  <a:schemeClr val="bg2"/>
                </a:solidFill>
              </a:rPr>
              <a:t>5</a:t>
            </a:r>
          </a:p>
        </p:txBody>
      </p:sp>
      <p:sp>
        <p:nvSpPr>
          <p:cNvPr id="34" name="TextBox 33"/>
          <p:cNvSpPr txBox="1"/>
          <p:nvPr/>
        </p:nvSpPr>
        <p:spPr>
          <a:xfrm>
            <a:off x="2740109" y="3276954"/>
            <a:ext cx="320206" cy="1079783"/>
          </a:xfrm>
          <a:prstGeom prst="rect">
            <a:avLst/>
          </a:prstGeom>
          <a:noFill/>
        </p:spPr>
        <p:txBody>
          <a:bodyPr wrap="square" rtlCol="0">
            <a:spAutoFit/>
          </a:bodyPr>
          <a:lstStyle/>
          <a:p>
            <a:pPr>
              <a:spcAft>
                <a:spcPts val="100"/>
              </a:spcAft>
            </a:pPr>
            <a:r>
              <a:rPr lang="en-US" sz="1000" dirty="0">
                <a:solidFill>
                  <a:srgbClr val="FF0000"/>
                </a:solidFill>
              </a:rPr>
              <a:t>4</a:t>
            </a:r>
          </a:p>
          <a:p>
            <a:pPr>
              <a:spcAft>
                <a:spcPts val="100"/>
              </a:spcAft>
            </a:pPr>
            <a:r>
              <a:rPr lang="en-US" sz="1000" dirty="0">
                <a:solidFill>
                  <a:srgbClr val="FF0000"/>
                </a:solidFill>
              </a:rPr>
              <a:t>8</a:t>
            </a:r>
          </a:p>
          <a:p>
            <a:pPr>
              <a:spcAft>
                <a:spcPts val="100"/>
              </a:spcAft>
            </a:pPr>
            <a:r>
              <a:rPr lang="en-US" sz="1000" dirty="0">
                <a:solidFill>
                  <a:srgbClr val="FF0000"/>
                </a:solidFill>
              </a:rPr>
              <a:t>2</a:t>
            </a:r>
          </a:p>
          <a:p>
            <a:pPr>
              <a:spcAft>
                <a:spcPts val="100"/>
              </a:spcAft>
            </a:pPr>
            <a:r>
              <a:rPr lang="en-US" sz="1000" dirty="0">
                <a:solidFill>
                  <a:srgbClr val="FF0000"/>
                </a:solidFill>
              </a:rPr>
              <a:t>1</a:t>
            </a:r>
          </a:p>
          <a:p>
            <a:pPr>
              <a:spcAft>
                <a:spcPts val="100"/>
              </a:spcAft>
            </a:pPr>
            <a:r>
              <a:rPr lang="en-US" sz="1000" dirty="0">
                <a:solidFill>
                  <a:srgbClr val="FF0000"/>
                </a:solidFill>
              </a:rPr>
              <a:t>3</a:t>
            </a:r>
          </a:p>
          <a:p>
            <a:pPr>
              <a:spcAft>
                <a:spcPts val="100"/>
              </a:spcAft>
            </a:pPr>
            <a:r>
              <a:rPr lang="en-US" sz="1000" dirty="0">
                <a:solidFill>
                  <a:srgbClr val="FF0000"/>
                </a:solidFill>
              </a:rPr>
              <a:t>9</a:t>
            </a:r>
          </a:p>
        </p:txBody>
      </p:sp>
      <p:sp>
        <p:nvSpPr>
          <p:cNvPr id="35" name="TextBox 34"/>
          <p:cNvSpPr txBox="1"/>
          <p:nvPr/>
        </p:nvSpPr>
        <p:spPr>
          <a:xfrm>
            <a:off x="2740109" y="2851301"/>
            <a:ext cx="456187" cy="276999"/>
          </a:xfrm>
          <a:prstGeom prst="rect">
            <a:avLst/>
          </a:prstGeom>
          <a:noFill/>
        </p:spPr>
        <p:txBody>
          <a:bodyPr wrap="square" rtlCol="0">
            <a:spAutoFit/>
          </a:bodyPr>
          <a:lstStyle/>
          <a:p>
            <a:r>
              <a:rPr lang="en-US" sz="1200" dirty="0">
                <a:solidFill>
                  <a:srgbClr val="FF0000"/>
                </a:solidFill>
              </a:rPr>
              <a:t>X</a:t>
            </a:r>
          </a:p>
        </p:txBody>
      </p:sp>
      <p:sp>
        <p:nvSpPr>
          <p:cNvPr id="36" name="Google Shape;70;p13"/>
          <p:cNvSpPr txBox="1"/>
          <p:nvPr/>
        </p:nvSpPr>
        <p:spPr>
          <a:xfrm>
            <a:off x="87509" y="2189748"/>
            <a:ext cx="2140874" cy="2248028"/>
          </a:xfrm>
          <a:prstGeom prst="rect">
            <a:avLst/>
          </a:prstGeom>
          <a:noFill/>
          <a:ln>
            <a:noFill/>
          </a:ln>
        </p:spPr>
        <p:txBody>
          <a:bodyPr spcFirstLastPara="1" wrap="square" lIns="91425" tIns="91425" rIns="91425" bIns="91425" anchor="t" anchorCtr="0">
            <a:noAutofit/>
          </a:bodyPr>
          <a:lstStyle/>
          <a:p>
            <a:pPr lvl="0" indent="228600"/>
            <a:r>
              <a:rPr lang="en-US" sz="1600" dirty="0">
                <a:solidFill>
                  <a:srgbClr val="FF0000"/>
                </a:solidFill>
                <a:latin typeface="Roboto"/>
                <a:ea typeface="Roboto"/>
                <a:cs typeface="Roboto"/>
                <a:sym typeface="Roboto"/>
              </a:rPr>
              <a:t>In this set, the Holyoke team is NOT using a libero.</a:t>
            </a:r>
          </a:p>
          <a:p>
            <a:pPr lvl="0" indent="228600"/>
            <a:endParaRPr lang="en-US" sz="1600" dirty="0">
              <a:solidFill>
                <a:srgbClr val="FF0000"/>
              </a:solidFill>
              <a:latin typeface="Roboto"/>
              <a:ea typeface="Roboto"/>
              <a:cs typeface="Roboto"/>
              <a:sym typeface="Roboto"/>
            </a:endParaRPr>
          </a:p>
          <a:p>
            <a:pPr lvl="0" indent="228600"/>
            <a:r>
              <a:rPr lang="en-US" sz="1600" dirty="0">
                <a:solidFill>
                  <a:srgbClr val="FF0000"/>
                </a:solidFill>
                <a:latin typeface="Roboto"/>
                <a:ea typeface="Roboto"/>
                <a:cs typeface="Roboto"/>
                <a:sym typeface="Roboto"/>
              </a:rPr>
              <a:t>Their starting players, in service order are: </a:t>
            </a:r>
            <a:br>
              <a:rPr lang="en-US" sz="1600" dirty="0">
                <a:solidFill>
                  <a:srgbClr val="FF0000"/>
                </a:solidFill>
                <a:latin typeface="Roboto"/>
                <a:ea typeface="Roboto"/>
                <a:cs typeface="Roboto"/>
                <a:sym typeface="Roboto"/>
              </a:rPr>
            </a:br>
            <a:r>
              <a:rPr lang="en-US" sz="1600" dirty="0">
                <a:solidFill>
                  <a:srgbClr val="FF0000"/>
                </a:solidFill>
                <a:latin typeface="Roboto"/>
                <a:ea typeface="Roboto"/>
                <a:cs typeface="Roboto"/>
                <a:sym typeface="Roboto"/>
              </a:rPr>
              <a:t>4, 8, 2, 1, 3, 9</a:t>
            </a:r>
            <a:endParaRPr lang="en-US" sz="1600" dirty="0">
              <a:solidFill>
                <a:schemeClr val="bg2"/>
              </a:solidFill>
              <a:latin typeface="Roboto"/>
              <a:ea typeface="Roboto"/>
              <a:cs typeface="Roboto"/>
              <a:sym typeface="Roboto"/>
            </a:endParaRPr>
          </a:p>
        </p:txBody>
      </p:sp>
      <p:sp>
        <p:nvSpPr>
          <p:cNvPr id="37" name="Rectangle 36"/>
          <p:cNvSpPr/>
          <p:nvPr/>
        </p:nvSpPr>
        <p:spPr>
          <a:xfrm>
            <a:off x="3145428" y="2268709"/>
            <a:ext cx="923651"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3/14/20</a:t>
            </a:r>
          </a:p>
        </p:txBody>
      </p:sp>
      <p:sp>
        <p:nvSpPr>
          <p:cNvPr id="38" name="Rectangle 37"/>
          <p:cNvSpPr/>
          <p:nvPr/>
        </p:nvSpPr>
        <p:spPr>
          <a:xfrm>
            <a:off x="3609639" y="2429301"/>
            <a:ext cx="1433145" cy="261610"/>
          </a:xfrm>
          <a:prstGeom prst="rect">
            <a:avLst/>
          </a:prstGeom>
        </p:spPr>
        <p:txBody>
          <a:bodyPr wrap="square">
            <a:spAutoFit/>
          </a:bodyPr>
          <a:lstStyle/>
          <a:p>
            <a:r>
              <a:rPr lang="en-US" sz="1050" dirty="0">
                <a:solidFill>
                  <a:schemeClr val="bg2"/>
                </a:solidFill>
                <a:latin typeface="Roboto"/>
                <a:ea typeface="Roboto"/>
                <a:cs typeface="Roboto"/>
                <a:sym typeface="Roboto"/>
              </a:rPr>
              <a:t>Holyoke HS</a:t>
            </a:r>
            <a:endParaRPr lang="en-US" sz="1050" dirty="0">
              <a:solidFill>
                <a:schemeClr val="bg2"/>
              </a:solidFill>
            </a:endParaRPr>
          </a:p>
        </p:txBody>
      </p:sp>
      <p:sp>
        <p:nvSpPr>
          <p:cNvPr id="39" name="Rectangle 38"/>
          <p:cNvSpPr/>
          <p:nvPr/>
        </p:nvSpPr>
        <p:spPr>
          <a:xfrm>
            <a:off x="4891116" y="2431684"/>
            <a:ext cx="263214" cy="261610"/>
          </a:xfrm>
          <a:prstGeom prst="rect">
            <a:avLst/>
          </a:prstGeom>
        </p:spPr>
        <p:txBody>
          <a:bodyPr wrap="none">
            <a:spAutoFit/>
          </a:bodyPr>
          <a:lstStyle/>
          <a:p>
            <a:r>
              <a:rPr lang="en-US" sz="1050" dirty="0">
                <a:solidFill>
                  <a:schemeClr val="bg2"/>
                </a:solidFill>
                <a:latin typeface="Roboto"/>
                <a:ea typeface="Roboto"/>
                <a:cs typeface="Roboto"/>
                <a:sym typeface="Roboto"/>
              </a:rPr>
              <a:t>1</a:t>
            </a:r>
            <a:endParaRPr lang="en-US" sz="1050" dirty="0">
              <a:solidFill>
                <a:schemeClr val="bg2"/>
              </a:solidFill>
            </a:endParaRPr>
          </a:p>
        </p:txBody>
      </p:sp>
      <p:sp>
        <p:nvSpPr>
          <p:cNvPr id="40" name="Rectangle 39"/>
          <p:cNvSpPr/>
          <p:nvPr/>
        </p:nvSpPr>
        <p:spPr>
          <a:xfrm>
            <a:off x="4322463" y="2260605"/>
            <a:ext cx="922047"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6:30 pm</a:t>
            </a:r>
          </a:p>
        </p:txBody>
      </p:sp>
      <p:sp>
        <p:nvSpPr>
          <p:cNvPr id="41" name="Rectangle 40"/>
          <p:cNvSpPr/>
          <p:nvPr/>
        </p:nvSpPr>
        <p:spPr>
          <a:xfrm>
            <a:off x="3389560" y="2578534"/>
            <a:ext cx="1396536"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William Morgan</a:t>
            </a:r>
          </a:p>
        </p:txBody>
      </p:sp>
      <p:sp>
        <p:nvSpPr>
          <p:cNvPr id="42" name="Rectangle 41"/>
          <p:cNvSpPr/>
          <p:nvPr/>
        </p:nvSpPr>
        <p:spPr>
          <a:xfrm>
            <a:off x="3496906" y="2754401"/>
            <a:ext cx="832279" cy="307777"/>
          </a:xfrm>
          <a:prstGeom prst="rect">
            <a:avLst/>
          </a:prstGeom>
        </p:spPr>
        <p:txBody>
          <a:bodyPr wrap="none">
            <a:spAutoFit/>
          </a:bodyPr>
          <a:lstStyle/>
          <a:p>
            <a:r>
              <a:rPr lang="en-US" dirty="0">
                <a:solidFill>
                  <a:schemeClr val="bg2"/>
                </a:solidFill>
                <a:latin typeface="Roboto"/>
                <a:ea typeface="Roboto"/>
                <a:cs typeface="Roboto"/>
                <a:sym typeface="Roboto"/>
              </a:rPr>
              <a:t>Holyoke</a:t>
            </a:r>
            <a:endParaRPr lang="en-US" dirty="0">
              <a:solidFill>
                <a:schemeClr val="bg2"/>
              </a:solidFill>
            </a:endParaRPr>
          </a:p>
        </p:txBody>
      </p:sp>
    </p:spTree>
    <p:extLst>
      <p:ext uri="{BB962C8B-B14F-4D97-AF65-F5344CB8AC3E}">
        <p14:creationId xmlns:p14="http://schemas.microsoft.com/office/powerpoint/2010/main" val="359691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80">
                                          <p:stCondLst>
                                            <p:cond delay="0"/>
                                          </p:stCondLst>
                                        </p:cTn>
                                        <p:tgtEl>
                                          <p:spTgt spid="35"/>
                                        </p:tgtEl>
                                      </p:cBhvr>
                                    </p:animEffect>
                                    <p:anim calcmode="lin" valueType="num">
                                      <p:cBhvr>
                                        <p:cTn id="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3" dur="26">
                                          <p:stCondLst>
                                            <p:cond delay="650"/>
                                          </p:stCondLst>
                                        </p:cTn>
                                        <p:tgtEl>
                                          <p:spTgt spid="35"/>
                                        </p:tgtEl>
                                      </p:cBhvr>
                                      <p:to x="100000" y="60000"/>
                                    </p:animScale>
                                    <p:animScale>
                                      <p:cBhvr>
                                        <p:cTn id="14" dur="166" decel="50000">
                                          <p:stCondLst>
                                            <p:cond delay="676"/>
                                          </p:stCondLst>
                                        </p:cTn>
                                        <p:tgtEl>
                                          <p:spTgt spid="35"/>
                                        </p:tgtEl>
                                      </p:cBhvr>
                                      <p:to x="100000" y="100000"/>
                                    </p:animScale>
                                    <p:animScale>
                                      <p:cBhvr>
                                        <p:cTn id="15" dur="26">
                                          <p:stCondLst>
                                            <p:cond delay="1312"/>
                                          </p:stCondLst>
                                        </p:cTn>
                                        <p:tgtEl>
                                          <p:spTgt spid="35"/>
                                        </p:tgtEl>
                                      </p:cBhvr>
                                      <p:to x="100000" y="80000"/>
                                    </p:animScale>
                                    <p:animScale>
                                      <p:cBhvr>
                                        <p:cTn id="16" dur="166" decel="50000">
                                          <p:stCondLst>
                                            <p:cond delay="1338"/>
                                          </p:stCondLst>
                                        </p:cTn>
                                        <p:tgtEl>
                                          <p:spTgt spid="35"/>
                                        </p:tgtEl>
                                      </p:cBhvr>
                                      <p:to x="100000" y="100000"/>
                                    </p:animScale>
                                    <p:animScale>
                                      <p:cBhvr>
                                        <p:cTn id="17" dur="26">
                                          <p:stCondLst>
                                            <p:cond delay="1642"/>
                                          </p:stCondLst>
                                        </p:cTn>
                                        <p:tgtEl>
                                          <p:spTgt spid="35"/>
                                        </p:tgtEl>
                                      </p:cBhvr>
                                      <p:to x="100000" y="90000"/>
                                    </p:animScale>
                                    <p:animScale>
                                      <p:cBhvr>
                                        <p:cTn id="18" dur="166" decel="50000">
                                          <p:stCondLst>
                                            <p:cond delay="1668"/>
                                          </p:stCondLst>
                                        </p:cTn>
                                        <p:tgtEl>
                                          <p:spTgt spid="35"/>
                                        </p:tgtEl>
                                      </p:cBhvr>
                                      <p:to x="100000" y="100000"/>
                                    </p:animScale>
                                    <p:animScale>
                                      <p:cBhvr>
                                        <p:cTn id="19" dur="26">
                                          <p:stCondLst>
                                            <p:cond delay="1808"/>
                                          </p:stCondLst>
                                        </p:cTn>
                                        <p:tgtEl>
                                          <p:spTgt spid="35"/>
                                        </p:tgtEl>
                                      </p:cBhvr>
                                      <p:to x="100000" y="95000"/>
                                    </p:animScale>
                                    <p:animScale>
                                      <p:cBhvr>
                                        <p:cTn id="20" dur="166" decel="50000">
                                          <p:stCondLst>
                                            <p:cond delay="1834"/>
                                          </p:stCondLst>
                                        </p:cTn>
                                        <p:tgtEl>
                                          <p:spTgt spid="35"/>
                                        </p:tgtEl>
                                      </p:cBhvr>
                                      <p:to x="100000" y="100000"/>
                                    </p:animScale>
                                  </p:childTnLst>
                                </p:cTn>
                              </p:par>
                              <p:par>
                                <p:cTn id="21" presetID="2" presetClass="entr" presetSubtype="8" fill="hold" grpId="0" nodeType="withEffect">
                                  <p:stCondLst>
                                    <p:cond delay="100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500" fill="hold"/>
                                        <p:tgtEl>
                                          <p:spTgt spid="34"/>
                                        </p:tgtEl>
                                        <p:attrNameLst>
                                          <p:attrName>ppt_x</p:attrName>
                                        </p:attrNameLst>
                                      </p:cBhvr>
                                      <p:tavLst>
                                        <p:tav tm="0">
                                          <p:val>
                                            <p:strVal val="0-#ppt_w/2"/>
                                          </p:val>
                                        </p:tav>
                                        <p:tav tm="100000">
                                          <p:val>
                                            <p:strVal val="#ppt_x"/>
                                          </p:val>
                                        </p:tav>
                                      </p:tavLst>
                                    </p:anim>
                                    <p:anim calcmode="lin" valueType="num">
                                      <p:cBhvr additive="base">
                                        <p:cTn id="24" dur="1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a:picLocks noChangeAspect="1"/>
          </p:cNvPicPr>
          <p:nvPr/>
        </p:nvPicPr>
        <p:blipFill rotWithShape="1">
          <a:blip r:embed="rId4">
            <a:extLst>
              <a:ext uri="{28A0092B-C50C-407E-A947-70E740481C1C}">
                <a14:useLocalDpi xmlns:a14="http://schemas.microsoft.com/office/drawing/2010/main" val="0"/>
              </a:ext>
            </a:extLst>
          </a:blip>
          <a:srcRect l="284" t="94" r="696" b="51823"/>
          <a:stretch/>
        </p:blipFill>
        <p:spPr>
          <a:xfrm>
            <a:off x="2355845" y="2229421"/>
            <a:ext cx="6611691" cy="2317218"/>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1" y="1764580"/>
            <a:ext cx="9143999" cy="425168"/>
          </a:xfrm>
          <a:prstGeom prst="rect">
            <a:avLst/>
          </a:prstGeom>
          <a:noFill/>
          <a:ln>
            <a:noFill/>
          </a:ln>
        </p:spPr>
        <p:txBody>
          <a:bodyPr spcFirstLastPara="1" wrap="square" lIns="91425" tIns="91425" rIns="91425" bIns="91425" anchor="t" anchorCtr="0">
            <a:noAutofit/>
          </a:bodyPr>
          <a:lstStyle/>
          <a:p>
            <a:pPr lvl="0" indent="228600"/>
            <a:r>
              <a:rPr lang="en-US" sz="1600" dirty="0">
                <a:solidFill>
                  <a:schemeClr val="bg2"/>
                </a:solidFill>
                <a:latin typeface="Roboto"/>
                <a:ea typeface="Roboto"/>
                <a:cs typeface="Roboto"/>
                <a:sym typeface="Roboto"/>
              </a:rPr>
              <a:t>The scorer should check the right players are on the court at the same time as the referee.</a:t>
            </a: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Roboto"/>
                <a:cs typeface="Roboto"/>
                <a:sym typeface="Caveat"/>
              </a:rPr>
              <a:t>Ready for our 1</a:t>
            </a:r>
            <a:r>
              <a:rPr lang="en-US" sz="4800" b="1" baseline="30000" dirty="0">
                <a:solidFill>
                  <a:srgbClr val="FF0000"/>
                </a:solidFill>
                <a:latin typeface="Caveat"/>
                <a:ea typeface="Roboto"/>
                <a:cs typeface="Roboto"/>
                <a:sym typeface="Caveat"/>
              </a:rPr>
              <a:t>st</a:t>
            </a:r>
            <a:r>
              <a:rPr lang="en-US" sz="4800" b="1" dirty="0">
                <a:solidFill>
                  <a:srgbClr val="FF0000"/>
                </a:solidFill>
                <a:latin typeface="Caveat"/>
                <a:ea typeface="Roboto"/>
                <a:cs typeface="Roboto"/>
                <a:sym typeface="Caveat"/>
              </a:rPr>
              <a:t> serve</a:t>
            </a:r>
            <a:endParaRPr sz="2400" dirty="0">
              <a:latin typeface="Roboto"/>
              <a:ea typeface="Roboto"/>
              <a:cs typeface="Roboto"/>
              <a:sym typeface="Roboto"/>
            </a:endParaRPr>
          </a:p>
        </p:txBody>
      </p:sp>
      <p:sp>
        <p:nvSpPr>
          <p:cNvPr id="12" name="Google Shape;70;p13"/>
          <p:cNvSpPr txBox="1"/>
          <p:nvPr/>
        </p:nvSpPr>
        <p:spPr>
          <a:xfrm>
            <a:off x="-1" y="4655155"/>
            <a:ext cx="9143999" cy="392423"/>
          </a:xfrm>
          <a:prstGeom prst="rect">
            <a:avLst/>
          </a:prstGeom>
          <a:noFill/>
          <a:ln>
            <a:noFill/>
          </a:ln>
        </p:spPr>
        <p:txBody>
          <a:bodyPr spcFirstLastPara="1" wrap="square" lIns="91425" tIns="91425" rIns="91425" bIns="91425" anchor="t" anchorCtr="0">
            <a:noAutofit/>
          </a:bodyPr>
          <a:lstStyle/>
          <a:p>
            <a:pPr lvl="0" indent="228600"/>
            <a:r>
              <a:rPr lang="en-US" sz="1600" dirty="0">
                <a:solidFill>
                  <a:srgbClr val="FF0000"/>
                </a:solidFill>
                <a:latin typeface="Roboto"/>
                <a:ea typeface="Roboto"/>
                <a:cs typeface="Roboto"/>
                <a:sym typeface="Roboto"/>
              </a:rPr>
              <a:t>When #3 serves for the 1</a:t>
            </a:r>
            <a:r>
              <a:rPr lang="en-US" sz="1600" baseline="30000" dirty="0">
                <a:solidFill>
                  <a:srgbClr val="FF0000"/>
                </a:solidFill>
                <a:latin typeface="Roboto"/>
                <a:ea typeface="Roboto"/>
                <a:cs typeface="Roboto"/>
                <a:sym typeface="Roboto"/>
              </a:rPr>
              <a:t>st</a:t>
            </a:r>
            <a:r>
              <a:rPr lang="en-US" sz="1600" dirty="0">
                <a:solidFill>
                  <a:srgbClr val="FF0000"/>
                </a:solidFill>
                <a:latin typeface="Roboto"/>
                <a:ea typeface="Roboto"/>
                <a:cs typeface="Roboto"/>
                <a:sym typeface="Roboto"/>
              </a:rPr>
              <a:t> time, slash the small #1 in the Rd 1 service order/EXIT score tracking</a:t>
            </a:r>
          </a:p>
        </p:txBody>
      </p:sp>
      <p:sp>
        <p:nvSpPr>
          <p:cNvPr id="2" name="Rectangle 1"/>
          <p:cNvSpPr/>
          <p:nvPr/>
        </p:nvSpPr>
        <p:spPr>
          <a:xfrm>
            <a:off x="5749901" y="2424696"/>
            <a:ext cx="949299" cy="261610"/>
          </a:xfrm>
          <a:prstGeom prst="rect">
            <a:avLst/>
          </a:prstGeom>
        </p:spPr>
        <p:txBody>
          <a:bodyPr wrap="none">
            <a:spAutoFit/>
          </a:bodyPr>
          <a:lstStyle/>
          <a:p>
            <a:r>
              <a:rPr lang="en-US" sz="1050" dirty="0">
                <a:solidFill>
                  <a:schemeClr val="bg2"/>
                </a:solidFill>
                <a:latin typeface="Roboto"/>
                <a:ea typeface="Roboto"/>
                <a:cs typeface="Roboto"/>
                <a:sym typeface="Roboto"/>
              </a:rPr>
              <a:t>Holyoke HS </a:t>
            </a:r>
            <a:endParaRPr lang="en-US" sz="1050" dirty="0">
              <a:solidFill>
                <a:schemeClr val="bg2"/>
              </a:solidFill>
            </a:endParaRPr>
          </a:p>
        </p:txBody>
      </p:sp>
      <p:sp>
        <p:nvSpPr>
          <p:cNvPr id="3" name="Rectangle 2"/>
          <p:cNvSpPr/>
          <p:nvPr/>
        </p:nvSpPr>
        <p:spPr>
          <a:xfrm>
            <a:off x="5747848" y="2574693"/>
            <a:ext cx="739305" cy="246221"/>
          </a:xfrm>
          <a:prstGeom prst="rect">
            <a:avLst/>
          </a:prstGeom>
        </p:spPr>
        <p:txBody>
          <a:bodyPr wrap="none">
            <a:spAutoFit/>
          </a:bodyPr>
          <a:lstStyle/>
          <a:p>
            <a:r>
              <a:rPr lang="en-US" sz="1000" dirty="0">
                <a:solidFill>
                  <a:schemeClr val="bg2"/>
                </a:solidFill>
                <a:latin typeface="Roboto"/>
                <a:ea typeface="Roboto"/>
                <a:cs typeface="Roboto"/>
                <a:sym typeface="Roboto"/>
              </a:rPr>
              <a:t>Tigers HS</a:t>
            </a:r>
            <a:endParaRPr lang="en-US" sz="1000" dirty="0">
              <a:solidFill>
                <a:schemeClr val="bg2"/>
              </a:solidFill>
            </a:endParaRPr>
          </a:p>
        </p:txBody>
      </p:sp>
      <p:sp>
        <p:nvSpPr>
          <p:cNvPr id="9" name="Oval 8"/>
          <p:cNvSpPr/>
          <p:nvPr/>
        </p:nvSpPr>
        <p:spPr>
          <a:xfrm>
            <a:off x="7210927" y="2471389"/>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218949" y="2631810"/>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272043" y="2740327"/>
            <a:ext cx="684803" cy="307777"/>
          </a:xfrm>
          <a:prstGeom prst="rect">
            <a:avLst/>
          </a:prstGeom>
        </p:spPr>
        <p:txBody>
          <a:bodyPr wrap="none">
            <a:spAutoFit/>
          </a:bodyPr>
          <a:lstStyle/>
          <a:p>
            <a:r>
              <a:rPr lang="en-US" dirty="0">
                <a:solidFill>
                  <a:schemeClr val="bg2"/>
                </a:solidFill>
                <a:latin typeface="Roboto"/>
                <a:ea typeface="Roboto"/>
                <a:cs typeface="Roboto"/>
                <a:sym typeface="Roboto"/>
              </a:rPr>
              <a:t>Tigers</a:t>
            </a:r>
            <a:endParaRPr lang="en-US" dirty="0"/>
          </a:p>
        </p:txBody>
      </p:sp>
      <p:sp>
        <p:nvSpPr>
          <p:cNvPr id="19" name="Oval 18"/>
          <p:cNvSpPr/>
          <p:nvPr/>
        </p:nvSpPr>
        <p:spPr>
          <a:xfrm>
            <a:off x="5869549" y="2896848"/>
            <a:ext cx="228832" cy="118386"/>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2" name="TextBox 31"/>
          <p:cNvSpPr txBox="1"/>
          <p:nvPr/>
        </p:nvSpPr>
        <p:spPr>
          <a:xfrm>
            <a:off x="6469899" y="3276954"/>
            <a:ext cx="320206" cy="1079783"/>
          </a:xfrm>
          <a:prstGeom prst="rect">
            <a:avLst/>
          </a:prstGeom>
          <a:noFill/>
        </p:spPr>
        <p:txBody>
          <a:bodyPr wrap="square" rtlCol="0">
            <a:spAutoFit/>
          </a:bodyPr>
          <a:lstStyle/>
          <a:p>
            <a:pPr>
              <a:spcAft>
                <a:spcPts val="100"/>
              </a:spcAft>
            </a:pPr>
            <a:r>
              <a:rPr lang="en-US" sz="1000" dirty="0"/>
              <a:t>3</a:t>
            </a:r>
          </a:p>
          <a:p>
            <a:pPr>
              <a:spcAft>
                <a:spcPts val="100"/>
              </a:spcAft>
            </a:pPr>
            <a:r>
              <a:rPr lang="en-US" sz="1000" dirty="0"/>
              <a:t>7</a:t>
            </a:r>
          </a:p>
          <a:p>
            <a:pPr>
              <a:spcAft>
                <a:spcPts val="100"/>
              </a:spcAft>
            </a:pPr>
            <a:r>
              <a:rPr lang="en-US" sz="1000" dirty="0"/>
              <a:t>4</a:t>
            </a:r>
          </a:p>
          <a:p>
            <a:pPr>
              <a:spcAft>
                <a:spcPts val="100"/>
              </a:spcAft>
            </a:pPr>
            <a:r>
              <a:rPr lang="en-US" sz="1000" dirty="0"/>
              <a:t>1</a:t>
            </a:r>
          </a:p>
          <a:p>
            <a:pPr>
              <a:spcAft>
                <a:spcPts val="100"/>
              </a:spcAft>
            </a:pPr>
            <a:r>
              <a:rPr lang="en-US" sz="1000" dirty="0"/>
              <a:t>9</a:t>
            </a:r>
          </a:p>
          <a:p>
            <a:pPr>
              <a:spcAft>
                <a:spcPts val="100"/>
              </a:spcAft>
            </a:pPr>
            <a:r>
              <a:rPr lang="en-US" sz="1000" dirty="0"/>
              <a:t>2</a:t>
            </a:r>
          </a:p>
        </p:txBody>
      </p:sp>
      <p:sp>
        <p:nvSpPr>
          <p:cNvPr id="33" name="TextBox 32"/>
          <p:cNvSpPr txBox="1"/>
          <p:nvPr/>
        </p:nvSpPr>
        <p:spPr>
          <a:xfrm>
            <a:off x="6480822" y="2856338"/>
            <a:ext cx="456187" cy="276999"/>
          </a:xfrm>
          <a:prstGeom prst="rect">
            <a:avLst/>
          </a:prstGeom>
          <a:noFill/>
        </p:spPr>
        <p:txBody>
          <a:bodyPr wrap="square" rtlCol="0">
            <a:spAutoFit/>
          </a:bodyPr>
          <a:lstStyle/>
          <a:p>
            <a:r>
              <a:rPr lang="en-US" sz="1200" dirty="0">
                <a:solidFill>
                  <a:schemeClr val="bg2"/>
                </a:solidFill>
              </a:rPr>
              <a:t>5</a:t>
            </a:r>
          </a:p>
        </p:txBody>
      </p:sp>
      <p:sp>
        <p:nvSpPr>
          <p:cNvPr id="34" name="TextBox 33"/>
          <p:cNvSpPr txBox="1"/>
          <p:nvPr/>
        </p:nvSpPr>
        <p:spPr>
          <a:xfrm>
            <a:off x="2740109" y="3276954"/>
            <a:ext cx="320206" cy="1079783"/>
          </a:xfrm>
          <a:prstGeom prst="rect">
            <a:avLst/>
          </a:prstGeom>
          <a:noFill/>
        </p:spPr>
        <p:txBody>
          <a:bodyPr wrap="square" rtlCol="0">
            <a:spAutoFit/>
          </a:bodyPr>
          <a:lstStyle/>
          <a:p>
            <a:pPr>
              <a:spcAft>
                <a:spcPts val="100"/>
              </a:spcAft>
            </a:pPr>
            <a:r>
              <a:rPr lang="en-US" sz="1000" dirty="0">
                <a:solidFill>
                  <a:schemeClr val="bg2"/>
                </a:solidFill>
              </a:rPr>
              <a:t>4</a:t>
            </a:r>
          </a:p>
          <a:p>
            <a:pPr>
              <a:spcAft>
                <a:spcPts val="100"/>
              </a:spcAft>
            </a:pPr>
            <a:r>
              <a:rPr lang="en-US" sz="1000" dirty="0">
                <a:solidFill>
                  <a:schemeClr val="bg2"/>
                </a:solidFill>
              </a:rPr>
              <a:t>8</a:t>
            </a:r>
          </a:p>
          <a:p>
            <a:pPr>
              <a:spcAft>
                <a:spcPts val="100"/>
              </a:spcAft>
            </a:pPr>
            <a:r>
              <a:rPr lang="en-US" sz="1000" dirty="0">
                <a:solidFill>
                  <a:schemeClr val="bg2"/>
                </a:solidFill>
              </a:rPr>
              <a:t>2</a:t>
            </a:r>
          </a:p>
          <a:p>
            <a:pPr>
              <a:spcAft>
                <a:spcPts val="100"/>
              </a:spcAft>
            </a:pPr>
            <a:r>
              <a:rPr lang="en-US" sz="1000" dirty="0">
                <a:solidFill>
                  <a:schemeClr val="bg2"/>
                </a:solidFill>
              </a:rPr>
              <a:t>1</a:t>
            </a:r>
          </a:p>
          <a:p>
            <a:pPr>
              <a:spcAft>
                <a:spcPts val="100"/>
              </a:spcAft>
            </a:pPr>
            <a:r>
              <a:rPr lang="en-US" sz="1000" dirty="0">
                <a:solidFill>
                  <a:schemeClr val="bg2"/>
                </a:solidFill>
              </a:rPr>
              <a:t>3</a:t>
            </a:r>
          </a:p>
          <a:p>
            <a:pPr>
              <a:spcAft>
                <a:spcPts val="100"/>
              </a:spcAft>
            </a:pPr>
            <a:r>
              <a:rPr lang="en-US" sz="1000" dirty="0">
                <a:solidFill>
                  <a:schemeClr val="bg2"/>
                </a:solidFill>
              </a:rPr>
              <a:t>9</a:t>
            </a:r>
          </a:p>
        </p:txBody>
      </p:sp>
      <p:sp>
        <p:nvSpPr>
          <p:cNvPr id="35" name="TextBox 34"/>
          <p:cNvSpPr txBox="1"/>
          <p:nvPr/>
        </p:nvSpPr>
        <p:spPr>
          <a:xfrm>
            <a:off x="2740109" y="2851301"/>
            <a:ext cx="456187" cy="276999"/>
          </a:xfrm>
          <a:prstGeom prst="rect">
            <a:avLst/>
          </a:prstGeom>
          <a:noFill/>
        </p:spPr>
        <p:txBody>
          <a:bodyPr wrap="square" rtlCol="0">
            <a:spAutoFit/>
          </a:bodyPr>
          <a:lstStyle/>
          <a:p>
            <a:r>
              <a:rPr lang="en-US" sz="1200" dirty="0">
                <a:solidFill>
                  <a:schemeClr val="bg2"/>
                </a:solidFill>
              </a:rPr>
              <a:t>X</a:t>
            </a:r>
          </a:p>
        </p:txBody>
      </p:sp>
      <p:sp>
        <p:nvSpPr>
          <p:cNvPr id="36" name="Google Shape;70;p13"/>
          <p:cNvSpPr txBox="1"/>
          <p:nvPr/>
        </p:nvSpPr>
        <p:spPr>
          <a:xfrm>
            <a:off x="87509" y="2189748"/>
            <a:ext cx="2140874" cy="2248028"/>
          </a:xfrm>
          <a:prstGeom prst="rect">
            <a:avLst/>
          </a:prstGeom>
          <a:noFill/>
          <a:ln>
            <a:noFill/>
          </a:ln>
        </p:spPr>
        <p:txBody>
          <a:bodyPr spcFirstLastPara="1" wrap="square" lIns="91425" tIns="91425" rIns="91425" bIns="91425" anchor="t" anchorCtr="0">
            <a:noAutofit/>
          </a:bodyPr>
          <a:lstStyle/>
          <a:p>
            <a:pPr lvl="0" indent="228600"/>
            <a:r>
              <a:rPr lang="en-US" sz="1600" dirty="0">
                <a:solidFill>
                  <a:srgbClr val="FF0000"/>
                </a:solidFill>
                <a:latin typeface="Roboto"/>
                <a:ea typeface="Roboto"/>
                <a:cs typeface="Roboto"/>
                <a:sym typeface="Roboto"/>
              </a:rPr>
              <a:t>Tigers 1</a:t>
            </a:r>
            <a:r>
              <a:rPr lang="en-US" sz="1600" baseline="30000" dirty="0">
                <a:solidFill>
                  <a:srgbClr val="FF0000"/>
                </a:solidFill>
                <a:latin typeface="Roboto"/>
                <a:ea typeface="Roboto"/>
                <a:cs typeface="Roboto"/>
                <a:sym typeface="Roboto"/>
              </a:rPr>
              <a:t>st</a:t>
            </a:r>
            <a:r>
              <a:rPr lang="en-US" sz="1600" dirty="0">
                <a:solidFill>
                  <a:srgbClr val="FF0000"/>
                </a:solidFill>
                <a:latin typeface="Roboto"/>
                <a:ea typeface="Roboto"/>
                <a:cs typeface="Roboto"/>
                <a:sym typeface="Roboto"/>
              </a:rPr>
              <a:t> server should be #3. </a:t>
            </a:r>
          </a:p>
          <a:p>
            <a:pPr lvl="0" indent="228600"/>
            <a:endParaRPr lang="en-US" sz="1600" dirty="0">
              <a:solidFill>
                <a:srgbClr val="FF0000"/>
              </a:solidFill>
              <a:latin typeface="Roboto"/>
              <a:ea typeface="Roboto"/>
              <a:cs typeface="Roboto"/>
              <a:sym typeface="Roboto"/>
            </a:endParaRPr>
          </a:p>
          <a:p>
            <a:pPr lvl="0" indent="228600"/>
            <a:r>
              <a:rPr lang="en-US" sz="1600" dirty="0">
                <a:solidFill>
                  <a:schemeClr val="bg2"/>
                </a:solidFill>
                <a:latin typeface="Roboto"/>
                <a:ea typeface="Roboto"/>
                <a:cs typeface="Roboto"/>
                <a:sym typeface="Roboto"/>
              </a:rPr>
              <a:t>If either team has a libero enter, there is not anything marked on the score sheet for this exchange.</a:t>
            </a:r>
          </a:p>
        </p:txBody>
      </p:sp>
      <p:sp>
        <p:nvSpPr>
          <p:cNvPr id="4" name="Oval 3"/>
          <p:cNvSpPr/>
          <p:nvPr/>
        </p:nvSpPr>
        <p:spPr>
          <a:xfrm>
            <a:off x="6480822" y="3276954"/>
            <a:ext cx="218378" cy="221255"/>
          </a:xfrm>
          <a:prstGeom prst="ellipse">
            <a:avLst/>
          </a:prstGeom>
          <a:solidFill>
            <a:srgbClr val="FF0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145428" y="2268709"/>
            <a:ext cx="923651"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3/14/20</a:t>
            </a:r>
          </a:p>
        </p:txBody>
      </p:sp>
      <p:sp>
        <p:nvSpPr>
          <p:cNvPr id="21" name="Rectangle 20"/>
          <p:cNvSpPr/>
          <p:nvPr/>
        </p:nvSpPr>
        <p:spPr>
          <a:xfrm>
            <a:off x="3609639" y="2429301"/>
            <a:ext cx="1433145" cy="261610"/>
          </a:xfrm>
          <a:prstGeom prst="rect">
            <a:avLst/>
          </a:prstGeom>
        </p:spPr>
        <p:txBody>
          <a:bodyPr wrap="square">
            <a:spAutoFit/>
          </a:bodyPr>
          <a:lstStyle/>
          <a:p>
            <a:r>
              <a:rPr lang="en-US" sz="1050" dirty="0">
                <a:solidFill>
                  <a:schemeClr val="bg2"/>
                </a:solidFill>
                <a:latin typeface="Roboto"/>
                <a:ea typeface="Roboto"/>
                <a:cs typeface="Roboto"/>
                <a:sym typeface="Roboto"/>
              </a:rPr>
              <a:t>Holyoke HS</a:t>
            </a:r>
            <a:endParaRPr lang="en-US" sz="1050" dirty="0">
              <a:solidFill>
                <a:schemeClr val="bg2"/>
              </a:solidFill>
            </a:endParaRPr>
          </a:p>
        </p:txBody>
      </p:sp>
      <p:sp>
        <p:nvSpPr>
          <p:cNvPr id="22" name="Rectangle 21"/>
          <p:cNvSpPr/>
          <p:nvPr/>
        </p:nvSpPr>
        <p:spPr>
          <a:xfrm>
            <a:off x="4891116" y="2431684"/>
            <a:ext cx="263214" cy="261610"/>
          </a:xfrm>
          <a:prstGeom prst="rect">
            <a:avLst/>
          </a:prstGeom>
        </p:spPr>
        <p:txBody>
          <a:bodyPr wrap="none">
            <a:spAutoFit/>
          </a:bodyPr>
          <a:lstStyle/>
          <a:p>
            <a:r>
              <a:rPr lang="en-US" sz="1050" dirty="0">
                <a:solidFill>
                  <a:schemeClr val="bg2"/>
                </a:solidFill>
                <a:latin typeface="Roboto"/>
                <a:ea typeface="Roboto"/>
                <a:cs typeface="Roboto"/>
                <a:sym typeface="Roboto"/>
              </a:rPr>
              <a:t>1</a:t>
            </a:r>
            <a:endParaRPr lang="en-US" sz="1050" dirty="0">
              <a:solidFill>
                <a:schemeClr val="bg2"/>
              </a:solidFill>
            </a:endParaRPr>
          </a:p>
        </p:txBody>
      </p:sp>
      <p:sp>
        <p:nvSpPr>
          <p:cNvPr id="23" name="Rectangle 22"/>
          <p:cNvSpPr/>
          <p:nvPr/>
        </p:nvSpPr>
        <p:spPr>
          <a:xfrm>
            <a:off x="4322463" y="2260605"/>
            <a:ext cx="922047"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6:30 pm</a:t>
            </a:r>
          </a:p>
        </p:txBody>
      </p:sp>
      <p:sp>
        <p:nvSpPr>
          <p:cNvPr id="24" name="Rectangle 23"/>
          <p:cNvSpPr/>
          <p:nvPr/>
        </p:nvSpPr>
        <p:spPr>
          <a:xfrm>
            <a:off x="3389560" y="2578534"/>
            <a:ext cx="1396536"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William Morgan</a:t>
            </a:r>
          </a:p>
        </p:txBody>
      </p:sp>
      <p:sp>
        <p:nvSpPr>
          <p:cNvPr id="25" name="Rectangle 24"/>
          <p:cNvSpPr/>
          <p:nvPr/>
        </p:nvSpPr>
        <p:spPr>
          <a:xfrm rot="655564">
            <a:off x="7772501" y="3242682"/>
            <a:ext cx="223138" cy="215444"/>
          </a:xfrm>
          <a:prstGeom prst="rect">
            <a:avLst/>
          </a:prstGeom>
        </p:spPr>
        <p:txBody>
          <a:bodyPr wrap="none">
            <a:spAutoFit/>
          </a:bodyPr>
          <a:lstStyle/>
          <a:p>
            <a:r>
              <a:rPr lang="en-US" sz="800" b="1" dirty="0">
                <a:solidFill>
                  <a:srgbClr val="FF0000"/>
                </a:solidFill>
                <a:latin typeface="Roboto"/>
                <a:ea typeface="Roboto"/>
                <a:sym typeface="Roboto"/>
              </a:rPr>
              <a:t>/</a:t>
            </a:r>
            <a:endParaRPr lang="en-US" sz="800" b="1" dirty="0">
              <a:solidFill>
                <a:srgbClr val="FF0000"/>
              </a:solidFill>
            </a:endParaRPr>
          </a:p>
        </p:txBody>
      </p:sp>
      <p:sp>
        <p:nvSpPr>
          <p:cNvPr id="26" name="Rectangle 25"/>
          <p:cNvSpPr/>
          <p:nvPr/>
        </p:nvSpPr>
        <p:spPr>
          <a:xfrm>
            <a:off x="3454506" y="2742574"/>
            <a:ext cx="832279" cy="307777"/>
          </a:xfrm>
          <a:prstGeom prst="rect">
            <a:avLst/>
          </a:prstGeom>
        </p:spPr>
        <p:txBody>
          <a:bodyPr wrap="none">
            <a:spAutoFit/>
          </a:bodyPr>
          <a:lstStyle/>
          <a:p>
            <a:r>
              <a:rPr lang="en-US" dirty="0">
                <a:solidFill>
                  <a:schemeClr val="bg2"/>
                </a:solidFill>
                <a:latin typeface="Roboto"/>
                <a:ea typeface="Roboto"/>
                <a:cs typeface="Roboto"/>
                <a:sym typeface="Roboto"/>
              </a:rPr>
              <a:t>Holyoke</a:t>
            </a:r>
            <a:endParaRPr lang="en-US" dirty="0">
              <a:solidFill>
                <a:schemeClr val="bg2"/>
              </a:solidFill>
            </a:endParaRPr>
          </a:p>
        </p:txBody>
      </p:sp>
    </p:spTree>
    <p:extLst>
      <p:ext uri="{BB962C8B-B14F-4D97-AF65-F5344CB8AC3E}">
        <p14:creationId xmlns:p14="http://schemas.microsoft.com/office/powerpoint/2010/main" val="408921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6" presetClass="entr" presetSubtype="0" fill="hold" grpId="0" nodeType="withEffect">
                                  <p:stCondLst>
                                    <p:cond delay="50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580">
                                          <p:stCondLst>
                                            <p:cond delay="0"/>
                                          </p:stCondLst>
                                        </p:cTn>
                                        <p:tgtEl>
                                          <p:spTgt spid="25"/>
                                        </p:tgtEl>
                                      </p:cBhvr>
                                    </p:animEffect>
                                    <p:anim calcmode="lin" valueType="num">
                                      <p:cBhvr>
                                        <p:cTn id="12"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7" dur="26">
                                          <p:stCondLst>
                                            <p:cond delay="650"/>
                                          </p:stCondLst>
                                        </p:cTn>
                                        <p:tgtEl>
                                          <p:spTgt spid="25"/>
                                        </p:tgtEl>
                                      </p:cBhvr>
                                      <p:to x="100000" y="60000"/>
                                    </p:animScale>
                                    <p:animScale>
                                      <p:cBhvr>
                                        <p:cTn id="18" dur="166" decel="50000">
                                          <p:stCondLst>
                                            <p:cond delay="676"/>
                                          </p:stCondLst>
                                        </p:cTn>
                                        <p:tgtEl>
                                          <p:spTgt spid="25"/>
                                        </p:tgtEl>
                                      </p:cBhvr>
                                      <p:to x="100000" y="100000"/>
                                    </p:animScale>
                                    <p:animScale>
                                      <p:cBhvr>
                                        <p:cTn id="19" dur="26">
                                          <p:stCondLst>
                                            <p:cond delay="1312"/>
                                          </p:stCondLst>
                                        </p:cTn>
                                        <p:tgtEl>
                                          <p:spTgt spid="25"/>
                                        </p:tgtEl>
                                      </p:cBhvr>
                                      <p:to x="100000" y="80000"/>
                                    </p:animScale>
                                    <p:animScale>
                                      <p:cBhvr>
                                        <p:cTn id="20" dur="166" decel="50000">
                                          <p:stCondLst>
                                            <p:cond delay="1338"/>
                                          </p:stCondLst>
                                        </p:cTn>
                                        <p:tgtEl>
                                          <p:spTgt spid="25"/>
                                        </p:tgtEl>
                                      </p:cBhvr>
                                      <p:to x="100000" y="100000"/>
                                    </p:animScale>
                                    <p:animScale>
                                      <p:cBhvr>
                                        <p:cTn id="21" dur="26">
                                          <p:stCondLst>
                                            <p:cond delay="1642"/>
                                          </p:stCondLst>
                                        </p:cTn>
                                        <p:tgtEl>
                                          <p:spTgt spid="25"/>
                                        </p:tgtEl>
                                      </p:cBhvr>
                                      <p:to x="100000" y="90000"/>
                                    </p:animScale>
                                    <p:animScale>
                                      <p:cBhvr>
                                        <p:cTn id="22" dur="166" decel="50000">
                                          <p:stCondLst>
                                            <p:cond delay="1668"/>
                                          </p:stCondLst>
                                        </p:cTn>
                                        <p:tgtEl>
                                          <p:spTgt spid="25"/>
                                        </p:tgtEl>
                                      </p:cBhvr>
                                      <p:to x="100000" y="100000"/>
                                    </p:animScale>
                                    <p:animScale>
                                      <p:cBhvr>
                                        <p:cTn id="23" dur="26">
                                          <p:stCondLst>
                                            <p:cond delay="1808"/>
                                          </p:stCondLst>
                                        </p:cTn>
                                        <p:tgtEl>
                                          <p:spTgt spid="25"/>
                                        </p:tgtEl>
                                      </p:cBhvr>
                                      <p:to x="100000" y="95000"/>
                                    </p:animScale>
                                    <p:animScale>
                                      <p:cBhvr>
                                        <p:cTn id="24"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a:picLocks noChangeAspect="1"/>
          </p:cNvPicPr>
          <p:nvPr/>
        </p:nvPicPr>
        <p:blipFill rotWithShape="1">
          <a:blip r:embed="rId4">
            <a:extLst>
              <a:ext uri="{28A0092B-C50C-407E-A947-70E740481C1C}">
                <a14:useLocalDpi xmlns:a14="http://schemas.microsoft.com/office/drawing/2010/main" val="0"/>
              </a:ext>
            </a:extLst>
          </a:blip>
          <a:srcRect l="284" t="94" r="696" b="51823"/>
          <a:stretch/>
        </p:blipFill>
        <p:spPr>
          <a:xfrm>
            <a:off x="2355845" y="2229421"/>
            <a:ext cx="6611691" cy="2317218"/>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1" y="1764580"/>
            <a:ext cx="9143999" cy="425168"/>
          </a:xfrm>
          <a:prstGeom prst="rect">
            <a:avLst/>
          </a:prstGeom>
          <a:noFill/>
          <a:ln>
            <a:noFill/>
          </a:ln>
        </p:spPr>
        <p:txBody>
          <a:bodyPr spcFirstLastPara="1" wrap="square" lIns="91425" tIns="91425" rIns="91425" bIns="91425" anchor="t" anchorCtr="0">
            <a:noAutofit/>
          </a:bodyPr>
          <a:lstStyle/>
          <a:p>
            <a:pPr lvl="0" indent="228600"/>
            <a:r>
              <a:rPr lang="en-US" sz="1600" dirty="0">
                <a:solidFill>
                  <a:schemeClr val="bg2"/>
                </a:solidFill>
                <a:latin typeface="Roboto"/>
                <a:ea typeface="Roboto"/>
                <a:cs typeface="Roboto"/>
                <a:sym typeface="Roboto"/>
              </a:rPr>
              <a:t>While a team is serving, if they score the point, just slash the next team point in their area.</a:t>
            </a: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Roboto"/>
                <a:cs typeface="Roboto"/>
                <a:sym typeface="Caveat"/>
              </a:rPr>
              <a:t>1</a:t>
            </a:r>
            <a:r>
              <a:rPr lang="en-US" sz="4800" b="1" baseline="30000" dirty="0">
                <a:solidFill>
                  <a:srgbClr val="FF0000"/>
                </a:solidFill>
                <a:latin typeface="Caveat"/>
                <a:ea typeface="Roboto"/>
                <a:cs typeface="Roboto"/>
                <a:sym typeface="Caveat"/>
              </a:rPr>
              <a:t>st</a:t>
            </a:r>
            <a:r>
              <a:rPr lang="en-US" sz="4800" b="1" dirty="0">
                <a:solidFill>
                  <a:srgbClr val="FF0000"/>
                </a:solidFill>
                <a:latin typeface="Caveat"/>
                <a:ea typeface="Roboto"/>
                <a:cs typeface="Roboto"/>
                <a:sym typeface="Caveat"/>
              </a:rPr>
              <a:t> Server scores points</a:t>
            </a:r>
            <a:endParaRPr sz="2400" dirty="0">
              <a:latin typeface="Roboto"/>
              <a:ea typeface="Roboto"/>
              <a:cs typeface="Roboto"/>
              <a:sym typeface="Roboto"/>
            </a:endParaRPr>
          </a:p>
        </p:txBody>
      </p:sp>
      <p:sp>
        <p:nvSpPr>
          <p:cNvPr id="2" name="Rectangle 1"/>
          <p:cNvSpPr/>
          <p:nvPr/>
        </p:nvSpPr>
        <p:spPr>
          <a:xfrm>
            <a:off x="5749901" y="2424696"/>
            <a:ext cx="949299" cy="261610"/>
          </a:xfrm>
          <a:prstGeom prst="rect">
            <a:avLst/>
          </a:prstGeom>
        </p:spPr>
        <p:txBody>
          <a:bodyPr wrap="none">
            <a:spAutoFit/>
          </a:bodyPr>
          <a:lstStyle/>
          <a:p>
            <a:r>
              <a:rPr lang="en-US" sz="1050" dirty="0">
                <a:solidFill>
                  <a:schemeClr val="bg2"/>
                </a:solidFill>
                <a:latin typeface="Roboto"/>
                <a:ea typeface="Roboto"/>
                <a:cs typeface="Roboto"/>
                <a:sym typeface="Roboto"/>
              </a:rPr>
              <a:t>Holyoke HS </a:t>
            </a:r>
            <a:endParaRPr lang="en-US" sz="1050" dirty="0">
              <a:solidFill>
                <a:schemeClr val="bg2"/>
              </a:solidFill>
            </a:endParaRPr>
          </a:p>
        </p:txBody>
      </p:sp>
      <p:sp>
        <p:nvSpPr>
          <p:cNvPr id="3" name="Rectangle 2"/>
          <p:cNvSpPr/>
          <p:nvPr/>
        </p:nvSpPr>
        <p:spPr>
          <a:xfrm>
            <a:off x="5747848" y="2574693"/>
            <a:ext cx="739305" cy="246221"/>
          </a:xfrm>
          <a:prstGeom prst="rect">
            <a:avLst/>
          </a:prstGeom>
        </p:spPr>
        <p:txBody>
          <a:bodyPr wrap="none">
            <a:spAutoFit/>
          </a:bodyPr>
          <a:lstStyle/>
          <a:p>
            <a:r>
              <a:rPr lang="en-US" sz="1000" dirty="0">
                <a:solidFill>
                  <a:schemeClr val="bg2"/>
                </a:solidFill>
                <a:latin typeface="Roboto"/>
                <a:ea typeface="Roboto"/>
                <a:cs typeface="Roboto"/>
                <a:sym typeface="Roboto"/>
              </a:rPr>
              <a:t>Tigers HS</a:t>
            </a:r>
            <a:endParaRPr lang="en-US" sz="1000" dirty="0">
              <a:solidFill>
                <a:schemeClr val="bg2"/>
              </a:solidFill>
            </a:endParaRPr>
          </a:p>
        </p:txBody>
      </p:sp>
      <p:sp>
        <p:nvSpPr>
          <p:cNvPr id="9" name="Oval 8"/>
          <p:cNvSpPr/>
          <p:nvPr/>
        </p:nvSpPr>
        <p:spPr>
          <a:xfrm>
            <a:off x="7210927" y="2471389"/>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218949" y="2631810"/>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272043" y="2740327"/>
            <a:ext cx="684803" cy="307777"/>
          </a:xfrm>
          <a:prstGeom prst="rect">
            <a:avLst/>
          </a:prstGeom>
        </p:spPr>
        <p:txBody>
          <a:bodyPr wrap="none">
            <a:spAutoFit/>
          </a:bodyPr>
          <a:lstStyle/>
          <a:p>
            <a:r>
              <a:rPr lang="en-US" dirty="0">
                <a:solidFill>
                  <a:schemeClr val="bg2"/>
                </a:solidFill>
                <a:latin typeface="Roboto"/>
                <a:ea typeface="Roboto"/>
                <a:cs typeface="Roboto"/>
                <a:sym typeface="Roboto"/>
              </a:rPr>
              <a:t>Tigers</a:t>
            </a:r>
            <a:endParaRPr lang="en-US" dirty="0"/>
          </a:p>
        </p:txBody>
      </p:sp>
      <p:sp>
        <p:nvSpPr>
          <p:cNvPr id="19" name="Oval 18"/>
          <p:cNvSpPr/>
          <p:nvPr/>
        </p:nvSpPr>
        <p:spPr>
          <a:xfrm>
            <a:off x="5869549" y="2896848"/>
            <a:ext cx="228832" cy="118386"/>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2" name="TextBox 31"/>
          <p:cNvSpPr txBox="1"/>
          <p:nvPr/>
        </p:nvSpPr>
        <p:spPr>
          <a:xfrm>
            <a:off x="6469899" y="3276954"/>
            <a:ext cx="320206" cy="1079783"/>
          </a:xfrm>
          <a:prstGeom prst="rect">
            <a:avLst/>
          </a:prstGeom>
          <a:noFill/>
        </p:spPr>
        <p:txBody>
          <a:bodyPr wrap="square" rtlCol="0">
            <a:spAutoFit/>
          </a:bodyPr>
          <a:lstStyle/>
          <a:p>
            <a:pPr>
              <a:spcAft>
                <a:spcPts val="100"/>
              </a:spcAft>
            </a:pPr>
            <a:r>
              <a:rPr lang="en-US" sz="1000" dirty="0"/>
              <a:t>3</a:t>
            </a:r>
          </a:p>
          <a:p>
            <a:pPr>
              <a:spcAft>
                <a:spcPts val="100"/>
              </a:spcAft>
            </a:pPr>
            <a:r>
              <a:rPr lang="en-US" sz="1000" dirty="0"/>
              <a:t>7</a:t>
            </a:r>
          </a:p>
          <a:p>
            <a:pPr>
              <a:spcAft>
                <a:spcPts val="100"/>
              </a:spcAft>
            </a:pPr>
            <a:r>
              <a:rPr lang="en-US" sz="1000" dirty="0"/>
              <a:t>4</a:t>
            </a:r>
          </a:p>
          <a:p>
            <a:pPr>
              <a:spcAft>
                <a:spcPts val="100"/>
              </a:spcAft>
            </a:pPr>
            <a:r>
              <a:rPr lang="en-US" sz="1000" dirty="0"/>
              <a:t>1</a:t>
            </a:r>
          </a:p>
          <a:p>
            <a:pPr>
              <a:spcAft>
                <a:spcPts val="100"/>
              </a:spcAft>
            </a:pPr>
            <a:r>
              <a:rPr lang="en-US" sz="1000" dirty="0"/>
              <a:t>9</a:t>
            </a:r>
          </a:p>
          <a:p>
            <a:pPr>
              <a:spcAft>
                <a:spcPts val="100"/>
              </a:spcAft>
            </a:pPr>
            <a:r>
              <a:rPr lang="en-US" sz="1000" dirty="0"/>
              <a:t>2</a:t>
            </a:r>
          </a:p>
        </p:txBody>
      </p:sp>
      <p:sp>
        <p:nvSpPr>
          <p:cNvPr id="33" name="TextBox 32"/>
          <p:cNvSpPr txBox="1"/>
          <p:nvPr/>
        </p:nvSpPr>
        <p:spPr>
          <a:xfrm>
            <a:off x="6480822" y="2856338"/>
            <a:ext cx="456187" cy="276999"/>
          </a:xfrm>
          <a:prstGeom prst="rect">
            <a:avLst/>
          </a:prstGeom>
          <a:noFill/>
        </p:spPr>
        <p:txBody>
          <a:bodyPr wrap="square" rtlCol="0">
            <a:spAutoFit/>
          </a:bodyPr>
          <a:lstStyle/>
          <a:p>
            <a:r>
              <a:rPr lang="en-US" sz="1200" dirty="0">
                <a:solidFill>
                  <a:schemeClr val="bg2"/>
                </a:solidFill>
              </a:rPr>
              <a:t>5</a:t>
            </a:r>
          </a:p>
        </p:txBody>
      </p:sp>
      <p:sp>
        <p:nvSpPr>
          <p:cNvPr id="34" name="TextBox 33"/>
          <p:cNvSpPr txBox="1"/>
          <p:nvPr/>
        </p:nvSpPr>
        <p:spPr>
          <a:xfrm>
            <a:off x="2740109" y="3276954"/>
            <a:ext cx="320206" cy="1079783"/>
          </a:xfrm>
          <a:prstGeom prst="rect">
            <a:avLst/>
          </a:prstGeom>
          <a:noFill/>
        </p:spPr>
        <p:txBody>
          <a:bodyPr wrap="square" rtlCol="0">
            <a:spAutoFit/>
          </a:bodyPr>
          <a:lstStyle/>
          <a:p>
            <a:pPr>
              <a:spcAft>
                <a:spcPts val="100"/>
              </a:spcAft>
            </a:pPr>
            <a:r>
              <a:rPr lang="en-US" sz="1000" dirty="0">
                <a:solidFill>
                  <a:schemeClr val="bg2"/>
                </a:solidFill>
              </a:rPr>
              <a:t>4</a:t>
            </a:r>
          </a:p>
          <a:p>
            <a:pPr>
              <a:spcAft>
                <a:spcPts val="100"/>
              </a:spcAft>
            </a:pPr>
            <a:r>
              <a:rPr lang="en-US" sz="1000" dirty="0">
                <a:solidFill>
                  <a:schemeClr val="bg2"/>
                </a:solidFill>
              </a:rPr>
              <a:t>8</a:t>
            </a:r>
          </a:p>
          <a:p>
            <a:pPr>
              <a:spcAft>
                <a:spcPts val="100"/>
              </a:spcAft>
            </a:pPr>
            <a:r>
              <a:rPr lang="en-US" sz="1000" dirty="0">
                <a:solidFill>
                  <a:schemeClr val="bg2"/>
                </a:solidFill>
              </a:rPr>
              <a:t>2</a:t>
            </a:r>
          </a:p>
          <a:p>
            <a:pPr>
              <a:spcAft>
                <a:spcPts val="100"/>
              </a:spcAft>
            </a:pPr>
            <a:r>
              <a:rPr lang="en-US" sz="1000" dirty="0">
                <a:solidFill>
                  <a:schemeClr val="bg2"/>
                </a:solidFill>
              </a:rPr>
              <a:t>1</a:t>
            </a:r>
          </a:p>
          <a:p>
            <a:pPr>
              <a:spcAft>
                <a:spcPts val="100"/>
              </a:spcAft>
            </a:pPr>
            <a:r>
              <a:rPr lang="en-US" sz="1000" dirty="0">
                <a:solidFill>
                  <a:schemeClr val="bg2"/>
                </a:solidFill>
              </a:rPr>
              <a:t>3</a:t>
            </a:r>
          </a:p>
          <a:p>
            <a:pPr>
              <a:spcAft>
                <a:spcPts val="100"/>
              </a:spcAft>
            </a:pPr>
            <a:r>
              <a:rPr lang="en-US" sz="1000" dirty="0">
                <a:solidFill>
                  <a:schemeClr val="bg2"/>
                </a:solidFill>
              </a:rPr>
              <a:t>9</a:t>
            </a:r>
          </a:p>
        </p:txBody>
      </p:sp>
      <p:sp>
        <p:nvSpPr>
          <p:cNvPr id="35" name="TextBox 34"/>
          <p:cNvSpPr txBox="1"/>
          <p:nvPr/>
        </p:nvSpPr>
        <p:spPr>
          <a:xfrm>
            <a:off x="2740109" y="2851301"/>
            <a:ext cx="456187" cy="276999"/>
          </a:xfrm>
          <a:prstGeom prst="rect">
            <a:avLst/>
          </a:prstGeom>
          <a:noFill/>
        </p:spPr>
        <p:txBody>
          <a:bodyPr wrap="square" rtlCol="0">
            <a:spAutoFit/>
          </a:bodyPr>
          <a:lstStyle/>
          <a:p>
            <a:r>
              <a:rPr lang="en-US" sz="1200" dirty="0">
                <a:solidFill>
                  <a:schemeClr val="bg2"/>
                </a:solidFill>
              </a:rPr>
              <a:t>X</a:t>
            </a:r>
          </a:p>
        </p:txBody>
      </p:sp>
      <p:sp>
        <p:nvSpPr>
          <p:cNvPr id="36" name="Google Shape;70;p13"/>
          <p:cNvSpPr txBox="1"/>
          <p:nvPr/>
        </p:nvSpPr>
        <p:spPr>
          <a:xfrm>
            <a:off x="87509" y="2189748"/>
            <a:ext cx="2140874" cy="2248028"/>
          </a:xfrm>
          <a:prstGeom prst="rect">
            <a:avLst/>
          </a:prstGeom>
          <a:noFill/>
          <a:ln>
            <a:noFill/>
          </a:ln>
        </p:spPr>
        <p:txBody>
          <a:bodyPr spcFirstLastPara="1" wrap="square" lIns="91425" tIns="91425" rIns="91425" bIns="91425" anchor="t" anchorCtr="0">
            <a:noAutofit/>
          </a:bodyPr>
          <a:lstStyle/>
          <a:p>
            <a:pPr lvl="0" indent="228600"/>
            <a:r>
              <a:rPr lang="en-US" sz="1600" dirty="0">
                <a:solidFill>
                  <a:srgbClr val="FF0000"/>
                </a:solidFill>
                <a:latin typeface="Roboto"/>
                <a:ea typeface="Roboto"/>
                <a:cs typeface="Roboto"/>
                <a:sym typeface="Roboto"/>
              </a:rPr>
              <a:t>We’ll have #3 for the Tigers score 4 straight points.</a:t>
            </a:r>
          </a:p>
          <a:p>
            <a:pPr lvl="0" indent="228600"/>
            <a:endParaRPr lang="en-US" sz="1600" dirty="0">
              <a:solidFill>
                <a:srgbClr val="FF0000"/>
              </a:solidFill>
              <a:latin typeface="Roboto"/>
              <a:ea typeface="Roboto"/>
              <a:cs typeface="Roboto"/>
              <a:sym typeface="Roboto"/>
            </a:endParaRPr>
          </a:p>
          <a:p>
            <a:pPr lvl="0" indent="228600"/>
            <a:r>
              <a:rPr lang="en-US" sz="1600" dirty="0">
                <a:solidFill>
                  <a:schemeClr val="bg2"/>
                </a:solidFill>
                <a:latin typeface="Roboto"/>
                <a:ea typeface="Roboto"/>
                <a:cs typeface="Roboto"/>
                <a:sym typeface="Roboto"/>
              </a:rPr>
              <a:t>The next slide will look at what is needed when the non-serving team wins the rally</a:t>
            </a:r>
          </a:p>
        </p:txBody>
      </p:sp>
      <p:sp>
        <p:nvSpPr>
          <p:cNvPr id="20" name="Rectangle 19"/>
          <p:cNvSpPr/>
          <p:nvPr/>
        </p:nvSpPr>
        <p:spPr>
          <a:xfrm>
            <a:off x="3145428" y="2268709"/>
            <a:ext cx="923651"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3/14/20</a:t>
            </a:r>
          </a:p>
        </p:txBody>
      </p:sp>
      <p:sp>
        <p:nvSpPr>
          <p:cNvPr id="21" name="Rectangle 20"/>
          <p:cNvSpPr/>
          <p:nvPr/>
        </p:nvSpPr>
        <p:spPr>
          <a:xfrm>
            <a:off x="3609639" y="2429301"/>
            <a:ext cx="1433145" cy="261610"/>
          </a:xfrm>
          <a:prstGeom prst="rect">
            <a:avLst/>
          </a:prstGeom>
        </p:spPr>
        <p:txBody>
          <a:bodyPr wrap="square">
            <a:spAutoFit/>
          </a:bodyPr>
          <a:lstStyle/>
          <a:p>
            <a:r>
              <a:rPr lang="en-US" sz="1050" dirty="0">
                <a:solidFill>
                  <a:schemeClr val="bg2"/>
                </a:solidFill>
                <a:latin typeface="Roboto"/>
                <a:ea typeface="Roboto"/>
                <a:cs typeface="Roboto"/>
                <a:sym typeface="Roboto"/>
              </a:rPr>
              <a:t>Holyoke HS</a:t>
            </a:r>
            <a:endParaRPr lang="en-US" sz="1050" dirty="0">
              <a:solidFill>
                <a:schemeClr val="bg2"/>
              </a:solidFill>
            </a:endParaRPr>
          </a:p>
        </p:txBody>
      </p:sp>
      <p:sp>
        <p:nvSpPr>
          <p:cNvPr id="22" name="Rectangle 21"/>
          <p:cNvSpPr/>
          <p:nvPr/>
        </p:nvSpPr>
        <p:spPr>
          <a:xfrm>
            <a:off x="4891116" y="2431684"/>
            <a:ext cx="263214" cy="261610"/>
          </a:xfrm>
          <a:prstGeom prst="rect">
            <a:avLst/>
          </a:prstGeom>
        </p:spPr>
        <p:txBody>
          <a:bodyPr wrap="none">
            <a:spAutoFit/>
          </a:bodyPr>
          <a:lstStyle/>
          <a:p>
            <a:r>
              <a:rPr lang="en-US" sz="1050" dirty="0">
                <a:solidFill>
                  <a:schemeClr val="bg2"/>
                </a:solidFill>
                <a:latin typeface="Roboto"/>
                <a:ea typeface="Roboto"/>
                <a:cs typeface="Roboto"/>
                <a:sym typeface="Roboto"/>
              </a:rPr>
              <a:t>1</a:t>
            </a:r>
            <a:endParaRPr lang="en-US" sz="1050" dirty="0">
              <a:solidFill>
                <a:schemeClr val="bg2"/>
              </a:solidFill>
            </a:endParaRPr>
          </a:p>
        </p:txBody>
      </p:sp>
      <p:sp>
        <p:nvSpPr>
          <p:cNvPr id="23" name="Rectangle 22"/>
          <p:cNvSpPr/>
          <p:nvPr/>
        </p:nvSpPr>
        <p:spPr>
          <a:xfrm>
            <a:off x="4322463" y="2260605"/>
            <a:ext cx="922047"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6:30 pm</a:t>
            </a:r>
          </a:p>
        </p:txBody>
      </p:sp>
      <p:sp>
        <p:nvSpPr>
          <p:cNvPr id="24" name="Rectangle 23"/>
          <p:cNvSpPr/>
          <p:nvPr/>
        </p:nvSpPr>
        <p:spPr>
          <a:xfrm>
            <a:off x="3389560" y="2578534"/>
            <a:ext cx="1396536"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William Morgan</a:t>
            </a:r>
          </a:p>
        </p:txBody>
      </p:sp>
      <p:sp>
        <p:nvSpPr>
          <p:cNvPr id="25" name="Rectangle 24"/>
          <p:cNvSpPr/>
          <p:nvPr/>
        </p:nvSpPr>
        <p:spPr>
          <a:xfrm rot="655564">
            <a:off x="7772501" y="3242682"/>
            <a:ext cx="223138" cy="215444"/>
          </a:xfrm>
          <a:prstGeom prst="rect">
            <a:avLst/>
          </a:prstGeom>
        </p:spPr>
        <p:txBody>
          <a:bodyPr wrap="none">
            <a:spAutoFit/>
          </a:bodyPr>
          <a:lstStyle/>
          <a:p>
            <a:r>
              <a:rPr lang="en-US" sz="800" b="1" dirty="0">
                <a:solidFill>
                  <a:schemeClr val="bg2"/>
                </a:solidFill>
                <a:latin typeface="Roboto"/>
                <a:ea typeface="Roboto"/>
                <a:sym typeface="Roboto"/>
              </a:rPr>
              <a:t>/</a:t>
            </a:r>
            <a:endParaRPr lang="en-US" sz="800" b="1" dirty="0">
              <a:solidFill>
                <a:schemeClr val="bg2"/>
              </a:solidFill>
            </a:endParaRPr>
          </a:p>
        </p:txBody>
      </p:sp>
      <p:cxnSp>
        <p:nvCxnSpPr>
          <p:cNvPr id="7" name="Straight Connector 6"/>
          <p:cNvCxnSpPr/>
          <p:nvPr/>
        </p:nvCxnSpPr>
        <p:spPr>
          <a:xfrm rot="-540000" flipV="1">
            <a:off x="5731070" y="3048104"/>
            <a:ext cx="121701"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 flipV="1">
            <a:off x="5732468" y="3133392"/>
            <a:ext cx="121701"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 flipV="1">
            <a:off x="5740857" y="3217282"/>
            <a:ext cx="121701"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 flipV="1">
            <a:off x="5740857" y="3301172"/>
            <a:ext cx="121701"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454506" y="2742574"/>
            <a:ext cx="832279" cy="307777"/>
          </a:xfrm>
          <a:prstGeom prst="rect">
            <a:avLst/>
          </a:prstGeom>
        </p:spPr>
        <p:txBody>
          <a:bodyPr wrap="none">
            <a:spAutoFit/>
          </a:bodyPr>
          <a:lstStyle/>
          <a:p>
            <a:r>
              <a:rPr lang="en-US" dirty="0">
                <a:solidFill>
                  <a:schemeClr val="bg2"/>
                </a:solidFill>
                <a:latin typeface="Roboto"/>
                <a:ea typeface="Roboto"/>
                <a:cs typeface="Roboto"/>
                <a:sym typeface="Roboto"/>
              </a:rPr>
              <a:t>Holyoke</a:t>
            </a:r>
            <a:endParaRPr lang="en-US" dirty="0">
              <a:solidFill>
                <a:schemeClr val="bg2"/>
              </a:solidFill>
            </a:endParaRPr>
          </a:p>
        </p:txBody>
      </p:sp>
    </p:spTree>
    <p:extLst>
      <p:ext uri="{BB962C8B-B14F-4D97-AF65-F5344CB8AC3E}">
        <p14:creationId xmlns:p14="http://schemas.microsoft.com/office/powerpoint/2010/main" val="148237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nodeType="withEffect">
                                  <p:stCondLst>
                                    <p:cond delay="500"/>
                                  </p:stCondLst>
                                  <p:childTnLst>
                                    <p:set>
                                      <p:cBhvr>
                                        <p:cTn id="22" dur="1" fill="hold">
                                          <p:stCondLst>
                                            <p:cond delay="0"/>
                                          </p:stCondLst>
                                        </p:cTn>
                                        <p:tgtEl>
                                          <p:spTgt spid="31"/>
                                        </p:tgtEl>
                                        <p:attrNameLst>
                                          <p:attrName>style.visibility</p:attrName>
                                        </p:attrNameLst>
                                      </p:cBhvr>
                                      <p:to>
                                        <p:strVal val="visible"/>
                                      </p:to>
                                    </p:set>
                                    <p:animEffect transition="in" filter="wipe(down)">
                                      <p:cBhvr>
                                        <p:cTn id="23" dur="580">
                                          <p:stCondLst>
                                            <p:cond delay="0"/>
                                          </p:stCondLst>
                                        </p:cTn>
                                        <p:tgtEl>
                                          <p:spTgt spid="31"/>
                                        </p:tgtEl>
                                      </p:cBhvr>
                                    </p:animEffect>
                                    <p:anim calcmode="lin" valueType="num">
                                      <p:cBhvr>
                                        <p:cTn id="24"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29" dur="26">
                                          <p:stCondLst>
                                            <p:cond delay="650"/>
                                          </p:stCondLst>
                                        </p:cTn>
                                        <p:tgtEl>
                                          <p:spTgt spid="31"/>
                                        </p:tgtEl>
                                      </p:cBhvr>
                                      <p:to x="100000" y="60000"/>
                                    </p:animScale>
                                    <p:animScale>
                                      <p:cBhvr>
                                        <p:cTn id="30" dur="166" decel="50000">
                                          <p:stCondLst>
                                            <p:cond delay="676"/>
                                          </p:stCondLst>
                                        </p:cTn>
                                        <p:tgtEl>
                                          <p:spTgt spid="31"/>
                                        </p:tgtEl>
                                      </p:cBhvr>
                                      <p:to x="100000" y="100000"/>
                                    </p:animScale>
                                    <p:animScale>
                                      <p:cBhvr>
                                        <p:cTn id="31" dur="26">
                                          <p:stCondLst>
                                            <p:cond delay="1312"/>
                                          </p:stCondLst>
                                        </p:cTn>
                                        <p:tgtEl>
                                          <p:spTgt spid="31"/>
                                        </p:tgtEl>
                                      </p:cBhvr>
                                      <p:to x="100000" y="80000"/>
                                    </p:animScale>
                                    <p:animScale>
                                      <p:cBhvr>
                                        <p:cTn id="32" dur="166" decel="50000">
                                          <p:stCondLst>
                                            <p:cond delay="1338"/>
                                          </p:stCondLst>
                                        </p:cTn>
                                        <p:tgtEl>
                                          <p:spTgt spid="31"/>
                                        </p:tgtEl>
                                      </p:cBhvr>
                                      <p:to x="100000" y="100000"/>
                                    </p:animScale>
                                    <p:animScale>
                                      <p:cBhvr>
                                        <p:cTn id="33" dur="26">
                                          <p:stCondLst>
                                            <p:cond delay="1642"/>
                                          </p:stCondLst>
                                        </p:cTn>
                                        <p:tgtEl>
                                          <p:spTgt spid="31"/>
                                        </p:tgtEl>
                                      </p:cBhvr>
                                      <p:to x="100000" y="90000"/>
                                    </p:animScale>
                                    <p:animScale>
                                      <p:cBhvr>
                                        <p:cTn id="34" dur="166" decel="50000">
                                          <p:stCondLst>
                                            <p:cond delay="1668"/>
                                          </p:stCondLst>
                                        </p:cTn>
                                        <p:tgtEl>
                                          <p:spTgt spid="31"/>
                                        </p:tgtEl>
                                      </p:cBhvr>
                                      <p:to x="100000" y="100000"/>
                                    </p:animScale>
                                    <p:animScale>
                                      <p:cBhvr>
                                        <p:cTn id="35" dur="26">
                                          <p:stCondLst>
                                            <p:cond delay="1808"/>
                                          </p:stCondLst>
                                        </p:cTn>
                                        <p:tgtEl>
                                          <p:spTgt spid="31"/>
                                        </p:tgtEl>
                                      </p:cBhvr>
                                      <p:to x="100000" y="95000"/>
                                    </p:animScale>
                                    <p:animScale>
                                      <p:cBhvr>
                                        <p:cTn id="36" dur="166" decel="50000">
                                          <p:stCondLst>
                                            <p:cond delay="1834"/>
                                          </p:stCondLst>
                                        </p:cTn>
                                        <p:tgtEl>
                                          <p:spTgt spid="31"/>
                                        </p:tgtEl>
                                      </p:cBhvr>
                                      <p:to x="100000" y="100000"/>
                                    </p:animScale>
                                  </p:childTnLst>
                                </p:cTn>
                              </p:par>
                              <p:par>
                                <p:cTn id="37" presetID="26" presetClass="entr" presetSubtype="0" fill="hold" nodeType="withEffect">
                                  <p:stCondLst>
                                    <p:cond delay="1000"/>
                                  </p:stCondLst>
                                  <p:childTnLst>
                                    <p:set>
                                      <p:cBhvr>
                                        <p:cTn id="38" dur="1" fill="hold">
                                          <p:stCondLst>
                                            <p:cond delay="0"/>
                                          </p:stCondLst>
                                        </p:cTn>
                                        <p:tgtEl>
                                          <p:spTgt spid="37"/>
                                        </p:tgtEl>
                                        <p:attrNameLst>
                                          <p:attrName>style.visibility</p:attrName>
                                        </p:attrNameLst>
                                      </p:cBhvr>
                                      <p:to>
                                        <p:strVal val="visible"/>
                                      </p:to>
                                    </p:set>
                                    <p:animEffect transition="in" filter="wipe(down)">
                                      <p:cBhvr>
                                        <p:cTn id="39" dur="580">
                                          <p:stCondLst>
                                            <p:cond delay="0"/>
                                          </p:stCondLst>
                                        </p:cTn>
                                        <p:tgtEl>
                                          <p:spTgt spid="37"/>
                                        </p:tgtEl>
                                      </p:cBhvr>
                                    </p:animEffect>
                                    <p:anim calcmode="lin" valueType="num">
                                      <p:cBhvr>
                                        <p:cTn id="40"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45" dur="26">
                                          <p:stCondLst>
                                            <p:cond delay="650"/>
                                          </p:stCondLst>
                                        </p:cTn>
                                        <p:tgtEl>
                                          <p:spTgt spid="37"/>
                                        </p:tgtEl>
                                      </p:cBhvr>
                                      <p:to x="100000" y="60000"/>
                                    </p:animScale>
                                    <p:animScale>
                                      <p:cBhvr>
                                        <p:cTn id="46" dur="166" decel="50000">
                                          <p:stCondLst>
                                            <p:cond delay="676"/>
                                          </p:stCondLst>
                                        </p:cTn>
                                        <p:tgtEl>
                                          <p:spTgt spid="37"/>
                                        </p:tgtEl>
                                      </p:cBhvr>
                                      <p:to x="100000" y="100000"/>
                                    </p:animScale>
                                    <p:animScale>
                                      <p:cBhvr>
                                        <p:cTn id="47" dur="26">
                                          <p:stCondLst>
                                            <p:cond delay="1312"/>
                                          </p:stCondLst>
                                        </p:cTn>
                                        <p:tgtEl>
                                          <p:spTgt spid="37"/>
                                        </p:tgtEl>
                                      </p:cBhvr>
                                      <p:to x="100000" y="80000"/>
                                    </p:animScale>
                                    <p:animScale>
                                      <p:cBhvr>
                                        <p:cTn id="48" dur="166" decel="50000">
                                          <p:stCondLst>
                                            <p:cond delay="1338"/>
                                          </p:stCondLst>
                                        </p:cTn>
                                        <p:tgtEl>
                                          <p:spTgt spid="37"/>
                                        </p:tgtEl>
                                      </p:cBhvr>
                                      <p:to x="100000" y="100000"/>
                                    </p:animScale>
                                    <p:animScale>
                                      <p:cBhvr>
                                        <p:cTn id="49" dur="26">
                                          <p:stCondLst>
                                            <p:cond delay="1642"/>
                                          </p:stCondLst>
                                        </p:cTn>
                                        <p:tgtEl>
                                          <p:spTgt spid="37"/>
                                        </p:tgtEl>
                                      </p:cBhvr>
                                      <p:to x="100000" y="90000"/>
                                    </p:animScale>
                                    <p:animScale>
                                      <p:cBhvr>
                                        <p:cTn id="50" dur="166" decel="50000">
                                          <p:stCondLst>
                                            <p:cond delay="1668"/>
                                          </p:stCondLst>
                                        </p:cTn>
                                        <p:tgtEl>
                                          <p:spTgt spid="37"/>
                                        </p:tgtEl>
                                      </p:cBhvr>
                                      <p:to x="100000" y="100000"/>
                                    </p:animScale>
                                    <p:animScale>
                                      <p:cBhvr>
                                        <p:cTn id="51" dur="26">
                                          <p:stCondLst>
                                            <p:cond delay="1808"/>
                                          </p:stCondLst>
                                        </p:cTn>
                                        <p:tgtEl>
                                          <p:spTgt spid="37"/>
                                        </p:tgtEl>
                                      </p:cBhvr>
                                      <p:to x="100000" y="95000"/>
                                    </p:animScale>
                                    <p:animScale>
                                      <p:cBhvr>
                                        <p:cTn id="52" dur="166" decel="50000">
                                          <p:stCondLst>
                                            <p:cond delay="1834"/>
                                          </p:stCondLst>
                                        </p:cTn>
                                        <p:tgtEl>
                                          <p:spTgt spid="37"/>
                                        </p:tgtEl>
                                      </p:cBhvr>
                                      <p:to x="100000" y="100000"/>
                                    </p:animScale>
                                  </p:childTnLst>
                                </p:cTn>
                              </p:par>
                              <p:par>
                                <p:cTn id="53" presetID="26" presetClass="entr" presetSubtype="0" fill="hold" nodeType="withEffect">
                                  <p:stCondLst>
                                    <p:cond delay="1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p:nvPr/>
        </p:nvPicPr>
        <p:blipFill>
          <a:blip r:embed="rId4">
            <a:extLst>
              <a:ext uri="{28A0092B-C50C-407E-A947-70E740481C1C}">
                <a14:useLocalDpi xmlns:a14="http://schemas.microsoft.com/office/drawing/2010/main" val="0"/>
              </a:ext>
            </a:extLst>
          </a:blip>
          <a:stretch>
            <a:fillRect/>
          </a:stretch>
        </p:blipFill>
        <p:spPr>
          <a:xfrm>
            <a:off x="2225129" y="979989"/>
            <a:ext cx="1122077" cy="1880657"/>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3435049" y="1610685"/>
            <a:ext cx="5477100" cy="3405931"/>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None/>
            </a:pPr>
            <a:r>
              <a:rPr lang="en-US" sz="1600" dirty="0">
                <a:solidFill>
                  <a:srgbClr val="434343"/>
                </a:solidFill>
                <a:latin typeface="Roboto"/>
                <a:ea typeface="Roboto"/>
                <a:cs typeface="Roboto"/>
                <a:sym typeface="Roboto"/>
              </a:rPr>
              <a:t>The server must contact the ball with both feet completely behind the end line.  When they contact the ball if they are touching, or over, any part of the end line, it is a “foot fault”.</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434343"/>
                </a:solidFill>
                <a:latin typeface="Roboto"/>
                <a:ea typeface="Roboto"/>
                <a:cs typeface="Roboto"/>
                <a:sym typeface="Roboto"/>
              </a:rPr>
              <a:t>However, if the server does a jump serve, their “take off point” (when they jump from) is what is judged.  Therefore,  they may cross the line in the air, as long as they contact the ball before they land and touch the floor.</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434343"/>
                </a:solidFill>
                <a:latin typeface="Roboto"/>
                <a:ea typeface="Roboto"/>
                <a:cs typeface="Roboto"/>
                <a:sym typeface="Roboto"/>
              </a:rPr>
              <a:t>If the server is near LJ’s area (within about 6-8 feet), the Line judge should back up (staying even with the end line extended) to view for a foot fault.  Returning to their “base” position as soon as the serve is completed.</a:t>
            </a: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Caveat"/>
                <a:cs typeface="Caveat"/>
                <a:sym typeface="Caveat"/>
              </a:rPr>
              <a:t>“ S ” is for Server</a:t>
            </a:r>
            <a:endParaRPr sz="2400" dirty="0">
              <a:latin typeface="Roboto"/>
              <a:ea typeface="Roboto"/>
              <a:cs typeface="Roboto"/>
              <a:sym typeface="Roboto"/>
            </a:endParaRPr>
          </a:p>
        </p:txBody>
      </p:sp>
      <p:pic>
        <p:nvPicPr>
          <p:cNvPr id="8" name="Google Shape;69;p13"/>
          <p:cNvPicPr preferRelativeResize="0"/>
          <p:nvPr/>
        </p:nvPicPr>
        <p:blipFill rotWithShape="1">
          <a:blip r:embed="rId5">
            <a:extLst>
              <a:ext uri="{28A0092B-C50C-407E-A947-70E740481C1C}">
                <a14:useLocalDpi xmlns:a14="http://schemas.microsoft.com/office/drawing/2010/main" val="0"/>
              </a:ext>
            </a:extLst>
          </a:blip>
          <a:srcRect l="23586" b="3974"/>
          <a:stretch/>
        </p:blipFill>
        <p:spPr>
          <a:xfrm>
            <a:off x="914400" y="2991473"/>
            <a:ext cx="2432806" cy="2117422"/>
          </a:xfrm>
          <a:prstGeom prst="rect">
            <a:avLst/>
          </a:prstGeom>
          <a:noFill/>
          <a:ln w="19050" cap="flat" cmpd="sng">
            <a:solidFill>
              <a:schemeClr val="dk2"/>
            </a:solidFill>
            <a:prstDash val="solid"/>
            <a:round/>
            <a:headEnd type="none" w="sm" len="sm"/>
            <a:tailEnd type="none" w="sm" len="sm"/>
          </a:ln>
        </p:spPr>
      </p:pic>
      <p:pic>
        <p:nvPicPr>
          <p:cNvPr id="7" name="Google Shape;69;p13"/>
          <p:cNvPicPr preferRelativeResize="0"/>
          <p:nvPr/>
        </p:nvPicPr>
        <p:blipFill rotWithShape="1">
          <a:blip r:embed="rId6">
            <a:extLst>
              <a:ext uri="{28A0092B-C50C-407E-A947-70E740481C1C}">
                <a14:useLocalDpi xmlns:a14="http://schemas.microsoft.com/office/drawing/2010/main" val="0"/>
              </a:ext>
            </a:extLst>
          </a:blip>
          <a:srcRect t="35115"/>
          <a:stretch/>
        </p:blipFill>
        <p:spPr>
          <a:xfrm>
            <a:off x="98492" y="1783575"/>
            <a:ext cx="2008168" cy="1958055"/>
          </a:xfrm>
          <a:prstGeom prst="rect">
            <a:avLst/>
          </a:prstGeom>
          <a:noFill/>
          <a:ln w="19050"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14751288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a:picLocks noChangeAspect="1"/>
          </p:cNvPicPr>
          <p:nvPr/>
        </p:nvPicPr>
        <p:blipFill rotWithShape="1">
          <a:blip r:embed="rId4">
            <a:extLst>
              <a:ext uri="{28A0092B-C50C-407E-A947-70E740481C1C}">
                <a14:useLocalDpi xmlns:a14="http://schemas.microsoft.com/office/drawing/2010/main" val="0"/>
              </a:ext>
            </a:extLst>
          </a:blip>
          <a:srcRect l="284" t="94" r="696" b="51823"/>
          <a:stretch/>
        </p:blipFill>
        <p:spPr>
          <a:xfrm>
            <a:off x="2355845" y="2229421"/>
            <a:ext cx="6611691" cy="2317218"/>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1" y="1764580"/>
            <a:ext cx="9143999" cy="425168"/>
          </a:xfrm>
          <a:prstGeom prst="rect">
            <a:avLst/>
          </a:prstGeom>
          <a:noFill/>
          <a:ln>
            <a:noFill/>
          </a:ln>
        </p:spPr>
        <p:txBody>
          <a:bodyPr spcFirstLastPara="1" wrap="square" lIns="91425" tIns="91425" rIns="91425" bIns="91425" anchor="t" anchorCtr="0">
            <a:noAutofit/>
          </a:bodyPr>
          <a:lstStyle/>
          <a:p>
            <a:pPr lvl="0" indent="228600"/>
            <a:r>
              <a:rPr lang="en-US" sz="1600" dirty="0">
                <a:solidFill>
                  <a:schemeClr val="bg2"/>
                </a:solidFill>
                <a:latin typeface="Roboto"/>
                <a:ea typeface="Roboto"/>
                <a:cs typeface="Roboto"/>
                <a:sym typeface="Roboto"/>
              </a:rPr>
              <a:t>Now that Holyoke has won the rally, we’ll have 3 items to complete:</a:t>
            </a: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Roboto"/>
                <a:cs typeface="Roboto"/>
                <a:sym typeface="Caveat"/>
              </a:rPr>
              <a:t>1</a:t>
            </a:r>
            <a:r>
              <a:rPr lang="en-US" sz="4800" b="1" baseline="30000" dirty="0">
                <a:solidFill>
                  <a:srgbClr val="FF0000"/>
                </a:solidFill>
                <a:latin typeface="Caveat"/>
                <a:ea typeface="Roboto"/>
                <a:cs typeface="Roboto"/>
                <a:sym typeface="Caveat"/>
              </a:rPr>
              <a:t>st</a:t>
            </a:r>
            <a:r>
              <a:rPr lang="en-US" sz="4800" b="1" dirty="0">
                <a:solidFill>
                  <a:srgbClr val="FF0000"/>
                </a:solidFill>
                <a:latin typeface="Caveat"/>
                <a:ea typeface="Roboto"/>
                <a:cs typeface="Roboto"/>
                <a:sym typeface="Caveat"/>
              </a:rPr>
              <a:t> “side-out”</a:t>
            </a:r>
            <a:endParaRPr sz="2400" dirty="0">
              <a:latin typeface="Roboto"/>
              <a:ea typeface="Roboto"/>
              <a:cs typeface="Roboto"/>
              <a:sym typeface="Roboto"/>
            </a:endParaRPr>
          </a:p>
        </p:txBody>
      </p:sp>
      <p:sp>
        <p:nvSpPr>
          <p:cNvPr id="2" name="Rectangle 1"/>
          <p:cNvSpPr/>
          <p:nvPr/>
        </p:nvSpPr>
        <p:spPr>
          <a:xfrm>
            <a:off x="5749901" y="2424696"/>
            <a:ext cx="949299" cy="261610"/>
          </a:xfrm>
          <a:prstGeom prst="rect">
            <a:avLst/>
          </a:prstGeom>
        </p:spPr>
        <p:txBody>
          <a:bodyPr wrap="none">
            <a:spAutoFit/>
          </a:bodyPr>
          <a:lstStyle/>
          <a:p>
            <a:r>
              <a:rPr lang="en-US" sz="1050" dirty="0">
                <a:solidFill>
                  <a:schemeClr val="bg2"/>
                </a:solidFill>
                <a:latin typeface="Roboto"/>
                <a:ea typeface="Roboto"/>
                <a:cs typeface="Roboto"/>
                <a:sym typeface="Roboto"/>
              </a:rPr>
              <a:t>Holyoke HS </a:t>
            </a:r>
            <a:endParaRPr lang="en-US" sz="1050" dirty="0">
              <a:solidFill>
                <a:schemeClr val="bg2"/>
              </a:solidFill>
            </a:endParaRPr>
          </a:p>
        </p:txBody>
      </p:sp>
      <p:sp>
        <p:nvSpPr>
          <p:cNvPr id="3" name="Rectangle 2"/>
          <p:cNvSpPr/>
          <p:nvPr/>
        </p:nvSpPr>
        <p:spPr>
          <a:xfrm>
            <a:off x="5747848" y="2574693"/>
            <a:ext cx="739305" cy="246221"/>
          </a:xfrm>
          <a:prstGeom prst="rect">
            <a:avLst/>
          </a:prstGeom>
        </p:spPr>
        <p:txBody>
          <a:bodyPr wrap="none">
            <a:spAutoFit/>
          </a:bodyPr>
          <a:lstStyle/>
          <a:p>
            <a:r>
              <a:rPr lang="en-US" sz="1000" dirty="0">
                <a:solidFill>
                  <a:schemeClr val="bg2"/>
                </a:solidFill>
                <a:latin typeface="Roboto"/>
                <a:ea typeface="Roboto"/>
                <a:cs typeface="Roboto"/>
                <a:sym typeface="Roboto"/>
              </a:rPr>
              <a:t>Tigers HS</a:t>
            </a:r>
            <a:endParaRPr lang="en-US" sz="1000" dirty="0">
              <a:solidFill>
                <a:schemeClr val="bg2"/>
              </a:solidFill>
            </a:endParaRPr>
          </a:p>
        </p:txBody>
      </p:sp>
      <p:sp>
        <p:nvSpPr>
          <p:cNvPr id="9" name="Oval 8"/>
          <p:cNvSpPr/>
          <p:nvPr/>
        </p:nvSpPr>
        <p:spPr>
          <a:xfrm>
            <a:off x="7210927" y="2471389"/>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218949" y="2631810"/>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272043" y="2740327"/>
            <a:ext cx="684803" cy="307777"/>
          </a:xfrm>
          <a:prstGeom prst="rect">
            <a:avLst/>
          </a:prstGeom>
        </p:spPr>
        <p:txBody>
          <a:bodyPr wrap="none">
            <a:spAutoFit/>
          </a:bodyPr>
          <a:lstStyle/>
          <a:p>
            <a:r>
              <a:rPr lang="en-US" dirty="0">
                <a:solidFill>
                  <a:schemeClr val="bg2"/>
                </a:solidFill>
                <a:latin typeface="Roboto"/>
                <a:ea typeface="Roboto"/>
                <a:cs typeface="Roboto"/>
                <a:sym typeface="Roboto"/>
              </a:rPr>
              <a:t>Tigers</a:t>
            </a:r>
            <a:endParaRPr lang="en-US" dirty="0"/>
          </a:p>
        </p:txBody>
      </p:sp>
      <p:sp>
        <p:nvSpPr>
          <p:cNvPr id="19" name="Oval 18"/>
          <p:cNvSpPr/>
          <p:nvPr/>
        </p:nvSpPr>
        <p:spPr>
          <a:xfrm>
            <a:off x="5869549" y="2896848"/>
            <a:ext cx="228832" cy="118386"/>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2" name="TextBox 31"/>
          <p:cNvSpPr txBox="1"/>
          <p:nvPr/>
        </p:nvSpPr>
        <p:spPr>
          <a:xfrm>
            <a:off x="6469899" y="3276954"/>
            <a:ext cx="320206" cy="1079783"/>
          </a:xfrm>
          <a:prstGeom prst="rect">
            <a:avLst/>
          </a:prstGeom>
          <a:noFill/>
        </p:spPr>
        <p:txBody>
          <a:bodyPr wrap="square" rtlCol="0">
            <a:spAutoFit/>
          </a:bodyPr>
          <a:lstStyle/>
          <a:p>
            <a:pPr>
              <a:spcAft>
                <a:spcPts val="100"/>
              </a:spcAft>
            </a:pPr>
            <a:r>
              <a:rPr lang="en-US" sz="1000" dirty="0"/>
              <a:t>3</a:t>
            </a:r>
          </a:p>
          <a:p>
            <a:pPr>
              <a:spcAft>
                <a:spcPts val="100"/>
              </a:spcAft>
            </a:pPr>
            <a:r>
              <a:rPr lang="en-US" sz="1000" dirty="0"/>
              <a:t>7</a:t>
            </a:r>
          </a:p>
          <a:p>
            <a:pPr>
              <a:spcAft>
                <a:spcPts val="100"/>
              </a:spcAft>
            </a:pPr>
            <a:r>
              <a:rPr lang="en-US" sz="1000" dirty="0"/>
              <a:t>4</a:t>
            </a:r>
          </a:p>
          <a:p>
            <a:pPr>
              <a:spcAft>
                <a:spcPts val="100"/>
              </a:spcAft>
            </a:pPr>
            <a:r>
              <a:rPr lang="en-US" sz="1000" dirty="0"/>
              <a:t>1</a:t>
            </a:r>
          </a:p>
          <a:p>
            <a:pPr>
              <a:spcAft>
                <a:spcPts val="100"/>
              </a:spcAft>
            </a:pPr>
            <a:r>
              <a:rPr lang="en-US" sz="1000" dirty="0"/>
              <a:t>9</a:t>
            </a:r>
          </a:p>
          <a:p>
            <a:pPr>
              <a:spcAft>
                <a:spcPts val="100"/>
              </a:spcAft>
            </a:pPr>
            <a:r>
              <a:rPr lang="en-US" sz="1000" dirty="0"/>
              <a:t>2</a:t>
            </a:r>
          </a:p>
        </p:txBody>
      </p:sp>
      <p:sp>
        <p:nvSpPr>
          <p:cNvPr id="33" name="TextBox 32"/>
          <p:cNvSpPr txBox="1"/>
          <p:nvPr/>
        </p:nvSpPr>
        <p:spPr>
          <a:xfrm>
            <a:off x="6480822" y="2856338"/>
            <a:ext cx="456187" cy="276999"/>
          </a:xfrm>
          <a:prstGeom prst="rect">
            <a:avLst/>
          </a:prstGeom>
          <a:noFill/>
        </p:spPr>
        <p:txBody>
          <a:bodyPr wrap="square" rtlCol="0">
            <a:spAutoFit/>
          </a:bodyPr>
          <a:lstStyle/>
          <a:p>
            <a:r>
              <a:rPr lang="en-US" sz="1200" dirty="0">
                <a:solidFill>
                  <a:schemeClr val="bg2"/>
                </a:solidFill>
              </a:rPr>
              <a:t>5</a:t>
            </a:r>
          </a:p>
        </p:txBody>
      </p:sp>
      <p:sp>
        <p:nvSpPr>
          <p:cNvPr id="34" name="TextBox 33"/>
          <p:cNvSpPr txBox="1"/>
          <p:nvPr/>
        </p:nvSpPr>
        <p:spPr>
          <a:xfrm>
            <a:off x="2740109" y="3276954"/>
            <a:ext cx="320206" cy="1079783"/>
          </a:xfrm>
          <a:prstGeom prst="rect">
            <a:avLst/>
          </a:prstGeom>
          <a:noFill/>
        </p:spPr>
        <p:txBody>
          <a:bodyPr wrap="square" rtlCol="0">
            <a:spAutoFit/>
          </a:bodyPr>
          <a:lstStyle/>
          <a:p>
            <a:pPr>
              <a:spcAft>
                <a:spcPts val="100"/>
              </a:spcAft>
            </a:pPr>
            <a:r>
              <a:rPr lang="en-US" sz="1000" dirty="0">
                <a:solidFill>
                  <a:schemeClr val="bg2"/>
                </a:solidFill>
              </a:rPr>
              <a:t>4</a:t>
            </a:r>
          </a:p>
          <a:p>
            <a:pPr>
              <a:spcAft>
                <a:spcPts val="100"/>
              </a:spcAft>
            </a:pPr>
            <a:r>
              <a:rPr lang="en-US" sz="1000" dirty="0">
                <a:solidFill>
                  <a:schemeClr val="bg2"/>
                </a:solidFill>
              </a:rPr>
              <a:t>8</a:t>
            </a:r>
          </a:p>
          <a:p>
            <a:pPr>
              <a:spcAft>
                <a:spcPts val="100"/>
              </a:spcAft>
            </a:pPr>
            <a:r>
              <a:rPr lang="en-US" sz="1000" dirty="0">
                <a:solidFill>
                  <a:schemeClr val="bg2"/>
                </a:solidFill>
              </a:rPr>
              <a:t>2</a:t>
            </a:r>
          </a:p>
          <a:p>
            <a:pPr>
              <a:spcAft>
                <a:spcPts val="100"/>
              </a:spcAft>
            </a:pPr>
            <a:r>
              <a:rPr lang="en-US" sz="1000" dirty="0">
                <a:solidFill>
                  <a:schemeClr val="bg2"/>
                </a:solidFill>
              </a:rPr>
              <a:t>1</a:t>
            </a:r>
          </a:p>
          <a:p>
            <a:pPr>
              <a:spcAft>
                <a:spcPts val="100"/>
              </a:spcAft>
            </a:pPr>
            <a:r>
              <a:rPr lang="en-US" sz="1000" dirty="0">
                <a:solidFill>
                  <a:schemeClr val="bg2"/>
                </a:solidFill>
              </a:rPr>
              <a:t>3</a:t>
            </a:r>
          </a:p>
          <a:p>
            <a:pPr>
              <a:spcAft>
                <a:spcPts val="100"/>
              </a:spcAft>
            </a:pPr>
            <a:r>
              <a:rPr lang="en-US" sz="1000" dirty="0">
                <a:solidFill>
                  <a:schemeClr val="bg2"/>
                </a:solidFill>
              </a:rPr>
              <a:t>9</a:t>
            </a:r>
          </a:p>
        </p:txBody>
      </p:sp>
      <p:sp>
        <p:nvSpPr>
          <p:cNvPr id="35" name="TextBox 34"/>
          <p:cNvSpPr txBox="1"/>
          <p:nvPr/>
        </p:nvSpPr>
        <p:spPr>
          <a:xfrm>
            <a:off x="2740109" y="2851301"/>
            <a:ext cx="456187" cy="276999"/>
          </a:xfrm>
          <a:prstGeom prst="rect">
            <a:avLst/>
          </a:prstGeom>
          <a:noFill/>
        </p:spPr>
        <p:txBody>
          <a:bodyPr wrap="square" rtlCol="0">
            <a:spAutoFit/>
          </a:bodyPr>
          <a:lstStyle/>
          <a:p>
            <a:r>
              <a:rPr lang="en-US" sz="1200" dirty="0">
                <a:solidFill>
                  <a:schemeClr val="bg2"/>
                </a:solidFill>
              </a:rPr>
              <a:t>X</a:t>
            </a:r>
          </a:p>
        </p:txBody>
      </p:sp>
      <p:sp>
        <p:nvSpPr>
          <p:cNvPr id="36" name="Google Shape;70;p13"/>
          <p:cNvSpPr txBox="1"/>
          <p:nvPr/>
        </p:nvSpPr>
        <p:spPr>
          <a:xfrm>
            <a:off x="61238" y="2049476"/>
            <a:ext cx="2204427" cy="2248028"/>
          </a:xfrm>
          <a:prstGeom prst="rect">
            <a:avLst/>
          </a:prstGeom>
          <a:noFill/>
          <a:ln>
            <a:noFill/>
          </a:ln>
        </p:spPr>
        <p:txBody>
          <a:bodyPr spcFirstLastPara="1" wrap="square" lIns="91425" tIns="91425" rIns="91425" bIns="91425" anchor="t" anchorCtr="0">
            <a:noAutofit/>
          </a:bodyPr>
          <a:lstStyle/>
          <a:p>
            <a:pPr marL="342900" lvl="0" indent="-342900">
              <a:buAutoNum type="arabicParenR"/>
            </a:pPr>
            <a:r>
              <a:rPr lang="en-US" sz="1600" dirty="0">
                <a:solidFill>
                  <a:srgbClr val="FF0000"/>
                </a:solidFill>
                <a:latin typeface="Roboto"/>
                <a:ea typeface="Roboto"/>
                <a:cs typeface="Roboto"/>
                <a:sym typeface="Roboto"/>
              </a:rPr>
              <a:t>Write number of points the Tigers have (“Exit score”) in the R1 box for their server.</a:t>
            </a:r>
          </a:p>
          <a:p>
            <a:pPr marL="342900" lvl="0" indent="-342900">
              <a:buAutoNum type="arabicParenR"/>
            </a:pPr>
            <a:endParaRPr lang="en-US" sz="1600" dirty="0">
              <a:solidFill>
                <a:srgbClr val="FF0000"/>
              </a:solidFill>
              <a:latin typeface="Roboto"/>
              <a:ea typeface="Roboto"/>
              <a:cs typeface="Roboto"/>
              <a:sym typeface="Roboto"/>
            </a:endParaRPr>
          </a:p>
          <a:p>
            <a:pPr marL="342900" lvl="0" indent="-342900">
              <a:buAutoNum type="arabicParenR"/>
            </a:pPr>
            <a:r>
              <a:rPr lang="en-US" sz="1600" dirty="0">
                <a:solidFill>
                  <a:srgbClr val="FF0000"/>
                </a:solidFill>
                <a:latin typeface="Roboto"/>
                <a:ea typeface="Roboto"/>
                <a:cs typeface="Roboto"/>
                <a:sym typeface="Roboto"/>
              </a:rPr>
              <a:t>Give the opponents their “side-out” point</a:t>
            </a:r>
          </a:p>
          <a:p>
            <a:pPr marL="342900" lvl="0" indent="-342900">
              <a:buAutoNum type="arabicParenR"/>
            </a:pPr>
            <a:endParaRPr lang="en-US" sz="1600" dirty="0">
              <a:solidFill>
                <a:srgbClr val="FF0000"/>
              </a:solidFill>
              <a:latin typeface="Roboto"/>
              <a:ea typeface="Roboto"/>
              <a:cs typeface="Roboto"/>
              <a:sym typeface="Roboto"/>
            </a:endParaRPr>
          </a:p>
          <a:p>
            <a:pPr marL="342900" lvl="0" indent="-342900">
              <a:buAutoNum type="arabicParenR"/>
            </a:pPr>
            <a:r>
              <a:rPr lang="en-US" sz="1600" dirty="0">
                <a:solidFill>
                  <a:srgbClr val="FF0000"/>
                </a:solidFill>
                <a:latin typeface="Roboto"/>
                <a:ea typeface="Roboto"/>
                <a:cs typeface="Roboto"/>
                <a:sym typeface="Roboto"/>
              </a:rPr>
              <a:t>Check who should be the next server</a:t>
            </a:r>
          </a:p>
          <a:p>
            <a:pPr lvl="0" indent="228600"/>
            <a:endParaRPr lang="en-US" sz="1600" dirty="0">
              <a:solidFill>
                <a:srgbClr val="FF0000"/>
              </a:solidFill>
              <a:latin typeface="Roboto"/>
              <a:ea typeface="Roboto"/>
              <a:cs typeface="Roboto"/>
              <a:sym typeface="Roboto"/>
            </a:endParaRPr>
          </a:p>
        </p:txBody>
      </p:sp>
      <p:sp>
        <p:nvSpPr>
          <p:cNvPr id="20" name="Rectangle 19"/>
          <p:cNvSpPr/>
          <p:nvPr/>
        </p:nvSpPr>
        <p:spPr>
          <a:xfrm>
            <a:off x="3145428" y="2268709"/>
            <a:ext cx="923651"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3/14/20</a:t>
            </a:r>
          </a:p>
        </p:txBody>
      </p:sp>
      <p:sp>
        <p:nvSpPr>
          <p:cNvPr id="21" name="Rectangle 20"/>
          <p:cNvSpPr/>
          <p:nvPr/>
        </p:nvSpPr>
        <p:spPr>
          <a:xfrm>
            <a:off x="3609639" y="2429301"/>
            <a:ext cx="1433145" cy="261610"/>
          </a:xfrm>
          <a:prstGeom prst="rect">
            <a:avLst/>
          </a:prstGeom>
        </p:spPr>
        <p:txBody>
          <a:bodyPr wrap="square">
            <a:spAutoFit/>
          </a:bodyPr>
          <a:lstStyle/>
          <a:p>
            <a:r>
              <a:rPr lang="en-US" sz="1050" dirty="0">
                <a:solidFill>
                  <a:schemeClr val="bg2"/>
                </a:solidFill>
                <a:latin typeface="Roboto"/>
                <a:ea typeface="Roboto"/>
                <a:cs typeface="Roboto"/>
                <a:sym typeface="Roboto"/>
              </a:rPr>
              <a:t>Holyoke HS</a:t>
            </a:r>
            <a:endParaRPr lang="en-US" sz="1050" dirty="0">
              <a:solidFill>
                <a:schemeClr val="bg2"/>
              </a:solidFill>
            </a:endParaRPr>
          </a:p>
        </p:txBody>
      </p:sp>
      <p:sp>
        <p:nvSpPr>
          <p:cNvPr id="22" name="Rectangle 21"/>
          <p:cNvSpPr/>
          <p:nvPr/>
        </p:nvSpPr>
        <p:spPr>
          <a:xfrm>
            <a:off x="4891116" y="2431684"/>
            <a:ext cx="263214" cy="261610"/>
          </a:xfrm>
          <a:prstGeom prst="rect">
            <a:avLst/>
          </a:prstGeom>
        </p:spPr>
        <p:txBody>
          <a:bodyPr wrap="none">
            <a:spAutoFit/>
          </a:bodyPr>
          <a:lstStyle/>
          <a:p>
            <a:r>
              <a:rPr lang="en-US" sz="1050" dirty="0">
                <a:solidFill>
                  <a:schemeClr val="bg2"/>
                </a:solidFill>
                <a:latin typeface="Roboto"/>
                <a:ea typeface="Roboto"/>
                <a:cs typeface="Roboto"/>
                <a:sym typeface="Roboto"/>
              </a:rPr>
              <a:t>1</a:t>
            </a:r>
            <a:endParaRPr lang="en-US" sz="1050" dirty="0">
              <a:solidFill>
                <a:schemeClr val="bg2"/>
              </a:solidFill>
            </a:endParaRPr>
          </a:p>
        </p:txBody>
      </p:sp>
      <p:sp>
        <p:nvSpPr>
          <p:cNvPr id="23" name="Rectangle 22"/>
          <p:cNvSpPr/>
          <p:nvPr/>
        </p:nvSpPr>
        <p:spPr>
          <a:xfrm>
            <a:off x="4322463" y="2260605"/>
            <a:ext cx="922047"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6:30 pm</a:t>
            </a:r>
          </a:p>
        </p:txBody>
      </p:sp>
      <p:sp>
        <p:nvSpPr>
          <p:cNvPr id="24" name="Rectangle 23"/>
          <p:cNvSpPr/>
          <p:nvPr/>
        </p:nvSpPr>
        <p:spPr>
          <a:xfrm>
            <a:off x="3389560" y="2578534"/>
            <a:ext cx="1396536"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William Morgan</a:t>
            </a:r>
          </a:p>
        </p:txBody>
      </p:sp>
      <p:sp>
        <p:nvSpPr>
          <p:cNvPr id="25" name="Rectangle 24"/>
          <p:cNvSpPr/>
          <p:nvPr/>
        </p:nvSpPr>
        <p:spPr>
          <a:xfrm rot="655564">
            <a:off x="7772501" y="3242682"/>
            <a:ext cx="223138" cy="215444"/>
          </a:xfrm>
          <a:prstGeom prst="rect">
            <a:avLst/>
          </a:prstGeom>
        </p:spPr>
        <p:txBody>
          <a:bodyPr wrap="none">
            <a:spAutoFit/>
          </a:bodyPr>
          <a:lstStyle/>
          <a:p>
            <a:r>
              <a:rPr lang="en-US" sz="800" b="1" dirty="0">
                <a:solidFill>
                  <a:schemeClr val="bg2"/>
                </a:solidFill>
                <a:latin typeface="Roboto"/>
                <a:ea typeface="Roboto"/>
                <a:sym typeface="Roboto"/>
              </a:rPr>
              <a:t>/</a:t>
            </a:r>
            <a:endParaRPr lang="en-US" sz="800" b="1" dirty="0">
              <a:solidFill>
                <a:schemeClr val="bg2"/>
              </a:solidFill>
            </a:endParaRPr>
          </a:p>
        </p:txBody>
      </p:sp>
      <p:cxnSp>
        <p:nvCxnSpPr>
          <p:cNvPr id="7" name="Straight Connector 6"/>
          <p:cNvCxnSpPr/>
          <p:nvPr/>
        </p:nvCxnSpPr>
        <p:spPr>
          <a:xfrm rot="-540000" flipV="1">
            <a:off x="5731070" y="304810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 flipV="1">
            <a:off x="5732468" y="313339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 flipV="1">
            <a:off x="5740857" y="321728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 flipV="1">
            <a:off x="5740857" y="330117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556640" y="2742574"/>
            <a:ext cx="832279" cy="307777"/>
          </a:xfrm>
          <a:prstGeom prst="rect">
            <a:avLst/>
          </a:prstGeom>
        </p:spPr>
        <p:txBody>
          <a:bodyPr wrap="none">
            <a:spAutoFit/>
          </a:bodyPr>
          <a:lstStyle/>
          <a:p>
            <a:r>
              <a:rPr lang="en-US" dirty="0">
                <a:solidFill>
                  <a:schemeClr val="bg2"/>
                </a:solidFill>
                <a:latin typeface="Roboto"/>
                <a:ea typeface="Roboto"/>
                <a:cs typeface="Roboto"/>
                <a:sym typeface="Roboto"/>
              </a:rPr>
              <a:t>Holyoke</a:t>
            </a:r>
            <a:endParaRPr lang="en-US" dirty="0">
              <a:solidFill>
                <a:schemeClr val="bg2"/>
              </a:solidFill>
            </a:endParaRPr>
          </a:p>
        </p:txBody>
      </p:sp>
      <p:sp>
        <p:nvSpPr>
          <p:cNvPr id="30" name="TextBox 29"/>
          <p:cNvSpPr txBox="1"/>
          <p:nvPr/>
        </p:nvSpPr>
        <p:spPr>
          <a:xfrm>
            <a:off x="7814208" y="3250647"/>
            <a:ext cx="456187" cy="276999"/>
          </a:xfrm>
          <a:prstGeom prst="rect">
            <a:avLst/>
          </a:prstGeom>
          <a:noFill/>
        </p:spPr>
        <p:txBody>
          <a:bodyPr wrap="square" rtlCol="0">
            <a:spAutoFit/>
          </a:bodyPr>
          <a:lstStyle/>
          <a:p>
            <a:r>
              <a:rPr lang="en-US" sz="1200" dirty="0">
                <a:solidFill>
                  <a:srgbClr val="FF0000"/>
                </a:solidFill>
              </a:rPr>
              <a:t>4</a:t>
            </a:r>
          </a:p>
        </p:txBody>
      </p:sp>
      <p:cxnSp>
        <p:nvCxnSpPr>
          <p:cNvPr id="39" name="Straight Connector 38"/>
          <p:cNvCxnSpPr/>
          <p:nvPr/>
        </p:nvCxnSpPr>
        <p:spPr>
          <a:xfrm rot="-540000" flipV="1">
            <a:off x="5200438" y="3069326"/>
            <a:ext cx="121701"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4073650" y="3288084"/>
            <a:ext cx="218378" cy="221255"/>
          </a:xfrm>
          <a:prstGeom prst="ellipse">
            <a:avLst/>
          </a:prstGeom>
          <a:solidFill>
            <a:srgbClr val="FF0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a:stCxn id="40" idx="2"/>
          </p:cNvCxnSpPr>
          <p:nvPr/>
        </p:nvCxnSpPr>
        <p:spPr>
          <a:xfrm flipH="1" flipV="1">
            <a:off x="2900212" y="3398711"/>
            <a:ext cx="1173438"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37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500" fill="hold"/>
                                        <p:tgtEl>
                                          <p:spTgt spid="30"/>
                                        </p:tgtEl>
                                        <p:attrNameLst>
                                          <p:attrName>ppt_x</p:attrName>
                                        </p:attrNameLst>
                                      </p:cBhvr>
                                      <p:tavLst>
                                        <p:tav tm="0">
                                          <p:val>
                                            <p:strVal val="0-#ppt_w/2"/>
                                          </p:val>
                                        </p:tav>
                                        <p:tav tm="100000">
                                          <p:val>
                                            <p:strVal val="#ppt_x"/>
                                          </p:val>
                                        </p:tav>
                                      </p:tavLst>
                                    </p:anim>
                                    <p:anim calcmode="lin" valueType="num">
                                      <p:cBhvr additive="base">
                                        <p:cTn id="8" dur="15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6" presetClass="entr" presetSubtype="0" fill="hold" nodeType="afterEffect">
                                  <p:stCondLst>
                                    <p:cond delay="250"/>
                                  </p:stCondLst>
                                  <p:childTnLst>
                                    <p:set>
                                      <p:cBhvr>
                                        <p:cTn id="11" dur="1" fill="hold">
                                          <p:stCondLst>
                                            <p:cond delay="0"/>
                                          </p:stCondLst>
                                        </p:cTn>
                                        <p:tgtEl>
                                          <p:spTgt spid="39"/>
                                        </p:tgtEl>
                                        <p:attrNameLst>
                                          <p:attrName>style.visibility</p:attrName>
                                        </p:attrNameLst>
                                      </p:cBhvr>
                                      <p:to>
                                        <p:strVal val="visible"/>
                                      </p:to>
                                    </p:set>
                                    <p:animEffect transition="in" filter="wipe(down)">
                                      <p:cBhvr>
                                        <p:cTn id="12" dur="580">
                                          <p:stCondLst>
                                            <p:cond delay="0"/>
                                          </p:stCondLst>
                                        </p:cTn>
                                        <p:tgtEl>
                                          <p:spTgt spid="39"/>
                                        </p:tgtEl>
                                      </p:cBhvr>
                                    </p:animEffect>
                                    <p:anim calcmode="lin" valueType="num">
                                      <p:cBhvr>
                                        <p:cTn id="13"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8" dur="26">
                                          <p:stCondLst>
                                            <p:cond delay="650"/>
                                          </p:stCondLst>
                                        </p:cTn>
                                        <p:tgtEl>
                                          <p:spTgt spid="39"/>
                                        </p:tgtEl>
                                      </p:cBhvr>
                                      <p:to x="100000" y="60000"/>
                                    </p:animScale>
                                    <p:animScale>
                                      <p:cBhvr>
                                        <p:cTn id="19" dur="166" decel="50000">
                                          <p:stCondLst>
                                            <p:cond delay="676"/>
                                          </p:stCondLst>
                                        </p:cTn>
                                        <p:tgtEl>
                                          <p:spTgt spid="39"/>
                                        </p:tgtEl>
                                      </p:cBhvr>
                                      <p:to x="100000" y="100000"/>
                                    </p:animScale>
                                    <p:animScale>
                                      <p:cBhvr>
                                        <p:cTn id="20" dur="26">
                                          <p:stCondLst>
                                            <p:cond delay="1312"/>
                                          </p:stCondLst>
                                        </p:cTn>
                                        <p:tgtEl>
                                          <p:spTgt spid="39"/>
                                        </p:tgtEl>
                                      </p:cBhvr>
                                      <p:to x="100000" y="80000"/>
                                    </p:animScale>
                                    <p:animScale>
                                      <p:cBhvr>
                                        <p:cTn id="21" dur="166" decel="50000">
                                          <p:stCondLst>
                                            <p:cond delay="1338"/>
                                          </p:stCondLst>
                                        </p:cTn>
                                        <p:tgtEl>
                                          <p:spTgt spid="39"/>
                                        </p:tgtEl>
                                      </p:cBhvr>
                                      <p:to x="100000" y="100000"/>
                                    </p:animScale>
                                    <p:animScale>
                                      <p:cBhvr>
                                        <p:cTn id="22" dur="26">
                                          <p:stCondLst>
                                            <p:cond delay="1642"/>
                                          </p:stCondLst>
                                        </p:cTn>
                                        <p:tgtEl>
                                          <p:spTgt spid="39"/>
                                        </p:tgtEl>
                                      </p:cBhvr>
                                      <p:to x="100000" y="90000"/>
                                    </p:animScale>
                                    <p:animScale>
                                      <p:cBhvr>
                                        <p:cTn id="23" dur="166" decel="50000">
                                          <p:stCondLst>
                                            <p:cond delay="1668"/>
                                          </p:stCondLst>
                                        </p:cTn>
                                        <p:tgtEl>
                                          <p:spTgt spid="39"/>
                                        </p:tgtEl>
                                      </p:cBhvr>
                                      <p:to x="100000" y="100000"/>
                                    </p:animScale>
                                    <p:animScale>
                                      <p:cBhvr>
                                        <p:cTn id="24" dur="26">
                                          <p:stCondLst>
                                            <p:cond delay="1808"/>
                                          </p:stCondLst>
                                        </p:cTn>
                                        <p:tgtEl>
                                          <p:spTgt spid="39"/>
                                        </p:tgtEl>
                                      </p:cBhvr>
                                      <p:to x="100000" y="95000"/>
                                    </p:animScale>
                                    <p:animScale>
                                      <p:cBhvr>
                                        <p:cTn id="25" dur="166" decel="50000">
                                          <p:stCondLst>
                                            <p:cond delay="1834"/>
                                          </p:stCondLst>
                                        </p:cTn>
                                        <p:tgtEl>
                                          <p:spTgt spid="39"/>
                                        </p:tgtEl>
                                      </p:cBhvr>
                                      <p:to x="100000" y="100000"/>
                                    </p:animScale>
                                  </p:childTnLst>
                                </p:cTn>
                              </p:par>
                            </p:childTnLst>
                          </p:cTn>
                        </p:par>
                        <p:par>
                          <p:cTn id="26" fill="hold">
                            <p:stCondLst>
                              <p:cond delay="3750"/>
                            </p:stCondLst>
                            <p:childTnLst>
                              <p:par>
                                <p:cTn id="27" presetID="21" presetClass="entr" presetSubtype="1"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heel(1)">
                                      <p:cBhvr>
                                        <p:cTn id="29" dur="2000"/>
                                        <p:tgtEl>
                                          <p:spTgt spid="40"/>
                                        </p:tgtEl>
                                      </p:cBhvr>
                                    </p:animEffect>
                                  </p:childTnLst>
                                </p:cTn>
                              </p:par>
                              <p:par>
                                <p:cTn id="30" presetID="2" presetClass="entr" presetSubtype="2" fill="hold" nodeType="withEffect">
                                  <p:stCondLst>
                                    <p:cond delay="100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1500" fill="hold"/>
                                        <p:tgtEl>
                                          <p:spTgt spid="5"/>
                                        </p:tgtEl>
                                        <p:attrNameLst>
                                          <p:attrName>ppt_x</p:attrName>
                                        </p:attrNameLst>
                                      </p:cBhvr>
                                      <p:tavLst>
                                        <p:tav tm="0">
                                          <p:val>
                                            <p:strVal val="1+#ppt_w/2"/>
                                          </p:val>
                                        </p:tav>
                                        <p:tav tm="100000">
                                          <p:val>
                                            <p:strVal val="#ppt_x"/>
                                          </p:val>
                                        </p:tav>
                                      </p:tavLst>
                                    </p:anim>
                                    <p:anim calcmode="lin" valueType="num">
                                      <p:cBhvr additive="base">
                                        <p:cTn id="33" dur="1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a:picLocks noChangeAspect="1"/>
          </p:cNvPicPr>
          <p:nvPr/>
        </p:nvPicPr>
        <p:blipFill rotWithShape="1">
          <a:blip r:embed="rId4">
            <a:extLst>
              <a:ext uri="{28A0092B-C50C-407E-A947-70E740481C1C}">
                <a14:useLocalDpi xmlns:a14="http://schemas.microsoft.com/office/drawing/2010/main" val="0"/>
              </a:ext>
            </a:extLst>
          </a:blip>
          <a:srcRect l="284" t="94" r="696" b="51823"/>
          <a:stretch/>
        </p:blipFill>
        <p:spPr>
          <a:xfrm>
            <a:off x="2355845" y="2229421"/>
            <a:ext cx="6611691" cy="2317218"/>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1" y="1764580"/>
            <a:ext cx="9143999" cy="425168"/>
          </a:xfrm>
          <a:prstGeom prst="rect">
            <a:avLst/>
          </a:prstGeom>
          <a:noFill/>
          <a:ln>
            <a:noFill/>
          </a:ln>
        </p:spPr>
        <p:txBody>
          <a:bodyPr spcFirstLastPara="1" wrap="square" lIns="91425" tIns="91425" rIns="91425" bIns="91425" anchor="t" anchorCtr="0">
            <a:noAutofit/>
          </a:bodyPr>
          <a:lstStyle/>
          <a:p>
            <a:pPr lvl="0" indent="228600"/>
            <a:r>
              <a:rPr lang="en-US" sz="1600" dirty="0">
                <a:solidFill>
                  <a:schemeClr val="bg2"/>
                </a:solidFill>
                <a:latin typeface="Roboto"/>
                <a:ea typeface="Roboto"/>
                <a:cs typeface="Roboto"/>
                <a:sym typeface="Roboto"/>
              </a:rPr>
              <a:t>Determine the next server by using the “Rd 1” column.  First open box, then follow to the left</a:t>
            </a: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Roboto"/>
                <a:cs typeface="Roboto"/>
                <a:sym typeface="Caveat"/>
              </a:rPr>
              <a:t>Other team’s 1</a:t>
            </a:r>
            <a:r>
              <a:rPr lang="en-US" sz="4800" b="1" baseline="30000" dirty="0">
                <a:solidFill>
                  <a:srgbClr val="FF0000"/>
                </a:solidFill>
                <a:latin typeface="Caveat"/>
                <a:ea typeface="Roboto"/>
                <a:cs typeface="Roboto"/>
                <a:sym typeface="Caveat"/>
              </a:rPr>
              <a:t>st</a:t>
            </a:r>
            <a:r>
              <a:rPr lang="en-US" sz="4800" b="1" dirty="0">
                <a:solidFill>
                  <a:srgbClr val="FF0000"/>
                </a:solidFill>
                <a:latin typeface="Caveat"/>
                <a:ea typeface="Roboto"/>
                <a:cs typeface="Roboto"/>
                <a:sym typeface="Caveat"/>
              </a:rPr>
              <a:t> server</a:t>
            </a:r>
            <a:endParaRPr sz="2400" dirty="0">
              <a:latin typeface="Roboto"/>
              <a:ea typeface="Roboto"/>
              <a:cs typeface="Roboto"/>
              <a:sym typeface="Roboto"/>
            </a:endParaRPr>
          </a:p>
        </p:txBody>
      </p:sp>
      <p:sp>
        <p:nvSpPr>
          <p:cNvPr id="2" name="Rectangle 1"/>
          <p:cNvSpPr/>
          <p:nvPr/>
        </p:nvSpPr>
        <p:spPr>
          <a:xfrm>
            <a:off x="5749901" y="2424696"/>
            <a:ext cx="949299" cy="261610"/>
          </a:xfrm>
          <a:prstGeom prst="rect">
            <a:avLst/>
          </a:prstGeom>
        </p:spPr>
        <p:txBody>
          <a:bodyPr wrap="none">
            <a:spAutoFit/>
          </a:bodyPr>
          <a:lstStyle/>
          <a:p>
            <a:r>
              <a:rPr lang="en-US" sz="1050" dirty="0">
                <a:solidFill>
                  <a:schemeClr val="bg2"/>
                </a:solidFill>
                <a:latin typeface="Roboto"/>
                <a:ea typeface="Roboto"/>
                <a:cs typeface="Roboto"/>
                <a:sym typeface="Roboto"/>
              </a:rPr>
              <a:t>Holyoke HS </a:t>
            </a:r>
            <a:endParaRPr lang="en-US" sz="1050" dirty="0">
              <a:solidFill>
                <a:schemeClr val="bg2"/>
              </a:solidFill>
            </a:endParaRPr>
          </a:p>
        </p:txBody>
      </p:sp>
      <p:sp>
        <p:nvSpPr>
          <p:cNvPr id="3" name="Rectangle 2"/>
          <p:cNvSpPr/>
          <p:nvPr/>
        </p:nvSpPr>
        <p:spPr>
          <a:xfrm>
            <a:off x="5747848" y="2574693"/>
            <a:ext cx="739305" cy="246221"/>
          </a:xfrm>
          <a:prstGeom prst="rect">
            <a:avLst/>
          </a:prstGeom>
        </p:spPr>
        <p:txBody>
          <a:bodyPr wrap="none">
            <a:spAutoFit/>
          </a:bodyPr>
          <a:lstStyle/>
          <a:p>
            <a:r>
              <a:rPr lang="en-US" sz="1000" dirty="0">
                <a:solidFill>
                  <a:schemeClr val="bg2"/>
                </a:solidFill>
                <a:latin typeface="Roboto"/>
                <a:ea typeface="Roboto"/>
                <a:cs typeface="Roboto"/>
                <a:sym typeface="Roboto"/>
              </a:rPr>
              <a:t>Tigers HS</a:t>
            </a:r>
            <a:endParaRPr lang="en-US" sz="1000" dirty="0">
              <a:solidFill>
                <a:schemeClr val="bg2"/>
              </a:solidFill>
            </a:endParaRPr>
          </a:p>
        </p:txBody>
      </p:sp>
      <p:sp>
        <p:nvSpPr>
          <p:cNvPr id="9" name="Oval 8"/>
          <p:cNvSpPr/>
          <p:nvPr/>
        </p:nvSpPr>
        <p:spPr>
          <a:xfrm>
            <a:off x="7210927" y="2471389"/>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218949" y="2631810"/>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272043" y="2740327"/>
            <a:ext cx="684803" cy="307777"/>
          </a:xfrm>
          <a:prstGeom prst="rect">
            <a:avLst/>
          </a:prstGeom>
        </p:spPr>
        <p:txBody>
          <a:bodyPr wrap="none">
            <a:spAutoFit/>
          </a:bodyPr>
          <a:lstStyle/>
          <a:p>
            <a:r>
              <a:rPr lang="en-US" dirty="0">
                <a:solidFill>
                  <a:schemeClr val="bg2"/>
                </a:solidFill>
                <a:latin typeface="Roboto"/>
                <a:ea typeface="Roboto"/>
                <a:cs typeface="Roboto"/>
                <a:sym typeface="Roboto"/>
              </a:rPr>
              <a:t>Tigers</a:t>
            </a:r>
            <a:endParaRPr lang="en-US" dirty="0"/>
          </a:p>
        </p:txBody>
      </p:sp>
      <p:sp>
        <p:nvSpPr>
          <p:cNvPr id="19" name="Oval 18"/>
          <p:cNvSpPr/>
          <p:nvPr/>
        </p:nvSpPr>
        <p:spPr>
          <a:xfrm>
            <a:off x="5869549" y="2896848"/>
            <a:ext cx="228832" cy="118386"/>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2" name="TextBox 31"/>
          <p:cNvSpPr txBox="1"/>
          <p:nvPr/>
        </p:nvSpPr>
        <p:spPr>
          <a:xfrm>
            <a:off x="6469899" y="3276954"/>
            <a:ext cx="320206" cy="1079783"/>
          </a:xfrm>
          <a:prstGeom prst="rect">
            <a:avLst/>
          </a:prstGeom>
          <a:noFill/>
        </p:spPr>
        <p:txBody>
          <a:bodyPr wrap="square" rtlCol="0">
            <a:spAutoFit/>
          </a:bodyPr>
          <a:lstStyle/>
          <a:p>
            <a:pPr>
              <a:spcAft>
                <a:spcPts val="100"/>
              </a:spcAft>
            </a:pPr>
            <a:r>
              <a:rPr lang="en-US" sz="1000" dirty="0"/>
              <a:t>3</a:t>
            </a:r>
          </a:p>
          <a:p>
            <a:pPr>
              <a:spcAft>
                <a:spcPts val="100"/>
              </a:spcAft>
            </a:pPr>
            <a:r>
              <a:rPr lang="en-US" sz="1000" dirty="0"/>
              <a:t>7</a:t>
            </a:r>
          </a:p>
          <a:p>
            <a:pPr>
              <a:spcAft>
                <a:spcPts val="100"/>
              </a:spcAft>
            </a:pPr>
            <a:r>
              <a:rPr lang="en-US" sz="1000" dirty="0"/>
              <a:t>4</a:t>
            </a:r>
          </a:p>
          <a:p>
            <a:pPr>
              <a:spcAft>
                <a:spcPts val="100"/>
              </a:spcAft>
            </a:pPr>
            <a:r>
              <a:rPr lang="en-US" sz="1000" dirty="0"/>
              <a:t>1</a:t>
            </a:r>
          </a:p>
          <a:p>
            <a:pPr>
              <a:spcAft>
                <a:spcPts val="100"/>
              </a:spcAft>
            </a:pPr>
            <a:r>
              <a:rPr lang="en-US" sz="1000" dirty="0"/>
              <a:t>9</a:t>
            </a:r>
          </a:p>
          <a:p>
            <a:pPr>
              <a:spcAft>
                <a:spcPts val="100"/>
              </a:spcAft>
            </a:pPr>
            <a:r>
              <a:rPr lang="en-US" sz="1000" dirty="0"/>
              <a:t>2</a:t>
            </a:r>
          </a:p>
        </p:txBody>
      </p:sp>
      <p:sp>
        <p:nvSpPr>
          <p:cNvPr id="33" name="TextBox 32"/>
          <p:cNvSpPr txBox="1"/>
          <p:nvPr/>
        </p:nvSpPr>
        <p:spPr>
          <a:xfrm>
            <a:off x="6480822" y="2856338"/>
            <a:ext cx="456187" cy="276999"/>
          </a:xfrm>
          <a:prstGeom prst="rect">
            <a:avLst/>
          </a:prstGeom>
          <a:noFill/>
        </p:spPr>
        <p:txBody>
          <a:bodyPr wrap="square" rtlCol="0">
            <a:spAutoFit/>
          </a:bodyPr>
          <a:lstStyle/>
          <a:p>
            <a:r>
              <a:rPr lang="en-US" sz="1200" dirty="0">
                <a:solidFill>
                  <a:schemeClr val="bg2"/>
                </a:solidFill>
              </a:rPr>
              <a:t>5</a:t>
            </a:r>
          </a:p>
        </p:txBody>
      </p:sp>
      <p:sp>
        <p:nvSpPr>
          <p:cNvPr id="34" name="TextBox 33"/>
          <p:cNvSpPr txBox="1"/>
          <p:nvPr/>
        </p:nvSpPr>
        <p:spPr>
          <a:xfrm>
            <a:off x="2740109" y="3276954"/>
            <a:ext cx="320206" cy="1079783"/>
          </a:xfrm>
          <a:prstGeom prst="rect">
            <a:avLst/>
          </a:prstGeom>
          <a:noFill/>
        </p:spPr>
        <p:txBody>
          <a:bodyPr wrap="square" rtlCol="0">
            <a:spAutoFit/>
          </a:bodyPr>
          <a:lstStyle/>
          <a:p>
            <a:pPr>
              <a:spcAft>
                <a:spcPts val="100"/>
              </a:spcAft>
            </a:pPr>
            <a:r>
              <a:rPr lang="en-US" sz="1000" dirty="0">
                <a:solidFill>
                  <a:schemeClr val="bg2"/>
                </a:solidFill>
              </a:rPr>
              <a:t>4</a:t>
            </a:r>
          </a:p>
          <a:p>
            <a:pPr>
              <a:spcAft>
                <a:spcPts val="100"/>
              </a:spcAft>
            </a:pPr>
            <a:r>
              <a:rPr lang="en-US" sz="1000" dirty="0">
                <a:solidFill>
                  <a:schemeClr val="bg2"/>
                </a:solidFill>
              </a:rPr>
              <a:t>8</a:t>
            </a:r>
          </a:p>
          <a:p>
            <a:pPr>
              <a:spcAft>
                <a:spcPts val="100"/>
              </a:spcAft>
            </a:pPr>
            <a:r>
              <a:rPr lang="en-US" sz="1000" dirty="0">
                <a:solidFill>
                  <a:schemeClr val="bg2"/>
                </a:solidFill>
              </a:rPr>
              <a:t>2</a:t>
            </a:r>
          </a:p>
          <a:p>
            <a:pPr>
              <a:spcAft>
                <a:spcPts val="100"/>
              </a:spcAft>
            </a:pPr>
            <a:r>
              <a:rPr lang="en-US" sz="1000" dirty="0">
                <a:solidFill>
                  <a:schemeClr val="bg2"/>
                </a:solidFill>
              </a:rPr>
              <a:t>1</a:t>
            </a:r>
          </a:p>
          <a:p>
            <a:pPr>
              <a:spcAft>
                <a:spcPts val="100"/>
              </a:spcAft>
            </a:pPr>
            <a:r>
              <a:rPr lang="en-US" sz="1000" dirty="0">
                <a:solidFill>
                  <a:schemeClr val="bg2"/>
                </a:solidFill>
              </a:rPr>
              <a:t>3</a:t>
            </a:r>
          </a:p>
          <a:p>
            <a:pPr>
              <a:spcAft>
                <a:spcPts val="100"/>
              </a:spcAft>
            </a:pPr>
            <a:r>
              <a:rPr lang="en-US" sz="1000" dirty="0">
                <a:solidFill>
                  <a:schemeClr val="bg2"/>
                </a:solidFill>
              </a:rPr>
              <a:t>9</a:t>
            </a:r>
          </a:p>
        </p:txBody>
      </p:sp>
      <p:sp>
        <p:nvSpPr>
          <p:cNvPr id="35" name="TextBox 34"/>
          <p:cNvSpPr txBox="1"/>
          <p:nvPr/>
        </p:nvSpPr>
        <p:spPr>
          <a:xfrm>
            <a:off x="2740109" y="2851301"/>
            <a:ext cx="456187" cy="276999"/>
          </a:xfrm>
          <a:prstGeom prst="rect">
            <a:avLst/>
          </a:prstGeom>
          <a:noFill/>
        </p:spPr>
        <p:txBody>
          <a:bodyPr wrap="square" rtlCol="0">
            <a:spAutoFit/>
          </a:bodyPr>
          <a:lstStyle/>
          <a:p>
            <a:r>
              <a:rPr lang="en-US" sz="1200" dirty="0">
                <a:solidFill>
                  <a:schemeClr val="bg2"/>
                </a:solidFill>
              </a:rPr>
              <a:t>X</a:t>
            </a:r>
          </a:p>
        </p:txBody>
      </p:sp>
      <p:sp>
        <p:nvSpPr>
          <p:cNvPr id="36" name="Google Shape;70;p13"/>
          <p:cNvSpPr txBox="1"/>
          <p:nvPr/>
        </p:nvSpPr>
        <p:spPr>
          <a:xfrm>
            <a:off x="61238" y="2049476"/>
            <a:ext cx="2204427" cy="2248028"/>
          </a:xfrm>
          <a:prstGeom prst="rect">
            <a:avLst/>
          </a:prstGeom>
          <a:noFill/>
          <a:ln>
            <a:noFill/>
          </a:ln>
        </p:spPr>
        <p:txBody>
          <a:bodyPr spcFirstLastPara="1" wrap="square" lIns="91425" tIns="91425" rIns="91425" bIns="91425" anchor="t" anchorCtr="0">
            <a:noAutofit/>
          </a:bodyPr>
          <a:lstStyle/>
          <a:p>
            <a:pPr marL="342900" lvl="0" indent="-342900">
              <a:buAutoNum type="arabicParenR"/>
            </a:pPr>
            <a:r>
              <a:rPr lang="en-US" sz="1600" dirty="0">
                <a:solidFill>
                  <a:srgbClr val="FF0000"/>
                </a:solidFill>
                <a:latin typeface="Roboto"/>
                <a:ea typeface="Roboto"/>
                <a:cs typeface="Roboto"/>
                <a:sym typeface="Roboto"/>
              </a:rPr>
              <a:t>When #4 serves, place a slash in the top left-corner of the “exit score” box.</a:t>
            </a:r>
          </a:p>
          <a:p>
            <a:pPr marL="342900" lvl="0" indent="-342900">
              <a:buAutoNum type="arabicParenR"/>
            </a:pPr>
            <a:endParaRPr lang="en-US" sz="1600" dirty="0">
              <a:solidFill>
                <a:srgbClr val="FF0000"/>
              </a:solidFill>
              <a:latin typeface="Roboto"/>
              <a:ea typeface="Roboto"/>
              <a:cs typeface="Roboto"/>
              <a:sym typeface="Roboto"/>
            </a:endParaRPr>
          </a:p>
          <a:p>
            <a:pPr marL="342900" lvl="0" indent="-342900">
              <a:buAutoNum type="arabicParenR"/>
            </a:pPr>
            <a:r>
              <a:rPr lang="en-US" sz="1600" dirty="0">
                <a:solidFill>
                  <a:srgbClr val="FF0000"/>
                </a:solidFill>
                <a:latin typeface="Roboto"/>
                <a:ea typeface="Roboto"/>
                <a:cs typeface="Roboto"/>
                <a:sym typeface="Roboto"/>
              </a:rPr>
              <a:t>If their team scores, just slash team points</a:t>
            </a:r>
          </a:p>
          <a:p>
            <a:pPr marL="342900" lvl="0" indent="-342900">
              <a:buAutoNum type="arabicParenR"/>
            </a:pPr>
            <a:endParaRPr lang="en-US" sz="1600" dirty="0">
              <a:solidFill>
                <a:srgbClr val="FF0000"/>
              </a:solidFill>
              <a:latin typeface="Roboto"/>
              <a:ea typeface="Roboto"/>
              <a:cs typeface="Roboto"/>
              <a:sym typeface="Roboto"/>
            </a:endParaRPr>
          </a:p>
          <a:p>
            <a:pPr marL="342900" lvl="0" indent="-342900">
              <a:buAutoNum type="arabicParenR"/>
            </a:pPr>
            <a:r>
              <a:rPr lang="en-US" sz="1600" dirty="0">
                <a:solidFill>
                  <a:srgbClr val="FF0000"/>
                </a:solidFill>
                <a:latin typeface="Roboto"/>
                <a:ea typeface="Roboto"/>
                <a:cs typeface="Roboto"/>
                <a:sym typeface="Roboto"/>
              </a:rPr>
              <a:t>Let’s have #4 get points 2 &amp; 3</a:t>
            </a:r>
          </a:p>
          <a:p>
            <a:pPr lvl="0" indent="228600"/>
            <a:endParaRPr lang="en-US" sz="1600" dirty="0">
              <a:solidFill>
                <a:srgbClr val="FF0000"/>
              </a:solidFill>
              <a:latin typeface="Roboto"/>
              <a:ea typeface="Roboto"/>
              <a:cs typeface="Roboto"/>
              <a:sym typeface="Roboto"/>
            </a:endParaRPr>
          </a:p>
        </p:txBody>
      </p:sp>
      <p:sp>
        <p:nvSpPr>
          <p:cNvPr id="20" name="Rectangle 19"/>
          <p:cNvSpPr/>
          <p:nvPr/>
        </p:nvSpPr>
        <p:spPr>
          <a:xfrm>
            <a:off x="3145428" y="2268709"/>
            <a:ext cx="923651"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3/14/20</a:t>
            </a:r>
          </a:p>
        </p:txBody>
      </p:sp>
      <p:sp>
        <p:nvSpPr>
          <p:cNvPr id="21" name="Rectangle 20"/>
          <p:cNvSpPr/>
          <p:nvPr/>
        </p:nvSpPr>
        <p:spPr>
          <a:xfrm>
            <a:off x="3609639" y="2429301"/>
            <a:ext cx="1433145" cy="261610"/>
          </a:xfrm>
          <a:prstGeom prst="rect">
            <a:avLst/>
          </a:prstGeom>
        </p:spPr>
        <p:txBody>
          <a:bodyPr wrap="square">
            <a:spAutoFit/>
          </a:bodyPr>
          <a:lstStyle/>
          <a:p>
            <a:r>
              <a:rPr lang="en-US" sz="1050" dirty="0">
                <a:solidFill>
                  <a:schemeClr val="bg2"/>
                </a:solidFill>
                <a:latin typeface="Roboto"/>
                <a:ea typeface="Roboto"/>
                <a:cs typeface="Roboto"/>
                <a:sym typeface="Roboto"/>
              </a:rPr>
              <a:t>Holyoke HS</a:t>
            </a:r>
            <a:endParaRPr lang="en-US" sz="1050" dirty="0">
              <a:solidFill>
                <a:schemeClr val="bg2"/>
              </a:solidFill>
            </a:endParaRPr>
          </a:p>
        </p:txBody>
      </p:sp>
      <p:sp>
        <p:nvSpPr>
          <p:cNvPr id="22" name="Rectangle 21"/>
          <p:cNvSpPr/>
          <p:nvPr/>
        </p:nvSpPr>
        <p:spPr>
          <a:xfrm>
            <a:off x="4891116" y="2431684"/>
            <a:ext cx="263214" cy="261610"/>
          </a:xfrm>
          <a:prstGeom prst="rect">
            <a:avLst/>
          </a:prstGeom>
        </p:spPr>
        <p:txBody>
          <a:bodyPr wrap="none">
            <a:spAutoFit/>
          </a:bodyPr>
          <a:lstStyle/>
          <a:p>
            <a:r>
              <a:rPr lang="en-US" sz="1050" dirty="0">
                <a:solidFill>
                  <a:schemeClr val="bg2"/>
                </a:solidFill>
                <a:latin typeface="Roboto"/>
                <a:ea typeface="Roboto"/>
                <a:cs typeface="Roboto"/>
                <a:sym typeface="Roboto"/>
              </a:rPr>
              <a:t>1</a:t>
            </a:r>
            <a:endParaRPr lang="en-US" sz="1050" dirty="0">
              <a:solidFill>
                <a:schemeClr val="bg2"/>
              </a:solidFill>
            </a:endParaRPr>
          </a:p>
        </p:txBody>
      </p:sp>
      <p:sp>
        <p:nvSpPr>
          <p:cNvPr id="23" name="Rectangle 22"/>
          <p:cNvSpPr/>
          <p:nvPr/>
        </p:nvSpPr>
        <p:spPr>
          <a:xfrm>
            <a:off x="4322463" y="2260605"/>
            <a:ext cx="922047"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6:30 pm</a:t>
            </a:r>
          </a:p>
        </p:txBody>
      </p:sp>
      <p:sp>
        <p:nvSpPr>
          <p:cNvPr id="24" name="Rectangle 23"/>
          <p:cNvSpPr/>
          <p:nvPr/>
        </p:nvSpPr>
        <p:spPr>
          <a:xfrm>
            <a:off x="3389560" y="2578534"/>
            <a:ext cx="1396536"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William Morgan</a:t>
            </a:r>
          </a:p>
        </p:txBody>
      </p:sp>
      <p:sp>
        <p:nvSpPr>
          <p:cNvPr id="25" name="Rectangle 24"/>
          <p:cNvSpPr/>
          <p:nvPr/>
        </p:nvSpPr>
        <p:spPr>
          <a:xfrm rot="655564">
            <a:off x="7772501" y="3242682"/>
            <a:ext cx="223138" cy="215444"/>
          </a:xfrm>
          <a:prstGeom prst="rect">
            <a:avLst/>
          </a:prstGeom>
        </p:spPr>
        <p:txBody>
          <a:bodyPr wrap="none">
            <a:spAutoFit/>
          </a:bodyPr>
          <a:lstStyle/>
          <a:p>
            <a:r>
              <a:rPr lang="en-US" sz="800" b="1" dirty="0">
                <a:solidFill>
                  <a:schemeClr val="bg2"/>
                </a:solidFill>
                <a:latin typeface="Roboto"/>
                <a:ea typeface="Roboto"/>
                <a:sym typeface="Roboto"/>
              </a:rPr>
              <a:t>/</a:t>
            </a:r>
            <a:endParaRPr lang="en-US" sz="800" b="1" dirty="0">
              <a:solidFill>
                <a:schemeClr val="bg2"/>
              </a:solidFill>
            </a:endParaRPr>
          </a:p>
        </p:txBody>
      </p:sp>
      <p:cxnSp>
        <p:nvCxnSpPr>
          <p:cNvPr id="7" name="Straight Connector 6"/>
          <p:cNvCxnSpPr/>
          <p:nvPr/>
        </p:nvCxnSpPr>
        <p:spPr>
          <a:xfrm rot="-540000" flipV="1">
            <a:off x="5731070" y="304810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 flipV="1">
            <a:off x="5732468" y="313339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 flipV="1">
            <a:off x="5740857" y="321728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 flipV="1">
            <a:off x="5740857" y="330117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556640" y="2742574"/>
            <a:ext cx="832279" cy="307777"/>
          </a:xfrm>
          <a:prstGeom prst="rect">
            <a:avLst/>
          </a:prstGeom>
        </p:spPr>
        <p:txBody>
          <a:bodyPr wrap="none">
            <a:spAutoFit/>
          </a:bodyPr>
          <a:lstStyle/>
          <a:p>
            <a:r>
              <a:rPr lang="en-US" dirty="0">
                <a:solidFill>
                  <a:schemeClr val="bg2"/>
                </a:solidFill>
                <a:latin typeface="Roboto"/>
                <a:ea typeface="Roboto"/>
                <a:cs typeface="Roboto"/>
                <a:sym typeface="Roboto"/>
              </a:rPr>
              <a:t>Holyoke</a:t>
            </a:r>
            <a:endParaRPr lang="en-US" dirty="0">
              <a:solidFill>
                <a:schemeClr val="bg2"/>
              </a:solidFill>
            </a:endParaRPr>
          </a:p>
        </p:txBody>
      </p:sp>
      <p:sp>
        <p:nvSpPr>
          <p:cNvPr id="30" name="TextBox 29"/>
          <p:cNvSpPr txBox="1"/>
          <p:nvPr/>
        </p:nvSpPr>
        <p:spPr>
          <a:xfrm>
            <a:off x="7814208" y="3250647"/>
            <a:ext cx="290007" cy="276999"/>
          </a:xfrm>
          <a:prstGeom prst="rect">
            <a:avLst/>
          </a:prstGeom>
          <a:noFill/>
        </p:spPr>
        <p:txBody>
          <a:bodyPr wrap="square" rtlCol="0">
            <a:spAutoFit/>
          </a:bodyPr>
          <a:lstStyle/>
          <a:p>
            <a:r>
              <a:rPr lang="en-US" sz="1200" dirty="0">
                <a:solidFill>
                  <a:schemeClr val="bg2"/>
                </a:solidFill>
              </a:rPr>
              <a:t>4</a:t>
            </a:r>
          </a:p>
        </p:txBody>
      </p:sp>
      <p:cxnSp>
        <p:nvCxnSpPr>
          <p:cNvPr id="39" name="Straight Connector 38"/>
          <p:cNvCxnSpPr/>
          <p:nvPr/>
        </p:nvCxnSpPr>
        <p:spPr>
          <a:xfrm rot="-540000" flipV="1">
            <a:off x="5200438" y="306932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 flipV="1">
            <a:off x="5192049" y="3163879"/>
            <a:ext cx="121701"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 flipV="1">
            <a:off x="5204634" y="3231640"/>
            <a:ext cx="121701"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rot="704574">
            <a:off x="4022241" y="3236838"/>
            <a:ext cx="232756" cy="246221"/>
          </a:xfrm>
          <a:prstGeom prst="rect">
            <a:avLst/>
          </a:prstGeom>
        </p:spPr>
        <p:txBody>
          <a:bodyPr wrap="none">
            <a:spAutoFit/>
          </a:bodyPr>
          <a:lstStyle/>
          <a:p>
            <a:r>
              <a:rPr lang="en-US" sz="1000" b="1" dirty="0">
                <a:solidFill>
                  <a:srgbClr val="FF0000"/>
                </a:solidFill>
                <a:latin typeface="Roboto"/>
                <a:ea typeface="Roboto"/>
                <a:sym typeface="Roboto"/>
              </a:rPr>
              <a:t>/</a:t>
            </a:r>
            <a:endParaRPr lang="en-US" sz="1000" b="1" dirty="0">
              <a:solidFill>
                <a:srgbClr val="FF0000"/>
              </a:solidFill>
            </a:endParaRPr>
          </a:p>
        </p:txBody>
      </p:sp>
    </p:spTree>
    <p:extLst>
      <p:ext uri="{BB962C8B-B14F-4D97-AF65-F5344CB8AC3E}">
        <p14:creationId xmlns:p14="http://schemas.microsoft.com/office/powerpoint/2010/main" val="128422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nodeType="afterEffect">
                                  <p:stCondLst>
                                    <p:cond delay="1500"/>
                                  </p:stCondLst>
                                  <p:childTnLst>
                                    <p:set>
                                      <p:cBhvr>
                                        <p:cTn id="23" dur="1" fill="hold">
                                          <p:stCondLst>
                                            <p:cond delay="0"/>
                                          </p:stCondLst>
                                        </p:cTn>
                                        <p:tgtEl>
                                          <p:spTgt spid="41"/>
                                        </p:tgtEl>
                                        <p:attrNameLst>
                                          <p:attrName>style.visibility</p:attrName>
                                        </p:attrNameLst>
                                      </p:cBhvr>
                                      <p:to>
                                        <p:strVal val="visible"/>
                                      </p:to>
                                    </p:set>
                                    <p:animEffect transition="in" filter="wipe(down)">
                                      <p:cBhvr>
                                        <p:cTn id="24" dur="580">
                                          <p:stCondLst>
                                            <p:cond delay="0"/>
                                          </p:stCondLst>
                                        </p:cTn>
                                        <p:tgtEl>
                                          <p:spTgt spid="41"/>
                                        </p:tgtEl>
                                      </p:cBhvr>
                                    </p:animEffect>
                                    <p:anim calcmode="lin" valueType="num">
                                      <p:cBhvr>
                                        <p:cTn id="25"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30" dur="26">
                                          <p:stCondLst>
                                            <p:cond delay="650"/>
                                          </p:stCondLst>
                                        </p:cTn>
                                        <p:tgtEl>
                                          <p:spTgt spid="41"/>
                                        </p:tgtEl>
                                      </p:cBhvr>
                                      <p:to x="100000" y="60000"/>
                                    </p:animScale>
                                    <p:animScale>
                                      <p:cBhvr>
                                        <p:cTn id="31" dur="166" decel="50000">
                                          <p:stCondLst>
                                            <p:cond delay="676"/>
                                          </p:stCondLst>
                                        </p:cTn>
                                        <p:tgtEl>
                                          <p:spTgt spid="41"/>
                                        </p:tgtEl>
                                      </p:cBhvr>
                                      <p:to x="100000" y="100000"/>
                                    </p:animScale>
                                    <p:animScale>
                                      <p:cBhvr>
                                        <p:cTn id="32" dur="26">
                                          <p:stCondLst>
                                            <p:cond delay="1312"/>
                                          </p:stCondLst>
                                        </p:cTn>
                                        <p:tgtEl>
                                          <p:spTgt spid="41"/>
                                        </p:tgtEl>
                                      </p:cBhvr>
                                      <p:to x="100000" y="80000"/>
                                    </p:animScale>
                                    <p:animScale>
                                      <p:cBhvr>
                                        <p:cTn id="33" dur="166" decel="50000">
                                          <p:stCondLst>
                                            <p:cond delay="1338"/>
                                          </p:stCondLst>
                                        </p:cTn>
                                        <p:tgtEl>
                                          <p:spTgt spid="41"/>
                                        </p:tgtEl>
                                      </p:cBhvr>
                                      <p:to x="100000" y="100000"/>
                                    </p:animScale>
                                    <p:animScale>
                                      <p:cBhvr>
                                        <p:cTn id="34" dur="26">
                                          <p:stCondLst>
                                            <p:cond delay="1642"/>
                                          </p:stCondLst>
                                        </p:cTn>
                                        <p:tgtEl>
                                          <p:spTgt spid="41"/>
                                        </p:tgtEl>
                                      </p:cBhvr>
                                      <p:to x="100000" y="90000"/>
                                    </p:animScale>
                                    <p:animScale>
                                      <p:cBhvr>
                                        <p:cTn id="35" dur="166" decel="50000">
                                          <p:stCondLst>
                                            <p:cond delay="1668"/>
                                          </p:stCondLst>
                                        </p:cTn>
                                        <p:tgtEl>
                                          <p:spTgt spid="41"/>
                                        </p:tgtEl>
                                      </p:cBhvr>
                                      <p:to x="100000" y="100000"/>
                                    </p:animScale>
                                    <p:animScale>
                                      <p:cBhvr>
                                        <p:cTn id="36" dur="26">
                                          <p:stCondLst>
                                            <p:cond delay="1808"/>
                                          </p:stCondLst>
                                        </p:cTn>
                                        <p:tgtEl>
                                          <p:spTgt spid="41"/>
                                        </p:tgtEl>
                                      </p:cBhvr>
                                      <p:to x="100000" y="95000"/>
                                    </p:animScale>
                                    <p:animScale>
                                      <p:cBhvr>
                                        <p:cTn id="37" dur="166" decel="50000">
                                          <p:stCondLst>
                                            <p:cond delay="1834"/>
                                          </p:stCondLst>
                                        </p:cTn>
                                        <p:tgtEl>
                                          <p:spTgt spid="41"/>
                                        </p:tgtEl>
                                      </p:cBhvr>
                                      <p:to x="100000" y="100000"/>
                                    </p:animScale>
                                  </p:childTnLst>
                                </p:cTn>
                              </p:par>
                              <p:par>
                                <p:cTn id="38" presetID="26" presetClass="entr" presetSubtype="0" fill="hold" nodeType="withEffect">
                                  <p:stCondLst>
                                    <p:cond delay="2000"/>
                                  </p:stCondLst>
                                  <p:childTnLst>
                                    <p:set>
                                      <p:cBhvr>
                                        <p:cTn id="39" dur="1" fill="hold">
                                          <p:stCondLst>
                                            <p:cond delay="0"/>
                                          </p:stCondLst>
                                        </p:cTn>
                                        <p:tgtEl>
                                          <p:spTgt spid="42"/>
                                        </p:tgtEl>
                                        <p:attrNameLst>
                                          <p:attrName>style.visibility</p:attrName>
                                        </p:attrNameLst>
                                      </p:cBhvr>
                                      <p:to>
                                        <p:strVal val="visible"/>
                                      </p:to>
                                    </p:set>
                                    <p:animEffect transition="in" filter="wipe(down)">
                                      <p:cBhvr>
                                        <p:cTn id="40" dur="580">
                                          <p:stCondLst>
                                            <p:cond delay="0"/>
                                          </p:stCondLst>
                                        </p:cTn>
                                        <p:tgtEl>
                                          <p:spTgt spid="42"/>
                                        </p:tgtEl>
                                      </p:cBhvr>
                                    </p:animEffect>
                                    <p:anim calcmode="lin" valueType="num">
                                      <p:cBhvr>
                                        <p:cTn id="41"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46" dur="26">
                                          <p:stCondLst>
                                            <p:cond delay="650"/>
                                          </p:stCondLst>
                                        </p:cTn>
                                        <p:tgtEl>
                                          <p:spTgt spid="42"/>
                                        </p:tgtEl>
                                      </p:cBhvr>
                                      <p:to x="100000" y="60000"/>
                                    </p:animScale>
                                    <p:animScale>
                                      <p:cBhvr>
                                        <p:cTn id="47" dur="166" decel="50000">
                                          <p:stCondLst>
                                            <p:cond delay="676"/>
                                          </p:stCondLst>
                                        </p:cTn>
                                        <p:tgtEl>
                                          <p:spTgt spid="42"/>
                                        </p:tgtEl>
                                      </p:cBhvr>
                                      <p:to x="100000" y="100000"/>
                                    </p:animScale>
                                    <p:animScale>
                                      <p:cBhvr>
                                        <p:cTn id="48" dur="26">
                                          <p:stCondLst>
                                            <p:cond delay="1312"/>
                                          </p:stCondLst>
                                        </p:cTn>
                                        <p:tgtEl>
                                          <p:spTgt spid="42"/>
                                        </p:tgtEl>
                                      </p:cBhvr>
                                      <p:to x="100000" y="80000"/>
                                    </p:animScale>
                                    <p:animScale>
                                      <p:cBhvr>
                                        <p:cTn id="49" dur="166" decel="50000">
                                          <p:stCondLst>
                                            <p:cond delay="1338"/>
                                          </p:stCondLst>
                                        </p:cTn>
                                        <p:tgtEl>
                                          <p:spTgt spid="42"/>
                                        </p:tgtEl>
                                      </p:cBhvr>
                                      <p:to x="100000" y="100000"/>
                                    </p:animScale>
                                    <p:animScale>
                                      <p:cBhvr>
                                        <p:cTn id="50" dur="26">
                                          <p:stCondLst>
                                            <p:cond delay="1642"/>
                                          </p:stCondLst>
                                        </p:cTn>
                                        <p:tgtEl>
                                          <p:spTgt spid="42"/>
                                        </p:tgtEl>
                                      </p:cBhvr>
                                      <p:to x="100000" y="90000"/>
                                    </p:animScale>
                                    <p:animScale>
                                      <p:cBhvr>
                                        <p:cTn id="51" dur="166" decel="50000">
                                          <p:stCondLst>
                                            <p:cond delay="1668"/>
                                          </p:stCondLst>
                                        </p:cTn>
                                        <p:tgtEl>
                                          <p:spTgt spid="42"/>
                                        </p:tgtEl>
                                      </p:cBhvr>
                                      <p:to x="100000" y="100000"/>
                                    </p:animScale>
                                    <p:animScale>
                                      <p:cBhvr>
                                        <p:cTn id="52" dur="26">
                                          <p:stCondLst>
                                            <p:cond delay="1808"/>
                                          </p:stCondLst>
                                        </p:cTn>
                                        <p:tgtEl>
                                          <p:spTgt spid="42"/>
                                        </p:tgtEl>
                                      </p:cBhvr>
                                      <p:to x="100000" y="95000"/>
                                    </p:animScale>
                                    <p:animScale>
                                      <p:cBhvr>
                                        <p:cTn id="53" dur="166" decel="50000">
                                          <p:stCondLst>
                                            <p:cond delay="1834"/>
                                          </p:stCondLst>
                                        </p:cTn>
                                        <p:tgtEl>
                                          <p:spTgt spid="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a:picLocks noChangeAspect="1"/>
          </p:cNvPicPr>
          <p:nvPr/>
        </p:nvPicPr>
        <p:blipFill rotWithShape="1">
          <a:blip r:embed="rId4">
            <a:extLst>
              <a:ext uri="{28A0092B-C50C-407E-A947-70E740481C1C}">
                <a14:useLocalDpi xmlns:a14="http://schemas.microsoft.com/office/drawing/2010/main" val="0"/>
              </a:ext>
            </a:extLst>
          </a:blip>
          <a:srcRect l="284" t="94" r="696" b="51823"/>
          <a:stretch/>
        </p:blipFill>
        <p:spPr>
          <a:xfrm>
            <a:off x="2355845" y="2229421"/>
            <a:ext cx="6611691" cy="2317218"/>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1" y="1764580"/>
            <a:ext cx="9143999" cy="425168"/>
          </a:xfrm>
          <a:prstGeom prst="rect">
            <a:avLst/>
          </a:prstGeom>
          <a:noFill/>
          <a:ln>
            <a:noFill/>
          </a:ln>
        </p:spPr>
        <p:txBody>
          <a:bodyPr spcFirstLastPara="1" wrap="square" lIns="91425" tIns="91425" rIns="91425" bIns="91425" anchor="t" anchorCtr="0">
            <a:noAutofit/>
          </a:bodyPr>
          <a:lstStyle/>
          <a:p>
            <a:pPr lvl="0" indent="228600"/>
            <a:r>
              <a:rPr lang="en-US" sz="1600" dirty="0">
                <a:solidFill>
                  <a:schemeClr val="bg2"/>
                </a:solidFill>
                <a:latin typeface="Roboto"/>
                <a:ea typeface="Roboto"/>
                <a:cs typeface="Roboto"/>
                <a:sym typeface="Roboto"/>
              </a:rPr>
              <a:t>Determine the next server by using the “Rd 1” column.  First open box, then follow to the left</a:t>
            </a: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Roboto"/>
                <a:cs typeface="Roboto"/>
                <a:sym typeface="Caveat"/>
              </a:rPr>
              <a:t>Another side-out</a:t>
            </a:r>
            <a:endParaRPr sz="2400" dirty="0">
              <a:latin typeface="Roboto"/>
              <a:ea typeface="Roboto"/>
              <a:cs typeface="Roboto"/>
              <a:sym typeface="Roboto"/>
            </a:endParaRPr>
          </a:p>
        </p:txBody>
      </p:sp>
      <p:sp>
        <p:nvSpPr>
          <p:cNvPr id="2" name="Rectangle 1"/>
          <p:cNvSpPr/>
          <p:nvPr/>
        </p:nvSpPr>
        <p:spPr>
          <a:xfrm>
            <a:off x="5749901" y="2424696"/>
            <a:ext cx="949299" cy="261610"/>
          </a:xfrm>
          <a:prstGeom prst="rect">
            <a:avLst/>
          </a:prstGeom>
        </p:spPr>
        <p:txBody>
          <a:bodyPr wrap="none">
            <a:spAutoFit/>
          </a:bodyPr>
          <a:lstStyle/>
          <a:p>
            <a:r>
              <a:rPr lang="en-US" sz="1050" dirty="0">
                <a:solidFill>
                  <a:schemeClr val="bg2"/>
                </a:solidFill>
                <a:latin typeface="Roboto"/>
                <a:ea typeface="Roboto"/>
                <a:cs typeface="Roboto"/>
                <a:sym typeface="Roboto"/>
              </a:rPr>
              <a:t>Holyoke HS </a:t>
            </a:r>
            <a:endParaRPr lang="en-US" sz="1050" dirty="0">
              <a:solidFill>
                <a:schemeClr val="bg2"/>
              </a:solidFill>
            </a:endParaRPr>
          </a:p>
        </p:txBody>
      </p:sp>
      <p:sp>
        <p:nvSpPr>
          <p:cNvPr id="3" name="Rectangle 2"/>
          <p:cNvSpPr/>
          <p:nvPr/>
        </p:nvSpPr>
        <p:spPr>
          <a:xfrm>
            <a:off x="5747848" y="2574693"/>
            <a:ext cx="739305" cy="246221"/>
          </a:xfrm>
          <a:prstGeom prst="rect">
            <a:avLst/>
          </a:prstGeom>
        </p:spPr>
        <p:txBody>
          <a:bodyPr wrap="none">
            <a:spAutoFit/>
          </a:bodyPr>
          <a:lstStyle/>
          <a:p>
            <a:r>
              <a:rPr lang="en-US" sz="1000" dirty="0">
                <a:solidFill>
                  <a:schemeClr val="bg2"/>
                </a:solidFill>
                <a:latin typeface="Roboto"/>
                <a:ea typeface="Roboto"/>
                <a:cs typeface="Roboto"/>
                <a:sym typeface="Roboto"/>
              </a:rPr>
              <a:t>Tigers HS</a:t>
            </a:r>
            <a:endParaRPr lang="en-US" sz="1000" dirty="0">
              <a:solidFill>
                <a:schemeClr val="bg2"/>
              </a:solidFill>
            </a:endParaRPr>
          </a:p>
        </p:txBody>
      </p:sp>
      <p:sp>
        <p:nvSpPr>
          <p:cNvPr id="9" name="Oval 8"/>
          <p:cNvSpPr/>
          <p:nvPr/>
        </p:nvSpPr>
        <p:spPr>
          <a:xfrm>
            <a:off x="7210927" y="2471389"/>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218949" y="2631810"/>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272043" y="2740327"/>
            <a:ext cx="684803" cy="307777"/>
          </a:xfrm>
          <a:prstGeom prst="rect">
            <a:avLst/>
          </a:prstGeom>
        </p:spPr>
        <p:txBody>
          <a:bodyPr wrap="none">
            <a:spAutoFit/>
          </a:bodyPr>
          <a:lstStyle/>
          <a:p>
            <a:r>
              <a:rPr lang="en-US" dirty="0">
                <a:solidFill>
                  <a:schemeClr val="bg2"/>
                </a:solidFill>
                <a:latin typeface="Roboto"/>
                <a:ea typeface="Roboto"/>
                <a:cs typeface="Roboto"/>
                <a:sym typeface="Roboto"/>
              </a:rPr>
              <a:t>Tigers</a:t>
            </a:r>
            <a:endParaRPr lang="en-US" dirty="0"/>
          </a:p>
        </p:txBody>
      </p:sp>
      <p:sp>
        <p:nvSpPr>
          <p:cNvPr id="19" name="Oval 18"/>
          <p:cNvSpPr/>
          <p:nvPr/>
        </p:nvSpPr>
        <p:spPr>
          <a:xfrm>
            <a:off x="5869549" y="2896848"/>
            <a:ext cx="228832" cy="118386"/>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2" name="TextBox 31"/>
          <p:cNvSpPr txBox="1"/>
          <p:nvPr/>
        </p:nvSpPr>
        <p:spPr>
          <a:xfrm>
            <a:off x="6469899" y="3276954"/>
            <a:ext cx="320206" cy="1079783"/>
          </a:xfrm>
          <a:prstGeom prst="rect">
            <a:avLst/>
          </a:prstGeom>
          <a:noFill/>
        </p:spPr>
        <p:txBody>
          <a:bodyPr wrap="square" rtlCol="0">
            <a:spAutoFit/>
          </a:bodyPr>
          <a:lstStyle/>
          <a:p>
            <a:pPr>
              <a:spcAft>
                <a:spcPts val="100"/>
              </a:spcAft>
            </a:pPr>
            <a:r>
              <a:rPr lang="en-US" sz="1000" dirty="0"/>
              <a:t>3</a:t>
            </a:r>
          </a:p>
          <a:p>
            <a:pPr>
              <a:spcAft>
                <a:spcPts val="100"/>
              </a:spcAft>
            </a:pPr>
            <a:r>
              <a:rPr lang="en-US" sz="1000" dirty="0"/>
              <a:t>7</a:t>
            </a:r>
          </a:p>
          <a:p>
            <a:pPr>
              <a:spcAft>
                <a:spcPts val="100"/>
              </a:spcAft>
            </a:pPr>
            <a:r>
              <a:rPr lang="en-US" sz="1000" dirty="0"/>
              <a:t>4</a:t>
            </a:r>
          </a:p>
          <a:p>
            <a:pPr>
              <a:spcAft>
                <a:spcPts val="100"/>
              </a:spcAft>
            </a:pPr>
            <a:r>
              <a:rPr lang="en-US" sz="1000" dirty="0"/>
              <a:t>1</a:t>
            </a:r>
          </a:p>
          <a:p>
            <a:pPr>
              <a:spcAft>
                <a:spcPts val="100"/>
              </a:spcAft>
            </a:pPr>
            <a:r>
              <a:rPr lang="en-US" sz="1000" dirty="0"/>
              <a:t>9</a:t>
            </a:r>
          </a:p>
          <a:p>
            <a:pPr>
              <a:spcAft>
                <a:spcPts val="100"/>
              </a:spcAft>
            </a:pPr>
            <a:r>
              <a:rPr lang="en-US" sz="1000" dirty="0"/>
              <a:t>2</a:t>
            </a:r>
          </a:p>
        </p:txBody>
      </p:sp>
      <p:sp>
        <p:nvSpPr>
          <p:cNvPr id="33" name="TextBox 32"/>
          <p:cNvSpPr txBox="1"/>
          <p:nvPr/>
        </p:nvSpPr>
        <p:spPr>
          <a:xfrm>
            <a:off x="6480822" y="2856338"/>
            <a:ext cx="456187" cy="276999"/>
          </a:xfrm>
          <a:prstGeom prst="rect">
            <a:avLst/>
          </a:prstGeom>
          <a:noFill/>
        </p:spPr>
        <p:txBody>
          <a:bodyPr wrap="square" rtlCol="0">
            <a:spAutoFit/>
          </a:bodyPr>
          <a:lstStyle/>
          <a:p>
            <a:r>
              <a:rPr lang="en-US" sz="1200" dirty="0">
                <a:solidFill>
                  <a:schemeClr val="bg2"/>
                </a:solidFill>
              </a:rPr>
              <a:t>5</a:t>
            </a:r>
          </a:p>
        </p:txBody>
      </p:sp>
      <p:sp>
        <p:nvSpPr>
          <p:cNvPr id="34" name="TextBox 33"/>
          <p:cNvSpPr txBox="1"/>
          <p:nvPr/>
        </p:nvSpPr>
        <p:spPr>
          <a:xfrm>
            <a:off x="2740109" y="3276954"/>
            <a:ext cx="320206" cy="1079783"/>
          </a:xfrm>
          <a:prstGeom prst="rect">
            <a:avLst/>
          </a:prstGeom>
          <a:noFill/>
        </p:spPr>
        <p:txBody>
          <a:bodyPr wrap="square" rtlCol="0">
            <a:spAutoFit/>
          </a:bodyPr>
          <a:lstStyle/>
          <a:p>
            <a:pPr>
              <a:spcAft>
                <a:spcPts val="100"/>
              </a:spcAft>
            </a:pPr>
            <a:r>
              <a:rPr lang="en-US" sz="1000" dirty="0">
                <a:solidFill>
                  <a:schemeClr val="bg2"/>
                </a:solidFill>
              </a:rPr>
              <a:t>4</a:t>
            </a:r>
          </a:p>
          <a:p>
            <a:pPr>
              <a:spcAft>
                <a:spcPts val="100"/>
              </a:spcAft>
            </a:pPr>
            <a:r>
              <a:rPr lang="en-US" sz="1000" dirty="0">
                <a:solidFill>
                  <a:schemeClr val="bg2"/>
                </a:solidFill>
              </a:rPr>
              <a:t>8</a:t>
            </a:r>
          </a:p>
          <a:p>
            <a:pPr>
              <a:spcAft>
                <a:spcPts val="100"/>
              </a:spcAft>
            </a:pPr>
            <a:r>
              <a:rPr lang="en-US" sz="1000" dirty="0">
                <a:solidFill>
                  <a:schemeClr val="bg2"/>
                </a:solidFill>
              </a:rPr>
              <a:t>2</a:t>
            </a:r>
          </a:p>
          <a:p>
            <a:pPr>
              <a:spcAft>
                <a:spcPts val="100"/>
              </a:spcAft>
            </a:pPr>
            <a:r>
              <a:rPr lang="en-US" sz="1000" dirty="0">
                <a:solidFill>
                  <a:schemeClr val="bg2"/>
                </a:solidFill>
              </a:rPr>
              <a:t>1</a:t>
            </a:r>
          </a:p>
          <a:p>
            <a:pPr>
              <a:spcAft>
                <a:spcPts val="100"/>
              </a:spcAft>
            </a:pPr>
            <a:r>
              <a:rPr lang="en-US" sz="1000" dirty="0">
                <a:solidFill>
                  <a:schemeClr val="bg2"/>
                </a:solidFill>
              </a:rPr>
              <a:t>3</a:t>
            </a:r>
          </a:p>
          <a:p>
            <a:pPr>
              <a:spcAft>
                <a:spcPts val="100"/>
              </a:spcAft>
            </a:pPr>
            <a:r>
              <a:rPr lang="en-US" sz="1000" dirty="0">
                <a:solidFill>
                  <a:schemeClr val="bg2"/>
                </a:solidFill>
              </a:rPr>
              <a:t>9</a:t>
            </a:r>
          </a:p>
        </p:txBody>
      </p:sp>
      <p:sp>
        <p:nvSpPr>
          <p:cNvPr id="35" name="TextBox 34"/>
          <p:cNvSpPr txBox="1"/>
          <p:nvPr/>
        </p:nvSpPr>
        <p:spPr>
          <a:xfrm>
            <a:off x="2740109" y="2851301"/>
            <a:ext cx="456187" cy="276999"/>
          </a:xfrm>
          <a:prstGeom prst="rect">
            <a:avLst/>
          </a:prstGeom>
          <a:noFill/>
        </p:spPr>
        <p:txBody>
          <a:bodyPr wrap="square" rtlCol="0">
            <a:spAutoFit/>
          </a:bodyPr>
          <a:lstStyle/>
          <a:p>
            <a:r>
              <a:rPr lang="en-US" sz="1200" dirty="0">
                <a:solidFill>
                  <a:schemeClr val="bg2"/>
                </a:solidFill>
              </a:rPr>
              <a:t>X</a:t>
            </a:r>
          </a:p>
        </p:txBody>
      </p:sp>
      <p:sp>
        <p:nvSpPr>
          <p:cNvPr id="36" name="Google Shape;70;p13"/>
          <p:cNvSpPr txBox="1"/>
          <p:nvPr/>
        </p:nvSpPr>
        <p:spPr>
          <a:xfrm>
            <a:off x="61238" y="2049476"/>
            <a:ext cx="2204427" cy="2248028"/>
          </a:xfrm>
          <a:prstGeom prst="rect">
            <a:avLst/>
          </a:prstGeom>
          <a:noFill/>
          <a:ln>
            <a:noFill/>
          </a:ln>
        </p:spPr>
        <p:txBody>
          <a:bodyPr spcFirstLastPara="1" wrap="square" lIns="91425" tIns="91425" rIns="91425" bIns="91425" anchor="t" anchorCtr="0">
            <a:noAutofit/>
          </a:bodyPr>
          <a:lstStyle/>
          <a:p>
            <a:pPr marL="342900" lvl="0" indent="-342900">
              <a:buAutoNum type="arabicParenR"/>
            </a:pPr>
            <a:r>
              <a:rPr lang="en-US" sz="1600" dirty="0">
                <a:solidFill>
                  <a:srgbClr val="FF0000"/>
                </a:solidFill>
                <a:latin typeface="Roboto"/>
                <a:ea typeface="Roboto"/>
                <a:cs typeface="Roboto"/>
                <a:sym typeface="Roboto"/>
              </a:rPr>
              <a:t>Exit score will be 3 for Holyoke</a:t>
            </a:r>
          </a:p>
          <a:p>
            <a:pPr marL="342900" lvl="0" indent="-342900">
              <a:buAutoNum type="arabicParenR"/>
            </a:pPr>
            <a:endParaRPr lang="en-US" sz="1600" dirty="0">
              <a:solidFill>
                <a:srgbClr val="FF0000"/>
              </a:solidFill>
              <a:latin typeface="Roboto"/>
              <a:ea typeface="Roboto"/>
              <a:cs typeface="Roboto"/>
              <a:sym typeface="Roboto"/>
            </a:endParaRPr>
          </a:p>
          <a:p>
            <a:pPr marL="342900" lvl="0" indent="-342900">
              <a:buAutoNum type="arabicParenR"/>
            </a:pPr>
            <a:r>
              <a:rPr lang="en-US" sz="1600" dirty="0">
                <a:solidFill>
                  <a:srgbClr val="FF0000"/>
                </a:solidFill>
                <a:latin typeface="Roboto"/>
                <a:ea typeface="Roboto"/>
                <a:cs typeface="Roboto"/>
                <a:sym typeface="Roboto"/>
              </a:rPr>
              <a:t>Tiger’s get their 5</a:t>
            </a:r>
            <a:r>
              <a:rPr lang="en-US" sz="1600" baseline="30000" dirty="0">
                <a:solidFill>
                  <a:srgbClr val="FF0000"/>
                </a:solidFill>
                <a:latin typeface="Roboto"/>
                <a:ea typeface="Roboto"/>
                <a:cs typeface="Roboto"/>
                <a:sym typeface="Roboto"/>
              </a:rPr>
              <a:t>th</a:t>
            </a:r>
            <a:r>
              <a:rPr lang="en-US" sz="1600" dirty="0">
                <a:solidFill>
                  <a:srgbClr val="FF0000"/>
                </a:solidFill>
                <a:latin typeface="Roboto"/>
                <a:ea typeface="Roboto"/>
                <a:cs typeface="Roboto"/>
                <a:sym typeface="Roboto"/>
              </a:rPr>
              <a:t> point with the side out</a:t>
            </a:r>
          </a:p>
          <a:p>
            <a:pPr marL="342900" lvl="0" indent="-342900">
              <a:buAutoNum type="arabicParenR"/>
            </a:pPr>
            <a:endParaRPr lang="en-US" sz="1600" dirty="0">
              <a:solidFill>
                <a:srgbClr val="FF0000"/>
              </a:solidFill>
              <a:latin typeface="Roboto"/>
              <a:ea typeface="Roboto"/>
              <a:cs typeface="Roboto"/>
              <a:sym typeface="Roboto"/>
            </a:endParaRPr>
          </a:p>
          <a:p>
            <a:pPr marL="342900" lvl="0" indent="-342900">
              <a:buAutoNum type="arabicParenR"/>
            </a:pPr>
            <a:r>
              <a:rPr lang="en-US" sz="1600" dirty="0">
                <a:solidFill>
                  <a:srgbClr val="FF0000"/>
                </a:solidFill>
                <a:latin typeface="Roboto"/>
                <a:ea typeface="Roboto"/>
                <a:cs typeface="Roboto"/>
                <a:sym typeface="Roboto"/>
              </a:rPr>
              <a:t>#7 should serve next for Tigers</a:t>
            </a:r>
          </a:p>
          <a:p>
            <a:pPr marL="342900" lvl="0" indent="-342900">
              <a:buAutoNum type="arabicParenR"/>
            </a:pPr>
            <a:endParaRPr lang="en-US" sz="1600" dirty="0">
              <a:solidFill>
                <a:srgbClr val="FF0000"/>
              </a:solidFill>
              <a:latin typeface="Roboto"/>
              <a:ea typeface="Roboto"/>
              <a:cs typeface="Roboto"/>
              <a:sym typeface="Roboto"/>
            </a:endParaRPr>
          </a:p>
          <a:p>
            <a:pPr lvl="0" indent="228600"/>
            <a:endParaRPr lang="en-US" sz="1600" dirty="0">
              <a:solidFill>
                <a:srgbClr val="FF0000"/>
              </a:solidFill>
              <a:latin typeface="Roboto"/>
              <a:ea typeface="Roboto"/>
              <a:cs typeface="Roboto"/>
              <a:sym typeface="Roboto"/>
            </a:endParaRPr>
          </a:p>
        </p:txBody>
      </p:sp>
      <p:sp>
        <p:nvSpPr>
          <p:cNvPr id="20" name="Rectangle 19"/>
          <p:cNvSpPr/>
          <p:nvPr/>
        </p:nvSpPr>
        <p:spPr>
          <a:xfrm>
            <a:off x="3145428" y="2268709"/>
            <a:ext cx="923651"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3/14/20</a:t>
            </a:r>
          </a:p>
        </p:txBody>
      </p:sp>
      <p:sp>
        <p:nvSpPr>
          <p:cNvPr id="21" name="Rectangle 20"/>
          <p:cNvSpPr/>
          <p:nvPr/>
        </p:nvSpPr>
        <p:spPr>
          <a:xfrm>
            <a:off x="3609639" y="2429301"/>
            <a:ext cx="1433145" cy="261610"/>
          </a:xfrm>
          <a:prstGeom prst="rect">
            <a:avLst/>
          </a:prstGeom>
        </p:spPr>
        <p:txBody>
          <a:bodyPr wrap="square">
            <a:spAutoFit/>
          </a:bodyPr>
          <a:lstStyle/>
          <a:p>
            <a:r>
              <a:rPr lang="en-US" sz="1050" dirty="0">
                <a:solidFill>
                  <a:schemeClr val="bg2"/>
                </a:solidFill>
                <a:latin typeface="Roboto"/>
                <a:ea typeface="Roboto"/>
                <a:cs typeface="Roboto"/>
                <a:sym typeface="Roboto"/>
              </a:rPr>
              <a:t>Holyoke HS</a:t>
            </a:r>
            <a:endParaRPr lang="en-US" sz="1050" dirty="0">
              <a:solidFill>
                <a:schemeClr val="bg2"/>
              </a:solidFill>
            </a:endParaRPr>
          </a:p>
        </p:txBody>
      </p:sp>
      <p:sp>
        <p:nvSpPr>
          <p:cNvPr id="22" name="Rectangle 21"/>
          <p:cNvSpPr/>
          <p:nvPr/>
        </p:nvSpPr>
        <p:spPr>
          <a:xfrm>
            <a:off x="4891116" y="2431684"/>
            <a:ext cx="263214" cy="261610"/>
          </a:xfrm>
          <a:prstGeom prst="rect">
            <a:avLst/>
          </a:prstGeom>
        </p:spPr>
        <p:txBody>
          <a:bodyPr wrap="none">
            <a:spAutoFit/>
          </a:bodyPr>
          <a:lstStyle/>
          <a:p>
            <a:r>
              <a:rPr lang="en-US" sz="1050" dirty="0">
                <a:solidFill>
                  <a:schemeClr val="bg2"/>
                </a:solidFill>
                <a:latin typeface="Roboto"/>
                <a:ea typeface="Roboto"/>
                <a:cs typeface="Roboto"/>
                <a:sym typeface="Roboto"/>
              </a:rPr>
              <a:t>1</a:t>
            </a:r>
            <a:endParaRPr lang="en-US" sz="1050" dirty="0">
              <a:solidFill>
                <a:schemeClr val="bg2"/>
              </a:solidFill>
            </a:endParaRPr>
          </a:p>
        </p:txBody>
      </p:sp>
      <p:sp>
        <p:nvSpPr>
          <p:cNvPr id="23" name="Rectangle 22"/>
          <p:cNvSpPr/>
          <p:nvPr/>
        </p:nvSpPr>
        <p:spPr>
          <a:xfrm>
            <a:off x="4322463" y="2260605"/>
            <a:ext cx="922047"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6:30 pm</a:t>
            </a:r>
          </a:p>
        </p:txBody>
      </p:sp>
      <p:sp>
        <p:nvSpPr>
          <p:cNvPr id="24" name="Rectangle 23"/>
          <p:cNvSpPr/>
          <p:nvPr/>
        </p:nvSpPr>
        <p:spPr>
          <a:xfrm>
            <a:off x="3389560" y="2578534"/>
            <a:ext cx="1396536"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William Morgan</a:t>
            </a:r>
          </a:p>
        </p:txBody>
      </p:sp>
      <p:sp>
        <p:nvSpPr>
          <p:cNvPr id="25" name="Rectangle 24"/>
          <p:cNvSpPr/>
          <p:nvPr/>
        </p:nvSpPr>
        <p:spPr>
          <a:xfrm rot="655564">
            <a:off x="7772501" y="3242682"/>
            <a:ext cx="223138" cy="215444"/>
          </a:xfrm>
          <a:prstGeom prst="rect">
            <a:avLst/>
          </a:prstGeom>
        </p:spPr>
        <p:txBody>
          <a:bodyPr wrap="none">
            <a:spAutoFit/>
          </a:bodyPr>
          <a:lstStyle/>
          <a:p>
            <a:r>
              <a:rPr lang="en-US" sz="800" b="1" dirty="0">
                <a:solidFill>
                  <a:schemeClr val="bg2"/>
                </a:solidFill>
                <a:latin typeface="Roboto"/>
                <a:ea typeface="Roboto"/>
                <a:sym typeface="Roboto"/>
              </a:rPr>
              <a:t>/</a:t>
            </a:r>
            <a:endParaRPr lang="en-US" sz="800" b="1" dirty="0">
              <a:solidFill>
                <a:schemeClr val="bg2"/>
              </a:solidFill>
            </a:endParaRPr>
          </a:p>
        </p:txBody>
      </p:sp>
      <p:cxnSp>
        <p:nvCxnSpPr>
          <p:cNvPr id="7" name="Straight Connector 6"/>
          <p:cNvCxnSpPr/>
          <p:nvPr/>
        </p:nvCxnSpPr>
        <p:spPr>
          <a:xfrm rot="-540000" flipV="1">
            <a:off x="5731070" y="304810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 flipV="1">
            <a:off x="5732468" y="313339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 flipV="1">
            <a:off x="5740857" y="321728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 flipV="1">
            <a:off x="5740857" y="330117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556640" y="2742574"/>
            <a:ext cx="832279" cy="307777"/>
          </a:xfrm>
          <a:prstGeom prst="rect">
            <a:avLst/>
          </a:prstGeom>
        </p:spPr>
        <p:txBody>
          <a:bodyPr wrap="none">
            <a:spAutoFit/>
          </a:bodyPr>
          <a:lstStyle/>
          <a:p>
            <a:r>
              <a:rPr lang="en-US" dirty="0">
                <a:solidFill>
                  <a:schemeClr val="bg2"/>
                </a:solidFill>
                <a:latin typeface="Roboto"/>
                <a:ea typeface="Roboto"/>
                <a:cs typeface="Roboto"/>
                <a:sym typeface="Roboto"/>
              </a:rPr>
              <a:t>Holyoke</a:t>
            </a:r>
            <a:endParaRPr lang="en-US" dirty="0">
              <a:solidFill>
                <a:schemeClr val="bg2"/>
              </a:solidFill>
            </a:endParaRPr>
          </a:p>
        </p:txBody>
      </p:sp>
      <p:sp>
        <p:nvSpPr>
          <p:cNvPr id="30" name="TextBox 29"/>
          <p:cNvSpPr txBox="1"/>
          <p:nvPr/>
        </p:nvSpPr>
        <p:spPr>
          <a:xfrm>
            <a:off x="7814208" y="3250647"/>
            <a:ext cx="290007" cy="276999"/>
          </a:xfrm>
          <a:prstGeom prst="rect">
            <a:avLst/>
          </a:prstGeom>
          <a:noFill/>
        </p:spPr>
        <p:txBody>
          <a:bodyPr wrap="square" rtlCol="0">
            <a:spAutoFit/>
          </a:bodyPr>
          <a:lstStyle/>
          <a:p>
            <a:r>
              <a:rPr lang="en-US" sz="1200" dirty="0">
                <a:solidFill>
                  <a:schemeClr val="bg2"/>
                </a:solidFill>
              </a:rPr>
              <a:t>4</a:t>
            </a:r>
          </a:p>
        </p:txBody>
      </p:sp>
      <p:cxnSp>
        <p:nvCxnSpPr>
          <p:cNvPr id="39" name="Straight Connector 38"/>
          <p:cNvCxnSpPr/>
          <p:nvPr/>
        </p:nvCxnSpPr>
        <p:spPr>
          <a:xfrm rot="-540000" flipV="1">
            <a:off x="5200438" y="306932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 flipV="1">
            <a:off x="5192049" y="3163879"/>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 flipV="1">
            <a:off x="5204634" y="323164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rot="704574">
            <a:off x="4008979" y="3252424"/>
            <a:ext cx="367636" cy="246221"/>
          </a:xfrm>
          <a:prstGeom prst="rect">
            <a:avLst/>
          </a:prstGeom>
        </p:spPr>
        <p:txBody>
          <a:bodyPr wrap="square">
            <a:spAutoFit/>
          </a:bodyPr>
          <a:lstStyle/>
          <a:p>
            <a:r>
              <a:rPr lang="en-US" sz="1000" b="1" dirty="0">
                <a:solidFill>
                  <a:schemeClr val="bg2"/>
                </a:solidFill>
                <a:latin typeface="Roboto"/>
                <a:ea typeface="Roboto"/>
                <a:sym typeface="Roboto"/>
              </a:rPr>
              <a:t>/</a:t>
            </a:r>
            <a:endParaRPr lang="en-US" sz="1000" b="1" dirty="0">
              <a:solidFill>
                <a:srgbClr val="FF0000"/>
              </a:solidFill>
            </a:endParaRPr>
          </a:p>
        </p:txBody>
      </p:sp>
      <p:cxnSp>
        <p:nvCxnSpPr>
          <p:cNvPr id="40" name="Straight Connector 39"/>
          <p:cNvCxnSpPr/>
          <p:nvPr/>
        </p:nvCxnSpPr>
        <p:spPr>
          <a:xfrm rot="-540000" flipV="1">
            <a:off x="5734539" y="3384040"/>
            <a:ext cx="121701"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069079" y="3244712"/>
            <a:ext cx="290007" cy="276999"/>
          </a:xfrm>
          <a:prstGeom prst="rect">
            <a:avLst/>
          </a:prstGeom>
          <a:noFill/>
        </p:spPr>
        <p:txBody>
          <a:bodyPr wrap="square" rtlCol="0">
            <a:spAutoFit/>
          </a:bodyPr>
          <a:lstStyle/>
          <a:p>
            <a:r>
              <a:rPr lang="en-US" sz="1200" dirty="0">
                <a:solidFill>
                  <a:srgbClr val="FF0000"/>
                </a:solidFill>
              </a:rPr>
              <a:t>3</a:t>
            </a:r>
          </a:p>
        </p:txBody>
      </p:sp>
      <p:sp>
        <p:nvSpPr>
          <p:cNvPr id="45" name="Oval 44"/>
          <p:cNvSpPr/>
          <p:nvPr/>
        </p:nvSpPr>
        <p:spPr>
          <a:xfrm>
            <a:off x="7824650" y="3439826"/>
            <a:ext cx="218378" cy="221255"/>
          </a:xfrm>
          <a:prstGeom prst="ellipse">
            <a:avLst/>
          </a:prstGeom>
          <a:solidFill>
            <a:srgbClr val="FF0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Arrow Connector 45"/>
          <p:cNvCxnSpPr>
            <a:stCxn id="45" idx="2"/>
          </p:cNvCxnSpPr>
          <p:nvPr/>
        </p:nvCxnSpPr>
        <p:spPr>
          <a:xfrm flipH="1" flipV="1">
            <a:off x="6651212" y="3550453"/>
            <a:ext cx="1173438"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10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500" fill="hold"/>
                                        <p:tgtEl>
                                          <p:spTgt spid="44"/>
                                        </p:tgtEl>
                                        <p:attrNameLst>
                                          <p:attrName>ppt_x</p:attrName>
                                        </p:attrNameLst>
                                      </p:cBhvr>
                                      <p:tavLst>
                                        <p:tav tm="0">
                                          <p:val>
                                            <p:strVal val="0-#ppt_w/2"/>
                                          </p:val>
                                        </p:tav>
                                        <p:tav tm="100000">
                                          <p:val>
                                            <p:strVal val="#ppt_x"/>
                                          </p:val>
                                        </p:tav>
                                      </p:tavLst>
                                    </p:anim>
                                    <p:anim calcmode="lin" valueType="num">
                                      <p:cBhvr additive="base">
                                        <p:cTn id="8" dur="1500" fill="hold"/>
                                        <p:tgtEl>
                                          <p:spTgt spid="44"/>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6" presetClass="entr" presetSubtype="0" fill="hold" nodeType="afterEffect">
                                  <p:stCondLst>
                                    <p:cond delay="25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435">
                                          <p:stCondLst>
                                            <p:cond delay="0"/>
                                          </p:stCondLst>
                                        </p:cTn>
                                        <p:tgtEl>
                                          <p:spTgt spid="40"/>
                                        </p:tgtEl>
                                      </p:cBhvr>
                                    </p:animEffect>
                                    <p:anim calcmode="lin" valueType="num">
                                      <p:cBhvr>
                                        <p:cTn id="13" dur="1367"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4" dur="498"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5" dur="498" tmFilter="0, 0; 0.125,0.2665; 0.25,0.4; 0.375,0.465; 0.5,0.5;  0.625,0.535; 0.75,0.6; 0.875,0.7335; 1,1">
                                          <p:stCondLst>
                                            <p:cond delay="498"/>
                                          </p:stCondLst>
                                        </p:cTn>
                                        <p:tgtEl>
                                          <p:spTgt spid="40"/>
                                        </p:tgtEl>
                                        <p:attrNameLst>
                                          <p:attrName>ppt_y</p:attrName>
                                        </p:attrNameLst>
                                      </p:cBhvr>
                                      <p:tavLst>
                                        <p:tav tm="0" fmla="#ppt_y-sin(pi*$)/9">
                                          <p:val>
                                            <p:fltVal val="0"/>
                                          </p:val>
                                        </p:tav>
                                        <p:tav tm="100000">
                                          <p:val>
                                            <p:fltVal val="1"/>
                                          </p:val>
                                        </p:tav>
                                      </p:tavLst>
                                    </p:anim>
                                    <p:anim calcmode="lin" valueType="num">
                                      <p:cBhvr>
                                        <p:cTn id="16" dur="249" tmFilter="0, 0; 0.125,0.2665; 0.25,0.4; 0.375,0.465; 0.5,0.5;  0.625,0.535; 0.75,0.6; 0.875,0.7335; 1,1">
                                          <p:stCondLst>
                                            <p:cond delay="993"/>
                                          </p:stCondLst>
                                        </p:cTn>
                                        <p:tgtEl>
                                          <p:spTgt spid="40"/>
                                        </p:tgtEl>
                                        <p:attrNameLst>
                                          <p:attrName>ppt_y</p:attrName>
                                        </p:attrNameLst>
                                      </p:cBhvr>
                                      <p:tavLst>
                                        <p:tav tm="0" fmla="#ppt_y-sin(pi*$)/27">
                                          <p:val>
                                            <p:fltVal val="0"/>
                                          </p:val>
                                        </p:tav>
                                        <p:tav tm="100000">
                                          <p:val>
                                            <p:fltVal val="1"/>
                                          </p:val>
                                        </p:tav>
                                      </p:tavLst>
                                    </p:anim>
                                    <p:anim calcmode="lin" valueType="num">
                                      <p:cBhvr>
                                        <p:cTn id="17" dur="123" tmFilter="0, 0; 0.125,0.2665; 0.25,0.4; 0.375,0.465; 0.5,0.5;  0.625,0.535; 0.75,0.6; 0.875,0.7335; 1,1">
                                          <p:stCondLst>
                                            <p:cond delay="1242"/>
                                          </p:stCondLst>
                                        </p:cTn>
                                        <p:tgtEl>
                                          <p:spTgt spid="40"/>
                                        </p:tgtEl>
                                        <p:attrNameLst>
                                          <p:attrName>ppt_y</p:attrName>
                                        </p:attrNameLst>
                                      </p:cBhvr>
                                      <p:tavLst>
                                        <p:tav tm="0" fmla="#ppt_y-sin(pi*$)/81">
                                          <p:val>
                                            <p:fltVal val="0"/>
                                          </p:val>
                                        </p:tav>
                                        <p:tav tm="100000">
                                          <p:val>
                                            <p:fltVal val="1"/>
                                          </p:val>
                                        </p:tav>
                                      </p:tavLst>
                                    </p:anim>
                                    <p:animScale>
                                      <p:cBhvr>
                                        <p:cTn id="18" dur="20">
                                          <p:stCondLst>
                                            <p:cond delay="487"/>
                                          </p:stCondLst>
                                        </p:cTn>
                                        <p:tgtEl>
                                          <p:spTgt spid="40"/>
                                        </p:tgtEl>
                                      </p:cBhvr>
                                      <p:to x="100000" y="60000"/>
                                    </p:animScale>
                                    <p:animScale>
                                      <p:cBhvr>
                                        <p:cTn id="19" dur="124" decel="50000">
                                          <p:stCondLst>
                                            <p:cond delay="507"/>
                                          </p:stCondLst>
                                        </p:cTn>
                                        <p:tgtEl>
                                          <p:spTgt spid="40"/>
                                        </p:tgtEl>
                                      </p:cBhvr>
                                      <p:to x="100000" y="100000"/>
                                    </p:animScale>
                                    <p:animScale>
                                      <p:cBhvr>
                                        <p:cTn id="20" dur="20">
                                          <p:stCondLst>
                                            <p:cond delay="984"/>
                                          </p:stCondLst>
                                        </p:cTn>
                                        <p:tgtEl>
                                          <p:spTgt spid="40"/>
                                        </p:tgtEl>
                                      </p:cBhvr>
                                      <p:to x="100000" y="80000"/>
                                    </p:animScale>
                                    <p:animScale>
                                      <p:cBhvr>
                                        <p:cTn id="21" dur="124" decel="50000">
                                          <p:stCondLst>
                                            <p:cond delay="1004"/>
                                          </p:stCondLst>
                                        </p:cTn>
                                        <p:tgtEl>
                                          <p:spTgt spid="40"/>
                                        </p:tgtEl>
                                      </p:cBhvr>
                                      <p:to x="100000" y="100000"/>
                                    </p:animScale>
                                    <p:animScale>
                                      <p:cBhvr>
                                        <p:cTn id="22" dur="20">
                                          <p:stCondLst>
                                            <p:cond delay="1231"/>
                                          </p:stCondLst>
                                        </p:cTn>
                                        <p:tgtEl>
                                          <p:spTgt spid="40"/>
                                        </p:tgtEl>
                                      </p:cBhvr>
                                      <p:to x="100000" y="90000"/>
                                    </p:animScale>
                                    <p:animScale>
                                      <p:cBhvr>
                                        <p:cTn id="23" dur="124" decel="50000">
                                          <p:stCondLst>
                                            <p:cond delay="1251"/>
                                          </p:stCondLst>
                                        </p:cTn>
                                        <p:tgtEl>
                                          <p:spTgt spid="40"/>
                                        </p:tgtEl>
                                      </p:cBhvr>
                                      <p:to x="100000" y="100000"/>
                                    </p:animScale>
                                    <p:animScale>
                                      <p:cBhvr>
                                        <p:cTn id="24" dur="20">
                                          <p:stCondLst>
                                            <p:cond delay="1356"/>
                                          </p:stCondLst>
                                        </p:cTn>
                                        <p:tgtEl>
                                          <p:spTgt spid="40"/>
                                        </p:tgtEl>
                                      </p:cBhvr>
                                      <p:to x="100000" y="95000"/>
                                    </p:animScale>
                                    <p:animScale>
                                      <p:cBhvr>
                                        <p:cTn id="25" dur="124" decel="50000">
                                          <p:stCondLst>
                                            <p:cond delay="1376"/>
                                          </p:stCondLst>
                                        </p:cTn>
                                        <p:tgtEl>
                                          <p:spTgt spid="40"/>
                                        </p:tgtEl>
                                      </p:cBhvr>
                                      <p:to x="100000" y="100000"/>
                                    </p:animScale>
                                  </p:childTnLst>
                                </p:cTn>
                              </p:par>
                            </p:childTnLst>
                          </p:cTn>
                        </p:par>
                        <p:par>
                          <p:cTn id="26" fill="hold">
                            <p:stCondLst>
                              <p:cond delay="3250"/>
                            </p:stCondLst>
                            <p:childTnLst>
                              <p:par>
                                <p:cTn id="27" presetID="21"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heel(1)">
                                      <p:cBhvr>
                                        <p:cTn id="29" dur="1500"/>
                                        <p:tgtEl>
                                          <p:spTgt spid="45"/>
                                        </p:tgtEl>
                                      </p:cBhvr>
                                    </p:animEffect>
                                  </p:childTnLst>
                                </p:cTn>
                              </p:par>
                              <p:par>
                                <p:cTn id="30" presetID="2" presetClass="entr" presetSubtype="2" fill="hold" nodeType="with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1500" fill="hold"/>
                                        <p:tgtEl>
                                          <p:spTgt spid="46"/>
                                        </p:tgtEl>
                                        <p:attrNameLst>
                                          <p:attrName>ppt_x</p:attrName>
                                        </p:attrNameLst>
                                      </p:cBhvr>
                                      <p:tavLst>
                                        <p:tav tm="0">
                                          <p:val>
                                            <p:strVal val="1+#ppt_w/2"/>
                                          </p:val>
                                        </p:tav>
                                        <p:tav tm="100000">
                                          <p:val>
                                            <p:strVal val="#ppt_x"/>
                                          </p:val>
                                        </p:tav>
                                      </p:tavLst>
                                    </p:anim>
                                    <p:anim calcmode="lin" valueType="num">
                                      <p:cBhvr additive="base">
                                        <p:cTn id="33" dur="1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a:picLocks noChangeAspect="1"/>
          </p:cNvPicPr>
          <p:nvPr/>
        </p:nvPicPr>
        <p:blipFill rotWithShape="1">
          <a:blip r:embed="rId4">
            <a:extLst>
              <a:ext uri="{28A0092B-C50C-407E-A947-70E740481C1C}">
                <a14:useLocalDpi xmlns:a14="http://schemas.microsoft.com/office/drawing/2010/main" val="0"/>
              </a:ext>
            </a:extLst>
          </a:blip>
          <a:srcRect l="284" t="94" r="696" b="51823"/>
          <a:stretch/>
        </p:blipFill>
        <p:spPr>
          <a:xfrm>
            <a:off x="2355845" y="2229421"/>
            <a:ext cx="6611691" cy="2317218"/>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1" y="1764580"/>
            <a:ext cx="9143999" cy="425168"/>
          </a:xfrm>
          <a:prstGeom prst="rect">
            <a:avLst/>
          </a:prstGeom>
          <a:noFill/>
          <a:ln>
            <a:noFill/>
          </a:ln>
        </p:spPr>
        <p:txBody>
          <a:bodyPr spcFirstLastPara="1" wrap="square" lIns="91425" tIns="91425" rIns="91425" bIns="91425" anchor="t" anchorCtr="0">
            <a:noAutofit/>
          </a:bodyPr>
          <a:lstStyle/>
          <a:p>
            <a:pPr lvl="0" indent="228600"/>
            <a:r>
              <a:rPr lang="en-US" sz="1600" dirty="0">
                <a:solidFill>
                  <a:schemeClr val="bg2"/>
                </a:solidFill>
                <a:latin typeface="Roboto"/>
                <a:ea typeface="Roboto"/>
                <a:cs typeface="Roboto"/>
                <a:sym typeface="Roboto"/>
              </a:rPr>
              <a:t>Repeat the same sequence for the remainder of the set…</a:t>
            </a: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Roboto"/>
                <a:cs typeface="Roboto"/>
                <a:sym typeface="Caveat"/>
              </a:rPr>
              <a:t>Continuing along…</a:t>
            </a:r>
            <a:endParaRPr sz="2400" dirty="0">
              <a:latin typeface="Roboto"/>
              <a:ea typeface="Roboto"/>
              <a:cs typeface="Roboto"/>
              <a:sym typeface="Roboto"/>
            </a:endParaRPr>
          </a:p>
        </p:txBody>
      </p:sp>
      <p:sp>
        <p:nvSpPr>
          <p:cNvPr id="2" name="Rectangle 1"/>
          <p:cNvSpPr/>
          <p:nvPr/>
        </p:nvSpPr>
        <p:spPr>
          <a:xfrm>
            <a:off x="5749901" y="2424696"/>
            <a:ext cx="949299" cy="261610"/>
          </a:xfrm>
          <a:prstGeom prst="rect">
            <a:avLst/>
          </a:prstGeom>
        </p:spPr>
        <p:txBody>
          <a:bodyPr wrap="none">
            <a:spAutoFit/>
          </a:bodyPr>
          <a:lstStyle/>
          <a:p>
            <a:r>
              <a:rPr lang="en-US" sz="1050" dirty="0">
                <a:solidFill>
                  <a:schemeClr val="bg2"/>
                </a:solidFill>
                <a:latin typeface="Roboto"/>
                <a:ea typeface="Roboto"/>
                <a:cs typeface="Roboto"/>
                <a:sym typeface="Roboto"/>
              </a:rPr>
              <a:t>Holyoke HS </a:t>
            </a:r>
            <a:endParaRPr lang="en-US" sz="1050" dirty="0">
              <a:solidFill>
                <a:schemeClr val="bg2"/>
              </a:solidFill>
            </a:endParaRPr>
          </a:p>
        </p:txBody>
      </p:sp>
      <p:sp>
        <p:nvSpPr>
          <p:cNvPr id="3" name="Rectangle 2"/>
          <p:cNvSpPr/>
          <p:nvPr/>
        </p:nvSpPr>
        <p:spPr>
          <a:xfrm>
            <a:off x="5747848" y="2574693"/>
            <a:ext cx="739305" cy="246221"/>
          </a:xfrm>
          <a:prstGeom prst="rect">
            <a:avLst/>
          </a:prstGeom>
        </p:spPr>
        <p:txBody>
          <a:bodyPr wrap="none">
            <a:spAutoFit/>
          </a:bodyPr>
          <a:lstStyle/>
          <a:p>
            <a:r>
              <a:rPr lang="en-US" sz="1000" dirty="0">
                <a:solidFill>
                  <a:schemeClr val="bg2"/>
                </a:solidFill>
                <a:latin typeface="Roboto"/>
                <a:ea typeface="Roboto"/>
                <a:cs typeface="Roboto"/>
                <a:sym typeface="Roboto"/>
              </a:rPr>
              <a:t>Tigers HS</a:t>
            </a:r>
            <a:endParaRPr lang="en-US" sz="1000" dirty="0">
              <a:solidFill>
                <a:schemeClr val="bg2"/>
              </a:solidFill>
            </a:endParaRPr>
          </a:p>
        </p:txBody>
      </p:sp>
      <p:sp>
        <p:nvSpPr>
          <p:cNvPr id="9" name="Oval 8"/>
          <p:cNvSpPr/>
          <p:nvPr/>
        </p:nvSpPr>
        <p:spPr>
          <a:xfrm>
            <a:off x="7210927" y="2471389"/>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218949" y="2631810"/>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272043" y="2740327"/>
            <a:ext cx="684803" cy="307777"/>
          </a:xfrm>
          <a:prstGeom prst="rect">
            <a:avLst/>
          </a:prstGeom>
        </p:spPr>
        <p:txBody>
          <a:bodyPr wrap="none">
            <a:spAutoFit/>
          </a:bodyPr>
          <a:lstStyle/>
          <a:p>
            <a:r>
              <a:rPr lang="en-US" dirty="0">
                <a:solidFill>
                  <a:schemeClr val="bg2"/>
                </a:solidFill>
                <a:latin typeface="Roboto"/>
                <a:ea typeface="Roboto"/>
                <a:cs typeface="Roboto"/>
                <a:sym typeface="Roboto"/>
              </a:rPr>
              <a:t>Tigers</a:t>
            </a:r>
            <a:endParaRPr lang="en-US" dirty="0"/>
          </a:p>
        </p:txBody>
      </p:sp>
      <p:sp>
        <p:nvSpPr>
          <p:cNvPr id="19" name="Oval 18"/>
          <p:cNvSpPr/>
          <p:nvPr/>
        </p:nvSpPr>
        <p:spPr>
          <a:xfrm>
            <a:off x="5869549" y="2896848"/>
            <a:ext cx="228832" cy="118386"/>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2" name="TextBox 31"/>
          <p:cNvSpPr txBox="1"/>
          <p:nvPr/>
        </p:nvSpPr>
        <p:spPr>
          <a:xfrm>
            <a:off x="6469899" y="3276954"/>
            <a:ext cx="320206" cy="1079783"/>
          </a:xfrm>
          <a:prstGeom prst="rect">
            <a:avLst/>
          </a:prstGeom>
          <a:noFill/>
        </p:spPr>
        <p:txBody>
          <a:bodyPr wrap="square" rtlCol="0">
            <a:spAutoFit/>
          </a:bodyPr>
          <a:lstStyle/>
          <a:p>
            <a:pPr>
              <a:spcAft>
                <a:spcPts val="100"/>
              </a:spcAft>
            </a:pPr>
            <a:r>
              <a:rPr lang="en-US" sz="1000" dirty="0"/>
              <a:t>3</a:t>
            </a:r>
          </a:p>
          <a:p>
            <a:pPr>
              <a:spcAft>
                <a:spcPts val="100"/>
              </a:spcAft>
            </a:pPr>
            <a:r>
              <a:rPr lang="en-US" sz="1000" dirty="0"/>
              <a:t>7</a:t>
            </a:r>
          </a:p>
          <a:p>
            <a:pPr>
              <a:spcAft>
                <a:spcPts val="100"/>
              </a:spcAft>
            </a:pPr>
            <a:r>
              <a:rPr lang="en-US" sz="1000" dirty="0"/>
              <a:t>4</a:t>
            </a:r>
          </a:p>
          <a:p>
            <a:pPr>
              <a:spcAft>
                <a:spcPts val="100"/>
              </a:spcAft>
            </a:pPr>
            <a:r>
              <a:rPr lang="en-US" sz="1000" dirty="0"/>
              <a:t>1</a:t>
            </a:r>
          </a:p>
          <a:p>
            <a:pPr>
              <a:spcAft>
                <a:spcPts val="100"/>
              </a:spcAft>
            </a:pPr>
            <a:r>
              <a:rPr lang="en-US" sz="1000" dirty="0"/>
              <a:t>9</a:t>
            </a:r>
          </a:p>
          <a:p>
            <a:pPr>
              <a:spcAft>
                <a:spcPts val="100"/>
              </a:spcAft>
            </a:pPr>
            <a:r>
              <a:rPr lang="en-US" sz="1000" dirty="0"/>
              <a:t>2</a:t>
            </a:r>
          </a:p>
        </p:txBody>
      </p:sp>
      <p:sp>
        <p:nvSpPr>
          <p:cNvPr id="33" name="TextBox 32"/>
          <p:cNvSpPr txBox="1"/>
          <p:nvPr/>
        </p:nvSpPr>
        <p:spPr>
          <a:xfrm>
            <a:off x="6480822" y="2856338"/>
            <a:ext cx="456187" cy="276999"/>
          </a:xfrm>
          <a:prstGeom prst="rect">
            <a:avLst/>
          </a:prstGeom>
          <a:noFill/>
        </p:spPr>
        <p:txBody>
          <a:bodyPr wrap="square" rtlCol="0">
            <a:spAutoFit/>
          </a:bodyPr>
          <a:lstStyle/>
          <a:p>
            <a:r>
              <a:rPr lang="en-US" sz="1200" dirty="0">
                <a:solidFill>
                  <a:schemeClr val="bg2"/>
                </a:solidFill>
              </a:rPr>
              <a:t>5</a:t>
            </a:r>
          </a:p>
        </p:txBody>
      </p:sp>
      <p:sp>
        <p:nvSpPr>
          <p:cNvPr id="34" name="TextBox 33"/>
          <p:cNvSpPr txBox="1"/>
          <p:nvPr/>
        </p:nvSpPr>
        <p:spPr>
          <a:xfrm>
            <a:off x="2740109" y="3276954"/>
            <a:ext cx="320206" cy="1079783"/>
          </a:xfrm>
          <a:prstGeom prst="rect">
            <a:avLst/>
          </a:prstGeom>
          <a:noFill/>
        </p:spPr>
        <p:txBody>
          <a:bodyPr wrap="square" rtlCol="0">
            <a:spAutoFit/>
          </a:bodyPr>
          <a:lstStyle/>
          <a:p>
            <a:pPr>
              <a:spcAft>
                <a:spcPts val="100"/>
              </a:spcAft>
            </a:pPr>
            <a:r>
              <a:rPr lang="en-US" sz="1000" dirty="0">
                <a:solidFill>
                  <a:schemeClr val="bg2"/>
                </a:solidFill>
              </a:rPr>
              <a:t>4</a:t>
            </a:r>
          </a:p>
          <a:p>
            <a:pPr>
              <a:spcAft>
                <a:spcPts val="100"/>
              </a:spcAft>
            </a:pPr>
            <a:r>
              <a:rPr lang="en-US" sz="1000" dirty="0">
                <a:solidFill>
                  <a:schemeClr val="bg2"/>
                </a:solidFill>
              </a:rPr>
              <a:t>8</a:t>
            </a:r>
          </a:p>
          <a:p>
            <a:pPr>
              <a:spcAft>
                <a:spcPts val="100"/>
              </a:spcAft>
            </a:pPr>
            <a:r>
              <a:rPr lang="en-US" sz="1000" dirty="0">
                <a:solidFill>
                  <a:schemeClr val="bg2"/>
                </a:solidFill>
              </a:rPr>
              <a:t>2</a:t>
            </a:r>
          </a:p>
          <a:p>
            <a:pPr>
              <a:spcAft>
                <a:spcPts val="100"/>
              </a:spcAft>
            </a:pPr>
            <a:r>
              <a:rPr lang="en-US" sz="1000" dirty="0">
                <a:solidFill>
                  <a:schemeClr val="bg2"/>
                </a:solidFill>
              </a:rPr>
              <a:t>1</a:t>
            </a:r>
          </a:p>
          <a:p>
            <a:pPr>
              <a:spcAft>
                <a:spcPts val="100"/>
              </a:spcAft>
            </a:pPr>
            <a:r>
              <a:rPr lang="en-US" sz="1000" dirty="0">
                <a:solidFill>
                  <a:schemeClr val="bg2"/>
                </a:solidFill>
              </a:rPr>
              <a:t>3</a:t>
            </a:r>
          </a:p>
          <a:p>
            <a:pPr>
              <a:spcAft>
                <a:spcPts val="100"/>
              </a:spcAft>
            </a:pPr>
            <a:r>
              <a:rPr lang="en-US" sz="1000" dirty="0">
                <a:solidFill>
                  <a:schemeClr val="bg2"/>
                </a:solidFill>
              </a:rPr>
              <a:t>9</a:t>
            </a:r>
          </a:p>
        </p:txBody>
      </p:sp>
      <p:sp>
        <p:nvSpPr>
          <p:cNvPr id="35" name="TextBox 34"/>
          <p:cNvSpPr txBox="1"/>
          <p:nvPr/>
        </p:nvSpPr>
        <p:spPr>
          <a:xfrm>
            <a:off x="2740109" y="2851301"/>
            <a:ext cx="456187" cy="276999"/>
          </a:xfrm>
          <a:prstGeom prst="rect">
            <a:avLst/>
          </a:prstGeom>
          <a:noFill/>
        </p:spPr>
        <p:txBody>
          <a:bodyPr wrap="square" rtlCol="0">
            <a:spAutoFit/>
          </a:bodyPr>
          <a:lstStyle/>
          <a:p>
            <a:r>
              <a:rPr lang="en-US" sz="1200" dirty="0">
                <a:solidFill>
                  <a:schemeClr val="bg2"/>
                </a:solidFill>
              </a:rPr>
              <a:t>X</a:t>
            </a:r>
          </a:p>
        </p:txBody>
      </p:sp>
      <p:sp>
        <p:nvSpPr>
          <p:cNvPr id="36" name="Google Shape;70;p13"/>
          <p:cNvSpPr txBox="1"/>
          <p:nvPr/>
        </p:nvSpPr>
        <p:spPr>
          <a:xfrm>
            <a:off x="61238" y="2049476"/>
            <a:ext cx="2204427" cy="2248028"/>
          </a:xfrm>
          <a:prstGeom prst="rect">
            <a:avLst/>
          </a:prstGeom>
          <a:noFill/>
          <a:ln>
            <a:noFill/>
          </a:ln>
        </p:spPr>
        <p:txBody>
          <a:bodyPr spcFirstLastPara="1" wrap="square" lIns="91425" tIns="91425" rIns="91425" bIns="91425" anchor="t" anchorCtr="0">
            <a:noAutofit/>
          </a:bodyPr>
          <a:lstStyle/>
          <a:p>
            <a:pPr marL="342900" lvl="0" indent="-342900">
              <a:buAutoNum type="arabicParenR"/>
            </a:pPr>
            <a:r>
              <a:rPr lang="en-US" sz="1600" dirty="0">
                <a:solidFill>
                  <a:srgbClr val="FF0000"/>
                </a:solidFill>
                <a:latin typeface="Roboto"/>
                <a:ea typeface="Roboto"/>
                <a:cs typeface="Roboto"/>
                <a:sym typeface="Roboto"/>
              </a:rPr>
              <a:t>With each player’s first serve, slash the top left corner of the exit score </a:t>
            </a:r>
          </a:p>
          <a:p>
            <a:pPr marL="342900" lvl="0" indent="-342900">
              <a:buAutoNum type="arabicParenR"/>
            </a:pPr>
            <a:endParaRPr lang="en-US" sz="1600" dirty="0">
              <a:solidFill>
                <a:srgbClr val="FF0000"/>
              </a:solidFill>
              <a:latin typeface="Roboto"/>
              <a:ea typeface="Roboto"/>
              <a:cs typeface="Roboto"/>
              <a:sym typeface="Roboto"/>
            </a:endParaRPr>
          </a:p>
          <a:p>
            <a:pPr marL="342900" lvl="0" indent="-342900">
              <a:buAutoNum type="arabicParenR"/>
            </a:pPr>
            <a:r>
              <a:rPr lang="en-US" sz="1600" dirty="0">
                <a:solidFill>
                  <a:srgbClr val="FF0000"/>
                </a:solidFill>
                <a:latin typeface="Roboto"/>
                <a:ea typeface="Roboto"/>
                <a:cs typeface="Roboto"/>
                <a:sym typeface="Roboto"/>
              </a:rPr>
              <a:t>If their team win the rally, slash next team point</a:t>
            </a:r>
          </a:p>
          <a:p>
            <a:pPr marL="342900" lvl="0" indent="-342900">
              <a:buAutoNum type="arabicParenR"/>
            </a:pPr>
            <a:endParaRPr lang="en-US" sz="1600" dirty="0">
              <a:solidFill>
                <a:srgbClr val="FF0000"/>
              </a:solidFill>
              <a:latin typeface="Roboto"/>
              <a:ea typeface="Roboto"/>
              <a:cs typeface="Roboto"/>
              <a:sym typeface="Roboto"/>
            </a:endParaRPr>
          </a:p>
          <a:p>
            <a:pPr marL="342900" lvl="0" indent="-342900">
              <a:buAutoNum type="arabicParenR"/>
            </a:pPr>
            <a:r>
              <a:rPr lang="en-US" sz="1600" dirty="0">
                <a:solidFill>
                  <a:srgbClr val="FF0000"/>
                </a:solidFill>
                <a:latin typeface="Roboto"/>
                <a:ea typeface="Roboto"/>
                <a:cs typeface="Roboto"/>
                <a:sym typeface="Roboto"/>
              </a:rPr>
              <a:t>If opponents win, write exit score, give side-out point</a:t>
            </a:r>
          </a:p>
          <a:p>
            <a:pPr marL="342900" lvl="0" indent="-342900">
              <a:buAutoNum type="arabicParenR"/>
            </a:pPr>
            <a:endParaRPr lang="en-US" sz="1600" dirty="0">
              <a:solidFill>
                <a:srgbClr val="FF0000"/>
              </a:solidFill>
              <a:latin typeface="Roboto"/>
              <a:ea typeface="Roboto"/>
              <a:cs typeface="Roboto"/>
              <a:sym typeface="Roboto"/>
            </a:endParaRPr>
          </a:p>
          <a:p>
            <a:pPr lvl="0" indent="228600"/>
            <a:endParaRPr lang="en-US" sz="1600" dirty="0">
              <a:solidFill>
                <a:srgbClr val="FF0000"/>
              </a:solidFill>
              <a:latin typeface="Roboto"/>
              <a:ea typeface="Roboto"/>
              <a:cs typeface="Roboto"/>
              <a:sym typeface="Roboto"/>
            </a:endParaRPr>
          </a:p>
        </p:txBody>
      </p:sp>
      <p:sp>
        <p:nvSpPr>
          <p:cNvPr id="20" name="Rectangle 19"/>
          <p:cNvSpPr/>
          <p:nvPr/>
        </p:nvSpPr>
        <p:spPr>
          <a:xfrm>
            <a:off x="3145428" y="2268709"/>
            <a:ext cx="923651"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3/14/20</a:t>
            </a:r>
          </a:p>
        </p:txBody>
      </p:sp>
      <p:sp>
        <p:nvSpPr>
          <p:cNvPr id="21" name="Rectangle 20"/>
          <p:cNvSpPr/>
          <p:nvPr/>
        </p:nvSpPr>
        <p:spPr>
          <a:xfrm>
            <a:off x="3609639" y="2429301"/>
            <a:ext cx="1433145" cy="261610"/>
          </a:xfrm>
          <a:prstGeom prst="rect">
            <a:avLst/>
          </a:prstGeom>
        </p:spPr>
        <p:txBody>
          <a:bodyPr wrap="square">
            <a:spAutoFit/>
          </a:bodyPr>
          <a:lstStyle/>
          <a:p>
            <a:r>
              <a:rPr lang="en-US" sz="1050" dirty="0">
                <a:solidFill>
                  <a:schemeClr val="bg2"/>
                </a:solidFill>
                <a:latin typeface="Roboto"/>
                <a:ea typeface="Roboto"/>
                <a:cs typeface="Roboto"/>
                <a:sym typeface="Roboto"/>
              </a:rPr>
              <a:t>Holyoke HS</a:t>
            </a:r>
            <a:endParaRPr lang="en-US" sz="1050" dirty="0">
              <a:solidFill>
                <a:schemeClr val="bg2"/>
              </a:solidFill>
            </a:endParaRPr>
          </a:p>
        </p:txBody>
      </p:sp>
      <p:sp>
        <p:nvSpPr>
          <p:cNvPr id="22" name="Rectangle 21"/>
          <p:cNvSpPr/>
          <p:nvPr/>
        </p:nvSpPr>
        <p:spPr>
          <a:xfrm>
            <a:off x="4891116" y="2431684"/>
            <a:ext cx="263214" cy="261610"/>
          </a:xfrm>
          <a:prstGeom prst="rect">
            <a:avLst/>
          </a:prstGeom>
        </p:spPr>
        <p:txBody>
          <a:bodyPr wrap="none">
            <a:spAutoFit/>
          </a:bodyPr>
          <a:lstStyle/>
          <a:p>
            <a:r>
              <a:rPr lang="en-US" sz="1050" dirty="0">
                <a:solidFill>
                  <a:schemeClr val="bg2"/>
                </a:solidFill>
                <a:latin typeface="Roboto"/>
                <a:ea typeface="Roboto"/>
                <a:cs typeface="Roboto"/>
                <a:sym typeface="Roboto"/>
              </a:rPr>
              <a:t>1</a:t>
            </a:r>
            <a:endParaRPr lang="en-US" sz="1050" dirty="0">
              <a:solidFill>
                <a:schemeClr val="bg2"/>
              </a:solidFill>
            </a:endParaRPr>
          </a:p>
        </p:txBody>
      </p:sp>
      <p:sp>
        <p:nvSpPr>
          <p:cNvPr id="23" name="Rectangle 22"/>
          <p:cNvSpPr/>
          <p:nvPr/>
        </p:nvSpPr>
        <p:spPr>
          <a:xfrm>
            <a:off x="4322463" y="2260605"/>
            <a:ext cx="922047"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6:30 pm</a:t>
            </a:r>
          </a:p>
        </p:txBody>
      </p:sp>
      <p:sp>
        <p:nvSpPr>
          <p:cNvPr id="24" name="Rectangle 23"/>
          <p:cNvSpPr/>
          <p:nvPr/>
        </p:nvSpPr>
        <p:spPr>
          <a:xfrm>
            <a:off x="3389560" y="2578534"/>
            <a:ext cx="1396536"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William Morgan</a:t>
            </a:r>
          </a:p>
        </p:txBody>
      </p:sp>
      <p:sp>
        <p:nvSpPr>
          <p:cNvPr id="25" name="Rectangle 24"/>
          <p:cNvSpPr/>
          <p:nvPr/>
        </p:nvSpPr>
        <p:spPr>
          <a:xfrm rot="655564">
            <a:off x="7772501" y="3242682"/>
            <a:ext cx="223138" cy="215444"/>
          </a:xfrm>
          <a:prstGeom prst="rect">
            <a:avLst/>
          </a:prstGeom>
        </p:spPr>
        <p:txBody>
          <a:bodyPr wrap="none">
            <a:spAutoFit/>
          </a:bodyPr>
          <a:lstStyle/>
          <a:p>
            <a:r>
              <a:rPr lang="en-US" sz="800" b="1" dirty="0">
                <a:solidFill>
                  <a:schemeClr val="bg2"/>
                </a:solidFill>
                <a:latin typeface="Roboto"/>
                <a:ea typeface="Roboto"/>
                <a:sym typeface="Roboto"/>
              </a:rPr>
              <a:t>/</a:t>
            </a:r>
            <a:endParaRPr lang="en-US" sz="800" b="1" dirty="0">
              <a:solidFill>
                <a:schemeClr val="bg2"/>
              </a:solidFill>
            </a:endParaRPr>
          </a:p>
        </p:txBody>
      </p:sp>
      <p:cxnSp>
        <p:nvCxnSpPr>
          <p:cNvPr id="7" name="Straight Connector 6"/>
          <p:cNvCxnSpPr/>
          <p:nvPr/>
        </p:nvCxnSpPr>
        <p:spPr>
          <a:xfrm rot="-540000" flipV="1">
            <a:off x="5731070" y="304810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 flipV="1">
            <a:off x="5732468" y="313339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 flipV="1">
            <a:off x="5740857" y="321728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 flipV="1">
            <a:off x="5740857" y="330117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556640" y="2742574"/>
            <a:ext cx="832279" cy="307777"/>
          </a:xfrm>
          <a:prstGeom prst="rect">
            <a:avLst/>
          </a:prstGeom>
        </p:spPr>
        <p:txBody>
          <a:bodyPr wrap="none">
            <a:spAutoFit/>
          </a:bodyPr>
          <a:lstStyle/>
          <a:p>
            <a:r>
              <a:rPr lang="en-US" dirty="0">
                <a:solidFill>
                  <a:schemeClr val="bg2"/>
                </a:solidFill>
                <a:latin typeface="Roboto"/>
                <a:ea typeface="Roboto"/>
                <a:cs typeface="Roboto"/>
                <a:sym typeface="Roboto"/>
              </a:rPr>
              <a:t>Holyoke</a:t>
            </a:r>
            <a:endParaRPr lang="en-US" dirty="0">
              <a:solidFill>
                <a:schemeClr val="bg2"/>
              </a:solidFill>
            </a:endParaRPr>
          </a:p>
        </p:txBody>
      </p:sp>
      <p:sp>
        <p:nvSpPr>
          <p:cNvPr id="30" name="TextBox 29"/>
          <p:cNvSpPr txBox="1"/>
          <p:nvPr/>
        </p:nvSpPr>
        <p:spPr>
          <a:xfrm>
            <a:off x="7814208" y="3250647"/>
            <a:ext cx="290007" cy="276999"/>
          </a:xfrm>
          <a:prstGeom prst="rect">
            <a:avLst/>
          </a:prstGeom>
          <a:noFill/>
        </p:spPr>
        <p:txBody>
          <a:bodyPr wrap="square" rtlCol="0">
            <a:spAutoFit/>
          </a:bodyPr>
          <a:lstStyle/>
          <a:p>
            <a:r>
              <a:rPr lang="en-US" sz="1200" dirty="0">
                <a:solidFill>
                  <a:schemeClr val="bg2"/>
                </a:solidFill>
              </a:rPr>
              <a:t>4</a:t>
            </a:r>
          </a:p>
        </p:txBody>
      </p:sp>
      <p:cxnSp>
        <p:nvCxnSpPr>
          <p:cNvPr id="39" name="Straight Connector 38"/>
          <p:cNvCxnSpPr/>
          <p:nvPr/>
        </p:nvCxnSpPr>
        <p:spPr>
          <a:xfrm rot="-540000" flipV="1">
            <a:off x="5200438" y="306932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 flipV="1">
            <a:off x="5192049" y="3163879"/>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 flipV="1">
            <a:off x="5204634" y="323164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rot="704574">
            <a:off x="4008979" y="3252424"/>
            <a:ext cx="367636" cy="246221"/>
          </a:xfrm>
          <a:prstGeom prst="rect">
            <a:avLst/>
          </a:prstGeom>
        </p:spPr>
        <p:txBody>
          <a:bodyPr wrap="square">
            <a:spAutoFit/>
          </a:bodyPr>
          <a:lstStyle/>
          <a:p>
            <a:r>
              <a:rPr lang="en-US" sz="1000" b="1" dirty="0">
                <a:solidFill>
                  <a:schemeClr val="bg2"/>
                </a:solidFill>
                <a:latin typeface="Roboto"/>
                <a:ea typeface="Roboto"/>
                <a:sym typeface="Roboto"/>
              </a:rPr>
              <a:t>/</a:t>
            </a:r>
            <a:endParaRPr lang="en-US" sz="1000" b="1" dirty="0">
              <a:solidFill>
                <a:srgbClr val="FF0000"/>
              </a:solidFill>
            </a:endParaRPr>
          </a:p>
        </p:txBody>
      </p:sp>
      <p:cxnSp>
        <p:nvCxnSpPr>
          <p:cNvPr id="40" name="Straight Connector 39"/>
          <p:cNvCxnSpPr/>
          <p:nvPr/>
        </p:nvCxnSpPr>
        <p:spPr>
          <a:xfrm rot="-540000" flipV="1">
            <a:off x="5734539" y="338404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069079" y="3244712"/>
            <a:ext cx="290007" cy="276999"/>
          </a:xfrm>
          <a:prstGeom prst="rect">
            <a:avLst/>
          </a:prstGeom>
          <a:noFill/>
        </p:spPr>
        <p:txBody>
          <a:bodyPr wrap="square" rtlCol="0">
            <a:spAutoFit/>
          </a:bodyPr>
          <a:lstStyle/>
          <a:p>
            <a:r>
              <a:rPr lang="en-US" sz="1200" dirty="0">
                <a:solidFill>
                  <a:schemeClr val="bg2"/>
                </a:solidFill>
              </a:rPr>
              <a:t>3</a:t>
            </a:r>
          </a:p>
        </p:txBody>
      </p:sp>
      <p:sp>
        <p:nvSpPr>
          <p:cNvPr id="48" name="Google Shape;70;p13"/>
          <p:cNvSpPr txBox="1"/>
          <p:nvPr/>
        </p:nvSpPr>
        <p:spPr>
          <a:xfrm>
            <a:off x="1897899" y="4731545"/>
            <a:ext cx="9143999" cy="425168"/>
          </a:xfrm>
          <a:prstGeom prst="rect">
            <a:avLst/>
          </a:prstGeom>
          <a:noFill/>
          <a:ln>
            <a:noFill/>
          </a:ln>
        </p:spPr>
        <p:txBody>
          <a:bodyPr spcFirstLastPara="1" wrap="square" lIns="91425" tIns="91425" rIns="91425" bIns="91425" anchor="t" anchorCtr="0">
            <a:noAutofit/>
          </a:bodyPr>
          <a:lstStyle/>
          <a:p>
            <a:pPr lvl="0" indent="228600"/>
            <a:r>
              <a:rPr lang="en-US" sz="1600" dirty="0">
                <a:solidFill>
                  <a:srgbClr val="FF0000"/>
                </a:solidFill>
                <a:latin typeface="Roboto"/>
                <a:ea typeface="Roboto"/>
                <a:cs typeface="Roboto"/>
                <a:sym typeface="Roboto"/>
              </a:rPr>
              <a:t>and determine who the next server should be</a:t>
            </a:r>
          </a:p>
        </p:txBody>
      </p:sp>
    </p:spTree>
    <p:extLst>
      <p:ext uri="{BB962C8B-B14F-4D97-AF65-F5344CB8AC3E}">
        <p14:creationId xmlns:p14="http://schemas.microsoft.com/office/powerpoint/2010/main" val="10548833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a:picLocks noChangeAspect="1"/>
          </p:cNvPicPr>
          <p:nvPr/>
        </p:nvPicPr>
        <p:blipFill rotWithShape="1">
          <a:blip r:embed="rId4">
            <a:extLst>
              <a:ext uri="{28A0092B-C50C-407E-A947-70E740481C1C}">
                <a14:useLocalDpi xmlns:a14="http://schemas.microsoft.com/office/drawing/2010/main" val="0"/>
              </a:ext>
            </a:extLst>
          </a:blip>
          <a:srcRect l="284" t="94" r="696" b="51823"/>
          <a:stretch/>
        </p:blipFill>
        <p:spPr>
          <a:xfrm>
            <a:off x="2355845" y="2229421"/>
            <a:ext cx="6611691" cy="2317218"/>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32055" y="1765577"/>
            <a:ext cx="9143999" cy="425168"/>
          </a:xfrm>
          <a:prstGeom prst="rect">
            <a:avLst/>
          </a:prstGeom>
          <a:noFill/>
          <a:ln>
            <a:noFill/>
          </a:ln>
        </p:spPr>
        <p:txBody>
          <a:bodyPr spcFirstLastPara="1" wrap="square" lIns="91425" tIns="91425" rIns="91425" bIns="91425" anchor="t" anchorCtr="0">
            <a:noAutofit/>
          </a:bodyPr>
          <a:lstStyle/>
          <a:p>
            <a:pPr lvl="0" indent="228600"/>
            <a:r>
              <a:rPr lang="en-US" sz="1600" dirty="0">
                <a:solidFill>
                  <a:schemeClr val="bg2"/>
                </a:solidFill>
                <a:latin typeface="Roboto"/>
                <a:ea typeface="Roboto"/>
                <a:cs typeface="Roboto"/>
                <a:sym typeface="Roboto"/>
              </a:rPr>
              <a:t>Follow the animations and we fast-forward through the match</a:t>
            </a: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Roboto"/>
                <a:cs typeface="Roboto"/>
                <a:sym typeface="Caveat"/>
              </a:rPr>
              <a:t>Moving ahead…</a:t>
            </a:r>
            <a:endParaRPr sz="2400" dirty="0">
              <a:latin typeface="Roboto"/>
              <a:ea typeface="Roboto"/>
              <a:cs typeface="Roboto"/>
              <a:sym typeface="Roboto"/>
            </a:endParaRPr>
          </a:p>
        </p:txBody>
      </p:sp>
      <p:sp>
        <p:nvSpPr>
          <p:cNvPr id="2" name="Rectangle 1"/>
          <p:cNvSpPr/>
          <p:nvPr/>
        </p:nvSpPr>
        <p:spPr>
          <a:xfrm>
            <a:off x="5749901" y="2424696"/>
            <a:ext cx="949299" cy="261610"/>
          </a:xfrm>
          <a:prstGeom prst="rect">
            <a:avLst/>
          </a:prstGeom>
        </p:spPr>
        <p:txBody>
          <a:bodyPr wrap="none">
            <a:spAutoFit/>
          </a:bodyPr>
          <a:lstStyle/>
          <a:p>
            <a:r>
              <a:rPr lang="en-US" sz="1050" dirty="0">
                <a:solidFill>
                  <a:schemeClr val="bg2"/>
                </a:solidFill>
                <a:latin typeface="Roboto"/>
                <a:ea typeface="Roboto"/>
                <a:cs typeface="Roboto"/>
                <a:sym typeface="Roboto"/>
              </a:rPr>
              <a:t>Holyoke HS </a:t>
            </a:r>
            <a:endParaRPr lang="en-US" sz="1050" dirty="0">
              <a:solidFill>
                <a:schemeClr val="bg2"/>
              </a:solidFill>
            </a:endParaRPr>
          </a:p>
        </p:txBody>
      </p:sp>
      <p:sp>
        <p:nvSpPr>
          <p:cNvPr id="3" name="Rectangle 2"/>
          <p:cNvSpPr/>
          <p:nvPr/>
        </p:nvSpPr>
        <p:spPr>
          <a:xfrm>
            <a:off x="5747848" y="2574693"/>
            <a:ext cx="739305" cy="246221"/>
          </a:xfrm>
          <a:prstGeom prst="rect">
            <a:avLst/>
          </a:prstGeom>
        </p:spPr>
        <p:txBody>
          <a:bodyPr wrap="none">
            <a:spAutoFit/>
          </a:bodyPr>
          <a:lstStyle/>
          <a:p>
            <a:r>
              <a:rPr lang="en-US" sz="1000" dirty="0">
                <a:solidFill>
                  <a:schemeClr val="bg2"/>
                </a:solidFill>
                <a:latin typeface="Roboto"/>
                <a:ea typeface="Roboto"/>
                <a:cs typeface="Roboto"/>
                <a:sym typeface="Roboto"/>
              </a:rPr>
              <a:t>Tigers HS</a:t>
            </a:r>
            <a:endParaRPr lang="en-US" sz="1000" dirty="0">
              <a:solidFill>
                <a:schemeClr val="bg2"/>
              </a:solidFill>
            </a:endParaRPr>
          </a:p>
        </p:txBody>
      </p:sp>
      <p:sp>
        <p:nvSpPr>
          <p:cNvPr id="9" name="Oval 8"/>
          <p:cNvSpPr/>
          <p:nvPr/>
        </p:nvSpPr>
        <p:spPr>
          <a:xfrm>
            <a:off x="7210927" y="2471389"/>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218949" y="2631810"/>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272043" y="2740327"/>
            <a:ext cx="684803" cy="307777"/>
          </a:xfrm>
          <a:prstGeom prst="rect">
            <a:avLst/>
          </a:prstGeom>
        </p:spPr>
        <p:txBody>
          <a:bodyPr wrap="none">
            <a:spAutoFit/>
          </a:bodyPr>
          <a:lstStyle/>
          <a:p>
            <a:r>
              <a:rPr lang="en-US" dirty="0">
                <a:solidFill>
                  <a:schemeClr val="bg2"/>
                </a:solidFill>
                <a:latin typeface="Roboto"/>
                <a:ea typeface="Roboto"/>
                <a:cs typeface="Roboto"/>
                <a:sym typeface="Roboto"/>
              </a:rPr>
              <a:t>Tigers</a:t>
            </a:r>
            <a:endParaRPr lang="en-US" dirty="0"/>
          </a:p>
        </p:txBody>
      </p:sp>
      <p:sp>
        <p:nvSpPr>
          <p:cNvPr id="19" name="Oval 18"/>
          <p:cNvSpPr/>
          <p:nvPr/>
        </p:nvSpPr>
        <p:spPr>
          <a:xfrm>
            <a:off x="5869549" y="2896848"/>
            <a:ext cx="228832" cy="118386"/>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2" name="TextBox 31"/>
          <p:cNvSpPr txBox="1"/>
          <p:nvPr/>
        </p:nvSpPr>
        <p:spPr>
          <a:xfrm>
            <a:off x="6469899" y="3276954"/>
            <a:ext cx="320206" cy="1079783"/>
          </a:xfrm>
          <a:prstGeom prst="rect">
            <a:avLst/>
          </a:prstGeom>
          <a:noFill/>
        </p:spPr>
        <p:txBody>
          <a:bodyPr wrap="square" rtlCol="0">
            <a:spAutoFit/>
          </a:bodyPr>
          <a:lstStyle/>
          <a:p>
            <a:pPr>
              <a:spcAft>
                <a:spcPts val="100"/>
              </a:spcAft>
            </a:pPr>
            <a:r>
              <a:rPr lang="en-US" sz="1000" dirty="0"/>
              <a:t>3</a:t>
            </a:r>
          </a:p>
          <a:p>
            <a:pPr>
              <a:spcAft>
                <a:spcPts val="100"/>
              </a:spcAft>
            </a:pPr>
            <a:r>
              <a:rPr lang="en-US" sz="1000" dirty="0"/>
              <a:t>7</a:t>
            </a:r>
          </a:p>
          <a:p>
            <a:pPr>
              <a:spcAft>
                <a:spcPts val="100"/>
              </a:spcAft>
            </a:pPr>
            <a:r>
              <a:rPr lang="en-US" sz="1000" dirty="0"/>
              <a:t>4</a:t>
            </a:r>
          </a:p>
          <a:p>
            <a:pPr>
              <a:spcAft>
                <a:spcPts val="100"/>
              </a:spcAft>
            </a:pPr>
            <a:r>
              <a:rPr lang="en-US" sz="1000" dirty="0"/>
              <a:t>1</a:t>
            </a:r>
          </a:p>
          <a:p>
            <a:pPr>
              <a:spcAft>
                <a:spcPts val="100"/>
              </a:spcAft>
            </a:pPr>
            <a:r>
              <a:rPr lang="en-US" sz="1000" dirty="0"/>
              <a:t>9</a:t>
            </a:r>
          </a:p>
          <a:p>
            <a:pPr>
              <a:spcAft>
                <a:spcPts val="100"/>
              </a:spcAft>
            </a:pPr>
            <a:r>
              <a:rPr lang="en-US" sz="1000" dirty="0"/>
              <a:t>2</a:t>
            </a:r>
          </a:p>
        </p:txBody>
      </p:sp>
      <p:sp>
        <p:nvSpPr>
          <p:cNvPr id="33" name="TextBox 32"/>
          <p:cNvSpPr txBox="1"/>
          <p:nvPr/>
        </p:nvSpPr>
        <p:spPr>
          <a:xfrm>
            <a:off x="6480822" y="2856338"/>
            <a:ext cx="456187" cy="276999"/>
          </a:xfrm>
          <a:prstGeom prst="rect">
            <a:avLst/>
          </a:prstGeom>
          <a:noFill/>
        </p:spPr>
        <p:txBody>
          <a:bodyPr wrap="square" rtlCol="0">
            <a:spAutoFit/>
          </a:bodyPr>
          <a:lstStyle/>
          <a:p>
            <a:r>
              <a:rPr lang="en-US" sz="1200" dirty="0">
                <a:solidFill>
                  <a:schemeClr val="bg2"/>
                </a:solidFill>
              </a:rPr>
              <a:t>5</a:t>
            </a:r>
          </a:p>
        </p:txBody>
      </p:sp>
      <p:sp>
        <p:nvSpPr>
          <p:cNvPr id="34" name="TextBox 33"/>
          <p:cNvSpPr txBox="1"/>
          <p:nvPr/>
        </p:nvSpPr>
        <p:spPr>
          <a:xfrm>
            <a:off x="2740109" y="3276954"/>
            <a:ext cx="320206" cy="1079783"/>
          </a:xfrm>
          <a:prstGeom prst="rect">
            <a:avLst/>
          </a:prstGeom>
          <a:noFill/>
        </p:spPr>
        <p:txBody>
          <a:bodyPr wrap="square" rtlCol="0">
            <a:spAutoFit/>
          </a:bodyPr>
          <a:lstStyle/>
          <a:p>
            <a:pPr>
              <a:spcAft>
                <a:spcPts val="100"/>
              </a:spcAft>
            </a:pPr>
            <a:r>
              <a:rPr lang="en-US" sz="1000" dirty="0">
                <a:solidFill>
                  <a:schemeClr val="bg2"/>
                </a:solidFill>
              </a:rPr>
              <a:t>4</a:t>
            </a:r>
          </a:p>
          <a:p>
            <a:pPr>
              <a:spcAft>
                <a:spcPts val="100"/>
              </a:spcAft>
            </a:pPr>
            <a:r>
              <a:rPr lang="en-US" sz="1000" dirty="0">
                <a:solidFill>
                  <a:schemeClr val="bg2"/>
                </a:solidFill>
              </a:rPr>
              <a:t>8</a:t>
            </a:r>
          </a:p>
          <a:p>
            <a:pPr>
              <a:spcAft>
                <a:spcPts val="100"/>
              </a:spcAft>
            </a:pPr>
            <a:r>
              <a:rPr lang="en-US" sz="1000" dirty="0">
                <a:solidFill>
                  <a:schemeClr val="bg2"/>
                </a:solidFill>
              </a:rPr>
              <a:t>2</a:t>
            </a:r>
          </a:p>
          <a:p>
            <a:pPr>
              <a:spcAft>
                <a:spcPts val="100"/>
              </a:spcAft>
            </a:pPr>
            <a:r>
              <a:rPr lang="en-US" sz="1000" dirty="0">
                <a:solidFill>
                  <a:schemeClr val="bg2"/>
                </a:solidFill>
              </a:rPr>
              <a:t>1</a:t>
            </a:r>
          </a:p>
          <a:p>
            <a:pPr>
              <a:spcAft>
                <a:spcPts val="100"/>
              </a:spcAft>
            </a:pPr>
            <a:r>
              <a:rPr lang="en-US" sz="1000" dirty="0">
                <a:solidFill>
                  <a:schemeClr val="bg2"/>
                </a:solidFill>
              </a:rPr>
              <a:t>3</a:t>
            </a:r>
          </a:p>
          <a:p>
            <a:pPr>
              <a:spcAft>
                <a:spcPts val="100"/>
              </a:spcAft>
            </a:pPr>
            <a:r>
              <a:rPr lang="en-US" sz="1000" dirty="0">
                <a:solidFill>
                  <a:schemeClr val="bg2"/>
                </a:solidFill>
              </a:rPr>
              <a:t>9</a:t>
            </a:r>
          </a:p>
        </p:txBody>
      </p:sp>
      <p:sp>
        <p:nvSpPr>
          <p:cNvPr id="35" name="TextBox 34"/>
          <p:cNvSpPr txBox="1"/>
          <p:nvPr/>
        </p:nvSpPr>
        <p:spPr>
          <a:xfrm>
            <a:off x="2740109" y="2851301"/>
            <a:ext cx="456187" cy="276999"/>
          </a:xfrm>
          <a:prstGeom prst="rect">
            <a:avLst/>
          </a:prstGeom>
          <a:noFill/>
        </p:spPr>
        <p:txBody>
          <a:bodyPr wrap="square" rtlCol="0">
            <a:spAutoFit/>
          </a:bodyPr>
          <a:lstStyle/>
          <a:p>
            <a:r>
              <a:rPr lang="en-US" sz="1200" dirty="0">
                <a:solidFill>
                  <a:schemeClr val="bg2"/>
                </a:solidFill>
              </a:rPr>
              <a:t>X</a:t>
            </a:r>
          </a:p>
        </p:txBody>
      </p:sp>
      <p:sp>
        <p:nvSpPr>
          <p:cNvPr id="36" name="Google Shape;70;p13"/>
          <p:cNvSpPr txBox="1"/>
          <p:nvPr/>
        </p:nvSpPr>
        <p:spPr>
          <a:xfrm>
            <a:off x="61238" y="2049476"/>
            <a:ext cx="2403633" cy="2589636"/>
          </a:xfrm>
          <a:prstGeom prst="rect">
            <a:avLst/>
          </a:prstGeom>
          <a:noFill/>
          <a:ln>
            <a:noFill/>
          </a:ln>
        </p:spPr>
        <p:txBody>
          <a:bodyPr spcFirstLastPara="1" wrap="square" lIns="91425" tIns="91425" rIns="91425" bIns="91425" anchor="t" anchorCtr="0">
            <a:noAutofit/>
          </a:bodyPr>
          <a:lstStyle/>
          <a:p>
            <a:pPr marL="342900" lvl="0" indent="-342900">
              <a:buAutoNum type="arabicParenR"/>
            </a:pPr>
            <a:r>
              <a:rPr lang="en-US" dirty="0">
                <a:solidFill>
                  <a:srgbClr val="FF0000"/>
                </a:solidFill>
                <a:latin typeface="Roboto"/>
                <a:ea typeface="Roboto"/>
                <a:cs typeface="Roboto"/>
                <a:sym typeface="Roboto"/>
              </a:rPr>
              <a:t>Tiger’s #7 serves</a:t>
            </a:r>
            <a:br>
              <a:rPr lang="en-US" dirty="0">
                <a:solidFill>
                  <a:srgbClr val="FF0000"/>
                </a:solidFill>
                <a:latin typeface="Roboto"/>
                <a:ea typeface="Roboto"/>
                <a:cs typeface="Roboto"/>
                <a:sym typeface="Roboto"/>
              </a:rPr>
            </a:br>
            <a:r>
              <a:rPr lang="en-US" sz="1100" dirty="0">
                <a:solidFill>
                  <a:schemeClr val="bg2"/>
                </a:solidFill>
                <a:latin typeface="Roboto"/>
                <a:ea typeface="Roboto"/>
                <a:cs typeface="Roboto"/>
                <a:sym typeface="Roboto"/>
              </a:rPr>
              <a:t>(points 6, 7, 8, 9 &amp; 10)</a:t>
            </a:r>
            <a:endParaRPr lang="en-US" dirty="0">
              <a:solidFill>
                <a:srgbClr val="FF0000"/>
              </a:solidFill>
              <a:latin typeface="Roboto"/>
              <a:ea typeface="Roboto"/>
              <a:cs typeface="Roboto"/>
              <a:sym typeface="Roboto"/>
            </a:endParaRPr>
          </a:p>
          <a:p>
            <a:pPr marL="342900" lvl="0" indent="-342900">
              <a:buAutoNum type="arabicParenR"/>
            </a:pPr>
            <a:r>
              <a:rPr lang="en-US" dirty="0">
                <a:solidFill>
                  <a:srgbClr val="FF0000"/>
                </a:solidFill>
                <a:latin typeface="Roboto"/>
                <a:ea typeface="Roboto"/>
                <a:cs typeface="Roboto"/>
                <a:sym typeface="Roboto"/>
              </a:rPr>
              <a:t>Holyoke’s #8 serves</a:t>
            </a:r>
            <a:br>
              <a:rPr lang="en-US" dirty="0">
                <a:solidFill>
                  <a:srgbClr val="FF0000"/>
                </a:solidFill>
                <a:latin typeface="Roboto"/>
                <a:ea typeface="Roboto"/>
                <a:cs typeface="Roboto"/>
                <a:sym typeface="Roboto"/>
              </a:rPr>
            </a:br>
            <a:r>
              <a:rPr lang="en-US" sz="1100" dirty="0">
                <a:solidFill>
                  <a:schemeClr val="bg2"/>
                </a:solidFill>
                <a:latin typeface="Roboto"/>
                <a:ea typeface="Roboto"/>
                <a:cs typeface="Roboto"/>
                <a:sym typeface="Roboto"/>
              </a:rPr>
              <a:t>(served into net)</a:t>
            </a:r>
            <a:endParaRPr lang="en-US" sz="1100" dirty="0">
              <a:solidFill>
                <a:srgbClr val="FF0000"/>
              </a:solidFill>
              <a:latin typeface="Roboto"/>
              <a:ea typeface="Roboto"/>
              <a:cs typeface="Roboto"/>
              <a:sym typeface="Roboto"/>
            </a:endParaRPr>
          </a:p>
          <a:p>
            <a:pPr marL="342900" indent="-342900">
              <a:buFont typeface="Arial"/>
              <a:buAutoNum type="arabicParenR"/>
            </a:pPr>
            <a:r>
              <a:rPr lang="en-US" dirty="0">
                <a:solidFill>
                  <a:srgbClr val="FF0000"/>
                </a:solidFill>
                <a:latin typeface="Roboto"/>
                <a:ea typeface="Roboto"/>
                <a:cs typeface="Roboto"/>
                <a:sym typeface="Roboto"/>
              </a:rPr>
              <a:t>Tiger’s #4 serve</a:t>
            </a:r>
            <a:br>
              <a:rPr lang="en-US" dirty="0">
                <a:solidFill>
                  <a:srgbClr val="FF0000"/>
                </a:solidFill>
                <a:latin typeface="Roboto"/>
                <a:ea typeface="Roboto"/>
                <a:cs typeface="Roboto"/>
                <a:sym typeface="Roboto"/>
              </a:rPr>
            </a:br>
            <a:r>
              <a:rPr lang="en-US" sz="1100" dirty="0">
                <a:solidFill>
                  <a:schemeClr val="bg2"/>
                </a:solidFill>
                <a:latin typeface="Roboto"/>
                <a:ea typeface="Roboto"/>
                <a:cs typeface="Roboto"/>
                <a:sym typeface="Roboto"/>
              </a:rPr>
              <a:t>(points 12 &amp; 13)</a:t>
            </a:r>
            <a:endParaRPr lang="en-US" sz="1100" dirty="0">
              <a:solidFill>
                <a:srgbClr val="FF0000"/>
              </a:solidFill>
              <a:latin typeface="Roboto"/>
              <a:ea typeface="Roboto"/>
              <a:cs typeface="Roboto"/>
              <a:sym typeface="Roboto"/>
            </a:endParaRPr>
          </a:p>
          <a:p>
            <a:pPr marL="342900" lvl="0" indent="-342900">
              <a:buAutoNum type="arabicParenR"/>
            </a:pPr>
            <a:r>
              <a:rPr lang="en-US" dirty="0">
                <a:solidFill>
                  <a:srgbClr val="FF0000"/>
                </a:solidFill>
                <a:latin typeface="Roboto"/>
                <a:ea typeface="Roboto"/>
                <a:cs typeface="Roboto"/>
                <a:sym typeface="Roboto"/>
              </a:rPr>
              <a:t>Holyoke’s #2 serves</a:t>
            </a:r>
            <a:br>
              <a:rPr lang="en-US" dirty="0">
                <a:solidFill>
                  <a:srgbClr val="FF0000"/>
                </a:solidFill>
                <a:latin typeface="Roboto"/>
                <a:ea typeface="Roboto"/>
                <a:cs typeface="Roboto"/>
                <a:sym typeface="Roboto"/>
              </a:rPr>
            </a:br>
            <a:r>
              <a:rPr lang="en-US" sz="1100" dirty="0">
                <a:solidFill>
                  <a:schemeClr val="bg2"/>
                </a:solidFill>
                <a:latin typeface="Roboto"/>
                <a:ea typeface="Roboto"/>
                <a:cs typeface="Roboto"/>
                <a:sym typeface="Roboto"/>
              </a:rPr>
              <a:t>(serves out long)</a:t>
            </a:r>
            <a:endParaRPr lang="en-US" sz="1100" dirty="0">
              <a:solidFill>
                <a:srgbClr val="FF0000"/>
              </a:solidFill>
              <a:latin typeface="Roboto"/>
              <a:ea typeface="Roboto"/>
              <a:cs typeface="Roboto"/>
              <a:sym typeface="Roboto"/>
            </a:endParaRPr>
          </a:p>
          <a:p>
            <a:pPr marL="342900" lvl="0" indent="-342900">
              <a:buAutoNum type="arabicParenR"/>
            </a:pPr>
            <a:r>
              <a:rPr lang="en-US" dirty="0">
                <a:solidFill>
                  <a:srgbClr val="FF0000"/>
                </a:solidFill>
                <a:latin typeface="Roboto"/>
                <a:ea typeface="Roboto"/>
                <a:cs typeface="Roboto"/>
                <a:sym typeface="Roboto"/>
              </a:rPr>
              <a:t>Tiger’s #1 serves</a:t>
            </a:r>
            <a:br>
              <a:rPr lang="en-US" dirty="0">
                <a:solidFill>
                  <a:srgbClr val="FF0000"/>
                </a:solidFill>
                <a:latin typeface="Roboto"/>
                <a:ea typeface="Roboto"/>
                <a:cs typeface="Roboto"/>
                <a:sym typeface="Roboto"/>
              </a:rPr>
            </a:br>
            <a:r>
              <a:rPr lang="en-US" sz="1100" dirty="0">
                <a:solidFill>
                  <a:schemeClr val="bg2"/>
                </a:solidFill>
                <a:latin typeface="Roboto"/>
                <a:ea typeface="Roboto"/>
                <a:cs typeface="Roboto"/>
                <a:sym typeface="Roboto"/>
              </a:rPr>
              <a:t>(points 15 &amp; 16)</a:t>
            </a:r>
            <a:endParaRPr lang="en-US" dirty="0">
              <a:solidFill>
                <a:srgbClr val="FF0000"/>
              </a:solidFill>
              <a:latin typeface="Roboto"/>
              <a:ea typeface="Roboto"/>
              <a:cs typeface="Roboto"/>
              <a:sym typeface="Roboto"/>
            </a:endParaRPr>
          </a:p>
          <a:p>
            <a:pPr marL="342900" indent="-342900">
              <a:buFont typeface="Arial"/>
              <a:buAutoNum type="arabicParenR"/>
            </a:pPr>
            <a:r>
              <a:rPr lang="en-US" dirty="0">
                <a:solidFill>
                  <a:srgbClr val="FF0000"/>
                </a:solidFill>
                <a:latin typeface="Roboto"/>
                <a:ea typeface="Roboto"/>
                <a:cs typeface="Roboto"/>
                <a:sym typeface="Roboto"/>
              </a:rPr>
              <a:t>Holyoke’s #1 serves</a:t>
            </a:r>
            <a:br>
              <a:rPr lang="en-US" dirty="0">
                <a:solidFill>
                  <a:srgbClr val="FF0000"/>
                </a:solidFill>
                <a:latin typeface="Roboto"/>
                <a:ea typeface="Roboto"/>
                <a:cs typeface="Roboto"/>
                <a:sym typeface="Roboto"/>
              </a:rPr>
            </a:br>
            <a:r>
              <a:rPr lang="en-US" sz="1100" dirty="0">
                <a:solidFill>
                  <a:schemeClr val="bg2"/>
                </a:solidFill>
                <a:latin typeface="Roboto"/>
                <a:ea typeface="Roboto"/>
                <a:cs typeface="Roboto"/>
                <a:sym typeface="Roboto"/>
              </a:rPr>
              <a:t>(get’s point number 7)</a:t>
            </a:r>
            <a:endParaRPr lang="en-US" dirty="0">
              <a:solidFill>
                <a:srgbClr val="FF0000"/>
              </a:solidFill>
              <a:latin typeface="Roboto"/>
              <a:ea typeface="Roboto"/>
              <a:cs typeface="Roboto"/>
              <a:sym typeface="Roboto"/>
            </a:endParaRPr>
          </a:p>
          <a:p>
            <a:pPr marL="342900" lvl="0" indent="-342900">
              <a:buAutoNum type="arabicParenR"/>
            </a:pPr>
            <a:endParaRPr lang="en-US" dirty="0">
              <a:solidFill>
                <a:srgbClr val="FF0000"/>
              </a:solidFill>
              <a:latin typeface="Roboto"/>
              <a:ea typeface="Roboto"/>
              <a:cs typeface="Roboto"/>
              <a:sym typeface="Roboto"/>
            </a:endParaRPr>
          </a:p>
          <a:p>
            <a:pPr lvl="0" indent="228600"/>
            <a:endParaRPr lang="en-US" dirty="0">
              <a:solidFill>
                <a:srgbClr val="FF0000"/>
              </a:solidFill>
              <a:latin typeface="Roboto"/>
              <a:ea typeface="Roboto"/>
              <a:cs typeface="Roboto"/>
              <a:sym typeface="Roboto"/>
            </a:endParaRPr>
          </a:p>
        </p:txBody>
      </p:sp>
      <p:sp>
        <p:nvSpPr>
          <p:cNvPr id="20" name="Rectangle 19"/>
          <p:cNvSpPr/>
          <p:nvPr/>
        </p:nvSpPr>
        <p:spPr>
          <a:xfrm>
            <a:off x="3145428" y="2268709"/>
            <a:ext cx="923651"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3/14/20</a:t>
            </a:r>
          </a:p>
        </p:txBody>
      </p:sp>
      <p:sp>
        <p:nvSpPr>
          <p:cNvPr id="21" name="Rectangle 20"/>
          <p:cNvSpPr/>
          <p:nvPr/>
        </p:nvSpPr>
        <p:spPr>
          <a:xfrm>
            <a:off x="3609639" y="2429301"/>
            <a:ext cx="1433145" cy="261610"/>
          </a:xfrm>
          <a:prstGeom prst="rect">
            <a:avLst/>
          </a:prstGeom>
        </p:spPr>
        <p:txBody>
          <a:bodyPr wrap="square">
            <a:spAutoFit/>
          </a:bodyPr>
          <a:lstStyle/>
          <a:p>
            <a:r>
              <a:rPr lang="en-US" sz="1050" dirty="0">
                <a:solidFill>
                  <a:schemeClr val="bg2"/>
                </a:solidFill>
                <a:latin typeface="Roboto"/>
                <a:ea typeface="Roboto"/>
                <a:cs typeface="Roboto"/>
                <a:sym typeface="Roboto"/>
              </a:rPr>
              <a:t>Holyoke HS</a:t>
            </a:r>
            <a:endParaRPr lang="en-US" sz="1050" dirty="0">
              <a:solidFill>
                <a:schemeClr val="bg2"/>
              </a:solidFill>
            </a:endParaRPr>
          </a:p>
        </p:txBody>
      </p:sp>
      <p:sp>
        <p:nvSpPr>
          <p:cNvPr id="22" name="Rectangle 21"/>
          <p:cNvSpPr/>
          <p:nvPr/>
        </p:nvSpPr>
        <p:spPr>
          <a:xfrm>
            <a:off x="4891116" y="2431684"/>
            <a:ext cx="263214" cy="261610"/>
          </a:xfrm>
          <a:prstGeom prst="rect">
            <a:avLst/>
          </a:prstGeom>
        </p:spPr>
        <p:txBody>
          <a:bodyPr wrap="none">
            <a:spAutoFit/>
          </a:bodyPr>
          <a:lstStyle/>
          <a:p>
            <a:r>
              <a:rPr lang="en-US" sz="1050" dirty="0">
                <a:solidFill>
                  <a:schemeClr val="bg2"/>
                </a:solidFill>
                <a:latin typeface="Roboto"/>
                <a:ea typeface="Roboto"/>
                <a:cs typeface="Roboto"/>
                <a:sym typeface="Roboto"/>
              </a:rPr>
              <a:t>1</a:t>
            </a:r>
            <a:endParaRPr lang="en-US" sz="1050" dirty="0">
              <a:solidFill>
                <a:schemeClr val="bg2"/>
              </a:solidFill>
            </a:endParaRPr>
          </a:p>
        </p:txBody>
      </p:sp>
      <p:sp>
        <p:nvSpPr>
          <p:cNvPr id="23" name="Rectangle 22"/>
          <p:cNvSpPr/>
          <p:nvPr/>
        </p:nvSpPr>
        <p:spPr>
          <a:xfrm>
            <a:off x="4322463" y="2260605"/>
            <a:ext cx="922047"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6:30 pm</a:t>
            </a:r>
          </a:p>
        </p:txBody>
      </p:sp>
      <p:sp>
        <p:nvSpPr>
          <p:cNvPr id="24" name="Rectangle 23"/>
          <p:cNvSpPr/>
          <p:nvPr/>
        </p:nvSpPr>
        <p:spPr>
          <a:xfrm>
            <a:off x="3389560" y="2578534"/>
            <a:ext cx="1396536"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William Morgan</a:t>
            </a:r>
          </a:p>
        </p:txBody>
      </p:sp>
      <p:sp>
        <p:nvSpPr>
          <p:cNvPr id="25" name="Rectangle 24"/>
          <p:cNvSpPr/>
          <p:nvPr/>
        </p:nvSpPr>
        <p:spPr>
          <a:xfrm rot="655564">
            <a:off x="7772501" y="3242682"/>
            <a:ext cx="223138" cy="215444"/>
          </a:xfrm>
          <a:prstGeom prst="rect">
            <a:avLst/>
          </a:prstGeom>
        </p:spPr>
        <p:txBody>
          <a:bodyPr wrap="none">
            <a:spAutoFit/>
          </a:bodyPr>
          <a:lstStyle/>
          <a:p>
            <a:r>
              <a:rPr lang="en-US" sz="800" b="1" dirty="0">
                <a:solidFill>
                  <a:schemeClr val="bg2"/>
                </a:solidFill>
                <a:latin typeface="Roboto"/>
                <a:ea typeface="Roboto"/>
                <a:sym typeface="Roboto"/>
              </a:rPr>
              <a:t>/</a:t>
            </a:r>
            <a:endParaRPr lang="en-US" sz="800" b="1" dirty="0">
              <a:solidFill>
                <a:schemeClr val="bg2"/>
              </a:solidFill>
            </a:endParaRPr>
          </a:p>
        </p:txBody>
      </p:sp>
      <p:cxnSp>
        <p:nvCxnSpPr>
          <p:cNvPr id="7" name="Straight Connector 6"/>
          <p:cNvCxnSpPr/>
          <p:nvPr/>
        </p:nvCxnSpPr>
        <p:spPr>
          <a:xfrm rot="-540000" flipV="1">
            <a:off x="5731070" y="304810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 flipV="1">
            <a:off x="5732468" y="313339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 flipV="1">
            <a:off x="5740857" y="321728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 flipV="1">
            <a:off x="5740857" y="330117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556640" y="2742574"/>
            <a:ext cx="832279" cy="307777"/>
          </a:xfrm>
          <a:prstGeom prst="rect">
            <a:avLst/>
          </a:prstGeom>
        </p:spPr>
        <p:txBody>
          <a:bodyPr wrap="none">
            <a:spAutoFit/>
          </a:bodyPr>
          <a:lstStyle/>
          <a:p>
            <a:r>
              <a:rPr lang="en-US" dirty="0">
                <a:solidFill>
                  <a:schemeClr val="bg2"/>
                </a:solidFill>
                <a:latin typeface="Roboto"/>
                <a:ea typeface="Roboto"/>
                <a:cs typeface="Roboto"/>
                <a:sym typeface="Roboto"/>
              </a:rPr>
              <a:t>Holyoke</a:t>
            </a:r>
            <a:endParaRPr lang="en-US" dirty="0">
              <a:solidFill>
                <a:schemeClr val="bg2"/>
              </a:solidFill>
            </a:endParaRPr>
          </a:p>
        </p:txBody>
      </p:sp>
      <p:sp>
        <p:nvSpPr>
          <p:cNvPr id="30" name="TextBox 29"/>
          <p:cNvSpPr txBox="1"/>
          <p:nvPr/>
        </p:nvSpPr>
        <p:spPr>
          <a:xfrm>
            <a:off x="7814208" y="3250647"/>
            <a:ext cx="290007" cy="276999"/>
          </a:xfrm>
          <a:prstGeom prst="rect">
            <a:avLst/>
          </a:prstGeom>
          <a:noFill/>
        </p:spPr>
        <p:txBody>
          <a:bodyPr wrap="square" rtlCol="0">
            <a:spAutoFit/>
          </a:bodyPr>
          <a:lstStyle/>
          <a:p>
            <a:r>
              <a:rPr lang="en-US" sz="1200" dirty="0">
                <a:solidFill>
                  <a:schemeClr val="bg2"/>
                </a:solidFill>
              </a:rPr>
              <a:t>4</a:t>
            </a:r>
          </a:p>
        </p:txBody>
      </p:sp>
      <p:cxnSp>
        <p:nvCxnSpPr>
          <p:cNvPr id="39" name="Straight Connector 38"/>
          <p:cNvCxnSpPr/>
          <p:nvPr/>
        </p:nvCxnSpPr>
        <p:spPr>
          <a:xfrm rot="-540000" flipV="1">
            <a:off x="5200438" y="306932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 flipV="1">
            <a:off x="5192049" y="3163879"/>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 flipV="1">
            <a:off x="5204634" y="323164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rot="704574">
            <a:off x="4008979" y="3252424"/>
            <a:ext cx="367636" cy="246221"/>
          </a:xfrm>
          <a:prstGeom prst="rect">
            <a:avLst/>
          </a:prstGeom>
        </p:spPr>
        <p:txBody>
          <a:bodyPr wrap="square">
            <a:spAutoFit/>
          </a:bodyPr>
          <a:lstStyle/>
          <a:p>
            <a:r>
              <a:rPr lang="en-US" sz="1000" b="1" dirty="0">
                <a:solidFill>
                  <a:schemeClr val="bg2"/>
                </a:solidFill>
                <a:latin typeface="Roboto"/>
                <a:ea typeface="Roboto"/>
                <a:sym typeface="Roboto"/>
              </a:rPr>
              <a:t>/</a:t>
            </a:r>
            <a:endParaRPr lang="en-US" sz="1000" b="1" dirty="0">
              <a:solidFill>
                <a:srgbClr val="FF0000"/>
              </a:solidFill>
            </a:endParaRPr>
          </a:p>
        </p:txBody>
      </p:sp>
      <p:cxnSp>
        <p:nvCxnSpPr>
          <p:cNvPr id="40" name="Straight Connector 39"/>
          <p:cNvCxnSpPr/>
          <p:nvPr/>
        </p:nvCxnSpPr>
        <p:spPr>
          <a:xfrm rot="-540000" flipV="1">
            <a:off x="5734539" y="338404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069079" y="3244712"/>
            <a:ext cx="290007" cy="276999"/>
          </a:xfrm>
          <a:prstGeom prst="rect">
            <a:avLst/>
          </a:prstGeom>
          <a:noFill/>
        </p:spPr>
        <p:txBody>
          <a:bodyPr wrap="square" rtlCol="0">
            <a:spAutoFit/>
          </a:bodyPr>
          <a:lstStyle/>
          <a:p>
            <a:r>
              <a:rPr lang="en-US" sz="1200" dirty="0">
                <a:solidFill>
                  <a:schemeClr val="bg2"/>
                </a:solidFill>
              </a:rPr>
              <a:t>3</a:t>
            </a:r>
          </a:p>
        </p:txBody>
      </p:sp>
      <p:sp>
        <p:nvSpPr>
          <p:cNvPr id="48" name="Google Shape;70;p13"/>
          <p:cNvSpPr txBox="1"/>
          <p:nvPr/>
        </p:nvSpPr>
        <p:spPr>
          <a:xfrm>
            <a:off x="116182" y="4613451"/>
            <a:ext cx="8851353" cy="425168"/>
          </a:xfrm>
          <a:prstGeom prst="rect">
            <a:avLst/>
          </a:prstGeom>
          <a:noFill/>
          <a:ln>
            <a:noFill/>
          </a:ln>
        </p:spPr>
        <p:txBody>
          <a:bodyPr spcFirstLastPara="1" wrap="square" lIns="91425" tIns="91425" rIns="91425" bIns="91425" anchor="t" anchorCtr="0">
            <a:noAutofit/>
          </a:bodyPr>
          <a:lstStyle/>
          <a:p>
            <a:pPr lvl="0" indent="228600"/>
            <a:r>
              <a:rPr lang="en-US" sz="1600" dirty="0">
                <a:solidFill>
                  <a:schemeClr val="bg2"/>
                </a:solidFill>
                <a:latin typeface="Roboto"/>
                <a:ea typeface="Roboto"/>
                <a:cs typeface="Roboto"/>
                <a:sym typeface="Roboto"/>
              </a:rPr>
              <a:t>Let’s look ahead to the next slide for some additional score keeping items…</a:t>
            </a:r>
          </a:p>
        </p:txBody>
      </p:sp>
      <p:cxnSp>
        <p:nvCxnSpPr>
          <p:cNvPr id="43" name="Straight Connector 42"/>
          <p:cNvCxnSpPr/>
          <p:nvPr/>
        </p:nvCxnSpPr>
        <p:spPr>
          <a:xfrm rot="-540000" flipV="1">
            <a:off x="5731070" y="3486347"/>
            <a:ext cx="121701"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 flipV="1">
            <a:off x="5727600" y="3579348"/>
            <a:ext cx="121701"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 flipV="1">
            <a:off x="5737330" y="3639597"/>
            <a:ext cx="121701"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 flipV="1">
            <a:off x="5725401" y="3817316"/>
            <a:ext cx="121701"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 flipV="1">
            <a:off x="5725402" y="3733474"/>
            <a:ext cx="121701"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rot="909087">
            <a:off x="7770479" y="3380436"/>
            <a:ext cx="232756" cy="246221"/>
          </a:xfrm>
          <a:prstGeom prst="rect">
            <a:avLst/>
          </a:prstGeom>
        </p:spPr>
        <p:txBody>
          <a:bodyPr wrap="none">
            <a:spAutoFit/>
          </a:bodyPr>
          <a:lstStyle/>
          <a:p>
            <a:r>
              <a:rPr lang="en-US" sz="1000" b="1" dirty="0">
                <a:solidFill>
                  <a:srgbClr val="FF0000"/>
                </a:solidFill>
                <a:latin typeface="Roboto"/>
                <a:ea typeface="Roboto"/>
                <a:sym typeface="Roboto"/>
              </a:rPr>
              <a:t>/</a:t>
            </a:r>
            <a:endParaRPr lang="en-US" sz="1000" dirty="0">
              <a:solidFill>
                <a:srgbClr val="FF0000"/>
              </a:solidFill>
            </a:endParaRPr>
          </a:p>
        </p:txBody>
      </p:sp>
      <p:sp>
        <p:nvSpPr>
          <p:cNvPr id="50" name="Rectangle 49"/>
          <p:cNvSpPr/>
          <p:nvPr/>
        </p:nvSpPr>
        <p:spPr>
          <a:xfrm rot="909087">
            <a:off x="4030499" y="3398601"/>
            <a:ext cx="232756" cy="246221"/>
          </a:xfrm>
          <a:prstGeom prst="rect">
            <a:avLst/>
          </a:prstGeom>
        </p:spPr>
        <p:txBody>
          <a:bodyPr wrap="square">
            <a:spAutoFit/>
          </a:bodyPr>
          <a:lstStyle/>
          <a:p>
            <a:r>
              <a:rPr lang="en-US" sz="1000" b="1" dirty="0">
                <a:solidFill>
                  <a:srgbClr val="FF0000"/>
                </a:solidFill>
                <a:latin typeface="Roboto"/>
                <a:ea typeface="Roboto"/>
                <a:sym typeface="Roboto"/>
              </a:rPr>
              <a:t>/</a:t>
            </a:r>
            <a:endParaRPr lang="en-US" sz="1000" dirty="0">
              <a:solidFill>
                <a:srgbClr val="FF0000"/>
              </a:solidFill>
            </a:endParaRPr>
          </a:p>
        </p:txBody>
      </p:sp>
      <p:sp>
        <p:nvSpPr>
          <p:cNvPr id="51" name="Rectangle 50"/>
          <p:cNvSpPr/>
          <p:nvPr/>
        </p:nvSpPr>
        <p:spPr>
          <a:xfrm rot="909087">
            <a:off x="4022270" y="3743714"/>
            <a:ext cx="232756" cy="246221"/>
          </a:xfrm>
          <a:prstGeom prst="rect">
            <a:avLst/>
          </a:prstGeom>
        </p:spPr>
        <p:txBody>
          <a:bodyPr wrap="none">
            <a:spAutoFit/>
          </a:bodyPr>
          <a:lstStyle/>
          <a:p>
            <a:r>
              <a:rPr lang="en-US" sz="1000" b="1" dirty="0">
                <a:solidFill>
                  <a:srgbClr val="FF0000"/>
                </a:solidFill>
                <a:latin typeface="Roboto"/>
                <a:ea typeface="Roboto"/>
                <a:sym typeface="Roboto"/>
              </a:rPr>
              <a:t>/</a:t>
            </a:r>
            <a:endParaRPr lang="en-US" sz="1000" dirty="0">
              <a:solidFill>
                <a:srgbClr val="FF0000"/>
              </a:solidFill>
            </a:endParaRPr>
          </a:p>
        </p:txBody>
      </p:sp>
      <p:sp>
        <p:nvSpPr>
          <p:cNvPr id="52" name="Rectangle 51"/>
          <p:cNvSpPr/>
          <p:nvPr/>
        </p:nvSpPr>
        <p:spPr>
          <a:xfrm rot="909087">
            <a:off x="7767692" y="3734826"/>
            <a:ext cx="232756" cy="246221"/>
          </a:xfrm>
          <a:prstGeom prst="rect">
            <a:avLst/>
          </a:prstGeom>
        </p:spPr>
        <p:txBody>
          <a:bodyPr wrap="none">
            <a:spAutoFit/>
          </a:bodyPr>
          <a:lstStyle/>
          <a:p>
            <a:r>
              <a:rPr lang="en-US" sz="1000" b="1" dirty="0">
                <a:solidFill>
                  <a:srgbClr val="FF0000"/>
                </a:solidFill>
                <a:latin typeface="Roboto"/>
                <a:ea typeface="Roboto"/>
                <a:sym typeface="Roboto"/>
              </a:rPr>
              <a:t>/</a:t>
            </a:r>
            <a:endParaRPr lang="en-US" sz="1000" dirty="0">
              <a:solidFill>
                <a:srgbClr val="FF0000"/>
              </a:solidFill>
            </a:endParaRPr>
          </a:p>
        </p:txBody>
      </p:sp>
      <p:sp>
        <p:nvSpPr>
          <p:cNvPr id="53" name="Rectangle 52"/>
          <p:cNvSpPr/>
          <p:nvPr/>
        </p:nvSpPr>
        <p:spPr>
          <a:xfrm rot="909087">
            <a:off x="4026385" y="3577607"/>
            <a:ext cx="232756" cy="246221"/>
          </a:xfrm>
          <a:prstGeom prst="rect">
            <a:avLst/>
          </a:prstGeom>
        </p:spPr>
        <p:txBody>
          <a:bodyPr wrap="none">
            <a:spAutoFit/>
          </a:bodyPr>
          <a:lstStyle/>
          <a:p>
            <a:r>
              <a:rPr lang="en-US" sz="1000" b="1" dirty="0">
                <a:solidFill>
                  <a:srgbClr val="FF0000"/>
                </a:solidFill>
                <a:latin typeface="Roboto"/>
                <a:ea typeface="Roboto"/>
                <a:sym typeface="Roboto"/>
              </a:rPr>
              <a:t>/</a:t>
            </a:r>
            <a:endParaRPr lang="en-US" sz="1000" dirty="0">
              <a:solidFill>
                <a:srgbClr val="FF0000"/>
              </a:solidFill>
            </a:endParaRPr>
          </a:p>
        </p:txBody>
      </p:sp>
      <p:sp>
        <p:nvSpPr>
          <p:cNvPr id="54" name="Rectangle 53"/>
          <p:cNvSpPr/>
          <p:nvPr/>
        </p:nvSpPr>
        <p:spPr>
          <a:xfrm rot="909087">
            <a:off x="7767692" y="3577607"/>
            <a:ext cx="232756" cy="246221"/>
          </a:xfrm>
          <a:prstGeom prst="rect">
            <a:avLst/>
          </a:prstGeom>
        </p:spPr>
        <p:txBody>
          <a:bodyPr wrap="none">
            <a:spAutoFit/>
          </a:bodyPr>
          <a:lstStyle/>
          <a:p>
            <a:r>
              <a:rPr lang="en-US" sz="1000" b="1" dirty="0">
                <a:solidFill>
                  <a:srgbClr val="FF0000"/>
                </a:solidFill>
                <a:latin typeface="Roboto"/>
                <a:ea typeface="Roboto"/>
                <a:sym typeface="Roboto"/>
              </a:rPr>
              <a:t>/</a:t>
            </a:r>
            <a:endParaRPr lang="en-US" sz="1000" dirty="0">
              <a:solidFill>
                <a:srgbClr val="FF0000"/>
              </a:solidFill>
            </a:endParaRPr>
          </a:p>
        </p:txBody>
      </p:sp>
      <p:cxnSp>
        <p:nvCxnSpPr>
          <p:cNvPr id="55" name="Straight Connector 54"/>
          <p:cNvCxnSpPr/>
          <p:nvPr/>
        </p:nvCxnSpPr>
        <p:spPr>
          <a:xfrm rot="-540000" flipV="1">
            <a:off x="5725401" y="3899399"/>
            <a:ext cx="121701"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 flipV="1">
            <a:off x="5717226" y="4000576"/>
            <a:ext cx="121701"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 flipV="1">
            <a:off x="5844724" y="3146203"/>
            <a:ext cx="121701"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 flipV="1">
            <a:off x="5205322" y="3314990"/>
            <a:ext cx="121701"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 flipV="1">
            <a:off x="5200438" y="3487547"/>
            <a:ext cx="121701"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 flipV="1">
            <a:off x="5192427" y="3400625"/>
            <a:ext cx="121701"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 flipV="1">
            <a:off x="5841586" y="3069294"/>
            <a:ext cx="121701"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 flipV="1">
            <a:off x="5851483" y="3228516"/>
            <a:ext cx="121701"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 flipV="1">
            <a:off x="5851484" y="3314502"/>
            <a:ext cx="121701"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773852" y="3419865"/>
            <a:ext cx="497693" cy="276999"/>
          </a:xfrm>
          <a:prstGeom prst="rect">
            <a:avLst/>
          </a:prstGeom>
          <a:noFill/>
        </p:spPr>
        <p:txBody>
          <a:bodyPr wrap="square" rtlCol="0">
            <a:spAutoFit/>
          </a:bodyPr>
          <a:lstStyle/>
          <a:p>
            <a:r>
              <a:rPr lang="en-US" sz="1200" dirty="0">
                <a:solidFill>
                  <a:srgbClr val="FF0000"/>
                </a:solidFill>
              </a:rPr>
              <a:t>10</a:t>
            </a:r>
          </a:p>
        </p:txBody>
      </p:sp>
      <p:sp>
        <p:nvSpPr>
          <p:cNvPr id="65" name="TextBox 64"/>
          <p:cNvSpPr txBox="1"/>
          <p:nvPr/>
        </p:nvSpPr>
        <p:spPr>
          <a:xfrm>
            <a:off x="4075629" y="3411476"/>
            <a:ext cx="497693" cy="276999"/>
          </a:xfrm>
          <a:prstGeom prst="rect">
            <a:avLst/>
          </a:prstGeom>
          <a:noFill/>
        </p:spPr>
        <p:txBody>
          <a:bodyPr wrap="square" rtlCol="0">
            <a:spAutoFit/>
          </a:bodyPr>
          <a:lstStyle/>
          <a:p>
            <a:r>
              <a:rPr lang="en-US" sz="1200" dirty="0">
                <a:solidFill>
                  <a:srgbClr val="FF0000"/>
                </a:solidFill>
              </a:rPr>
              <a:t>4</a:t>
            </a:r>
          </a:p>
        </p:txBody>
      </p:sp>
      <p:sp>
        <p:nvSpPr>
          <p:cNvPr id="66" name="TextBox 65"/>
          <p:cNvSpPr txBox="1"/>
          <p:nvPr/>
        </p:nvSpPr>
        <p:spPr>
          <a:xfrm>
            <a:off x="4074757" y="3587727"/>
            <a:ext cx="497693" cy="276999"/>
          </a:xfrm>
          <a:prstGeom prst="rect">
            <a:avLst/>
          </a:prstGeom>
          <a:noFill/>
        </p:spPr>
        <p:txBody>
          <a:bodyPr wrap="square" rtlCol="0">
            <a:spAutoFit/>
          </a:bodyPr>
          <a:lstStyle/>
          <a:p>
            <a:r>
              <a:rPr lang="en-US" sz="1200" dirty="0">
                <a:solidFill>
                  <a:srgbClr val="FF0000"/>
                </a:solidFill>
              </a:rPr>
              <a:t>5</a:t>
            </a:r>
          </a:p>
        </p:txBody>
      </p:sp>
      <p:sp>
        <p:nvSpPr>
          <p:cNvPr id="72" name="TextBox 71"/>
          <p:cNvSpPr txBox="1"/>
          <p:nvPr/>
        </p:nvSpPr>
        <p:spPr>
          <a:xfrm>
            <a:off x="7765463" y="3589083"/>
            <a:ext cx="497693" cy="276999"/>
          </a:xfrm>
          <a:prstGeom prst="rect">
            <a:avLst/>
          </a:prstGeom>
          <a:noFill/>
        </p:spPr>
        <p:txBody>
          <a:bodyPr wrap="square" rtlCol="0">
            <a:spAutoFit/>
          </a:bodyPr>
          <a:lstStyle/>
          <a:p>
            <a:r>
              <a:rPr lang="en-US" sz="1200" dirty="0">
                <a:solidFill>
                  <a:srgbClr val="FF0000"/>
                </a:solidFill>
              </a:rPr>
              <a:t>13</a:t>
            </a:r>
          </a:p>
        </p:txBody>
      </p:sp>
      <p:sp>
        <p:nvSpPr>
          <p:cNvPr id="73" name="TextBox 72"/>
          <p:cNvSpPr txBox="1"/>
          <p:nvPr/>
        </p:nvSpPr>
        <p:spPr>
          <a:xfrm>
            <a:off x="7766871" y="3755535"/>
            <a:ext cx="497693" cy="276999"/>
          </a:xfrm>
          <a:prstGeom prst="rect">
            <a:avLst/>
          </a:prstGeom>
          <a:noFill/>
        </p:spPr>
        <p:txBody>
          <a:bodyPr wrap="square" rtlCol="0">
            <a:spAutoFit/>
          </a:bodyPr>
          <a:lstStyle/>
          <a:p>
            <a:r>
              <a:rPr lang="en-US" sz="1200" dirty="0">
                <a:solidFill>
                  <a:srgbClr val="FF0000"/>
                </a:solidFill>
              </a:rPr>
              <a:t>16</a:t>
            </a:r>
          </a:p>
        </p:txBody>
      </p:sp>
      <p:cxnSp>
        <p:nvCxnSpPr>
          <p:cNvPr id="74" name="Straight Connector 73"/>
          <p:cNvCxnSpPr/>
          <p:nvPr/>
        </p:nvCxnSpPr>
        <p:spPr>
          <a:xfrm rot="-540000" flipV="1">
            <a:off x="5198728" y="3570565"/>
            <a:ext cx="121701"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14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childTnLst>
                          </p:cTn>
                        </p:par>
                        <p:par>
                          <p:cTn id="8" fill="hold">
                            <p:stCondLst>
                              <p:cond delay="500"/>
                            </p:stCondLst>
                            <p:childTnLst>
                              <p:par>
                                <p:cTn id="9" presetID="2" presetClass="entr" presetSubtype="8"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50" fill="hold"/>
                                        <p:tgtEl>
                                          <p:spTgt spid="5"/>
                                        </p:tgtEl>
                                        <p:attrNameLst>
                                          <p:attrName>ppt_x</p:attrName>
                                        </p:attrNameLst>
                                      </p:cBhvr>
                                      <p:tavLst>
                                        <p:tav tm="0">
                                          <p:val>
                                            <p:strVal val="0-#ppt_w/2"/>
                                          </p:val>
                                        </p:tav>
                                        <p:tav tm="100000">
                                          <p:val>
                                            <p:strVal val="#ppt_x"/>
                                          </p:val>
                                        </p:tav>
                                      </p:tavLst>
                                    </p:anim>
                                    <p:anim calcmode="lin" valueType="num">
                                      <p:cBhvr additive="base">
                                        <p:cTn id="12" dur="125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6" presetClass="entr" presetSubtype="0" fill="hold" nodeType="afterEffect">
                                  <p:stCondLst>
                                    <p:cond delay="500"/>
                                  </p:stCondLst>
                                  <p:childTnLst>
                                    <p:set>
                                      <p:cBhvr>
                                        <p:cTn id="15" dur="1" fill="hold">
                                          <p:stCondLst>
                                            <p:cond delay="0"/>
                                          </p:stCondLst>
                                        </p:cTn>
                                        <p:tgtEl>
                                          <p:spTgt spid="43"/>
                                        </p:tgtEl>
                                        <p:attrNameLst>
                                          <p:attrName>style.visibility</p:attrName>
                                        </p:attrNameLst>
                                      </p:cBhvr>
                                      <p:to>
                                        <p:strVal val="visible"/>
                                      </p:to>
                                    </p:set>
                                    <p:animEffect transition="in" filter="wipe(down)">
                                      <p:cBhvr>
                                        <p:cTn id="16" dur="580">
                                          <p:stCondLst>
                                            <p:cond delay="0"/>
                                          </p:stCondLst>
                                        </p:cTn>
                                        <p:tgtEl>
                                          <p:spTgt spid="43"/>
                                        </p:tgtEl>
                                      </p:cBhvr>
                                    </p:animEffect>
                                    <p:anim calcmode="lin" valueType="num">
                                      <p:cBhvr>
                                        <p:cTn id="17"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22" dur="26">
                                          <p:stCondLst>
                                            <p:cond delay="650"/>
                                          </p:stCondLst>
                                        </p:cTn>
                                        <p:tgtEl>
                                          <p:spTgt spid="43"/>
                                        </p:tgtEl>
                                      </p:cBhvr>
                                      <p:to x="100000" y="60000"/>
                                    </p:animScale>
                                    <p:animScale>
                                      <p:cBhvr>
                                        <p:cTn id="23" dur="166" decel="50000">
                                          <p:stCondLst>
                                            <p:cond delay="676"/>
                                          </p:stCondLst>
                                        </p:cTn>
                                        <p:tgtEl>
                                          <p:spTgt spid="43"/>
                                        </p:tgtEl>
                                      </p:cBhvr>
                                      <p:to x="100000" y="100000"/>
                                    </p:animScale>
                                    <p:animScale>
                                      <p:cBhvr>
                                        <p:cTn id="24" dur="26">
                                          <p:stCondLst>
                                            <p:cond delay="1312"/>
                                          </p:stCondLst>
                                        </p:cTn>
                                        <p:tgtEl>
                                          <p:spTgt spid="43"/>
                                        </p:tgtEl>
                                      </p:cBhvr>
                                      <p:to x="100000" y="80000"/>
                                    </p:animScale>
                                    <p:animScale>
                                      <p:cBhvr>
                                        <p:cTn id="25" dur="166" decel="50000">
                                          <p:stCondLst>
                                            <p:cond delay="1338"/>
                                          </p:stCondLst>
                                        </p:cTn>
                                        <p:tgtEl>
                                          <p:spTgt spid="43"/>
                                        </p:tgtEl>
                                      </p:cBhvr>
                                      <p:to x="100000" y="100000"/>
                                    </p:animScale>
                                    <p:animScale>
                                      <p:cBhvr>
                                        <p:cTn id="26" dur="26">
                                          <p:stCondLst>
                                            <p:cond delay="1642"/>
                                          </p:stCondLst>
                                        </p:cTn>
                                        <p:tgtEl>
                                          <p:spTgt spid="43"/>
                                        </p:tgtEl>
                                      </p:cBhvr>
                                      <p:to x="100000" y="90000"/>
                                    </p:animScale>
                                    <p:animScale>
                                      <p:cBhvr>
                                        <p:cTn id="27" dur="166" decel="50000">
                                          <p:stCondLst>
                                            <p:cond delay="1668"/>
                                          </p:stCondLst>
                                        </p:cTn>
                                        <p:tgtEl>
                                          <p:spTgt spid="43"/>
                                        </p:tgtEl>
                                      </p:cBhvr>
                                      <p:to x="100000" y="100000"/>
                                    </p:animScale>
                                    <p:animScale>
                                      <p:cBhvr>
                                        <p:cTn id="28" dur="26">
                                          <p:stCondLst>
                                            <p:cond delay="1808"/>
                                          </p:stCondLst>
                                        </p:cTn>
                                        <p:tgtEl>
                                          <p:spTgt spid="43"/>
                                        </p:tgtEl>
                                      </p:cBhvr>
                                      <p:to x="100000" y="95000"/>
                                    </p:animScale>
                                    <p:animScale>
                                      <p:cBhvr>
                                        <p:cTn id="29" dur="166" decel="50000">
                                          <p:stCondLst>
                                            <p:cond delay="1834"/>
                                          </p:stCondLst>
                                        </p:cTn>
                                        <p:tgtEl>
                                          <p:spTgt spid="43"/>
                                        </p:tgtEl>
                                      </p:cBhvr>
                                      <p:to x="100000" y="100000"/>
                                    </p:animScale>
                                  </p:childTnLst>
                                </p:cTn>
                              </p:par>
                              <p:par>
                                <p:cTn id="30" presetID="26" presetClass="entr" presetSubtype="0" fill="hold" nodeType="withEffect">
                                  <p:stCondLst>
                                    <p:cond delay="750"/>
                                  </p:stCondLst>
                                  <p:childTnLst>
                                    <p:set>
                                      <p:cBhvr>
                                        <p:cTn id="31" dur="1" fill="hold">
                                          <p:stCondLst>
                                            <p:cond delay="0"/>
                                          </p:stCondLst>
                                        </p:cTn>
                                        <p:tgtEl>
                                          <p:spTgt spid="45"/>
                                        </p:tgtEl>
                                        <p:attrNameLst>
                                          <p:attrName>style.visibility</p:attrName>
                                        </p:attrNameLst>
                                      </p:cBhvr>
                                      <p:to>
                                        <p:strVal val="visible"/>
                                      </p:to>
                                    </p:set>
                                    <p:animEffect transition="in" filter="wipe(down)">
                                      <p:cBhvr>
                                        <p:cTn id="32" dur="580">
                                          <p:stCondLst>
                                            <p:cond delay="0"/>
                                          </p:stCondLst>
                                        </p:cTn>
                                        <p:tgtEl>
                                          <p:spTgt spid="45"/>
                                        </p:tgtEl>
                                      </p:cBhvr>
                                    </p:animEffect>
                                    <p:anim calcmode="lin" valueType="num">
                                      <p:cBhvr>
                                        <p:cTn id="33"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38" dur="26">
                                          <p:stCondLst>
                                            <p:cond delay="650"/>
                                          </p:stCondLst>
                                        </p:cTn>
                                        <p:tgtEl>
                                          <p:spTgt spid="45"/>
                                        </p:tgtEl>
                                      </p:cBhvr>
                                      <p:to x="100000" y="60000"/>
                                    </p:animScale>
                                    <p:animScale>
                                      <p:cBhvr>
                                        <p:cTn id="39" dur="166" decel="50000">
                                          <p:stCondLst>
                                            <p:cond delay="676"/>
                                          </p:stCondLst>
                                        </p:cTn>
                                        <p:tgtEl>
                                          <p:spTgt spid="45"/>
                                        </p:tgtEl>
                                      </p:cBhvr>
                                      <p:to x="100000" y="100000"/>
                                    </p:animScale>
                                    <p:animScale>
                                      <p:cBhvr>
                                        <p:cTn id="40" dur="26">
                                          <p:stCondLst>
                                            <p:cond delay="1312"/>
                                          </p:stCondLst>
                                        </p:cTn>
                                        <p:tgtEl>
                                          <p:spTgt spid="45"/>
                                        </p:tgtEl>
                                      </p:cBhvr>
                                      <p:to x="100000" y="80000"/>
                                    </p:animScale>
                                    <p:animScale>
                                      <p:cBhvr>
                                        <p:cTn id="41" dur="166" decel="50000">
                                          <p:stCondLst>
                                            <p:cond delay="1338"/>
                                          </p:stCondLst>
                                        </p:cTn>
                                        <p:tgtEl>
                                          <p:spTgt spid="45"/>
                                        </p:tgtEl>
                                      </p:cBhvr>
                                      <p:to x="100000" y="100000"/>
                                    </p:animScale>
                                    <p:animScale>
                                      <p:cBhvr>
                                        <p:cTn id="42" dur="26">
                                          <p:stCondLst>
                                            <p:cond delay="1642"/>
                                          </p:stCondLst>
                                        </p:cTn>
                                        <p:tgtEl>
                                          <p:spTgt spid="45"/>
                                        </p:tgtEl>
                                      </p:cBhvr>
                                      <p:to x="100000" y="90000"/>
                                    </p:animScale>
                                    <p:animScale>
                                      <p:cBhvr>
                                        <p:cTn id="43" dur="166" decel="50000">
                                          <p:stCondLst>
                                            <p:cond delay="1668"/>
                                          </p:stCondLst>
                                        </p:cTn>
                                        <p:tgtEl>
                                          <p:spTgt spid="45"/>
                                        </p:tgtEl>
                                      </p:cBhvr>
                                      <p:to x="100000" y="100000"/>
                                    </p:animScale>
                                    <p:animScale>
                                      <p:cBhvr>
                                        <p:cTn id="44" dur="26">
                                          <p:stCondLst>
                                            <p:cond delay="1808"/>
                                          </p:stCondLst>
                                        </p:cTn>
                                        <p:tgtEl>
                                          <p:spTgt spid="45"/>
                                        </p:tgtEl>
                                      </p:cBhvr>
                                      <p:to x="100000" y="95000"/>
                                    </p:animScale>
                                    <p:animScale>
                                      <p:cBhvr>
                                        <p:cTn id="45" dur="166" decel="50000">
                                          <p:stCondLst>
                                            <p:cond delay="1834"/>
                                          </p:stCondLst>
                                        </p:cTn>
                                        <p:tgtEl>
                                          <p:spTgt spid="45"/>
                                        </p:tgtEl>
                                      </p:cBhvr>
                                      <p:to x="100000" y="100000"/>
                                    </p:animScale>
                                  </p:childTnLst>
                                </p:cTn>
                              </p:par>
                              <p:par>
                                <p:cTn id="46" presetID="26" presetClass="entr" presetSubtype="0" fill="hold" nodeType="withEffect">
                                  <p:stCondLst>
                                    <p:cond delay="1000"/>
                                  </p:stCondLst>
                                  <p:childTnLst>
                                    <p:set>
                                      <p:cBhvr>
                                        <p:cTn id="47" dur="1" fill="hold">
                                          <p:stCondLst>
                                            <p:cond delay="0"/>
                                          </p:stCondLst>
                                        </p:cTn>
                                        <p:tgtEl>
                                          <p:spTgt spid="49"/>
                                        </p:tgtEl>
                                        <p:attrNameLst>
                                          <p:attrName>style.visibility</p:attrName>
                                        </p:attrNameLst>
                                      </p:cBhvr>
                                      <p:to>
                                        <p:strVal val="visible"/>
                                      </p:to>
                                    </p:set>
                                    <p:animEffect transition="in" filter="wipe(down)">
                                      <p:cBhvr>
                                        <p:cTn id="48" dur="580">
                                          <p:stCondLst>
                                            <p:cond delay="0"/>
                                          </p:stCondLst>
                                        </p:cTn>
                                        <p:tgtEl>
                                          <p:spTgt spid="49"/>
                                        </p:tgtEl>
                                      </p:cBhvr>
                                    </p:animEffect>
                                    <p:anim calcmode="lin" valueType="num">
                                      <p:cBhvr>
                                        <p:cTn id="49"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54" dur="26">
                                          <p:stCondLst>
                                            <p:cond delay="650"/>
                                          </p:stCondLst>
                                        </p:cTn>
                                        <p:tgtEl>
                                          <p:spTgt spid="49"/>
                                        </p:tgtEl>
                                      </p:cBhvr>
                                      <p:to x="100000" y="60000"/>
                                    </p:animScale>
                                    <p:animScale>
                                      <p:cBhvr>
                                        <p:cTn id="55" dur="166" decel="50000">
                                          <p:stCondLst>
                                            <p:cond delay="676"/>
                                          </p:stCondLst>
                                        </p:cTn>
                                        <p:tgtEl>
                                          <p:spTgt spid="49"/>
                                        </p:tgtEl>
                                      </p:cBhvr>
                                      <p:to x="100000" y="100000"/>
                                    </p:animScale>
                                    <p:animScale>
                                      <p:cBhvr>
                                        <p:cTn id="56" dur="26">
                                          <p:stCondLst>
                                            <p:cond delay="1312"/>
                                          </p:stCondLst>
                                        </p:cTn>
                                        <p:tgtEl>
                                          <p:spTgt spid="49"/>
                                        </p:tgtEl>
                                      </p:cBhvr>
                                      <p:to x="100000" y="80000"/>
                                    </p:animScale>
                                    <p:animScale>
                                      <p:cBhvr>
                                        <p:cTn id="57" dur="166" decel="50000">
                                          <p:stCondLst>
                                            <p:cond delay="1338"/>
                                          </p:stCondLst>
                                        </p:cTn>
                                        <p:tgtEl>
                                          <p:spTgt spid="49"/>
                                        </p:tgtEl>
                                      </p:cBhvr>
                                      <p:to x="100000" y="100000"/>
                                    </p:animScale>
                                    <p:animScale>
                                      <p:cBhvr>
                                        <p:cTn id="58" dur="26">
                                          <p:stCondLst>
                                            <p:cond delay="1642"/>
                                          </p:stCondLst>
                                        </p:cTn>
                                        <p:tgtEl>
                                          <p:spTgt spid="49"/>
                                        </p:tgtEl>
                                      </p:cBhvr>
                                      <p:to x="100000" y="90000"/>
                                    </p:animScale>
                                    <p:animScale>
                                      <p:cBhvr>
                                        <p:cTn id="59" dur="166" decel="50000">
                                          <p:stCondLst>
                                            <p:cond delay="1668"/>
                                          </p:stCondLst>
                                        </p:cTn>
                                        <p:tgtEl>
                                          <p:spTgt spid="49"/>
                                        </p:tgtEl>
                                      </p:cBhvr>
                                      <p:to x="100000" y="100000"/>
                                    </p:animScale>
                                    <p:animScale>
                                      <p:cBhvr>
                                        <p:cTn id="60" dur="26">
                                          <p:stCondLst>
                                            <p:cond delay="1808"/>
                                          </p:stCondLst>
                                        </p:cTn>
                                        <p:tgtEl>
                                          <p:spTgt spid="49"/>
                                        </p:tgtEl>
                                      </p:cBhvr>
                                      <p:to x="100000" y="95000"/>
                                    </p:animScale>
                                    <p:animScale>
                                      <p:cBhvr>
                                        <p:cTn id="61" dur="166" decel="50000">
                                          <p:stCondLst>
                                            <p:cond delay="1834"/>
                                          </p:stCondLst>
                                        </p:cTn>
                                        <p:tgtEl>
                                          <p:spTgt spid="49"/>
                                        </p:tgtEl>
                                      </p:cBhvr>
                                      <p:to x="100000" y="100000"/>
                                    </p:animScale>
                                  </p:childTnLst>
                                </p:cTn>
                              </p:par>
                              <p:par>
                                <p:cTn id="62" presetID="26" presetClass="entr" presetSubtype="0" fill="hold" nodeType="withEffect">
                                  <p:stCondLst>
                                    <p:cond delay="1250"/>
                                  </p:stCondLst>
                                  <p:childTnLst>
                                    <p:set>
                                      <p:cBhvr>
                                        <p:cTn id="63" dur="1" fill="hold">
                                          <p:stCondLst>
                                            <p:cond delay="0"/>
                                          </p:stCondLst>
                                        </p:cTn>
                                        <p:tgtEl>
                                          <p:spTgt spid="46"/>
                                        </p:tgtEl>
                                        <p:attrNameLst>
                                          <p:attrName>style.visibility</p:attrName>
                                        </p:attrNameLst>
                                      </p:cBhvr>
                                      <p:to>
                                        <p:strVal val="visible"/>
                                      </p:to>
                                    </p:set>
                                    <p:animEffect transition="in" filter="wipe(down)">
                                      <p:cBhvr>
                                        <p:cTn id="64" dur="580">
                                          <p:stCondLst>
                                            <p:cond delay="0"/>
                                          </p:stCondLst>
                                        </p:cTn>
                                        <p:tgtEl>
                                          <p:spTgt spid="46"/>
                                        </p:tgtEl>
                                      </p:cBhvr>
                                    </p:animEffect>
                                    <p:anim calcmode="lin" valueType="num">
                                      <p:cBhvr>
                                        <p:cTn id="65"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70" dur="26">
                                          <p:stCondLst>
                                            <p:cond delay="650"/>
                                          </p:stCondLst>
                                        </p:cTn>
                                        <p:tgtEl>
                                          <p:spTgt spid="46"/>
                                        </p:tgtEl>
                                      </p:cBhvr>
                                      <p:to x="100000" y="60000"/>
                                    </p:animScale>
                                    <p:animScale>
                                      <p:cBhvr>
                                        <p:cTn id="71" dur="166" decel="50000">
                                          <p:stCondLst>
                                            <p:cond delay="676"/>
                                          </p:stCondLst>
                                        </p:cTn>
                                        <p:tgtEl>
                                          <p:spTgt spid="46"/>
                                        </p:tgtEl>
                                      </p:cBhvr>
                                      <p:to x="100000" y="100000"/>
                                    </p:animScale>
                                    <p:animScale>
                                      <p:cBhvr>
                                        <p:cTn id="72" dur="26">
                                          <p:stCondLst>
                                            <p:cond delay="1312"/>
                                          </p:stCondLst>
                                        </p:cTn>
                                        <p:tgtEl>
                                          <p:spTgt spid="46"/>
                                        </p:tgtEl>
                                      </p:cBhvr>
                                      <p:to x="100000" y="80000"/>
                                    </p:animScale>
                                    <p:animScale>
                                      <p:cBhvr>
                                        <p:cTn id="73" dur="166" decel="50000">
                                          <p:stCondLst>
                                            <p:cond delay="1338"/>
                                          </p:stCondLst>
                                        </p:cTn>
                                        <p:tgtEl>
                                          <p:spTgt spid="46"/>
                                        </p:tgtEl>
                                      </p:cBhvr>
                                      <p:to x="100000" y="100000"/>
                                    </p:animScale>
                                    <p:animScale>
                                      <p:cBhvr>
                                        <p:cTn id="74" dur="26">
                                          <p:stCondLst>
                                            <p:cond delay="1642"/>
                                          </p:stCondLst>
                                        </p:cTn>
                                        <p:tgtEl>
                                          <p:spTgt spid="46"/>
                                        </p:tgtEl>
                                      </p:cBhvr>
                                      <p:to x="100000" y="90000"/>
                                    </p:animScale>
                                    <p:animScale>
                                      <p:cBhvr>
                                        <p:cTn id="75" dur="166" decel="50000">
                                          <p:stCondLst>
                                            <p:cond delay="1668"/>
                                          </p:stCondLst>
                                        </p:cTn>
                                        <p:tgtEl>
                                          <p:spTgt spid="46"/>
                                        </p:tgtEl>
                                      </p:cBhvr>
                                      <p:to x="100000" y="100000"/>
                                    </p:animScale>
                                    <p:animScale>
                                      <p:cBhvr>
                                        <p:cTn id="76" dur="26">
                                          <p:stCondLst>
                                            <p:cond delay="1808"/>
                                          </p:stCondLst>
                                        </p:cTn>
                                        <p:tgtEl>
                                          <p:spTgt spid="46"/>
                                        </p:tgtEl>
                                      </p:cBhvr>
                                      <p:to x="100000" y="95000"/>
                                    </p:animScale>
                                    <p:animScale>
                                      <p:cBhvr>
                                        <p:cTn id="77" dur="166" decel="50000">
                                          <p:stCondLst>
                                            <p:cond delay="1834"/>
                                          </p:stCondLst>
                                        </p:cTn>
                                        <p:tgtEl>
                                          <p:spTgt spid="46"/>
                                        </p:tgtEl>
                                      </p:cBhvr>
                                      <p:to x="100000" y="100000"/>
                                    </p:animScale>
                                  </p:childTnLst>
                                </p:cTn>
                              </p:par>
                              <p:par>
                                <p:cTn id="78" presetID="26" presetClass="entr" presetSubtype="0" fill="hold" nodeType="withEffect">
                                  <p:stCondLst>
                                    <p:cond delay="150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80">
                                          <p:stCondLst>
                                            <p:cond delay="0"/>
                                          </p:stCondLst>
                                        </p:cTn>
                                        <p:tgtEl>
                                          <p:spTgt spid="47"/>
                                        </p:tgtEl>
                                      </p:cBhvr>
                                    </p:animEffect>
                                    <p:anim calcmode="lin" valueType="num">
                                      <p:cBhvr>
                                        <p:cTn id="81"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86" dur="26">
                                          <p:stCondLst>
                                            <p:cond delay="650"/>
                                          </p:stCondLst>
                                        </p:cTn>
                                        <p:tgtEl>
                                          <p:spTgt spid="47"/>
                                        </p:tgtEl>
                                      </p:cBhvr>
                                      <p:to x="100000" y="60000"/>
                                    </p:animScale>
                                    <p:animScale>
                                      <p:cBhvr>
                                        <p:cTn id="87" dur="166" decel="50000">
                                          <p:stCondLst>
                                            <p:cond delay="676"/>
                                          </p:stCondLst>
                                        </p:cTn>
                                        <p:tgtEl>
                                          <p:spTgt spid="47"/>
                                        </p:tgtEl>
                                      </p:cBhvr>
                                      <p:to x="100000" y="100000"/>
                                    </p:animScale>
                                    <p:animScale>
                                      <p:cBhvr>
                                        <p:cTn id="88" dur="26">
                                          <p:stCondLst>
                                            <p:cond delay="1312"/>
                                          </p:stCondLst>
                                        </p:cTn>
                                        <p:tgtEl>
                                          <p:spTgt spid="47"/>
                                        </p:tgtEl>
                                      </p:cBhvr>
                                      <p:to x="100000" y="80000"/>
                                    </p:animScale>
                                    <p:animScale>
                                      <p:cBhvr>
                                        <p:cTn id="89" dur="166" decel="50000">
                                          <p:stCondLst>
                                            <p:cond delay="1338"/>
                                          </p:stCondLst>
                                        </p:cTn>
                                        <p:tgtEl>
                                          <p:spTgt spid="47"/>
                                        </p:tgtEl>
                                      </p:cBhvr>
                                      <p:to x="100000" y="100000"/>
                                    </p:animScale>
                                    <p:animScale>
                                      <p:cBhvr>
                                        <p:cTn id="90" dur="26">
                                          <p:stCondLst>
                                            <p:cond delay="1642"/>
                                          </p:stCondLst>
                                        </p:cTn>
                                        <p:tgtEl>
                                          <p:spTgt spid="47"/>
                                        </p:tgtEl>
                                      </p:cBhvr>
                                      <p:to x="100000" y="90000"/>
                                    </p:animScale>
                                    <p:animScale>
                                      <p:cBhvr>
                                        <p:cTn id="91" dur="166" decel="50000">
                                          <p:stCondLst>
                                            <p:cond delay="1668"/>
                                          </p:stCondLst>
                                        </p:cTn>
                                        <p:tgtEl>
                                          <p:spTgt spid="47"/>
                                        </p:tgtEl>
                                      </p:cBhvr>
                                      <p:to x="100000" y="100000"/>
                                    </p:animScale>
                                    <p:animScale>
                                      <p:cBhvr>
                                        <p:cTn id="92" dur="26">
                                          <p:stCondLst>
                                            <p:cond delay="1808"/>
                                          </p:stCondLst>
                                        </p:cTn>
                                        <p:tgtEl>
                                          <p:spTgt spid="47"/>
                                        </p:tgtEl>
                                      </p:cBhvr>
                                      <p:to x="100000" y="95000"/>
                                    </p:animScale>
                                    <p:animScale>
                                      <p:cBhvr>
                                        <p:cTn id="93" dur="166" decel="50000">
                                          <p:stCondLst>
                                            <p:cond delay="1834"/>
                                          </p:stCondLst>
                                        </p:cTn>
                                        <p:tgtEl>
                                          <p:spTgt spid="47"/>
                                        </p:tgtEl>
                                      </p:cBhvr>
                                      <p:to x="100000" y="100000"/>
                                    </p:animScale>
                                  </p:childTnLst>
                                </p:cTn>
                              </p:par>
                              <p:par>
                                <p:cTn id="94" presetID="45" presetClass="entr" presetSubtype="0" fill="hold" grpId="0" nodeType="withEffect">
                                  <p:stCondLst>
                                    <p:cond delay="225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2500"/>
                                        <p:tgtEl>
                                          <p:spTgt spid="64"/>
                                        </p:tgtEl>
                                      </p:cBhvr>
                                    </p:animEffect>
                                    <p:anim calcmode="lin" valueType="num">
                                      <p:cBhvr>
                                        <p:cTn id="97" dur="2500" fill="hold"/>
                                        <p:tgtEl>
                                          <p:spTgt spid="64"/>
                                        </p:tgtEl>
                                        <p:attrNameLst>
                                          <p:attrName>ppt_w</p:attrName>
                                        </p:attrNameLst>
                                      </p:cBhvr>
                                      <p:tavLst>
                                        <p:tav tm="0" fmla="#ppt_w*sin(2.5*pi*$)">
                                          <p:val>
                                            <p:fltVal val="0"/>
                                          </p:val>
                                        </p:tav>
                                        <p:tav tm="100000">
                                          <p:val>
                                            <p:fltVal val="1"/>
                                          </p:val>
                                        </p:tav>
                                      </p:tavLst>
                                    </p:anim>
                                    <p:anim calcmode="lin" valueType="num">
                                      <p:cBhvr>
                                        <p:cTn id="98" dur="2500" fill="hold"/>
                                        <p:tgtEl>
                                          <p:spTgt spid="6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6" presetClass="entr" presetSubtype="0" fill="hold" nodeType="afterEffect">
                                  <p:stCondLst>
                                    <p:cond delay="500"/>
                                  </p:stCondLst>
                                  <p:childTnLst>
                                    <p:set>
                                      <p:cBhvr>
                                        <p:cTn id="101" dur="1" fill="hold">
                                          <p:stCondLst>
                                            <p:cond delay="0"/>
                                          </p:stCondLst>
                                        </p:cTn>
                                        <p:tgtEl>
                                          <p:spTgt spid="58"/>
                                        </p:tgtEl>
                                        <p:attrNameLst>
                                          <p:attrName>style.visibility</p:attrName>
                                        </p:attrNameLst>
                                      </p:cBhvr>
                                      <p:to>
                                        <p:strVal val="visible"/>
                                      </p:to>
                                    </p:set>
                                    <p:animEffect transition="in" filter="wipe(down)">
                                      <p:cBhvr>
                                        <p:cTn id="102" dur="580">
                                          <p:stCondLst>
                                            <p:cond delay="0"/>
                                          </p:stCondLst>
                                        </p:cTn>
                                        <p:tgtEl>
                                          <p:spTgt spid="58"/>
                                        </p:tgtEl>
                                      </p:cBhvr>
                                    </p:animEffect>
                                    <p:anim calcmode="lin" valueType="num">
                                      <p:cBhvr>
                                        <p:cTn id="103"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108" dur="26">
                                          <p:stCondLst>
                                            <p:cond delay="650"/>
                                          </p:stCondLst>
                                        </p:cTn>
                                        <p:tgtEl>
                                          <p:spTgt spid="58"/>
                                        </p:tgtEl>
                                      </p:cBhvr>
                                      <p:to x="100000" y="60000"/>
                                    </p:animScale>
                                    <p:animScale>
                                      <p:cBhvr>
                                        <p:cTn id="109" dur="166" decel="50000">
                                          <p:stCondLst>
                                            <p:cond delay="676"/>
                                          </p:stCondLst>
                                        </p:cTn>
                                        <p:tgtEl>
                                          <p:spTgt spid="58"/>
                                        </p:tgtEl>
                                      </p:cBhvr>
                                      <p:to x="100000" y="100000"/>
                                    </p:animScale>
                                    <p:animScale>
                                      <p:cBhvr>
                                        <p:cTn id="110" dur="26">
                                          <p:stCondLst>
                                            <p:cond delay="1312"/>
                                          </p:stCondLst>
                                        </p:cTn>
                                        <p:tgtEl>
                                          <p:spTgt spid="58"/>
                                        </p:tgtEl>
                                      </p:cBhvr>
                                      <p:to x="100000" y="80000"/>
                                    </p:animScale>
                                    <p:animScale>
                                      <p:cBhvr>
                                        <p:cTn id="111" dur="166" decel="50000">
                                          <p:stCondLst>
                                            <p:cond delay="1338"/>
                                          </p:stCondLst>
                                        </p:cTn>
                                        <p:tgtEl>
                                          <p:spTgt spid="58"/>
                                        </p:tgtEl>
                                      </p:cBhvr>
                                      <p:to x="100000" y="100000"/>
                                    </p:animScale>
                                    <p:animScale>
                                      <p:cBhvr>
                                        <p:cTn id="112" dur="26">
                                          <p:stCondLst>
                                            <p:cond delay="1642"/>
                                          </p:stCondLst>
                                        </p:cTn>
                                        <p:tgtEl>
                                          <p:spTgt spid="58"/>
                                        </p:tgtEl>
                                      </p:cBhvr>
                                      <p:to x="100000" y="90000"/>
                                    </p:animScale>
                                    <p:animScale>
                                      <p:cBhvr>
                                        <p:cTn id="113" dur="166" decel="50000">
                                          <p:stCondLst>
                                            <p:cond delay="1668"/>
                                          </p:stCondLst>
                                        </p:cTn>
                                        <p:tgtEl>
                                          <p:spTgt spid="58"/>
                                        </p:tgtEl>
                                      </p:cBhvr>
                                      <p:to x="100000" y="100000"/>
                                    </p:animScale>
                                    <p:animScale>
                                      <p:cBhvr>
                                        <p:cTn id="114" dur="26">
                                          <p:stCondLst>
                                            <p:cond delay="1808"/>
                                          </p:stCondLst>
                                        </p:cTn>
                                        <p:tgtEl>
                                          <p:spTgt spid="58"/>
                                        </p:tgtEl>
                                      </p:cBhvr>
                                      <p:to x="100000" y="95000"/>
                                    </p:animScale>
                                    <p:animScale>
                                      <p:cBhvr>
                                        <p:cTn id="115" dur="166" decel="50000">
                                          <p:stCondLst>
                                            <p:cond delay="1834"/>
                                          </p:stCondLst>
                                        </p:cTn>
                                        <p:tgtEl>
                                          <p:spTgt spid="58"/>
                                        </p:tgtEl>
                                      </p:cBhvr>
                                      <p:to x="100000" y="100000"/>
                                    </p:animScale>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36">
                                            <p:txEl>
                                              <p:pRg st="1" end="1"/>
                                            </p:txEl>
                                          </p:spTgt>
                                        </p:tgtEl>
                                        <p:attrNameLst>
                                          <p:attrName>style.visibility</p:attrName>
                                        </p:attrNameLst>
                                      </p:cBhvr>
                                      <p:to>
                                        <p:strVal val="visible"/>
                                      </p:to>
                                    </p:set>
                                    <p:animEffect transition="in" filter="fade">
                                      <p:cBhvr>
                                        <p:cTn id="120" dur="500"/>
                                        <p:tgtEl>
                                          <p:spTgt spid="36">
                                            <p:txEl>
                                              <p:pRg st="1" end="1"/>
                                            </p:txEl>
                                          </p:spTgt>
                                        </p:tgtEl>
                                      </p:cBhvr>
                                    </p:animEffect>
                                  </p:childTnLst>
                                </p:cTn>
                              </p:par>
                            </p:childTnLst>
                          </p:cTn>
                        </p:par>
                        <p:par>
                          <p:cTn id="121" fill="hold">
                            <p:stCondLst>
                              <p:cond delay="500"/>
                            </p:stCondLst>
                            <p:childTnLst>
                              <p:par>
                                <p:cTn id="122" presetID="2" presetClass="entr" presetSubtype="8" fill="hold" grpId="0" nodeType="afterEffect">
                                  <p:stCondLst>
                                    <p:cond delay="250"/>
                                  </p:stCondLst>
                                  <p:childTnLst>
                                    <p:set>
                                      <p:cBhvr>
                                        <p:cTn id="123" dur="1" fill="hold">
                                          <p:stCondLst>
                                            <p:cond delay="0"/>
                                          </p:stCondLst>
                                        </p:cTn>
                                        <p:tgtEl>
                                          <p:spTgt spid="50"/>
                                        </p:tgtEl>
                                        <p:attrNameLst>
                                          <p:attrName>style.visibility</p:attrName>
                                        </p:attrNameLst>
                                      </p:cBhvr>
                                      <p:to>
                                        <p:strVal val="visible"/>
                                      </p:to>
                                    </p:set>
                                    <p:anim calcmode="lin" valueType="num">
                                      <p:cBhvr additive="base">
                                        <p:cTn id="124" dur="1250" fill="hold"/>
                                        <p:tgtEl>
                                          <p:spTgt spid="50"/>
                                        </p:tgtEl>
                                        <p:attrNameLst>
                                          <p:attrName>ppt_x</p:attrName>
                                        </p:attrNameLst>
                                      </p:cBhvr>
                                      <p:tavLst>
                                        <p:tav tm="0">
                                          <p:val>
                                            <p:strVal val="0-#ppt_w/2"/>
                                          </p:val>
                                        </p:tav>
                                        <p:tav tm="100000">
                                          <p:val>
                                            <p:strVal val="#ppt_x"/>
                                          </p:val>
                                        </p:tav>
                                      </p:tavLst>
                                    </p:anim>
                                    <p:anim calcmode="lin" valueType="num">
                                      <p:cBhvr additive="base">
                                        <p:cTn id="125" dur="1250" fill="hold"/>
                                        <p:tgtEl>
                                          <p:spTgt spid="50"/>
                                        </p:tgtEl>
                                        <p:attrNameLst>
                                          <p:attrName>ppt_y</p:attrName>
                                        </p:attrNameLst>
                                      </p:cBhvr>
                                      <p:tavLst>
                                        <p:tav tm="0">
                                          <p:val>
                                            <p:strVal val="#ppt_y"/>
                                          </p:val>
                                        </p:tav>
                                        <p:tav tm="100000">
                                          <p:val>
                                            <p:strVal val="#ppt_y"/>
                                          </p:val>
                                        </p:tav>
                                      </p:tavLst>
                                    </p:anim>
                                  </p:childTnLst>
                                </p:cTn>
                              </p:par>
                              <p:par>
                                <p:cTn id="126" presetID="45" presetClass="entr" presetSubtype="0" fill="hold" grpId="0" nodeType="withEffect">
                                  <p:stCondLst>
                                    <p:cond delay="2250"/>
                                  </p:stCondLst>
                                  <p:childTnLst>
                                    <p:set>
                                      <p:cBhvr>
                                        <p:cTn id="127" dur="1" fill="hold">
                                          <p:stCondLst>
                                            <p:cond delay="0"/>
                                          </p:stCondLst>
                                        </p:cTn>
                                        <p:tgtEl>
                                          <p:spTgt spid="65"/>
                                        </p:tgtEl>
                                        <p:attrNameLst>
                                          <p:attrName>style.visibility</p:attrName>
                                        </p:attrNameLst>
                                      </p:cBhvr>
                                      <p:to>
                                        <p:strVal val="visible"/>
                                      </p:to>
                                    </p:set>
                                    <p:animEffect transition="in" filter="fade">
                                      <p:cBhvr>
                                        <p:cTn id="128" dur="2500"/>
                                        <p:tgtEl>
                                          <p:spTgt spid="65"/>
                                        </p:tgtEl>
                                      </p:cBhvr>
                                    </p:animEffect>
                                    <p:anim calcmode="lin" valueType="num">
                                      <p:cBhvr>
                                        <p:cTn id="129" dur="2500" fill="hold"/>
                                        <p:tgtEl>
                                          <p:spTgt spid="65"/>
                                        </p:tgtEl>
                                        <p:attrNameLst>
                                          <p:attrName>ppt_w</p:attrName>
                                        </p:attrNameLst>
                                      </p:cBhvr>
                                      <p:tavLst>
                                        <p:tav tm="0" fmla="#ppt_w*sin(2.5*pi*$)">
                                          <p:val>
                                            <p:fltVal val="0"/>
                                          </p:val>
                                        </p:tav>
                                        <p:tav tm="100000">
                                          <p:val>
                                            <p:fltVal val="1"/>
                                          </p:val>
                                        </p:tav>
                                      </p:tavLst>
                                    </p:anim>
                                    <p:anim calcmode="lin" valueType="num">
                                      <p:cBhvr>
                                        <p:cTn id="130" dur="2500" fill="hold"/>
                                        <p:tgtEl>
                                          <p:spTgt spid="65"/>
                                        </p:tgtEl>
                                        <p:attrNameLst>
                                          <p:attrName>ppt_h</p:attrName>
                                        </p:attrNameLst>
                                      </p:cBhvr>
                                      <p:tavLst>
                                        <p:tav tm="0">
                                          <p:val>
                                            <p:strVal val="#ppt_h"/>
                                          </p:val>
                                        </p:tav>
                                        <p:tav tm="100000">
                                          <p:val>
                                            <p:strVal val="#ppt_h"/>
                                          </p:val>
                                        </p:tav>
                                      </p:tavLst>
                                    </p:anim>
                                  </p:childTnLst>
                                </p:cTn>
                              </p:par>
                            </p:childTnLst>
                          </p:cTn>
                        </p:par>
                        <p:par>
                          <p:cTn id="131" fill="hold">
                            <p:stCondLst>
                              <p:cond delay="5250"/>
                            </p:stCondLst>
                            <p:childTnLst>
                              <p:par>
                                <p:cTn id="132" presetID="26" presetClass="entr" presetSubtype="0" fill="hold" nodeType="afterEffect">
                                  <p:stCondLst>
                                    <p:cond delay="500"/>
                                  </p:stCondLst>
                                  <p:childTnLst>
                                    <p:set>
                                      <p:cBhvr>
                                        <p:cTn id="133" dur="1" fill="hold">
                                          <p:stCondLst>
                                            <p:cond delay="0"/>
                                          </p:stCondLst>
                                        </p:cTn>
                                        <p:tgtEl>
                                          <p:spTgt spid="55"/>
                                        </p:tgtEl>
                                        <p:attrNameLst>
                                          <p:attrName>style.visibility</p:attrName>
                                        </p:attrNameLst>
                                      </p:cBhvr>
                                      <p:to>
                                        <p:strVal val="visible"/>
                                      </p:to>
                                    </p:set>
                                    <p:animEffect transition="in" filter="wipe(down)">
                                      <p:cBhvr>
                                        <p:cTn id="134" dur="580">
                                          <p:stCondLst>
                                            <p:cond delay="0"/>
                                          </p:stCondLst>
                                        </p:cTn>
                                        <p:tgtEl>
                                          <p:spTgt spid="55"/>
                                        </p:tgtEl>
                                      </p:cBhvr>
                                    </p:animEffect>
                                    <p:anim calcmode="lin" valueType="num">
                                      <p:cBhvr>
                                        <p:cTn id="135"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140" dur="26">
                                          <p:stCondLst>
                                            <p:cond delay="650"/>
                                          </p:stCondLst>
                                        </p:cTn>
                                        <p:tgtEl>
                                          <p:spTgt spid="55"/>
                                        </p:tgtEl>
                                      </p:cBhvr>
                                      <p:to x="100000" y="60000"/>
                                    </p:animScale>
                                    <p:animScale>
                                      <p:cBhvr>
                                        <p:cTn id="141" dur="166" decel="50000">
                                          <p:stCondLst>
                                            <p:cond delay="676"/>
                                          </p:stCondLst>
                                        </p:cTn>
                                        <p:tgtEl>
                                          <p:spTgt spid="55"/>
                                        </p:tgtEl>
                                      </p:cBhvr>
                                      <p:to x="100000" y="100000"/>
                                    </p:animScale>
                                    <p:animScale>
                                      <p:cBhvr>
                                        <p:cTn id="142" dur="26">
                                          <p:stCondLst>
                                            <p:cond delay="1312"/>
                                          </p:stCondLst>
                                        </p:cTn>
                                        <p:tgtEl>
                                          <p:spTgt spid="55"/>
                                        </p:tgtEl>
                                      </p:cBhvr>
                                      <p:to x="100000" y="80000"/>
                                    </p:animScale>
                                    <p:animScale>
                                      <p:cBhvr>
                                        <p:cTn id="143" dur="166" decel="50000">
                                          <p:stCondLst>
                                            <p:cond delay="1338"/>
                                          </p:stCondLst>
                                        </p:cTn>
                                        <p:tgtEl>
                                          <p:spTgt spid="55"/>
                                        </p:tgtEl>
                                      </p:cBhvr>
                                      <p:to x="100000" y="100000"/>
                                    </p:animScale>
                                    <p:animScale>
                                      <p:cBhvr>
                                        <p:cTn id="144" dur="26">
                                          <p:stCondLst>
                                            <p:cond delay="1642"/>
                                          </p:stCondLst>
                                        </p:cTn>
                                        <p:tgtEl>
                                          <p:spTgt spid="55"/>
                                        </p:tgtEl>
                                      </p:cBhvr>
                                      <p:to x="100000" y="90000"/>
                                    </p:animScale>
                                    <p:animScale>
                                      <p:cBhvr>
                                        <p:cTn id="145" dur="166" decel="50000">
                                          <p:stCondLst>
                                            <p:cond delay="1668"/>
                                          </p:stCondLst>
                                        </p:cTn>
                                        <p:tgtEl>
                                          <p:spTgt spid="55"/>
                                        </p:tgtEl>
                                      </p:cBhvr>
                                      <p:to x="100000" y="100000"/>
                                    </p:animScale>
                                    <p:animScale>
                                      <p:cBhvr>
                                        <p:cTn id="146" dur="26">
                                          <p:stCondLst>
                                            <p:cond delay="1808"/>
                                          </p:stCondLst>
                                        </p:cTn>
                                        <p:tgtEl>
                                          <p:spTgt spid="55"/>
                                        </p:tgtEl>
                                      </p:cBhvr>
                                      <p:to x="100000" y="95000"/>
                                    </p:animScale>
                                    <p:animScale>
                                      <p:cBhvr>
                                        <p:cTn id="147" dur="166" decel="50000">
                                          <p:stCondLst>
                                            <p:cond delay="1834"/>
                                          </p:stCondLst>
                                        </p:cTn>
                                        <p:tgtEl>
                                          <p:spTgt spid="55"/>
                                        </p:tgtEl>
                                      </p:cBhvr>
                                      <p:to x="100000" y="100000"/>
                                    </p:animScale>
                                  </p:childTnLst>
                                </p:cTn>
                              </p:par>
                            </p:childTnLst>
                          </p:cTn>
                        </p:par>
                      </p:childTnLst>
                    </p:cTn>
                  </p:par>
                  <p:par>
                    <p:cTn id="148" fill="hold">
                      <p:stCondLst>
                        <p:cond delay="indefinite"/>
                      </p:stCondLst>
                      <p:childTnLst>
                        <p:par>
                          <p:cTn id="149" fill="hold">
                            <p:stCondLst>
                              <p:cond delay="0"/>
                            </p:stCondLst>
                            <p:childTnLst>
                              <p:par>
                                <p:cTn id="150" presetID="1" presetClass="entr" presetSubtype="0" fill="hold" nodeType="clickEffect">
                                  <p:stCondLst>
                                    <p:cond delay="0"/>
                                  </p:stCondLst>
                                  <p:childTnLst>
                                    <p:set>
                                      <p:cBhvr>
                                        <p:cTn id="151" dur="1" fill="hold">
                                          <p:stCondLst>
                                            <p:cond delay="499"/>
                                          </p:stCondLst>
                                        </p:cTn>
                                        <p:tgtEl>
                                          <p:spTgt spid="36">
                                            <p:txEl>
                                              <p:pRg st="2" end="2"/>
                                            </p:txEl>
                                          </p:spTgt>
                                        </p:tgtEl>
                                        <p:attrNameLst>
                                          <p:attrName>style.visibility</p:attrName>
                                        </p:attrNameLst>
                                      </p:cBhvr>
                                      <p:to>
                                        <p:strVal val="visible"/>
                                      </p:to>
                                    </p:set>
                                  </p:childTnLst>
                                </p:cTn>
                              </p:par>
                            </p:childTnLst>
                          </p:cTn>
                        </p:par>
                        <p:par>
                          <p:cTn id="152" fill="hold">
                            <p:stCondLst>
                              <p:cond delay="500"/>
                            </p:stCondLst>
                            <p:childTnLst>
                              <p:par>
                                <p:cTn id="153" presetID="2" presetClass="entr" presetSubtype="8" fill="hold" grpId="0" nodeType="afterEffect">
                                  <p:stCondLst>
                                    <p:cond delay="250"/>
                                  </p:stCondLst>
                                  <p:childTnLst>
                                    <p:set>
                                      <p:cBhvr>
                                        <p:cTn id="154" dur="1" fill="hold">
                                          <p:stCondLst>
                                            <p:cond delay="0"/>
                                          </p:stCondLst>
                                        </p:cTn>
                                        <p:tgtEl>
                                          <p:spTgt spid="54"/>
                                        </p:tgtEl>
                                        <p:attrNameLst>
                                          <p:attrName>style.visibility</p:attrName>
                                        </p:attrNameLst>
                                      </p:cBhvr>
                                      <p:to>
                                        <p:strVal val="visible"/>
                                      </p:to>
                                    </p:set>
                                    <p:anim calcmode="lin" valueType="num">
                                      <p:cBhvr additive="base">
                                        <p:cTn id="155" dur="1250" fill="hold"/>
                                        <p:tgtEl>
                                          <p:spTgt spid="54"/>
                                        </p:tgtEl>
                                        <p:attrNameLst>
                                          <p:attrName>ppt_x</p:attrName>
                                        </p:attrNameLst>
                                      </p:cBhvr>
                                      <p:tavLst>
                                        <p:tav tm="0">
                                          <p:val>
                                            <p:strVal val="0-#ppt_w/2"/>
                                          </p:val>
                                        </p:tav>
                                        <p:tav tm="100000">
                                          <p:val>
                                            <p:strVal val="#ppt_x"/>
                                          </p:val>
                                        </p:tav>
                                      </p:tavLst>
                                    </p:anim>
                                    <p:anim calcmode="lin" valueType="num">
                                      <p:cBhvr additive="base">
                                        <p:cTn id="156" dur="1250" fill="hold"/>
                                        <p:tgtEl>
                                          <p:spTgt spid="54"/>
                                        </p:tgtEl>
                                        <p:attrNameLst>
                                          <p:attrName>ppt_y</p:attrName>
                                        </p:attrNameLst>
                                      </p:cBhvr>
                                      <p:tavLst>
                                        <p:tav tm="0">
                                          <p:val>
                                            <p:strVal val="#ppt_y"/>
                                          </p:val>
                                        </p:tav>
                                        <p:tav tm="100000">
                                          <p:val>
                                            <p:strVal val="#ppt_y"/>
                                          </p:val>
                                        </p:tav>
                                      </p:tavLst>
                                    </p:anim>
                                  </p:childTnLst>
                                </p:cTn>
                              </p:par>
                            </p:childTnLst>
                          </p:cTn>
                        </p:par>
                        <p:par>
                          <p:cTn id="157" fill="hold">
                            <p:stCondLst>
                              <p:cond delay="2000"/>
                            </p:stCondLst>
                            <p:childTnLst>
                              <p:par>
                                <p:cTn id="158" presetID="26" presetClass="entr" presetSubtype="0" fill="hold" nodeType="afterEffect">
                                  <p:stCondLst>
                                    <p:cond delay="500"/>
                                  </p:stCondLst>
                                  <p:childTnLst>
                                    <p:set>
                                      <p:cBhvr>
                                        <p:cTn id="159" dur="1" fill="hold">
                                          <p:stCondLst>
                                            <p:cond delay="0"/>
                                          </p:stCondLst>
                                        </p:cTn>
                                        <p:tgtEl>
                                          <p:spTgt spid="56"/>
                                        </p:tgtEl>
                                        <p:attrNameLst>
                                          <p:attrName>style.visibility</p:attrName>
                                        </p:attrNameLst>
                                      </p:cBhvr>
                                      <p:to>
                                        <p:strVal val="visible"/>
                                      </p:to>
                                    </p:set>
                                    <p:animEffect transition="in" filter="wipe(down)">
                                      <p:cBhvr>
                                        <p:cTn id="160" dur="580">
                                          <p:stCondLst>
                                            <p:cond delay="0"/>
                                          </p:stCondLst>
                                        </p:cTn>
                                        <p:tgtEl>
                                          <p:spTgt spid="56"/>
                                        </p:tgtEl>
                                      </p:cBhvr>
                                    </p:animEffect>
                                    <p:anim calcmode="lin" valueType="num">
                                      <p:cBhvr>
                                        <p:cTn id="161" dur="1822" tmFilter="0,0; 0.14,0.36; 0.43,0.73; 0.71,0.91; 1.0,1.0">
                                          <p:stCondLst>
                                            <p:cond delay="0"/>
                                          </p:stCondLst>
                                        </p:cTn>
                                        <p:tgtEl>
                                          <p:spTgt spid="56"/>
                                        </p:tgtEl>
                                        <p:attrNameLst>
                                          <p:attrName>ppt_x</p:attrName>
                                        </p:attrNameLst>
                                      </p:cBhvr>
                                      <p:tavLst>
                                        <p:tav tm="0">
                                          <p:val>
                                            <p:strVal val="#ppt_x-0.25"/>
                                          </p:val>
                                        </p:tav>
                                        <p:tav tm="100000">
                                          <p:val>
                                            <p:strVal val="#ppt_x"/>
                                          </p:val>
                                        </p:tav>
                                      </p:tavLst>
                                    </p:anim>
                                    <p:anim calcmode="lin" valueType="num">
                                      <p:cBhvr>
                                        <p:cTn id="162" dur="664" tmFilter="0.0,0.0; 0.25,0.07; 0.50,0.2; 0.75,0.467; 1.0,1.0">
                                          <p:stCondLst>
                                            <p:cond delay="0"/>
                                          </p:stCondLst>
                                        </p:cTn>
                                        <p:tgtEl>
                                          <p:spTgt spid="56"/>
                                        </p:tgtEl>
                                        <p:attrNameLst>
                                          <p:attrName>ppt_y</p:attrName>
                                        </p:attrNameLst>
                                      </p:cBhvr>
                                      <p:tavLst>
                                        <p:tav tm="0" fmla="#ppt_y-sin(pi*$)/3">
                                          <p:val>
                                            <p:fltVal val="0.5"/>
                                          </p:val>
                                        </p:tav>
                                        <p:tav tm="100000">
                                          <p:val>
                                            <p:fltVal val="1"/>
                                          </p:val>
                                        </p:tav>
                                      </p:tavLst>
                                    </p:anim>
                                    <p:anim calcmode="lin" valueType="num">
                                      <p:cBhvr>
                                        <p:cTn id="163" dur="664" tmFilter="0, 0; 0.125,0.2665; 0.25,0.4; 0.375,0.465; 0.5,0.5;  0.625,0.535; 0.75,0.6; 0.875,0.7335; 1,1">
                                          <p:stCondLst>
                                            <p:cond delay="664"/>
                                          </p:stCondLst>
                                        </p:cTn>
                                        <p:tgtEl>
                                          <p:spTgt spid="56"/>
                                        </p:tgtEl>
                                        <p:attrNameLst>
                                          <p:attrName>ppt_y</p:attrName>
                                        </p:attrNameLst>
                                      </p:cBhvr>
                                      <p:tavLst>
                                        <p:tav tm="0" fmla="#ppt_y-sin(pi*$)/9">
                                          <p:val>
                                            <p:fltVal val="0"/>
                                          </p:val>
                                        </p:tav>
                                        <p:tav tm="100000">
                                          <p:val>
                                            <p:fltVal val="1"/>
                                          </p:val>
                                        </p:tav>
                                      </p:tavLst>
                                    </p:anim>
                                    <p:anim calcmode="lin" valueType="num">
                                      <p:cBhvr>
                                        <p:cTn id="164" dur="332" tmFilter="0, 0; 0.125,0.2665; 0.25,0.4; 0.375,0.465; 0.5,0.5;  0.625,0.535; 0.75,0.6; 0.875,0.7335; 1,1">
                                          <p:stCondLst>
                                            <p:cond delay="1324"/>
                                          </p:stCondLst>
                                        </p:cTn>
                                        <p:tgtEl>
                                          <p:spTgt spid="56"/>
                                        </p:tgtEl>
                                        <p:attrNameLst>
                                          <p:attrName>ppt_y</p:attrName>
                                        </p:attrNameLst>
                                      </p:cBhvr>
                                      <p:tavLst>
                                        <p:tav tm="0" fmla="#ppt_y-sin(pi*$)/27">
                                          <p:val>
                                            <p:fltVal val="0"/>
                                          </p:val>
                                        </p:tav>
                                        <p:tav tm="100000">
                                          <p:val>
                                            <p:fltVal val="1"/>
                                          </p:val>
                                        </p:tav>
                                      </p:tavLst>
                                    </p:anim>
                                    <p:anim calcmode="lin" valueType="num">
                                      <p:cBhvr>
                                        <p:cTn id="165" dur="164" tmFilter="0, 0; 0.125,0.2665; 0.25,0.4; 0.375,0.465; 0.5,0.5;  0.625,0.535; 0.75,0.6; 0.875,0.7335; 1,1">
                                          <p:stCondLst>
                                            <p:cond delay="1656"/>
                                          </p:stCondLst>
                                        </p:cTn>
                                        <p:tgtEl>
                                          <p:spTgt spid="56"/>
                                        </p:tgtEl>
                                        <p:attrNameLst>
                                          <p:attrName>ppt_y</p:attrName>
                                        </p:attrNameLst>
                                      </p:cBhvr>
                                      <p:tavLst>
                                        <p:tav tm="0" fmla="#ppt_y-sin(pi*$)/81">
                                          <p:val>
                                            <p:fltVal val="0"/>
                                          </p:val>
                                        </p:tav>
                                        <p:tav tm="100000">
                                          <p:val>
                                            <p:fltVal val="1"/>
                                          </p:val>
                                        </p:tav>
                                      </p:tavLst>
                                    </p:anim>
                                    <p:animScale>
                                      <p:cBhvr>
                                        <p:cTn id="166" dur="26">
                                          <p:stCondLst>
                                            <p:cond delay="650"/>
                                          </p:stCondLst>
                                        </p:cTn>
                                        <p:tgtEl>
                                          <p:spTgt spid="56"/>
                                        </p:tgtEl>
                                      </p:cBhvr>
                                      <p:to x="100000" y="60000"/>
                                    </p:animScale>
                                    <p:animScale>
                                      <p:cBhvr>
                                        <p:cTn id="167" dur="166" decel="50000">
                                          <p:stCondLst>
                                            <p:cond delay="676"/>
                                          </p:stCondLst>
                                        </p:cTn>
                                        <p:tgtEl>
                                          <p:spTgt spid="56"/>
                                        </p:tgtEl>
                                      </p:cBhvr>
                                      <p:to x="100000" y="100000"/>
                                    </p:animScale>
                                    <p:animScale>
                                      <p:cBhvr>
                                        <p:cTn id="168" dur="26">
                                          <p:stCondLst>
                                            <p:cond delay="1312"/>
                                          </p:stCondLst>
                                        </p:cTn>
                                        <p:tgtEl>
                                          <p:spTgt spid="56"/>
                                        </p:tgtEl>
                                      </p:cBhvr>
                                      <p:to x="100000" y="80000"/>
                                    </p:animScale>
                                    <p:animScale>
                                      <p:cBhvr>
                                        <p:cTn id="169" dur="166" decel="50000">
                                          <p:stCondLst>
                                            <p:cond delay="1338"/>
                                          </p:stCondLst>
                                        </p:cTn>
                                        <p:tgtEl>
                                          <p:spTgt spid="56"/>
                                        </p:tgtEl>
                                      </p:cBhvr>
                                      <p:to x="100000" y="100000"/>
                                    </p:animScale>
                                    <p:animScale>
                                      <p:cBhvr>
                                        <p:cTn id="170" dur="26">
                                          <p:stCondLst>
                                            <p:cond delay="1642"/>
                                          </p:stCondLst>
                                        </p:cTn>
                                        <p:tgtEl>
                                          <p:spTgt spid="56"/>
                                        </p:tgtEl>
                                      </p:cBhvr>
                                      <p:to x="100000" y="90000"/>
                                    </p:animScale>
                                    <p:animScale>
                                      <p:cBhvr>
                                        <p:cTn id="171" dur="166" decel="50000">
                                          <p:stCondLst>
                                            <p:cond delay="1668"/>
                                          </p:stCondLst>
                                        </p:cTn>
                                        <p:tgtEl>
                                          <p:spTgt spid="56"/>
                                        </p:tgtEl>
                                      </p:cBhvr>
                                      <p:to x="100000" y="100000"/>
                                    </p:animScale>
                                    <p:animScale>
                                      <p:cBhvr>
                                        <p:cTn id="172" dur="26">
                                          <p:stCondLst>
                                            <p:cond delay="1808"/>
                                          </p:stCondLst>
                                        </p:cTn>
                                        <p:tgtEl>
                                          <p:spTgt spid="56"/>
                                        </p:tgtEl>
                                      </p:cBhvr>
                                      <p:to x="100000" y="95000"/>
                                    </p:animScale>
                                    <p:animScale>
                                      <p:cBhvr>
                                        <p:cTn id="173" dur="166" decel="50000">
                                          <p:stCondLst>
                                            <p:cond delay="1834"/>
                                          </p:stCondLst>
                                        </p:cTn>
                                        <p:tgtEl>
                                          <p:spTgt spid="56"/>
                                        </p:tgtEl>
                                      </p:cBhvr>
                                      <p:to x="100000" y="100000"/>
                                    </p:animScale>
                                  </p:childTnLst>
                                </p:cTn>
                              </p:par>
                              <p:par>
                                <p:cTn id="174" presetID="26" presetClass="entr" presetSubtype="0" fill="hold" nodeType="withEffect">
                                  <p:stCondLst>
                                    <p:cond delay="750"/>
                                  </p:stCondLst>
                                  <p:childTnLst>
                                    <p:set>
                                      <p:cBhvr>
                                        <p:cTn id="175" dur="1" fill="hold">
                                          <p:stCondLst>
                                            <p:cond delay="0"/>
                                          </p:stCondLst>
                                        </p:cTn>
                                        <p:tgtEl>
                                          <p:spTgt spid="61"/>
                                        </p:tgtEl>
                                        <p:attrNameLst>
                                          <p:attrName>style.visibility</p:attrName>
                                        </p:attrNameLst>
                                      </p:cBhvr>
                                      <p:to>
                                        <p:strVal val="visible"/>
                                      </p:to>
                                    </p:set>
                                    <p:animEffect transition="in" filter="wipe(down)">
                                      <p:cBhvr>
                                        <p:cTn id="176" dur="580">
                                          <p:stCondLst>
                                            <p:cond delay="0"/>
                                          </p:stCondLst>
                                        </p:cTn>
                                        <p:tgtEl>
                                          <p:spTgt spid="61"/>
                                        </p:tgtEl>
                                      </p:cBhvr>
                                    </p:animEffect>
                                    <p:anim calcmode="lin" valueType="num">
                                      <p:cBhvr>
                                        <p:cTn id="177"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78"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79"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180"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181"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182" dur="26">
                                          <p:stCondLst>
                                            <p:cond delay="650"/>
                                          </p:stCondLst>
                                        </p:cTn>
                                        <p:tgtEl>
                                          <p:spTgt spid="61"/>
                                        </p:tgtEl>
                                      </p:cBhvr>
                                      <p:to x="100000" y="60000"/>
                                    </p:animScale>
                                    <p:animScale>
                                      <p:cBhvr>
                                        <p:cTn id="183" dur="166" decel="50000">
                                          <p:stCondLst>
                                            <p:cond delay="676"/>
                                          </p:stCondLst>
                                        </p:cTn>
                                        <p:tgtEl>
                                          <p:spTgt spid="61"/>
                                        </p:tgtEl>
                                      </p:cBhvr>
                                      <p:to x="100000" y="100000"/>
                                    </p:animScale>
                                    <p:animScale>
                                      <p:cBhvr>
                                        <p:cTn id="184" dur="26">
                                          <p:stCondLst>
                                            <p:cond delay="1312"/>
                                          </p:stCondLst>
                                        </p:cTn>
                                        <p:tgtEl>
                                          <p:spTgt spid="61"/>
                                        </p:tgtEl>
                                      </p:cBhvr>
                                      <p:to x="100000" y="80000"/>
                                    </p:animScale>
                                    <p:animScale>
                                      <p:cBhvr>
                                        <p:cTn id="185" dur="166" decel="50000">
                                          <p:stCondLst>
                                            <p:cond delay="1338"/>
                                          </p:stCondLst>
                                        </p:cTn>
                                        <p:tgtEl>
                                          <p:spTgt spid="61"/>
                                        </p:tgtEl>
                                      </p:cBhvr>
                                      <p:to x="100000" y="100000"/>
                                    </p:animScale>
                                    <p:animScale>
                                      <p:cBhvr>
                                        <p:cTn id="186" dur="26">
                                          <p:stCondLst>
                                            <p:cond delay="1642"/>
                                          </p:stCondLst>
                                        </p:cTn>
                                        <p:tgtEl>
                                          <p:spTgt spid="61"/>
                                        </p:tgtEl>
                                      </p:cBhvr>
                                      <p:to x="100000" y="90000"/>
                                    </p:animScale>
                                    <p:animScale>
                                      <p:cBhvr>
                                        <p:cTn id="187" dur="166" decel="50000">
                                          <p:stCondLst>
                                            <p:cond delay="1668"/>
                                          </p:stCondLst>
                                        </p:cTn>
                                        <p:tgtEl>
                                          <p:spTgt spid="61"/>
                                        </p:tgtEl>
                                      </p:cBhvr>
                                      <p:to x="100000" y="100000"/>
                                    </p:animScale>
                                    <p:animScale>
                                      <p:cBhvr>
                                        <p:cTn id="188" dur="26">
                                          <p:stCondLst>
                                            <p:cond delay="1808"/>
                                          </p:stCondLst>
                                        </p:cTn>
                                        <p:tgtEl>
                                          <p:spTgt spid="61"/>
                                        </p:tgtEl>
                                      </p:cBhvr>
                                      <p:to x="100000" y="95000"/>
                                    </p:animScale>
                                    <p:animScale>
                                      <p:cBhvr>
                                        <p:cTn id="189" dur="166" decel="50000">
                                          <p:stCondLst>
                                            <p:cond delay="1834"/>
                                          </p:stCondLst>
                                        </p:cTn>
                                        <p:tgtEl>
                                          <p:spTgt spid="61"/>
                                        </p:tgtEl>
                                      </p:cBhvr>
                                      <p:to x="100000" y="100000"/>
                                    </p:animScale>
                                  </p:childTnLst>
                                </p:cTn>
                              </p:par>
                              <p:par>
                                <p:cTn id="190" presetID="45" presetClass="entr" presetSubtype="0" fill="hold" grpId="0" nodeType="withEffect">
                                  <p:stCondLst>
                                    <p:cond delay="2250"/>
                                  </p:stCondLst>
                                  <p:childTnLst>
                                    <p:set>
                                      <p:cBhvr>
                                        <p:cTn id="191" dur="1" fill="hold">
                                          <p:stCondLst>
                                            <p:cond delay="0"/>
                                          </p:stCondLst>
                                        </p:cTn>
                                        <p:tgtEl>
                                          <p:spTgt spid="72"/>
                                        </p:tgtEl>
                                        <p:attrNameLst>
                                          <p:attrName>style.visibility</p:attrName>
                                        </p:attrNameLst>
                                      </p:cBhvr>
                                      <p:to>
                                        <p:strVal val="visible"/>
                                      </p:to>
                                    </p:set>
                                    <p:animEffect transition="in" filter="fade">
                                      <p:cBhvr>
                                        <p:cTn id="192" dur="2500"/>
                                        <p:tgtEl>
                                          <p:spTgt spid="72"/>
                                        </p:tgtEl>
                                      </p:cBhvr>
                                    </p:animEffect>
                                    <p:anim calcmode="lin" valueType="num">
                                      <p:cBhvr>
                                        <p:cTn id="193" dur="2500" fill="hold"/>
                                        <p:tgtEl>
                                          <p:spTgt spid="72"/>
                                        </p:tgtEl>
                                        <p:attrNameLst>
                                          <p:attrName>ppt_w</p:attrName>
                                        </p:attrNameLst>
                                      </p:cBhvr>
                                      <p:tavLst>
                                        <p:tav tm="0" fmla="#ppt_w*sin(2.5*pi*$)">
                                          <p:val>
                                            <p:fltVal val="0"/>
                                          </p:val>
                                        </p:tav>
                                        <p:tav tm="100000">
                                          <p:val>
                                            <p:fltVal val="1"/>
                                          </p:val>
                                        </p:tav>
                                      </p:tavLst>
                                    </p:anim>
                                    <p:anim calcmode="lin" valueType="num">
                                      <p:cBhvr>
                                        <p:cTn id="194" dur="2500" fill="hold"/>
                                        <p:tgtEl>
                                          <p:spTgt spid="72"/>
                                        </p:tgtEl>
                                        <p:attrNameLst>
                                          <p:attrName>ppt_h</p:attrName>
                                        </p:attrNameLst>
                                      </p:cBhvr>
                                      <p:tavLst>
                                        <p:tav tm="0">
                                          <p:val>
                                            <p:strVal val="#ppt_h"/>
                                          </p:val>
                                        </p:tav>
                                        <p:tav tm="100000">
                                          <p:val>
                                            <p:strVal val="#ppt_h"/>
                                          </p:val>
                                        </p:tav>
                                      </p:tavLst>
                                    </p:anim>
                                  </p:childTnLst>
                                </p:cTn>
                              </p:par>
                            </p:childTnLst>
                          </p:cTn>
                        </p:par>
                        <p:par>
                          <p:cTn id="195" fill="hold">
                            <p:stCondLst>
                              <p:cond delay="6750"/>
                            </p:stCondLst>
                            <p:childTnLst>
                              <p:par>
                                <p:cTn id="196" presetID="26" presetClass="entr" presetSubtype="0" fill="hold" nodeType="afterEffect">
                                  <p:stCondLst>
                                    <p:cond delay="0"/>
                                  </p:stCondLst>
                                  <p:childTnLst>
                                    <p:set>
                                      <p:cBhvr>
                                        <p:cTn id="197" dur="1" fill="hold">
                                          <p:stCondLst>
                                            <p:cond delay="0"/>
                                          </p:stCondLst>
                                        </p:cTn>
                                        <p:tgtEl>
                                          <p:spTgt spid="60"/>
                                        </p:tgtEl>
                                        <p:attrNameLst>
                                          <p:attrName>style.visibility</p:attrName>
                                        </p:attrNameLst>
                                      </p:cBhvr>
                                      <p:to>
                                        <p:strVal val="visible"/>
                                      </p:to>
                                    </p:set>
                                    <p:animEffect transition="in" filter="wipe(down)">
                                      <p:cBhvr>
                                        <p:cTn id="198" dur="580">
                                          <p:stCondLst>
                                            <p:cond delay="0"/>
                                          </p:stCondLst>
                                        </p:cTn>
                                        <p:tgtEl>
                                          <p:spTgt spid="60"/>
                                        </p:tgtEl>
                                      </p:cBhvr>
                                    </p:animEffect>
                                    <p:anim calcmode="lin" valueType="num">
                                      <p:cBhvr>
                                        <p:cTn id="199"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200"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201"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202"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203"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204" dur="26">
                                          <p:stCondLst>
                                            <p:cond delay="650"/>
                                          </p:stCondLst>
                                        </p:cTn>
                                        <p:tgtEl>
                                          <p:spTgt spid="60"/>
                                        </p:tgtEl>
                                      </p:cBhvr>
                                      <p:to x="100000" y="60000"/>
                                    </p:animScale>
                                    <p:animScale>
                                      <p:cBhvr>
                                        <p:cTn id="205" dur="166" decel="50000">
                                          <p:stCondLst>
                                            <p:cond delay="676"/>
                                          </p:stCondLst>
                                        </p:cTn>
                                        <p:tgtEl>
                                          <p:spTgt spid="60"/>
                                        </p:tgtEl>
                                      </p:cBhvr>
                                      <p:to x="100000" y="100000"/>
                                    </p:animScale>
                                    <p:animScale>
                                      <p:cBhvr>
                                        <p:cTn id="206" dur="26">
                                          <p:stCondLst>
                                            <p:cond delay="1312"/>
                                          </p:stCondLst>
                                        </p:cTn>
                                        <p:tgtEl>
                                          <p:spTgt spid="60"/>
                                        </p:tgtEl>
                                      </p:cBhvr>
                                      <p:to x="100000" y="80000"/>
                                    </p:animScale>
                                    <p:animScale>
                                      <p:cBhvr>
                                        <p:cTn id="207" dur="166" decel="50000">
                                          <p:stCondLst>
                                            <p:cond delay="1338"/>
                                          </p:stCondLst>
                                        </p:cTn>
                                        <p:tgtEl>
                                          <p:spTgt spid="60"/>
                                        </p:tgtEl>
                                      </p:cBhvr>
                                      <p:to x="100000" y="100000"/>
                                    </p:animScale>
                                    <p:animScale>
                                      <p:cBhvr>
                                        <p:cTn id="208" dur="26">
                                          <p:stCondLst>
                                            <p:cond delay="1642"/>
                                          </p:stCondLst>
                                        </p:cTn>
                                        <p:tgtEl>
                                          <p:spTgt spid="60"/>
                                        </p:tgtEl>
                                      </p:cBhvr>
                                      <p:to x="100000" y="90000"/>
                                    </p:animScale>
                                    <p:animScale>
                                      <p:cBhvr>
                                        <p:cTn id="209" dur="166" decel="50000">
                                          <p:stCondLst>
                                            <p:cond delay="1668"/>
                                          </p:stCondLst>
                                        </p:cTn>
                                        <p:tgtEl>
                                          <p:spTgt spid="60"/>
                                        </p:tgtEl>
                                      </p:cBhvr>
                                      <p:to x="100000" y="100000"/>
                                    </p:animScale>
                                    <p:animScale>
                                      <p:cBhvr>
                                        <p:cTn id="210" dur="26">
                                          <p:stCondLst>
                                            <p:cond delay="1808"/>
                                          </p:stCondLst>
                                        </p:cTn>
                                        <p:tgtEl>
                                          <p:spTgt spid="60"/>
                                        </p:tgtEl>
                                      </p:cBhvr>
                                      <p:to x="100000" y="95000"/>
                                    </p:animScale>
                                    <p:animScale>
                                      <p:cBhvr>
                                        <p:cTn id="211" dur="166" decel="50000">
                                          <p:stCondLst>
                                            <p:cond delay="1834"/>
                                          </p:stCondLst>
                                        </p:cTn>
                                        <p:tgtEl>
                                          <p:spTgt spid="60"/>
                                        </p:tgtEl>
                                      </p:cBhvr>
                                      <p:to x="100000" y="100000"/>
                                    </p:animScale>
                                  </p:childTnLst>
                                </p:cTn>
                              </p:par>
                            </p:childTnLst>
                          </p:cTn>
                        </p:par>
                      </p:childTnLst>
                    </p:cTn>
                  </p:par>
                  <p:par>
                    <p:cTn id="212" fill="hold">
                      <p:stCondLst>
                        <p:cond delay="indefinite"/>
                      </p:stCondLst>
                      <p:childTnLst>
                        <p:par>
                          <p:cTn id="213" fill="hold">
                            <p:stCondLst>
                              <p:cond delay="0"/>
                            </p:stCondLst>
                            <p:childTnLst>
                              <p:par>
                                <p:cTn id="214" presetID="1" presetClass="entr" presetSubtype="0" fill="hold" nodeType="clickEffect">
                                  <p:stCondLst>
                                    <p:cond delay="0"/>
                                  </p:stCondLst>
                                  <p:childTnLst>
                                    <p:set>
                                      <p:cBhvr>
                                        <p:cTn id="215" dur="1" fill="hold">
                                          <p:stCondLst>
                                            <p:cond delay="499"/>
                                          </p:stCondLst>
                                        </p:cTn>
                                        <p:tgtEl>
                                          <p:spTgt spid="36">
                                            <p:txEl>
                                              <p:pRg st="3" end="3"/>
                                            </p:txEl>
                                          </p:spTgt>
                                        </p:tgtEl>
                                        <p:attrNameLst>
                                          <p:attrName>style.visibility</p:attrName>
                                        </p:attrNameLst>
                                      </p:cBhvr>
                                      <p:to>
                                        <p:strVal val="visible"/>
                                      </p:to>
                                    </p:set>
                                  </p:childTnLst>
                                </p:cTn>
                              </p:par>
                            </p:childTnLst>
                          </p:cTn>
                        </p:par>
                        <p:par>
                          <p:cTn id="216" fill="hold">
                            <p:stCondLst>
                              <p:cond delay="500"/>
                            </p:stCondLst>
                            <p:childTnLst>
                              <p:par>
                                <p:cTn id="217" presetID="2" presetClass="entr" presetSubtype="8" fill="hold" grpId="0" nodeType="afterEffect">
                                  <p:stCondLst>
                                    <p:cond delay="250"/>
                                  </p:stCondLst>
                                  <p:childTnLst>
                                    <p:set>
                                      <p:cBhvr>
                                        <p:cTn id="218" dur="1" fill="hold">
                                          <p:stCondLst>
                                            <p:cond delay="0"/>
                                          </p:stCondLst>
                                        </p:cTn>
                                        <p:tgtEl>
                                          <p:spTgt spid="53"/>
                                        </p:tgtEl>
                                        <p:attrNameLst>
                                          <p:attrName>style.visibility</p:attrName>
                                        </p:attrNameLst>
                                      </p:cBhvr>
                                      <p:to>
                                        <p:strVal val="visible"/>
                                      </p:to>
                                    </p:set>
                                    <p:anim calcmode="lin" valueType="num">
                                      <p:cBhvr additive="base">
                                        <p:cTn id="219" dur="1250" fill="hold"/>
                                        <p:tgtEl>
                                          <p:spTgt spid="53"/>
                                        </p:tgtEl>
                                        <p:attrNameLst>
                                          <p:attrName>ppt_x</p:attrName>
                                        </p:attrNameLst>
                                      </p:cBhvr>
                                      <p:tavLst>
                                        <p:tav tm="0">
                                          <p:val>
                                            <p:strVal val="0-#ppt_w/2"/>
                                          </p:val>
                                        </p:tav>
                                        <p:tav tm="100000">
                                          <p:val>
                                            <p:strVal val="#ppt_x"/>
                                          </p:val>
                                        </p:tav>
                                      </p:tavLst>
                                    </p:anim>
                                    <p:anim calcmode="lin" valueType="num">
                                      <p:cBhvr additive="base">
                                        <p:cTn id="220" dur="1250" fill="hold"/>
                                        <p:tgtEl>
                                          <p:spTgt spid="53"/>
                                        </p:tgtEl>
                                        <p:attrNameLst>
                                          <p:attrName>ppt_y</p:attrName>
                                        </p:attrNameLst>
                                      </p:cBhvr>
                                      <p:tavLst>
                                        <p:tav tm="0">
                                          <p:val>
                                            <p:strVal val="#ppt_y"/>
                                          </p:val>
                                        </p:tav>
                                        <p:tav tm="100000">
                                          <p:val>
                                            <p:strVal val="#ppt_y"/>
                                          </p:val>
                                        </p:tav>
                                      </p:tavLst>
                                    </p:anim>
                                  </p:childTnLst>
                                </p:cTn>
                              </p:par>
                              <p:par>
                                <p:cTn id="221" presetID="45" presetClass="entr" presetSubtype="0" fill="hold" grpId="0" nodeType="withEffect">
                                  <p:stCondLst>
                                    <p:cond delay="250"/>
                                  </p:stCondLst>
                                  <p:childTnLst>
                                    <p:set>
                                      <p:cBhvr>
                                        <p:cTn id="222" dur="1" fill="hold">
                                          <p:stCondLst>
                                            <p:cond delay="0"/>
                                          </p:stCondLst>
                                        </p:cTn>
                                        <p:tgtEl>
                                          <p:spTgt spid="66"/>
                                        </p:tgtEl>
                                        <p:attrNameLst>
                                          <p:attrName>style.visibility</p:attrName>
                                        </p:attrNameLst>
                                      </p:cBhvr>
                                      <p:to>
                                        <p:strVal val="visible"/>
                                      </p:to>
                                    </p:set>
                                    <p:animEffect transition="in" filter="fade">
                                      <p:cBhvr>
                                        <p:cTn id="223" dur="2500"/>
                                        <p:tgtEl>
                                          <p:spTgt spid="66"/>
                                        </p:tgtEl>
                                      </p:cBhvr>
                                    </p:animEffect>
                                    <p:anim calcmode="lin" valueType="num">
                                      <p:cBhvr>
                                        <p:cTn id="224" dur="2500" fill="hold"/>
                                        <p:tgtEl>
                                          <p:spTgt spid="66"/>
                                        </p:tgtEl>
                                        <p:attrNameLst>
                                          <p:attrName>ppt_w</p:attrName>
                                        </p:attrNameLst>
                                      </p:cBhvr>
                                      <p:tavLst>
                                        <p:tav tm="0" fmla="#ppt_w*sin(2.5*pi*$)">
                                          <p:val>
                                            <p:fltVal val="0"/>
                                          </p:val>
                                        </p:tav>
                                        <p:tav tm="100000">
                                          <p:val>
                                            <p:fltVal val="1"/>
                                          </p:val>
                                        </p:tav>
                                      </p:tavLst>
                                    </p:anim>
                                    <p:anim calcmode="lin" valueType="num">
                                      <p:cBhvr>
                                        <p:cTn id="225" dur="2500" fill="hold"/>
                                        <p:tgtEl>
                                          <p:spTgt spid="66"/>
                                        </p:tgtEl>
                                        <p:attrNameLst>
                                          <p:attrName>ppt_h</p:attrName>
                                        </p:attrNameLst>
                                      </p:cBhvr>
                                      <p:tavLst>
                                        <p:tav tm="0">
                                          <p:val>
                                            <p:strVal val="#ppt_h"/>
                                          </p:val>
                                        </p:tav>
                                        <p:tav tm="100000">
                                          <p:val>
                                            <p:strVal val="#ppt_h"/>
                                          </p:val>
                                        </p:tav>
                                      </p:tavLst>
                                    </p:anim>
                                  </p:childTnLst>
                                </p:cTn>
                              </p:par>
                            </p:childTnLst>
                          </p:cTn>
                        </p:par>
                        <p:par>
                          <p:cTn id="226" fill="hold">
                            <p:stCondLst>
                              <p:cond delay="3250"/>
                            </p:stCondLst>
                            <p:childTnLst>
                              <p:par>
                                <p:cTn id="227" presetID="26" presetClass="entr" presetSubtype="0" fill="hold" nodeType="afterEffect">
                                  <p:stCondLst>
                                    <p:cond delay="500"/>
                                  </p:stCondLst>
                                  <p:childTnLst>
                                    <p:set>
                                      <p:cBhvr>
                                        <p:cTn id="228" dur="1" fill="hold">
                                          <p:stCondLst>
                                            <p:cond delay="0"/>
                                          </p:stCondLst>
                                        </p:cTn>
                                        <p:tgtEl>
                                          <p:spTgt spid="57"/>
                                        </p:tgtEl>
                                        <p:attrNameLst>
                                          <p:attrName>style.visibility</p:attrName>
                                        </p:attrNameLst>
                                      </p:cBhvr>
                                      <p:to>
                                        <p:strVal val="visible"/>
                                      </p:to>
                                    </p:set>
                                    <p:animEffect transition="in" filter="wipe(down)">
                                      <p:cBhvr>
                                        <p:cTn id="229" dur="580">
                                          <p:stCondLst>
                                            <p:cond delay="0"/>
                                          </p:stCondLst>
                                        </p:cTn>
                                        <p:tgtEl>
                                          <p:spTgt spid="57"/>
                                        </p:tgtEl>
                                      </p:cBhvr>
                                    </p:animEffect>
                                    <p:anim calcmode="lin" valueType="num">
                                      <p:cBhvr>
                                        <p:cTn id="230" dur="1822"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231" dur="664"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232" dur="664" tmFilter="0, 0; 0.125,0.2665; 0.25,0.4; 0.375,0.465; 0.5,0.5;  0.625,0.535; 0.75,0.6; 0.875,0.7335; 1,1">
                                          <p:stCondLst>
                                            <p:cond delay="664"/>
                                          </p:stCondLst>
                                        </p:cTn>
                                        <p:tgtEl>
                                          <p:spTgt spid="57"/>
                                        </p:tgtEl>
                                        <p:attrNameLst>
                                          <p:attrName>ppt_y</p:attrName>
                                        </p:attrNameLst>
                                      </p:cBhvr>
                                      <p:tavLst>
                                        <p:tav tm="0" fmla="#ppt_y-sin(pi*$)/9">
                                          <p:val>
                                            <p:fltVal val="0"/>
                                          </p:val>
                                        </p:tav>
                                        <p:tav tm="100000">
                                          <p:val>
                                            <p:fltVal val="1"/>
                                          </p:val>
                                        </p:tav>
                                      </p:tavLst>
                                    </p:anim>
                                    <p:anim calcmode="lin" valueType="num">
                                      <p:cBhvr>
                                        <p:cTn id="233" dur="332" tmFilter="0, 0; 0.125,0.2665; 0.25,0.4; 0.375,0.465; 0.5,0.5;  0.625,0.535; 0.75,0.6; 0.875,0.7335; 1,1">
                                          <p:stCondLst>
                                            <p:cond delay="1324"/>
                                          </p:stCondLst>
                                        </p:cTn>
                                        <p:tgtEl>
                                          <p:spTgt spid="57"/>
                                        </p:tgtEl>
                                        <p:attrNameLst>
                                          <p:attrName>ppt_y</p:attrName>
                                        </p:attrNameLst>
                                      </p:cBhvr>
                                      <p:tavLst>
                                        <p:tav tm="0" fmla="#ppt_y-sin(pi*$)/27">
                                          <p:val>
                                            <p:fltVal val="0"/>
                                          </p:val>
                                        </p:tav>
                                        <p:tav tm="100000">
                                          <p:val>
                                            <p:fltVal val="1"/>
                                          </p:val>
                                        </p:tav>
                                      </p:tavLst>
                                    </p:anim>
                                    <p:anim calcmode="lin" valueType="num">
                                      <p:cBhvr>
                                        <p:cTn id="234" dur="164" tmFilter="0, 0; 0.125,0.2665; 0.25,0.4; 0.375,0.465; 0.5,0.5;  0.625,0.535; 0.75,0.6; 0.875,0.7335; 1,1">
                                          <p:stCondLst>
                                            <p:cond delay="1656"/>
                                          </p:stCondLst>
                                        </p:cTn>
                                        <p:tgtEl>
                                          <p:spTgt spid="57"/>
                                        </p:tgtEl>
                                        <p:attrNameLst>
                                          <p:attrName>ppt_y</p:attrName>
                                        </p:attrNameLst>
                                      </p:cBhvr>
                                      <p:tavLst>
                                        <p:tav tm="0" fmla="#ppt_y-sin(pi*$)/81">
                                          <p:val>
                                            <p:fltVal val="0"/>
                                          </p:val>
                                        </p:tav>
                                        <p:tav tm="100000">
                                          <p:val>
                                            <p:fltVal val="1"/>
                                          </p:val>
                                        </p:tav>
                                      </p:tavLst>
                                    </p:anim>
                                    <p:animScale>
                                      <p:cBhvr>
                                        <p:cTn id="235" dur="26">
                                          <p:stCondLst>
                                            <p:cond delay="650"/>
                                          </p:stCondLst>
                                        </p:cTn>
                                        <p:tgtEl>
                                          <p:spTgt spid="57"/>
                                        </p:tgtEl>
                                      </p:cBhvr>
                                      <p:to x="100000" y="60000"/>
                                    </p:animScale>
                                    <p:animScale>
                                      <p:cBhvr>
                                        <p:cTn id="236" dur="166" decel="50000">
                                          <p:stCondLst>
                                            <p:cond delay="676"/>
                                          </p:stCondLst>
                                        </p:cTn>
                                        <p:tgtEl>
                                          <p:spTgt spid="57"/>
                                        </p:tgtEl>
                                      </p:cBhvr>
                                      <p:to x="100000" y="100000"/>
                                    </p:animScale>
                                    <p:animScale>
                                      <p:cBhvr>
                                        <p:cTn id="237" dur="26">
                                          <p:stCondLst>
                                            <p:cond delay="1312"/>
                                          </p:stCondLst>
                                        </p:cTn>
                                        <p:tgtEl>
                                          <p:spTgt spid="57"/>
                                        </p:tgtEl>
                                      </p:cBhvr>
                                      <p:to x="100000" y="80000"/>
                                    </p:animScale>
                                    <p:animScale>
                                      <p:cBhvr>
                                        <p:cTn id="238" dur="166" decel="50000">
                                          <p:stCondLst>
                                            <p:cond delay="1338"/>
                                          </p:stCondLst>
                                        </p:cTn>
                                        <p:tgtEl>
                                          <p:spTgt spid="57"/>
                                        </p:tgtEl>
                                      </p:cBhvr>
                                      <p:to x="100000" y="100000"/>
                                    </p:animScale>
                                    <p:animScale>
                                      <p:cBhvr>
                                        <p:cTn id="239" dur="26">
                                          <p:stCondLst>
                                            <p:cond delay="1642"/>
                                          </p:stCondLst>
                                        </p:cTn>
                                        <p:tgtEl>
                                          <p:spTgt spid="57"/>
                                        </p:tgtEl>
                                      </p:cBhvr>
                                      <p:to x="100000" y="90000"/>
                                    </p:animScale>
                                    <p:animScale>
                                      <p:cBhvr>
                                        <p:cTn id="240" dur="166" decel="50000">
                                          <p:stCondLst>
                                            <p:cond delay="1668"/>
                                          </p:stCondLst>
                                        </p:cTn>
                                        <p:tgtEl>
                                          <p:spTgt spid="57"/>
                                        </p:tgtEl>
                                      </p:cBhvr>
                                      <p:to x="100000" y="100000"/>
                                    </p:animScale>
                                    <p:animScale>
                                      <p:cBhvr>
                                        <p:cTn id="241" dur="26">
                                          <p:stCondLst>
                                            <p:cond delay="1808"/>
                                          </p:stCondLst>
                                        </p:cTn>
                                        <p:tgtEl>
                                          <p:spTgt spid="57"/>
                                        </p:tgtEl>
                                      </p:cBhvr>
                                      <p:to x="100000" y="95000"/>
                                    </p:animScale>
                                    <p:animScale>
                                      <p:cBhvr>
                                        <p:cTn id="242" dur="166" decel="50000">
                                          <p:stCondLst>
                                            <p:cond delay="1834"/>
                                          </p:stCondLst>
                                        </p:cTn>
                                        <p:tgtEl>
                                          <p:spTgt spid="57"/>
                                        </p:tgtEl>
                                      </p:cBhvr>
                                      <p:to x="100000" y="100000"/>
                                    </p:animScale>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nodeType="clickEffect">
                                  <p:stCondLst>
                                    <p:cond delay="0"/>
                                  </p:stCondLst>
                                  <p:childTnLst>
                                    <p:set>
                                      <p:cBhvr>
                                        <p:cTn id="246" dur="1" fill="hold">
                                          <p:stCondLst>
                                            <p:cond delay="0"/>
                                          </p:stCondLst>
                                        </p:cTn>
                                        <p:tgtEl>
                                          <p:spTgt spid="36">
                                            <p:txEl>
                                              <p:pRg st="4" end="4"/>
                                            </p:txEl>
                                          </p:spTgt>
                                        </p:tgtEl>
                                        <p:attrNameLst>
                                          <p:attrName>style.visibility</p:attrName>
                                        </p:attrNameLst>
                                      </p:cBhvr>
                                      <p:to>
                                        <p:strVal val="visible"/>
                                      </p:to>
                                    </p:set>
                                    <p:animEffect transition="in" filter="fade">
                                      <p:cBhvr>
                                        <p:cTn id="247" dur="500"/>
                                        <p:tgtEl>
                                          <p:spTgt spid="36">
                                            <p:txEl>
                                              <p:pRg st="4" end="4"/>
                                            </p:txEl>
                                          </p:spTgt>
                                        </p:tgtEl>
                                      </p:cBhvr>
                                    </p:animEffect>
                                  </p:childTnLst>
                                </p:cTn>
                              </p:par>
                            </p:childTnLst>
                          </p:cTn>
                        </p:par>
                        <p:par>
                          <p:cTn id="248" fill="hold">
                            <p:stCondLst>
                              <p:cond delay="500"/>
                            </p:stCondLst>
                            <p:childTnLst>
                              <p:par>
                                <p:cTn id="249" presetID="2" presetClass="entr" presetSubtype="8" fill="hold" grpId="0" nodeType="afterEffect">
                                  <p:stCondLst>
                                    <p:cond delay="250"/>
                                  </p:stCondLst>
                                  <p:childTnLst>
                                    <p:set>
                                      <p:cBhvr>
                                        <p:cTn id="250" dur="1" fill="hold">
                                          <p:stCondLst>
                                            <p:cond delay="0"/>
                                          </p:stCondLst>
                                        </p:cTn>
                                        <p:tgtEl>
                                          <p:spTgt spid="52"/>
                                        </p:tgtEl>
                                        <p:attrNameLst>
                                          <p:attrName>style.visibility</p:attrName>
                                        </p:attrNameLst>
                                      </p:cBhvr>
                                      <p:to>
                                        <p:strVal val="visible"/>
                                      </p:to>
                                    </p:set>
                                    <p:anim calcmode="lin" valueType="num">
                                      <p:cBhvr additive="base">
                                        <p:cTn id="251" dur="1250" fill="hold"/>
                                        <p:tgtEl>
                                          <p:spTgt spid="52"/>
                                        </p:tgtEl>
                                        <p:attrNameLst>
                                          <p:attrName>ppt_x</p:attrName>
                                        </p:attrNameLst>
                                      </p:cBhvr>
                                      <p:tavLst>
                                        <p:tav tm="0">
                                          <p:val>
                                            <p:strVal val="0-#ppt_w/2"/>
                                          </p:val>
                                        </p:tav>
                                        <p:tav tm="100000">
                                          <p:val>
                                            <p:strVal val="#ppt_x"/>
                                          </p:val>
                                        </p:tav>
                                      </p:tavLst>
                                    </p:anim>
                                    <p:anim calcmode="lin" valueType="num">
                                      <p:cBhvr additive="base">
                                        <p:cTn id="252" dur="1250" fill="hold"/>
                                        <p:tgtEl>
                                          <p:spTgt spid="52"/>
                                        </p:tgtEl>
                                        <p:attrNameLst>
                                          <p:attrName>ppt_y</p:attrName>
                                        </p:attrNameLst>
                                      </p:cBhvr>
                                      <p:tavLst>
                                        <p:tav tm="0">
                                          <p:val>
                                            <p:strVal val="#ppt_y"/>
                                          </p:val>
                                        </p:tav>
                                        <p:tav tm="100000">
                                          <p:val>
                                            <p:strVal val="#ppt_y"/>
                                          </p:val>
                                        </p:tav>
                                      </p:tavLst>
                                    </p:anim>
                                  </p:childTnLst>
                                </p:cTn>
                              </p:par>
                            </p:childTnLst>
                          </p:cTn>
                        </p:par>
                        <p:par>
                          <p:cTn id="253" fill="hold">
                            <p:stCondLst>
                              <p:cond delay="2000"/>
                            </p:stCondLst>
                            <p:childTnLst>
                              <p:par>
                                <p:cTn id="254" presetID="26" presetClass="entr" presetSubtype="0" fill="hold" nodeType="afterEffect">
                                  <p:stCondLst>
                                    <p:cond delay="500"/>
                                  </p:stCondLst>
                                  <p:childTnLst>
                                    <p:set>
                                      <p:cBhvr>
                                        <p:cTn id="255" dur="1" fill="hold">
                                          <p:stCondLst>
                                            <p:cond delay="0"/>
                                          </p:stCondLst>
                                        </p:cTn>
                                        <p:tgtEl>
                                          <p:spTgt spid="62"/>
                                        </p:tgtEl>
                                        <p:attrNameLst>
                                          <p:attrName>style.visibility</p:attrName>
                                        </p:attrNameLst>
                                      </p:cBhvr>
                                      <p:to>
                                        <p:strVal val="visible"/>
                                      </p:to>
                                    </p:set>
                                    <p:animEffect transition="in" filter="wipe(down)">
                                      <p:cBhvr>
                                        <p:cTn id="256" dur="580">
                                          <p:stCondLst>
                                            <p:cond delay="0"/>
                                          </p:stCondLst>
                                        </p:cTn>
                                        <p:tgtEl>
                                          <p:spTgt spid="62"/>
                                        </p:tgtEl>
                                      </p:cBhvr>
                                    </p:animEffect>
                                    <p:anim calcmode="lin" valueType="num">
                                      <p:cBhvr>
                                        <p:cTn id="25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25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25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26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26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262" dur="26">
                                          <p:stCondLst>
                                            <p:cond delay="650"/>
                                          </p:stCondLst>
                                        </p:cTn>
                                        <p:tgtEl>
                                          <p:spTgt spid="62"/>
                                        </p:tgtEl>
                                      </p:cBhvr>
                                      <p:to x="100000" y="60000"/>
                                    </p:animScale>
                                    <p:animScale>
                                      <p:cBhvr>
                                        <p:cTn id="263" dur="166" decel="50000">
                                          <p:stCondLst>
                                            <p:cond delay="676"/>
                                          </p:stCondLst>
                                        </p:cTn>
                                        <p:tgtEl>
                                          <p:spTgt spid="62"/>
                                        </p:tgtEl>
                                      </p:cBhvr>
                                      <p:to x="100000" y="100000"/>
                                    </p:animScale>
                                    <p:animScale>
                                      <p:cBhvr>
                                        <p:cTn id="264" dur="26">
                                          <p:stCondLst>
                                            <p:cond delay="1312"/>
                                          </p:stCondLst>
                                        </p:cTn>
                                        <p:tgtEl>
                                          <p:spTgt spid="62"/>
                                        </p:tgtEl>
                                      </p:cBhvr>
                                      <p:to x="100000" y="80000"/>
                                    </p:animScale>
                                    <p:animScale>
                                      <p:cBhvr>
                                        <p:cTn id="265" dur="166" decel="50000">
                                          <p:stCondLst>
                                            <p:cond delay="1338"/>
                                          </p:stCondLst>
                                        </p:cTn>
                                        <p:tgtEl>
                                          <p:spTgt spid="62"/>
                                        </p:tgtEl>
                                      </p:cBhvr>
                                      <p:to x="100000" y="100000"/>
                                    </p:animScale>
                                    <p:animScale>
                                      <p:cBhvr>
                                        <p:cTn id="266" dur="26">
                                          <p:stCondLst>
                                            <p:cond delay="1642"/>
                                          </p:stCondLst>
                                        </p:cTn>
                                        <p:tgtEl>
                                          <p:spTgt spid="62"/>
                                        </p:tgtEl>
                                      </p:cBhvr>
                                      <p:to x="100000" y="90000"/>
                                    </p:animScale>
                                    <p:animScale>
                                      <p:cBhvr>
                                        <p:cTn id="267" dur="166" decel="50000">
                                          <p:stCondLst>
                                            <p:cond delay="1668"/>
                                          </p:stCondLst>
                                        </p:cTn>
                                        <p:tgtEl>
                                          <p:spTgt spid="62"/>
                                        </p:tgtEl>
                                      </p:cBhvr>
                                      <p:to x="100000" y="100000"/>
                                    </p:animScale>
                                    <p:animScale>
                                      <p:cBhvr>
                                        <p:cTn id="268" dur="26">
                                          <p:stCondLst>
                                            <p:cond delay="1808"/>
                                          </p:stCondLst>
                                        </p:cTn>
                                        <p:tgtEl>
                                          <p:spTgt spid="62"/>
                                        </p:tgtEl>
                                      </p:cBhvr>
                                      <p:to x="100000" y="95000"/>
                                    </p:animScale>
                                    <p:animScale>
                                      <p:cBhvr>
                                        <p:cTn id="269" dur="166" decel="50000">
                                          <p:stCondLst>
                                            <p:cond delay="1834"/>
                                          </p:stCondLst>
                                        </p:cTn>
                                        <p:tgtEl>
                                          <p:spTgt spid="62"/>
                                        </p:tgtEl>
                                      </p:cBhvr>
                                      <p:to x="100000" y="100000"/>
                                    </p:animScale>
                                  </p:childTnLst>
                                </p:cTn>
                              </p:par>
                              <p:par>
                                <p:cTn id="270" presetID="26" presetClass="entr" presetSubtype="0" fill="hold" nodeType="withEffect">
                                  <p:stCondLst>
                                    <p:cond delay="750"/>
                                  </p:stCondLst>
                                  <p:childTnLst>
                                    <p:set>
                                      <p:cBhvr>
                                        <p:cTn id="271" dur="1" fill="hold">
                                          <p:stCondLst>
                                            <p:cond delay="0"/>
                                          </p:stCondLst>
                                        </p:cTn>
                                        <p:tgtEl>
                                          <p:spTgt spid="63"/>
                                        </p:tgtEl>
                                        <p:attrNameLst>
                                          <p:attrName>style.visibility</p:attrName>
                                        </p:attrNameLst>
                                      </p:cBhvr>
                                      <p:to>
                                        <p:strVal val="visible"/>
                                      </p:to>
                                    </p:set>
                                    <p:animEffect transition="in" filter="wipe(down)">
                                      <p:cBhvr>
                                        <p:cTn id="272" dur="580">
                                          <p:stCondLst>
                                            <p:cond delay="0"/>
                                          </p:stCondLst>
                                        </p:cTn>
                                        <p:tgtEl>
                                          <p:spTgt spid="63"/>
                                        </p:tgtEl>
                                      </p:cBhvr>
                                    </p:animEffect>
                                    <p:anim calcmode="lin" valueType="num">
                                      <p:cBhvr>
                                        <p:cTn id="273"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274"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275"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276"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277"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278" dur="26">
                                          <p:stCondLst>
                                            <p:cond delay="650"/>
                                          </p:stCondLst>
                                        </p:cTn>
                                        <p:tgtEl>
                                          <p:spTgt spid="63"/>
                                        </p:tgtEl>
                                      </p:cBhvr>
                                      <p:to x="100000" y="60000"/>
                                    </p:animScale>
                                    <p:animScale>
                                      <p:cBhvr>
                                        <p:cTn id="279" dur="166" decel="50000">
                                          <p:stCondLst>
                                            <p:cond delay="676"/>
                                          </p:stCondLst>
                                        </p:cTn>
                                        <p:tgtEl>
                                          <p:spTgt spid="63"/>
                                        </p:tgtEl>
                                      </p:cBhvr>
                                      <p:to x="100000" y="100000"/>
                                    </p:animScale>
                                    <p:animScale>
                                      <p:cBhvr>
                                        <p:cTn id="280" dur="26">
                                          <p:stCondLst>
                                            <p:cond delay="1312"/>
                                          </p:stCondLst>
                                        </p:cTn>
                                        <p:tgtEl>
                                          <p:spTgt spid="63"/>
                                        </p:tgtEl>
                                      </p:cBhvr>
                                      <p:to x="100000" y="80000"/>
                                    </p:animScale>
                                    <p:animScale>
                                      <p:cBhvr>
                                        <p:cTn id="281" dur="166" decel="50000">
                                          <p:stCondLst>
                                            <p:cond delay="1338"/>
                                          </p:stCondLst>
                                        </p:cTn>
                                        <p:tgtEl>
                                          <p:spTgt spid="63"/>
                                        </p:tgtEl>
                                      </p:cBhvr>
                                      <p:to x="100000" y="100000"/>
                                    </p:animScale>
                                    <p:animScale>
                                      <p:cBhvr>
                                        <p:cTn id="282" dur="26">
                                          <p:stCondLst>
                                            <p:cond delay="1642"/>
                                          </p:stCondLst>
                                        </p:cTn>
                                        <p:tgtEl>
                                          <p:spTgt spid="63"/>
                                        </p:tgtEl>
                                      </p:cBhvr>
                                      <p:to x="100000" y="90000"/>
                                    </p:animScale>
                                    <p:animScale>
                                      <p:cBhvr>
                                        <p:cTn id="283" dur="166" decel="50000">
                                          <p:stCondLst>
                                            <p:cond delay="1668"/>
                                          </p:stCondLst>
                                        </p:cTn>
                                        <p:tgtEl>
                                          <p:spTgt spid="63"/>
                                        </p:tgtEl>
                                      </p:cBhvr>
                                      <p:to x="100000" y="100000"/>
                                    </p:animScale>
                                    <p:animScale>
                                      <p:cBhvr>
                                        <p:cTn id="284" dur="26">
                                          <p:stCondLst>
                                            <p:cond delay="1808"/>
                                          </p:stCondLst>
                                        </p:cTn>
                                        <p:tgtEl>
                                          <p:spTgt spid="63"/>
                                        </p:tgtEl>
                                      </p:cBhvr>
                                      <p:to x="100000" y="95000"/>
                                    </p:animScale>
                                    <p:animScale>
                                      <p:cBhvr>
                                        <p:cTn id="285" dur="166" decel="50000">
                                          <p:stCondLst>
                                            <p:cond delay="1834"/>
                                          </p:stCondLst>
                                        </p:cTn>
                                        <p:tgtEl>
                                          <p:spTgt spid="63"/>
                                        </p:tgtEl>
                                      </p:cBhvr>
                                      <p:to x="100000" y="100000"/>
                                    </p:animScale>
                                  </p:childTnLst>
                                </p:cTn>
                              </p:par>
                            </p:childTnLst>
                          </p:cTn>
                        </p:par>
                        <p:par>
                          <p:cTn id="286" fill="hold">
                            <p:stCondLst>
                              <p:cond delay="4750"/>
                            </p:stCondLst>
                            <p:childTnLst>
                              <p:par>
                                <p:cTn id="287" presetID="45" presetClass="entr" presetSubtype="0" fill="hold" grpId="0" nodeType="afterEffect">
                                  <p:stCondLst>
                                    <p:cond delay="500"/>
                                  </p:stCondLst>
                                  <p:childTnLst>
                                    <p:set>
                                      <p:cBhvr>
                                        <p:cTn id="288" dur="1" fill="hold">
                                          <p:stCondLst>
                                            <p:cond delay="0"/>
                                          </p:stCondLst>
                                        </p:cTn>
                                        <p:tgtEl>
                                          <p:spTgt spid="73"/>
                                        </p:tgtEl>
                                        <p:attrNameLst>
                                          <p:attrName>style.visibility</p:attrName>
                                        </p:attrNameLst>
                                      </p:cBhvr>
                                      <p:to>
                                        <p:strVal val="visible"/>
                                      </p:to>
                                    </p:set>
                                    <p:animEffect transition="in" filter="fade">
                                      <p:cBhvr>
                                        <p:cTn id="289" dur="2000"/>
                                        <p:tgtEl>
                                          <p:spTgt spid="73"/>
                                        </p:tgtEl>
                                      </p:cBhvr>
                                    </p:animEffect>
                                    <p:anim calcmode="lin" valueType="num">
                                      <p:cBhvr>
                                        <p:cTn id="290" dur="2000" fill="hold"/>
                                        <p:tgtEl>
                                          <p:spTgt spid="73"/>
                                        </p:tgtEl>
                                        <p:attrNameLst>
                                          <p:attrName>ppt_w</p:attrName>
                                        </p:attrNameLst>
                                      </p:cBhvr>
                                      <p:tavLst>
                                        <p:tav tm="0" fmla="#ppt_w*sin(2.5*pi*$)">
                                          <p:val>
                                            <p:fltVal val="0"/>
                                          </p:val>
                                        </p:tav>
                                        <p:tav tm="100000">
                                          <p:val>
                                            <p:fltVal val="1"/>
                                          </p:val>
                                        </p:tav>
                                      </p:tavLst>
                                    </p:anim>
                                    <p:anim calcmode="lin" valueType="num">
                                      <p:cBhvr>
                                        <p:cTn id="291" dur="2000" fill="hold"/>
                                        <p:tgtEl>
                                          <p:spTgt spid="73"/>
                                        </p:tgtEl>
                                        <p:attrNameLst>
                                          <p:attrName>ppt_h</p:attrName>
                                        </p:attrNameLst>
                                      </p:cBhvr>
                                      <p:tavLst>
                                        <p:tav tm="0">
                                          <p:val>
                                            <p:strVal val="#ppt_h"/>
                                          </p:val>
                                        </p:tav>
                                        <p:tav tm="100000">
                                          <p:val>
                                            <p:strVal val="#ppt_h"/>
                                          </p:val>
                                        </p:tav>
                                      </p:tavLst>
                                    </p:anim>
                                  </p:childTnLst>
                                </p:cTn>
                              </p:par>
                            </p:childTnLst>
                          </p:cTn>
                        </p:par>
                        <p:par>
                          <p:cTn id="292" fill="hold">
                            <p:stCondLst>
                              <p:cond delay="7250"/>
                            </p:stCondLst>
                            <p:childTnLst>
                              <p:par>
                                <p:cTn id="293" presetID="26" presetClass="entr" presetSubtype="0" fill="hold" nodeType="afterEffect">
                                  <p:stCondLst>
                                    <p:cond delay="0"/>
                                  </p:stCondLst>
                                  <p:childTnLst>
                                    <p:set>
                                      <p:cBhvr>
                                        <p:cTn id="294" dur="1" fill="hold">
                                          <p:stCondLst>
                                            <p:cond delay="0"/>
                                          </p:stCondLst>
                                        </p:cTn>
                                        <p:tgtEl>
                                          <p:spTgt spid="59"/>
                                        </p:tgtEl>
                                        <p:attrNameLst>
                                          <p:attrName>style.visibility</p:attrName>
                                        </p:attrNameLst>
                                      </p:cBhvr>
                                      <p:to>
                                        <p:strVal val="visible"/>
                                      </p:to>
                                    </p:set>
                                    <p:animEffect transition="in" filter="wipe(down)">
                                      <p:cBhvr>
                                        <p:cTn id="295" dur="580">
                                          <p:stCondLst>
                                            <p:cond delay="0"/>
                                          </p:stCondLst>
                                        </p:cTn>
                                        <p:tgtEl>
                                          <p:spTgt spid="59"/>
                                        </p:tgtEl>
                                      </p:cBhvr>
                                    </p:animEffect>
                                    <p:anim calcmode="lin" valueType="num">
                                      <p:cBhvr>
                                        <p:cTn id="296" dur="1822"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97" dur="664"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98" dur="664" tmFilter="0, 0; 0.125,0.2665; 0.25,0.4; 0.375,0.465; 0.5,0.5;  0.625,0.535; 0.75,0.6; 0.875,0.7335; 1,1">
                                          <p:stCondLst>
                                            <p:cond delay="664"/>
                                          </p:stCondLst>
                                        </p:cTn>
                                        <p:tgtEl>
                                          <p:spTgt spid="59"/>
                                        </p:tgtEl>
                                        <p:attrNameLst>
                                          <p:attrName>ppt_y</p:attrName>
                                        </p:attrNameLst>
                                      </p:cBhvr>
                                      <p:tavLst>
                                        <p:tav tm="0" fmla="#ppt_y-sin(pi*$)/9">
                                          <p:val>
                                            <p:fltVal val="0"/>
                                          </p:val>
                                        </p:tav>
                                        <p:tav tm="100000">
                                          <p:val>
                                            <p:fltVal val="1"/>
                                          </p:val>
                                        </p:tav>
                                      </p:tavLst>
                                    </p:anim>
                                    <p:anim calcmode="lin" valueType="num">
                                      <p:cBhvr>
                                        <p:cTn id="299" dur="332" tmFilter="0, 0; 0.125,0.2665; 0.25,0.4; 0.375,0.465; 0.5,0.5;  0.625,0.535; 0.75,0.6; 0.875,0.7335; 1,1">
                                          <p:stCondLst>
                                            <p:cond delay="1324"/>
                                          </p:stCondLst>
                                        </p:cTn>
                                        <p:tgtEl>
                                          <p:spTgt spid="59"/>
                                        </p:tgtEl>
                                        <p:attrNameLst>
                                          <p:attrName>ppt_y</p:attrName>
                                        </p:attrNameLst>
                                      </p:cBhvr>
                                      <p:tavLst>
                                        <p:tav tm="0" fmla="#ppt_y-sin(pi*$)/27">
                                          <p:val>
                                            <p:fltVal val="0"/>
                                          </p:val>
                                        </p:tav>
                                        <p:tav tm="100000">
                                          <p:val>
                                            <p:fltVal val="1"/>
                                          </p:val>
                                        </p:tav>
                                      </p:tavLst>
                                    </p:anim>
                                    <p:anim calcmode="lin" valueType="num">
                                      <p:cBhvr>
                                        <p:cTn id="300" dur="164" tmFilter="0, 0; 0.125,0.2665; 0.25,0.4; 0.375,0.465; 0.5,0.5;  0.625,0.535; 0.75,0.6; 0.875,0.7335; 1,1">
                                          <p:stCondLst>
                                            <p:cond delay="1656"/>
                                          </p:stCondLst>
                                        </p:cTn>
                                        <p:tgtEl>
                                          <p:spTgt spid="59"/>
                                        </p:tgtEl>
                                        <p:attrNameLst>
                                          <p:attrName>ppt_y</p:attrName>
                                        </p:attrNameLst>
                                      </p:cBhvr>
                                      <p:tavLst>
                                        <p:tav tm="0" fmla="#ppt_y-sin(pi*$)/81">
                                          <p:val>
                                            <p:fltVal val="0"/>
                                          </p:val>
                                        </p:tav>
                                        <p:tav tm="100000">
                                          <p:val>
                                            <p:fltVal val="1"/>
                                          </p:val>
                                        </p:tav>
                                      </p:tavLst>
                                    </p:anim>
                                    <p:animScale>
                                      <p:cBhvr>
                                        <p:cTn id="301" dur="26">
                                          <p:stCondLst>
                                            <p:cond delay="650"/>
                                          </p:stCondLst>
                                        </p:cTn>
                                        <p:tgtEl>
                                          <p:spTgt spid="59"/>
                                        </p:tgtEl>
                                      </p:cBhvr>
                                      <p:to x="100000" y="60000"/>
                                    </p:animScale>
                                    <p:animScale>
                                      <p:cBhvr>
                                        <p:cTn id="302" dur="166" decel="50000">
                                          <p:stCondLst>
                                            <p:cond delay="676"/>
                                          </p:stCondLst>
                                        </p:cTn>
                                        <p:tgtEl>
                                          <p:spTgt spid="59"/>
                                        </p:tgtEl>
                                      </p:cBhvr>
                                      <p:to x="100000" y="100000"/>
                                    </p:animScale>
                                    <p:animScale>
                                      <p:cBhvr>
                                        <p:cTn id="303" dur="26">
                                          <p:stCondLst>
                                            <p:cond delay="1312"/>
                                          </p:stCondLst>
                                        </p:cTn>
                                        <p:tgtEl>
                                          <p:spTgt spid="59"/>
                                        </p:tgtEl>
                                      </p:cBhvr>
                                      <p:to x="100000" y="80000"/>
                                    </p:animScale>
                                    <p:animScale>
                                      <p:cBhvr>
                                        <p:cTn id="304" dur="166" decel="50000">
                                          <p:stCondLst>
                                            <p:cond delay="1338"/>
                                          </p:stCondLst>
                                        </p:cTn>
                                        <p:tgtEl>
                                          <p:spTgt spid="59"/>
                                        </p:tgtEl>
                                      </p:cBhvr>
                                      <p:to x="100000" y="100000"/>
                                    </p:animScale>
                                    <p:animScale>
                                      <p:cBhvr>
                                        <p:cTn id="305" dur="26">
                                          <p:stCondLst>
                                            <p:cond delay="1642"/>
                                          </p:stCondLst>
                                        </p:cTn>
                                        <p:tgtEl>
                                          <p:spTgt spid="59"/>
                                        </p:tgtEl>
                                      </p:cBhvr>
                                      <p:to x="100000" y="90000"/>
                                    </p:animScale>
                                    <p:animScale>
                                      <p:cBhvr>
                                        <p:cTn id="306" dur="166" decel="50000">
                                          <p:stCondLst>
                                            <p:cond delay="1668"/>
                                          </p:stCondLst>
                                        </p:cTn>
                                        <p:tgtEl>
                                          <p:spTgt spid="59"/>
                                        </p:tgtEl>
                                      </p:cBhvr>
                                      <p:to x="100000" y="100000"/>
                                    </p:animScale>
                                    <p:animScale>
                                      <p:cBhvr>
                                        <p:cTn id="307" dur="26">
                                          <p:stCondLst>
                                            <p:cond delay="1808"/>
                                          </p:stCondLst>
                                        </p:cTn>
                                        <p:tgtEl>
                                          <p:spTgt spid="59"/>
                                        </p:tgtEl>
                                      </p:cBhvr>
                                      <p:to x="100000" y="95000"/>
                                    </p:animScale>
                                    <p:animScale>
                                      <p:cBhvr>
                                        <p:cTn id="308" dur="166" decel="50000">
                                          <p:stCondLst>
                                            <p:cond delay="1834"/>
                                          </p:stCondLst>
                                        </p:cTn>
                                        <p:tgtEl>
                                          <p:spTgt spid="59"/>
                                        </p:tgtEl>
                                      </p:cBhvr>
                                      <p:to x="100000" y="100000"/>
                                    </p:animScale>
                                  </p:childTnLst>
                                </p:cTn>
                              </p:par>
                            </p:childTnLst>
                          </p:cTn>
                        </p:par>
                      </p:childTnLst>
                    </p:cTn>
                  </p:par>
                  <p:par>
                    <p:cTn id="309" fill="hold">
                      <p:stCondLst>
                        <p:cond delay="indefinite"/>
                      </p:stCondLst>
                      <p:childTnLst>
                        <p:par>
                          <p:cTn id="310" fill="hold">
                            <p:stCondLst>
                              <p:cond delay="0"/>
                            </p:stCondLst>
                            <p:childTnLst>
                              <p:par>
                                <p:cTn id="311" presetID="1" presetClass="entr" presetSubtype="0" fill="hold" nodeType="clickEffect">
                                  <p:stCondLst>
                                    <p:cond delay="0"/>
                                  </p:stCondLst>
                                  <p:childTnLst>
                                    <p:set>
                                      <p:cBhvr>
                                        <p:cTn id="312" dur="1" fill="hold">
                                          <p:stCondLst>
                                            <p:cond delay="499"/>
                                          </p:stCondLst>
                                        </p:cTn>
                                        <p:tgtEl>
                                          <p:spTgt spid="36">
                                            <p:txEl>
                                              <p:pRg st="5" end="5"/>
                                            </p:txEl>
                                          </p:spTgt>
                                        </p:tgtEl>
                                        <p:attrNameLst>
                                          <p:attrName>style.visibility</p:attrName>
                                        </p:attrNameLst>
                                      </p:cBhvr>
                                      <p:to>
                                        <p:strVal val="visible"/>
                                      </p:to>
                                    </p:set>
                                  </p:childTnLst>
                                </p:cTn>
                              </p:par>
                            </p:childTnLst>
                          </p:cTn>
                        </p:par>
                        <p:par>
                          <p:cTn id="313" fill="hold">
                            <p:stCondLst>
                              <p:cond delay="500"/>
                            </p:stCondLst>
                            <p:childTnLst>
                              <p:par>
                                <p:cTn id="314" presetID="2" presetClass="entr" presetSubtype="8" fill="hold" grpId="0" nodeType="afterEffect">
                                  <p:stCondLst>
                                    <p:cond delay="250"/>
                                  </p:stCondLst>
                                  <p:childTnLst>
                                    <p:set>
                                      <p:cBhvr>
                                        <p:cTn id="315" dur="1" fill="hold">
                                          <p:stCondLst>
                                            <p:cond delay="0"/>
                                          </p:stCondLst>
                                        </p:cTn>
                                        <p:tgtEl>
                                          <p:spTgt spid="51"/>
                                        </p:tgtEl>
                                        <p:attrNameLst>
                                          <p:attrName>style.visibility</p:attrName>
                                        </p:attrNameLst>
                                      </p:cBhvr>
                                      <p:to>
                                        <p:strVal val="visible"/>
                                      </p:to>
                                    </p:set>
                                    <p:anim calcmode="lin" valueType="num">
                                      <p:cBhvr additive="base">
                                        <p:cTn id="316" dur="1250" fill="hold"/>
                                        <p:tgtEl>
                                          <p:spTgt spid="51"/>
                                        </p:tgtEl>
                                        <p:attrNameLst>
                                          <p:attrName>ppt_x</p:attrName>
                                        </p:attrNameLst>
                                      </p:cBhvr>
                                      <p:tavLst>
                                        <p:tav tm="0">
                                          <p:val>
                                            <p:strVal val="0-#ppt_w/2"/>
                                          </p:val>
                                        </p:tav>
                                        <p:tav tm="100000">
                                          <p:val>
                                            <p:strVal val="#ppt_x"/>
                                          </p:val>
                                        </p:tav>
                                      </p:tavLst>
                                    </p:anim>
                                    <p:anim calcmode="lin" valueType="num">
                                      <p:cBhvr additive="base">
                                        <p:cTn id="317" dur="1250" fill="hold"/>
                                        <p:tgtEl>
                                          <p:spTgt spid="51"/>
                                        </p:tgtEl>
                                        <p:attrNameLst>
                                          <p:attrName>ppt_y</p:attrName>
                                        </p:attrNameLst>
                                      </p:cBhvr>
                                      <p:tavLst>
                                        <p:tav tm="0">
                                          <p:val>
                                            <p:strVal val="#ppt_y"/>
                                          </p:val>
                                        </p:tav>
                                        <p:tav tm="100000">
                                          <p:val>
                                            <p:strVal val="#ppt_y"/>
                                          </p:val>
                                        </p:tav>
                                      </p:tavLst>
                                    </p:anim>
                                  </p:childTnLst>
                                </p:cTn>
                              </p:par>
                            </p:childTnLst>
                          </p:cTn>
                        </p:par>
                        <p:par>
                          <p:cTn id="318" fill="hold">
                            <p:stCondLst>
                              <p:cond delay="2000"/>
                            </p:stCondLst>
                            <p:childTnLst>
                              <p:par>
                                <p:cTn id="319" presetID="26" presetClass="entr" presetSubtype="0" fill="hold" nodeType="afterEffect">
                                  <p:stCondLst>
                                    <p:cond delay="250"/>
                                  </p:stCondLst>
                                  <p:childTnLst>
                                    <p:set>
                                      <p:cBhvr>
                                        <p:cTn id="320" dur="1" fill="hold">
                                          <p:stCondLst>
                                            <p:cond delay="0"/>
                                          </p:stCondLst>
                                        </p:cTn>
                                        <p:tgtEl>
                                          <p:spTgt spid="74"/>
                                        </p:tgtEl>
                                        <p:attrNameLst>
                                          <p:attrName>style.visibility</p:attrName>
                                        </p:attrNameLst>
                                      </p:cBhvr>
                                      <p:to>
                                        <p:strVal val="visible"/>
                                      </p:to>
                                    </p:set>
                                    <p:animEffect transition="in" filter="wipe(down)">
                                      <p:cBhvr>
                                        <p:cTn id="321" dur="580">
                                          <p:stCondLst>
                                            <p:cond delay="0"/>
                                          </p:stCondLst>
                                        </p:cTn>
                                        <p:tgtEl>
                                          <p:spTgt spid="74"/>
                                        </p:tgtEl>
                                      </p:cBhvr>
                                    </p:animEffect>
                                    <p:anim calcmode="lin" valueType="num">
                                      <p:cBhvr>
                                        <p:cTn id="322"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23"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24"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25"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26"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27" dur="26">
                                          <p:stCondLst>
                                            <p:cond delay="650"/>
                                          </p:stCondLst>
                                        </p:cTn>
                                        <p:tgtEl>
                                          <p:spTgt spid="74"/>
                                        </p:tgtEl>
                                      </p:cBhvr>
                                      <p:to x="100000" y="60000"/>
                                    </p:animScale>
                                    <p:animScale>
                                      <p:cBhvr>
                                        <p:cTn id="328" dur="166" decel="50000">
                                          <p:stCondLst>
                                            <p:cond delay="676"/>
                                          </p:stCondLst>
                                        </p:cTn>
                                        <p:tgtEl>
                                          <p:spTgt spid="74"/>
                                        </p:tgtEl>
                                      </p:cBhvr>
                                      <p:to x="100000" y="100000"/>
                                    </p:animScale>
                                    <p:animScale>
                                      <p:cBhvr>
                                        <p:cTn id="329" dur="26">
                                          <p:stCondLst>
                                            <p:cond delay="1312"/>
                                          </p:stCondLst>
                                        </p:cTn>
                                        <p:tgtEl>
                                          <p:spTgt spid="74"/>
                                        </p:tgtEl>
                                      </p:cBhvr>
                                      <p:to x="100000" y="80000"/>
                                    </p:animScale>
                                    <p:animScale>
                                      <p:cBhvr>
                                        <p:cTn id="330" dur="166" decel="50000">
                                          <p:stCondLst>
                                            <p:cond delay="1338"/>
                                          </p:stCondLst>
                                        </p:cTn>
                                        <p:tgtEl>
                                          <p:spTgt spid="74"/>
                                        </p:tgtEl>
                                      </p:cBhvr>
                                      <p:to x="100000" y="100000"/>
                                    </p:animScale>
                                    <p:animScale>
                                      <p:cBhvr>
                                        <p:cTn id="331" dur="26">
                                          <p:stCondLst>
                                            <p:cond delay="1642"/>
                                          </p:stCondLst>
                                        </p:cTn>
                                        <p:tgtEl>
                                          <p:spTgt spid="74"/>
                                        </p:tgtEl>
                                      </p:cBhvr>
                                      <p:to x="100000" y="90000"/>
                                    </p:animScale>
                                    <p:animScale>
                                      <p:cBhvr>
                                        <p:cTn id="332" dur="166" decel="50000">
                                          <p:stCondLst>
                                            <p:cond delay="1668"/>
                                          </p:stCondLst>
                                        </p:cTn>
                                        <p:tgtEl>
                                          <p:spTgt spid="74"/>
                                        </p:tgtEl>
                                      </p:cBhvr>
                                      <p:to x="100000" y="100000"/>
                                    </p:animScale>
                                    <p:animScale>
                                      <p:cBhvr>
                                        <p:cTn id="333" dur="26">
                                          <p:stCondLst>
                                            <p:cond delay="1808"/>
                                          </p:stCondLst>
                                        </p:cTn>
                                        <p:tgtEl>
                                          <p:spTgt spid="74"/>
                                        </p:tgtEl>
                                      </p:cBhvr>
                                      <p:to x="100000" y="95000"/>
                                    </p:animScale>
                                    <p:animScale>
                                      <p:cBhvr>
                                        <p:cTn id="334" dur="166" decel="50000">
                                          <p:stCondLst>
                                            <p:cond delay="1834"/>
                                          </p:stCondLst>
                                        </p:cTn>
                                        <p:tgtEl>
                                          <p:spTgt spid="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0" grpId="0"/>
      <p:bldP spid="51" grpId="0"/>
      <p:bldP spid="52" grpId="0"/>
      <p:bldP spid="53" grpId="0"/>
      <p:bldP spid="54" grpId="0"/>
      <p:bldP spid="64" grpId="0"/>
      <p:bldP spid="65" grpId="0"/>
      <p:bldP spid="66" grpId="0"/>
      <p:bldP spid="72" grpId="0"/>
      <p:bldP spid="73"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a:picLocks noChangeAspect="1"/>
          </p:cNvPicPr>
          <p:nvPr/>
        </p:nvPicPr>
        <p:blipFill rotWithShape="1">
          <a:blip r:embed="rId4">
            <a:extLst>
              <a:ext uri="{28A0092B-C50C-407E-A947-70E740481C1C}">
                <a14:useLocalDpi xmlns:a14="http://schemas.microsoft.com/office/drawing/2010/main" val="0"/>
              </a:ext>
            </a:extLst>
          </a:blip>
          <a:srcRect l="284" t="94" r="696" b="51823"/>
          <a:stretch/>
        </p:blipFill>
        <p:spPr>
          <a:xfrm>
            <a:off x="2355845" y="2229421"/>
            <a:ext cx="6611691" cy="2317218"/>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32055" y="1765577"/>
            <a:ext cx="9143999" cy="425168"/>
          </a:xfrm>
          <a:prstGeom prst="rect">
            <a:avLst/>
          </a:prstGeom>
          <a:noFill/>
          <a:ln>
            <a:noFill/>
          </a:ln>
        </p:spPr>
        <p:txBody>
          <a:bodyPr spcFirstLastPara="1" wrap="square" lIns="91425" tIns="91425" rIns="91425" bIns="91425" anchor="t" anchorCtr="0">
            <a:noAutofit/>
          </a:bodyPr>
          <a:lstStyle/>
          <a:p>
            <a:pPr lvl="0" indent="228600"/>
            <a:r>
              <a:rPr lang="en-US" sz="1600" dirty="0">
                <a:solidFill>
                  <a:schemeClr val="bg2"/>
                </a:solidFill>
                <a:latin typeface="Roboto"/>
                <a:ea typeface="Roboto"/>
                <a:cs typeface="Roboto"/>
                <a:sym typeface="Roboto"/>
              </a:rPr>
              <a:t>Holyoke #1 is still serving.  He scores points 8, 9 &amp; 10 and then the Tigers call a Time-out</a:t>
            </a: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Roboto"/>
                <a:cs typeface="Roboto"/>
                <a:sym typeface="Caveat"/>
              </a:rPr>
              <a:t>Time-outs</a:t>
            </a:r>
            <a:endParaRPr sz="2400" dirty="0">
              <a:latin typeface="Roboto"/>
              <a:ea typeface="Roboto"/>
              <a:cs typeface="Roboto"/>
              <a:sym typeface="Roboto"/>
            </a:endParaRPr>
          </a:p>
        </p:txBody>
      </p:sp>
      <p:sp>
        <p:nvSpPr>
          <p:cNvPr id="2" name="Rectangle 1"/>
          <p:cNvSpPr/>
          <p:nvPr/>
        </p:nvSpPr>
        <p:spPr>
          <a:xfrm>
            <a:off x="5749901" y="2424696"/>
            <a:ext cx="949299" cy="261610"/>
          </a:xfrm>
          <a:prstGeom prst="rect">
            <a:avLst/>
          </a:prstGeom>
        </p:spPr>
        <p:txBody>
          <a:bodyPr wrap="none">
            <a:spAutoFit/>
          </a:bodyPr>
          <a:lstStyle/>
          <a:p>
            <a:r>
              <a:rPr lang="en-US" sz="1050" dirty="0">
                <a:solidFill>
                  <a:schemeClr val="bg2"/>
                </a:solidFill>
                <a:latin typeface="Roboto"/>
                <a:ea typeface="Roboto"/>
                <a:cs typeface="Roboto"/>
                <a:sym typeface="Roboto"/>
              </a:rPr>
              <a:t>Holyoke HS </a:t>
            </a:r>
            <a:endParaRPr lang="en-US" sz="1050" dirty="0">
              <a:solidFill>
                <a:schemeClr val="bg2"/>
              </a:solidFill>
            </a:endParaRPr>
          </a:p>
        </p:txBody>
      </p:sp>
      <p:sp>
        <p:nvSpPr>
          <p:cNvPr id="3" name="Rectangle 2"/>
          <p:cNvSpPr/>
          <p:nvPr/>
        </p:nvSpPr>
        <p:spPr>
          <a:xfrm>
            <a:off x="5747848" y="2574693"/>
            <a:ext cx="739305" cy="246221"/>
          </a:xfrm>
          <a:prstGeom prst="rect">
            <a:avLst/>
          </a:prstGeom>
        </p:spPr>
        <p:txBody>
          <a:bodyPr wrap="none">
            <a:spAutoFit/>
          </a:bodyPr>
          <a:lstStyle/>
          <a:p>
            <a:r>
              <a:rPr lang="en-US" sz="1000" dirty="0">
                <a:solidFill>
                  <a:schemeClr val="bg2"/>
                </a:solidFill>
                <a:latin typeface="Roboto"/>
                <a:ea typeface="Roboto"/>
                <a:cs typeface="Roboto"/>
                <a:sym typeface="Roboto"/>
              </a:rPr>
              <a:t>Tigers HS</a:t>
            </a:r>
            <a:endParaRPr lang="en-US" sz="1000" dirty="0">
              <a:solidFill>
                <a:schemeClr val="bg2"/>
              </a:solidFill>
            </a:endParaRPr>
          </a:p>
        </p:txBody>
      </p:sp>
      <p:sp>
        <p:nvSpPr>
          <p:cNvPr id="9" name="Oval 8"/>
          <p:cNvSpPr/>
          <p:nvPr/>
        </p:nvSpPr>
        <p:spPr>
          <a:xfrm>
            <a:off x="7210927" y="2471389"/>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218949" y="2631810"/>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272043" y="2740327"/>
            <a:ext cx="684803" cy="307777"/>
          </a:xfrm>
          <a:prstGeom prst="rect">
            <a:avLst/>
          </a:prstGeom>
        </p:spPr>
        <p:txBody>
          <a:bodyPr wrap="none">
            <a:spAutoFit/>
          </a:bodyPr>
          <a:lstStyle/>
          <a:p>
            <a:r>
              <a:rPr lang="en-US" dirty="0">
                <a:solidFill>
                  <a:schemeClr val="bg2"/>
                </a:solidFill>
                <a:latin typeface="Roboto"/>
                <a:ea typeface="Roboto"/>
                <a:cs typeface="Roboto"/>
                <a:sym typeface="Roboto"/>
              </a:rPr>
              <a:t>Tigers</a:t>
            </a:r>
            <a:endParaRPr lang="en-US" dirty="0"/>
          </a:p>
        </p:txBody>
      </p:sp>
      <p:sp>
        <p:nvSpPr>
          <p:cNvPr id="19" name="Oval 18"/>
          <p:cNvSpPr/>
          <p:nvPr/>
        </p:nvSpPr>
        <p:spPr>
          <a:xfrm>
            <a:off x="5869549" y="2896848"/>
            <a:ext cx="228832" cy="118386"/>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2" name="TextBox 31"/>
          <p:cNvSpPr txBox="1"/>
          <p:nvPr/>
        </p:nvSpPr>
        <p:spPr>
          <a:xfrm>
            <a:off x="6469899" y="3276954"/>
            <a:ext cx="320206" cy="1079783"/>
          </a:xfrm>
          <a:prstGeom prst="rect">
            <a:avLst/>
          </a:prstGeom>
          <a:noFill/>
        </p:spPr>
        <p:txBody>
          <a:bodyPr wrap="square" rtlCol="0">
            <a:spAutoFit/>
          </a:bodyPr>
          <a:lstStyle/>
          <a:p>
            <a:pPr>
              <a:spcAft>
                <a:spcPts val="100"/>
              </a:spcAft>
            </a:pPr>
            <a:r>
              <a:rPr lang="en-US" sz="1000" dirty="0"/>
              <a:t>3</a:t>
            </a:r>
          </a:p>
          <a:p>
            <a:pPr>
              <a:spcAft>
                <a:spcPts val="100"/>
              </a:spcAft>
            </a:pPr>
            <a:r>
              <a:rPr lang="en-US" sz="1000" dirty="0"/>
              <a:t>7</a:t>
            </a:r>
          </a:p>
          <a:p>
            <a:pPr>
              <a:spcAft>
                <a:spcPts val="100"/>
              </a:spcAft>
            </a:pPr>
            <a:r>
              <a:rPr lang="en-US" sz="1000" dirty="0"/>
              <a:t>4</a:t>
            </a:r>
          </a:p>
          <a:p>
            <a:pPr>
              <a:spcAft>
                <a:spcPts val="100"/>
              </a:spcAft>
            </a:pPr>
            <a:r>
              <a:rPr lang="en-US" sz="1000" dirty="0"/>
              <a:t>1</a:t>
            </a:r>
          </a:p>
          <a:p>
            <a:pPr>
              <a:spcAft>
                <a:spcPts val="100"/>
              </a:spcAft>
            </a:pPr>
            <a:r>
              <a:rPr lang="en-US" sz="1000" dirty="0"/>
              <a:t>9</a:t>
            </a:r>
          </a:p>
          <a:p>
            <a:pPr>
              <a:spcAft>
                <a:spcPts val="100"/>
              </a:spcAft>
            </a:pPr>
            <a:r>
              <a:rPr lang="en-US" sz="1000" dirty="0"/>
              <a:t>2</a:t>
            </a:r>
          </a:p>
        </p:txBody>
      </p:sp>
      <p:sp>
        <p:nvSpPr>
          <p:cNvPr id="33" name="TextBox 32"/>
          <p:cNvSpPr txBox="1"/>
          <p:nvPr/>
        </p:nvSpPr>
        <p:spPr>
          <a:xfrm>
            <a:off x="6480822" y="2856338"/>
            <a:ext cx="456187" cy="276999"/>
          </a:xfrm>
          <a:prstGeom prst="rect">
            <a:avLst/>
          </a:prstGeom>
          <a:noFill/>
          <a:ln>
            <a:noFill/>
          </a:ln>
        </p:spPr>
        <p:txBody>
          <a:bodyPr wrap="square" rtlCol="0">
            <a:spAutoFit/>
          </a:bodyPr>
          <a:lstStyle/>
          <a:p>
            <a:r>
              <a:rPr lang="en-US" sz="1200" dirty="0">
                <a:solidFill>
                  <a:schemeClr val="bg2"/>
                </a:solidFill>
              </a:rPr>
              <a:t>5</a:t>
            </a:r>
          </a:p>
        </p:txBody>
      </p:sp>
      <p:sp>
        <p:nvSpPr>
          <p:cNvPr id="34" name="TextBox 33"/>
          <p:cNvSpPr txBox="1"/>
          <p:nvPr/>
        </p:nvSpPr>
        <p:spPr>
          <a:xfrm>
            <a:off x="2740109" y="3276954"/>
            <a:ext cx="320206" cy="1079783"/>
          </a:xfrm>
          <a:prstGeom prst="rect">
            <a:avLst/>
          </a:prstGeom>
          <a:noFill/>
        </p:spPr>
        <p:txBody>
          <a:bodyPr wrap="square" rtlCol="0">
            <a:spAutoFit/>
          </a:bodyPr>
          <a:lstStyle/>
          <a:p>
            <a:pPr>
              <a:spcAft>
                <a:spcPts val="100"/>
              </a:spcAft>
            </a:pPr>
            <a:r>
              <a:rPr lang="en-US" sz="1000" dirty="0">
                <a:solidFill>
                  <a:schemeClr val="bg2"/>
                </a:solidFill>
              </a:rPr>
              <a:t>4</a:t>
            </a:r>
          </a:p>
          <a:p>
            <a:pPr>
              <a:spcAft>
                <a:spcPts val="100"/>
              </a:spcAft>
            </a:pPr>
            <a:r>
              <a:rPr lang="en-US" sz="1000" dirty="0">
                <a:solidFill>
                  <a:schemeClr val="bg2"/>
                </a:solidFill>
              </a:rPr>
              <a:t>8</a:t>
            </a:r>
          </a:p>
          <a:p>
            <a:pPr>
              <a:spcAft>
                <a:spcPts val="100"/>
              </a:spcAft>
            </a:pPr>
            <a:r>
              <a:rPr lang="en-US" sz="1000" dirty="0">
                <a:solidFill>
                  <a:schemeClr val="bg2"/>
                </a:solidFill>
              </a:rPr>
              <a:t>2</a:t>
            </a:r>
          </a:p>
          <a:p>
            <a:pPr>
              <a:spcAft>
                <a:spcPts val="100"/>
              </a:spcAft>
            </a:pPr>
            <a:r>
              <a:rPr lang="en-US" sz="1000" dirty="0">
                <a:solidFill>
                  <a:schemeClr val="bg2"/>
                </a:solidFill>
              </a:rPr>
              <a:t>1</a:t>
            </a:r>
          </a:p>
          <a:p>
            <a:pPr>
              <a:spcAft>
                <a:spcPts val="100"/>
              </a:spcAft>
            </a:pPr>
            <a:r>
              <a:rPr lang="en-US" sz="1000" dirty="0">
                <a:solidFill>
                  <a:schemeClr val="bg2"/>
                </a:solidFill>
              </a:rPr>
              <a:t>3</a:t>
            </a:r>
          </a:p>
          <a:p>
            <a:pPr>
              <a:spcAft>
                <a:spcPts val="100"/>
              </a:spcAft>
            </a:pPr>
            <a:r>
              <a:rPr lang="en-US" sz="1000" dirty="0">
                <a:solidFill>
                  <a:schemeClr val="bg2"/>
                </a:solidFill>
              </a:rPr>
              <a:t>9</a:t>
            </a:r>
          </a:p>
        </p:txBody>
      </p:sp>
      <p:sp>
        <p:nvSpPr>
          <p:cNvPr id="35" name="TextBox 34"/>
          <p:cNvSpPr txBox="1"/>
          <p:nvPr/>
        </p:nvSpPr>
        <p:spPr>
          <a:xfrm>
            <a:off x="2740109" y="2851301"/>
            <a:ext cx="456187" cy="276999"/>
          </a:xfrm>
          <a:prstGeom prst="rect">
            <a:avLst/>
          </a:prstGeom>
          <a:noFill/>
        </p:spPr>
        <p:txBody>
          <a:bodyPr wrap="square" rtlCol="0">
            <a:spAutoFit/>
          </a:bodyPr>
          <a:lstStyle/>
          <a:p>
            <a:r>
              <a:rPr lang="en-US" sz="1200" dirty="0">
                <a:solidFill>
                  <a:schemeClr val="bg2"/>
                </a:solidFill>
              </a:rPr>
              <a:t>X</a:t>
            </a:r>
          </a:p>
        </p:txBody>
      </p:sp>
      <p:sp>
        <p:nvSpPr>
          <p:cNvPr id="20" name="Rectangle 19"/>
          <p:cNvSpPr/>
          <p:nvPr/>
        </p:nvSpPr>
        <p:spPr>
          <a:xfrm>
            <a:off x="3145428" y="2268709"/>
            <a:ext cx="923651"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3/14/20</a:t>
            </a:r>
          </a:p>
        </p:txBody>
      </p:sp>
      <p:sp>
        <p:nvSpPr>
          <p:cNvPr id="21" name="Rectangle 20"/>
          <p:cNvSpPr/>
          <p:nvPr/>
        </p:nvSpPr>
        <p:spPr>
          <a:xfrm>
            <a:off x="3609639" y="2429301"/>
            <a:ext cx="1433145" cy="261610"/>
          </a:xfrm>
          <a:prstGeom prst="rect">
            <a:avLst/>
          </a:prstGeom>
        </p:spPr>
        <p:txBody>
          <a:bodyPr wrap="square">
            <a:spAutoFit/>
          </a:bodyPr>
          <a:lstStyle/>
          <a:p>
            <a:r>
              <a:rPr lang="en-US" sz="1050" dirty="0">
                <a:solidFill>
                  <a:schemeClr val="bg2"/>
                </a:solidFill>
                <a:latin typeface="Roboto"/>
                <a:ea typeface="Roboto"/>
                <a:cs typeface="Roboto"/>
                <a:sym typeface="Roboto"/>
              </a:rPr>
              <a:t>Holyoke HS</a:t>
            </a:r>
            <a:endParaRPr lang="en-US" sz="1050" dirty="0">
              <a:solidFill>
                <a:schemeClr val="bg2"/>
              </a:solidFill>
            </a:endParaRPr>
          </a:p>
        </p:txBody>
      </p:sp>
      <p:sp>
        <p:nvSpPr>
          <p:cNvPr id="22" name="Rectangle 21"/>
          <p:cNvSpPr/>
          <p:nvPr/>
        </p:nvSpPr>
        <p:spPr>
          <a:xfrm>
            <a:off x="4891116" y="2431684"/>
            <a:ext cx="263214" cy="261610"/>
          </a:xfrm>
          <a:prstGeom prst="rect">
            <a:avLst/>
          </a:prstGeom>
        </p:spPr>
        <p:txBody>
          <a:bodyPr wrap="none">
            <a:spAutoFit/>
          </a:bodyPr>
          <a:lstStyle/>
          <a:p>
            <a:r>
              <a:rPr lang="en-US" sz="1050" dirty="0">
                <a:solidFill>
                  <a:schemeClr val="bg2"/>
                </a:solidFill>
                <a:latin typeface="Roboto"/>
                <a:ea typeface="Roboto"/>
                <a:cs typeface="Roboto"/>
                <a:sym typeface="Roboto"/>
              </a:rPr>
              <a:t>1</a:t>
            </a:r>
            <a:endParaRPr lang="en-US" sz="1050" dirty="0">
              <a:solidFill>
                <a:schemeClr val="bg2"/>
              </a:solidFill>
            </a:endParaRPr>
          </a:p>
        </p:txBody>
      </p:sp>
      <p:sp>
        <p:nvSpPr>
          <p:cNvPr id="23" name="Rectangle 22"/>
          <p:cNvSpPr/>
          <p:nvPr/>
        </p:nvSpPr>
        <p:spPr>
          <a:xfrm>
            <a:off x="4322463" y="2260605"/>
            <a:ext cx="922047"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6:30 pm</a:t>
            </a:r>
          </a:p>
        </p:txBody>
      </p:sp>
      <p:sp>
        <p:nvSpPr>
          <p:cNvPr id="24" name="Rectangle 23"/>
          <p:cNvSpPr/>
          <p:nvPr/>
        </p:nvSpPr>
        <p:spPr>
          <a:xfrm>
            <a:off x="3389560" y="2578534"/>
            <a:ext cx="1396536"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William Morgan</a:t>
            </a:r>
          </a:p>
        </p:txBody>
      </p:sp>
      <p:sp>
        <p:nvSpPr>
          <p:cNvPr id="25" name="Rectangle 24"/>
          <p:cNvSpPr/>
          <p:nvPr/>
        </p:nvSpPr>
        <p:spPr>
          <a:xfrm rot="655564">
            <a:off x="7772501" y="3242682"/>
            <a:ext cx="223138" cy="215444"/>
          </a:xfrm>
          <a:prstGeom prst="rect">
            <a:avLst/>
          </a:prstGeom>
          <a:ln>
            <a:noFill/>
          </a:ln>
        </p:spPr>
        <p:txBody>
          <a:bodyPr wrap="none">
            <a:spAutoFit/>
          </a:bodyPr>
          <a:lstStyle/>
          <a:p>
            <a:r>
              <a:rPr lang="en-US" sz="800" b="1" dirty="0">
                <a:solidFill>
                  <a:schemeClr val="bg2"/>
                </a:solidFill>
                <a:latin typeface="Roboto"/>
                <a:ea typeface="Roboto"/>
                <a:sym typeface="Roboto"/>
              </a:rPr>
              <a:t>/</a:t>
            </a:r>
            <a:endParaRPr lang="en-US" sz="800" b="1" dirty="0">
              <a:solidFill>
                <a:schemeClr val="bg2"/>
              </a:solidFill>
            </a:endParaRPr>
          </a:p>
        </p:txBody>
      </p:sp>
      <p:cxnSp>
        <p:nvCxnSpPr>
          <p:cNvPr id="7" name="Straight Connector 6"/>
          <p:cNvCxnSpPr/>
          <p:nvPr/>
        </p:nvCxnSpPr>
        <p:spPr>
          <a:xfrm rot="-540000" flipV="1">
            <a:off x="5731070" y="304810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 flipV="1">
            <a:off x="5732468" y="313339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 flipV="1">
            <a:off x="5740857" y="321728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 flipV="1">
            <a:off x="5740857" y="330117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556640" y="2742574"/>
            <a:ext cx="832279" cy="307777"/>
          </a:xfrm>
          <a:prstGeom prst="rect">
            <a:avLst/>
          </a:prstGeom>
        </p:spPr>
        <p:txBody>
          <a:bodyPr wrap="none">
            <a:spAutoFit/>
          </a:bodyPr>
          <a:lstStyle/>
          <a:p>
            <a:r>
              <a:rPr lang="en-US" dirty="0">
                <a:solidFill>
                  <a:schemeClr val="bg2"/>
                </a:solidFill>
                <a:latin typeface="Roboto"/>
                <a:ea typeface="Roboto"/>
                <a:cs typeface="Roboto"/>
                <a:sym typeface="Roboto"/>
              </a:rPr>
              <a:t>Holyoke</a:t>
            </a:r>
            <a:endParaRPr lang="en-US" dirty="0">
              <a:solidFill>
                <a:schemeClr val="bg2"/>
              </a:solidFill>
            </a:endParaRPr>
          </a:p>
        </p:txBody>
      </p:sp>
      <p:sp>
        <p:nvSpPr>
          <p:cNvPr id="30" name="TextBox 29"/>
          <p:cNvSpPr txBox="1"/>
          <p:nvPr/>
        </p:nvSpPr>
        <p:spPr>
          <a:xfrm>
            <a:off x="7814208" y="3250647"/>
            <a:ext cx="290007" cy="276999"/>
          </a:xfrm>
          <a:prstGeom prst="rect">
            <a:avLst/>
          </a:prstGeom>
          <a:noFill/>
          <a:ln>
            <a:noFill/>
          </a:ln>
        </p:spPr>
        <p:txBody>
          <a:bodyPr wrap="square" rtlCol="0">
            <a:spAutoFit/>
          </a:bodyPr>
          <a:lstStyle/>
          <a:p>
            <a:r>
              <a:rPr lang="en-US" sz="1200" dirty="0">
                <a:solidFill>
                  <a:schemeClr val="bg2"/>
                </a:solidFill>
              </a:rPr>
              <a:t>4</a:t>
            </a:r>
          </a:p>
        </p:txBody>
      </p:sp>
      <p:cxnSp>
        <p:nvCxnSpPr>
          <p:cNvPr id="39" name="Straight Connector 38"/>
          <p:cNvCxnSpPr/>
          <p:nvPr/>
        </p:nvCxnSpPr>
        <p:spPr>
          <a:xfrm rot="-540000" flipV="1">
            <a:off x="5200438" y="306932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 flipV="1">
            <a:off x="5192049" y="3163879"/>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 flipV="1">
            <a:off x="5204634" y="323164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rot="704574">
            <a:off x="4008979" y="3252424"/>
            <a:ext cx="367636" cy="246221"/>
          </a:xfrm>
          <a:prstGeom prst="rect">
            <a:avLst/>
          </a:prstGeom>
        </p:spPr>
        <p:txBody>
          <a:bodyPr wrap="square">
            <a:spAutoFit/>
          </a:bodyPr>
          <a:lstStyle/>
          <a:p>
            <a:r>
              <a:rPr lang="en-US" sz="1000" b="1" dirty="0">
                <a:solidFill>
                  <a:schemeClr val="bg2"/>
                </a:solidFill>
                <a:latin typeface="Roboto"/>
                <a:ea typeface="Roboto"/>
                <a:sym typeface="Roboto"/>
              </a:rPr>
              <a:t>/</a:t>
            </a:r>
            <a:endParaRPr lang="en-US" sz="1000" b="1" dirty="0">
              <a:solidFill>
                <a:schemeClr val="bg2"/>
              </a:solidFill>
            </a:endParaRPr>
          </a:p>
        </p:txBody>
      </p:sp>
      <p:cxnSp>
        <p:nvCxnSpPr>
          <p:cNvPr id="40" name="Straight Connector 39"/>
          <p:cNvCxnSpPr/>
          <p:nvPr/>
        </p:nvCxnSpPr>
        <p:spPr>
          <a:xfrm rot="-540000" flipV="1">
            <a:off x="5734539" y="338404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069079" y="3244712"/>
            <a:ext cx="290007" cy="276999"/>
          </a:xfrm>
          <a:prstGeom prst="rect">
            <a:avLst/>
          </a:prstGeom>
          <a:noFill/>
        </p:spPr>
        <p:txBody>
          <a:bodyPr wrap="square" rtlCol="0">
            <a:spAutoFit/>
          </a:bodyPr>
          <a:lstStyle/>
          <a:p>
            <a:r>
              <a:rPr lang="en-US" sz="1200" dirty="0">
                <a:solidFill>
                  <a:schemeClr val="bg2"/>
                </a:solidFill>
              </a:rPr>
              <a:t>3</a:t>
            </a:r>
          </a:p>
        </p:txBody>
      </p:sp>
      <p:cxnSp>
        <p:nvCxnSpPr>
          <p:cNvPr id="43" name="Straight Connector 42"/>
          <p:cNvCxnSpPr/>
          <p:nvPr/>
        </p:nvCxnSpPr>
        <p:spPr>
          <a:xfrm rot="-540000" flipV="1">
            <a:off x="5731070" y="348634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 flipV="1">
            <a:off x="5727600" y="3579348"/>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 flipV="1">
            <a:off x="5737330" y="363959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 flipV="1">
            <a:off x="5725401" y="381731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 flipV="1">
            <a:off x="5725402" y="373347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rot="909087">
            <a:off x="7770479" y="3380436"/>
            <a:ext cx="232756" cy="246221"/>
          </a:xfrm>
          <a:prstGeom prst="rect">
            <a:avLst/>
          </a:prstGeom>
          <a:ln>
            <a:noFill/>
          </a:ln>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0" name="Rectangle 49"/>
          <p:cNvSpPr/>
          <p:nvPr/>
        </p:nvSpPr>
        <p:spPr>
          <a:xfrm rot="909087">
            <a:off x="4030499" y="3398601"/>
            <a:ext cx="232756" cy="246221"/>
          </a:xfrm>
          <a:prstGeom prst="rect">
            <a:avLst/>
          </a:prstGeom>
        </p:spPr>
        <p:txBody>
          <a:bodyPr wrap="squar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1" name="Rectangle 50"/>
          <p:cNvSpPr/>
          <p:nvPr/>
        </p:nvSpPr>
        <p:spPr>
          <a:xfrm rot="909087">
            <a:off x="4022270" y="3743714"/>
            <a:ext cx="232756" cy="246221"/>
          </a:xfrm>
          <a:prstGeom prst="rect">
            <a:avLst/>
          </a:prstGeom>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2" name="Rectangle 51"/>
          <p:cNvSpPr/>
          <p:nvPr/>
        </p:nvSpPr>
        <p:spPr>
          <a:xfrm rot="909087">
            <a:off x="7767692" y="3734826"/>
            <a:ext cx="232756" cy="246221"/>
          </a:xfrm>
          <a:prstGeom prst="rect">
            <a:avLst/>
          </a:prstGeom>
          <a:ln>
            <a:noFill/>
          </a:ln>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3" name="Rectangle 52"/>
          <p:cNvSpPr/>
          <p:nvPr/>
        </p:nvSpPr>
        <p:spPr>
          <a:xfrm rot="909087">
            <a:off x="4026385" y="3577607"/>
            <a:ext cx="232756" cy="246221"/>
          </a:xfrm>
          <a:prstGeom prst="rect">
            <a:avLst/>
          </a:prstGeom>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4" name="Rectangle 53"/>
          <p:cNvSpPr/>
          <p:nvPr/>
        </p:nvSpPr>
        <p:spPr>
          <a:xfrm rot="909087">
            <a:off x="7767692" y="3577607"/>
            <a:ext cx="232756" cy="246221"/>
          </a:xfrm>
          <a:prstGeom prst="rect">
            <a:avLst/>
          </a:prstGeom>
          <a:ln>
            <a:noFill/>
          </a:ln>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cxnSp>
        <p:nvCxnSpPr>
          <p:cNvPr id="55" name="Straight Connector 54"/>
          <p:cNvCxnSpPr/>
          <p:nvPr/>
        </p:nvCxnSpPr>
        <p:spPr>
          <a:xfrm rot="-540000" flipV="1">
            <a:off x="5725401" y="3899399"/>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 flipV="1">
            <a:off x="5717226" y="400057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 flipV="1">
            <a:off x="5844724" y="3146203"/>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 flipV="1">
            <a:off x="5205322" y="331499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 flipV="1">
            <a:off x="5200438" y="348754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 flipV="1">
            <a:off x="5192427" y="340062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 flipV="1">
            <a:off x="5841586" y="306929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 flipV="1">
            <a:off x="5851483" y="322851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 flipV="1">
            <a:off x="5851484" y="331450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773852" y="3419865"/>
            <a:ext cx="497693" cy="276999"/>
          </a:xfrm>
          <a:prstGeom prst="rect">
            <a:avLst/>
          </a:prstGeom>
          <a:noFill/>
          <a:ln>
            <a:noFill/>
          </a:ln>
        </p:spPr>
        <p:txBody>
          <a:bodyPr wrap="square" rtlCol="0">
            <a:spAutoFit/>
          </a:bodyPr>
          <a:lstStyle/>
          <a:p>
            <a:r>
              <a:rPr lang="en-US" sz="1200" dirty="0">
                <a:solidFill>
                  <a:schemeClr val="bg2"/>
                </a:solidFill>
              </a:rPr>
              <a:t>10</a:t>
            </a:r>
          </a:p>
        </p:txBody>
      </p:sp>
      <p:sp>
        <p:nvSpPr>
          <p:cNvPr id="65" name="TextBox 64"/>
          <p:cNvSpPr txBox="1"/>
          <p:nvPr/>
        </p:nvSpPr>
        <p:spPr>
          <a:xfrm>
            <a:off x="4075629" y="3411476"/>
            <a:ext cx="497693" cy="276999"/>
          </a:xfrm>
          <a:prstGeom prst="rect">
            <a:avLst/>
          </a:prstGeom>
          <a:noFill/>
        </p:spPr>
        <p:txBody>
          <a:bodyPr wrap="square" rtlCol="0">
            <a:spAutoFit/>
          </a:bodyPr>
          <a:lstStyle/>
          <a:p>
            <a:r>
              <a:rPr lang="en-US" sz="1200" dirty="0">
                <a:solidFill>
                  <a:schemeClr val="bg2"/>
                </a:solidFill>
              </a:rPr>
              <a:t>4</a:t>
            </a:r>
          </a:p>
        </p:txBody>
      </p:sp>
      <p:sp>
        <p:nvSpPr>
          <p:cNvPr id="66" name="TextBox 65"/>
          <p:cNvSpPr txBox="1"/>
          <p:nvPr/>
        </p:nvSpPr>
        <p:spPr>
          <a:xfrm>
            <a:off x="4074757" y="3587727"/>
            <a:ext cx="497693" cy="276999"/>
          </a:xfrm>
          <a:prstGeom prst="rect">
            <a:avLst/>
          </a:prstGeom>
          <a:noFill/>
        </p:spPr>
        <p:txBody>
          <a:bodyPr wrap="square" rtlCol="0">
            <a:spAutoFit/>
          </a:bodyPr>
          <a:lstStyle/>
          <a:p>
            <a:r>
              <a:rPr lang="en-US" sz="1200" dirty="0">
                <a:solidFill>
                  <a:schemeClr val="bg2"/>
                </a:solidFill>
              </a:rPr>
              <a:t>5</a:t>
            </a:r>
          </a:p>
        </p:txBody>
      </p:sp>
      <p:sp>
        <p:nvSpPr>
          <p:cNvPr id="72" name="TextBox 71"/>
          <p:cNvSpPr txBox="1"/>
          <p:nvPr/>
        </p:nvSpPr>
        <p:spPr>
          <a:xfrm>
            <a:off x="7765463" y="3589083"/>
            <a:ext cx="497693" cy="276999"/>
          </a:xfrm>
          <a:prstGeom prst="rect">
            <a:avLst/>
          </a:prstGeom>
          <a:noFill/>
          <a:ln>
            <a:noFill/>
          </a:ln>
        </p:spPr>
        <p:txBody>
          <a:bodyPr wrap="square" rtlCol="0">
            <a:spAutoFit/>
          </a:bodyPr>
          <a:lstStyle/>
          <a:p>
            <a:r>
              <a:rPr lang="en-US" sz="1200" dirty="0">
                <a:solidFill>
                  <a:schemeClr val="bg2"/>
                </a:solidFill>
              </a:rPr>
              <a:t>13</a:t>
            </a:r>
          </a:p>
        </p:txBody>
      </p:sp>
      <p:sp>
        <p:nvSpPr>
          <p:cNvPr id="73" name="TextBox 72"/>
          <p:cNvSpPr txBox="1"/>
          <p:nvPr/>
        </p:nvSpPr>
        <p:spPr>
          <a:xfrm>
            <a:off x="7766871" y="3755535"/>
            <a:ext cx="497693" cy="276999"/>
          </a:xfrm>
          <a:prstGeom prst="rect">
            <a:avLst/>
          </a:prstGeom>
          <a:noFill/>
          <a:ln>
            <a:noFill/>
          </a:ln>
        </p:spPr>
        <p:txBody>
          <a:bodyPr wrap="square" rtlCol="0">
            <a:spAutoFit/>
          </a:bodyPr>
          <a:lstStyle/>
          <a:p>
            <a:r>
              <a:rPr lang="en-US" sz="1200" dirty="0">
                <a:solidFill>
                  <a:schemeClr val="bg2"/>
                </a:solidFill>
              </a:rPr>
              <a:t>16</a:t>
            </a:r>
          </a:p>
        </p:txBody>
      </p:sp>
      <p:cxnSp>
        <p:nvCxnSpPr>
          <p:cNvPr id="74" name="Straight Connector 73"/>
          <p:cNvCxnSpPr/>
          <p:nvPr/>
        </p:nvCxnSpPr>
        <p:spPr>
          <a:xfrm rot="-540000" flipV="1">
            <a:off x="5198728" y="357056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5" name="Google Shape;70;p13"/>
          <p:cNvSpPr txBox="1"/>
          <p:nvPr/>
        </p:nvSpPr>
        <p:spPr>
          <a:xfrm>
            <a:off x="61238" y="2049476"/>
            <a:ext cx="2403633" cy="2589636"/>
          </a:xfrm>
          <a:prstGeom prst="rect">
            <a:avLst/>
          </a:prstGeom>
          <a:noFill/>
          <a:ln>
            <a:noFill/>
          </a:ln>
        </p:spPr>
        <p:txBody>
          <a:bodyPr spcFirstLastPara="1" wrap="square" lIns="91425" tIns="91425" rIns="91425" bIns="91425" anchor="t" anchorCtr="0">
            <a:noAutofit/>
          </a:bodyPr>
          <a:lstStyle/>
          <a:p>
            <a:pPr lvl="0"/>
            <a:endParaRPr lang="en-US" dirty="0">
              <a:solidFill>
                <a:srgbClr val="FF0000"/>
              </a:solidFill>
              <a:latin typeface="Roboto"/>
              <a:ea typeface="Roboto"/>
              <a:cs typeface="Roboto"/>
              <a:sym typeface="Roboto"/>
            </a:endParaRPr>
          </a:p>
          <a:p>
            <a:pPr lvl="0"/>
            <a:r>
              <a:rPr lang="en-US" dirty="0">
                <a:solidFill>
                  <a:srgbClr val="FF0000"/>
                </a:solidFill>
                <a:latin typeface="Roboto"/>
                <a:ea typeface="Roboto"/>
                <a:cs typeface="Roboto"/>
                <a:sym typeface="Roboto"/>
              </a:rPr>
              <a:t>When a time-out is called, we’ll write the current score in the rectangle.</a:t>
            </a:r>
          </a:p>
          <a:p>
            <a:pPr lvl="0"/>
            <a:endParaRPr lang="en-US" dirty="0">
              <a:solidFill>
                <a:srgbClr val="FF0000"/>
              </a:solidFill>
              <a:latin typeface="Roboto"/>
              <a:ea typeface="Roboto"/>
              <a:cs typeface="Roboto"/>
              <a:sym typeface="Roboto"/>
            </a:endParaRPr>
          </a:p>
          <a:p>
            <a:pPr lvl="0"/>
            <a:r>
              <a:rPr lang="en-US" dirty="0">
                <a:solidFill>
                  <a:srgbClr val="FF0000"/>
                </a:solidFill>
                <a:latin typeface="Roboto"/>
                <a:ea typeface="Roboto"/>
                <a:cs typeface="Roboto"/>
                <a:sym typeface="Roboto"/>
              </a:rPr>
              <a:t>First, select the side of the team calling the time out, and select whether it’s their 1</a:t>
            </a:r>
            <a:r>
              <a:rPr lang="en-US" baseline="30000" dirty="0">
                <a:solidFill>
                  <a:srgbClr val="FF0000"/>
                </a:solidFill>
                <a:latin typeface="Roboto"/>
                <a:ea typeface="Roboto"/>
                <a:cs typeface="Roboto"/>
                <a:sym typeface="Roboto"/>
              </a:rPr>
              <a:t>st</a:t>
            </a:r>
            <a:r>
              <a:rPr lang="en-US" dirty="0">
                <a:solidFill>
                  <a:srgbClr val="FF0000"/>
                </a:solidFill>
                <a:latin typeface="Roboto"/>
                <a:ea typeface="Roboto"/>
                <a:cs typeface="Roboto"/>
                <a:sym typeface="Roboto"/>
              </a:rPr>
              <a:t> or 2</a:t>
            </a:r>
            <a:r>
              <a:rPr lang="en-US" baseline="30000" dirty="0">
                <a:solidFill>
                  <a:srgbClr val="FF0000"/>
                </a:solidFill>
                <a:latin typeface="Roboto"/>
                <a:ea typeface="Roboto"/>
                <a:cs typeface="Roboto"/>
                <a:sym typeface="Roboto"/>
              </a:rPr>
              <a:t>nd</a:t>
            </a:r>
            <a:r>
              <a:rPr lang="en-US" dirty="0">
                <a:solidFill>
                  <a:srgbClr val="FF0000"/>
                </a:solidFill>
                <a:latin typeface="Roboto"/>
                <a:ea typeface="Roboto"/>
                <a:cs typeface="Roboto"/>
                <a:sym typeface="Roboto"/>
              </a:rPr>
              <a:t> time-out.</a:t>
            </a:r>
          </a:p>
          <a:p>
            <a:pPr lvl="0"/>
            <a:endParaRPr lang="en-US" dirty="0">
              <a:solidFill>
                <a:srgbClr val="FF0000"/>
              </a:solidFill>
              <a:latin typeface="Roboto"/>
              <a:ea typeface="Roboto"/>
              <a:cs typeface="Roboto"/>
              <a:sym typeface="Roboto"/>
            </a:endParaRPr>
          </a:p>
          <a:p>
            <a:pPr lvl="0"/>
            <a:r>
              <a:rPr lang="en-US" dirty="0">
                <a:solidFill>
                  <a:srgbClr val="FF0000"/>
                </a:solidFill>
                <a:latin typeface="Roboto"/>
                <a:ea typeface="Roboto"/>
                <a:cs typeface="Roboto"/>
                <a:sym typeface="Roboto"/>
              </a:rPr>
              <a:t>Score of the team calling the time-out (Tigers) is written first (16 pts) and the opponent’s 2</a:t>
            </a:r>
            <a:r>
              <a:rPr lang="en-US" baseline="30000" dirty="0">
                <a:solidFill>
                  <a:srgbClr val="FF0000"/>
                </a:solidFill>
                <a:latin typeface="Roboto"/>
                <a:ea typeface="Roboto"/>
                <a:cs typeface="Roboto"/>
                <a:sym typeface="Roboto"/>
              </a:rPr>
              <a:t>nd</a:t>
            </a:r>
            <a:r>
              <a:rPr lang="en-US" dirty="0">
                <a:solidFill>
                  <a:srgbClr val="FF0000"/>
                </a:solidFill>
                <a:latin typeface="Roboto"/>
                <a:ea typeface="Roboto"/>
                <a:cs typeface="Roboto"/>
                <a:sym typeface="Roboto"/>
              </a:rPr>
              <a:t> (10 points)</a:t>
            </a:r>
          </a:p>
          <a:p>
            <a:pPr lvl="0" indent="228600"/>
            <a:endParaRPr lang="en-US" dirty="0">
              <a:solidFill>
                <a:srgbClr val="FF0000"/>
              </a:solidFill>
              <a:latin typeface="Roboto"/>
              <a:ea typeface="Roboto"/>
              <a:cs typeface="Roboto"/>
              <a:sym typeface="Roboto"/>
            </a:endParaRPr>
          </a:p>
        </p:txBody>
      </p:sp>
      <p:cxnSp>
        <p:nvCxnSpPr>
          <p:cNvPr id="8" name="Straight Arrow Connector 7"/>
          <p:cNvCxnSpPr/>
          <p:nvPr/>
        </p:nvCxnSpPr>
        <p:spPr>
          <a:xfrm flipH="1">
            <a:off x="5914217" y="2910456"/>
            <a:ext cx="1459310" cy="121036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624008" y="4100177"/>
            <a:ext cx="609012" cy="276999"/>
          </a:xfrm>
          <a:prstGeom prst="rect">
            <a:avLst/>
          </a:prstGeom>
          <a:noFill/>
          <a:ln>
            <a:noFill/>
          </a:ln>
        </p:spPr>
        <p:txBody>
          <a:bodyPr wrap="square" rtlCol="0">
            <a:spAutoFit/>
          </a:bodyPr>
          <a:lstStyle/>
          <a:p>
            <a:r>
              <a:rPr lang="en-US" sz="1200" dirty="0">
                <a:solidFill>
                  <a:srgbClr val="FF0000"/>
                </a:solidFill>
              </a:rPr>
              <a:t>16 10</a:t>
            </a:r>
          </a:p>
        </p:txBody>
      </p:sp>
      <p:cxnSp>
        <p:nvCxnSpPr>
          <p:cNvPr id="77" name="Straight Connector 76"/>
          <p:cNvCxnSpPr/>
          <p:nvPr/>
        </p:nvCxnSpPr>
        <p:spPr>
          <a:xfrm rot="-540000" flipV="1">
            <a:off x="5198727" y="3664840"/>
            <a:ext cx="121701"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 flipV="1">
            <a:off x="5201128" y="3732795"/>
            <a:ext cx="121701"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 flipV="1">
            <a:off x="5212888" y="3809786"/>
            <a:ext cx="121701"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508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362">
                                          <p:stCondLst>
                                            <p:cond delay="0"/>
                                          </p:stCondLst>
                                        </p:cTn>
                                        <p:tgtEl>
                                          <p:spTgt spid="77"/>
                                        </p:tgtEl>
                                      </p:cBhvr>
                                    </p:animEffect>
                                    <p:anim calcmode="lin" valueType="num">
                                      <p:cBhvr>
                                        <p:cTn id="8" dur="1139" tmFilter="0,0; 0.14,0.36; 0.43,0.73; 0.71,0.91; 1.0,1.0">
                                          <p:stCondLst>
                                            <p:cond delay="0"/>
                                          </p:stCondLst>
                                        </p:cTn>
                                        <p:tgtEl>
                                          <p:spTgt spid="77"/>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77"/>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77"/>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77"/>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77"/>
                                        </p:tgtEl>
                                        <p:attrNameLst>
                                          <p:attrName>ppt_y</p:attrName>
                                        </p:attrNameLst>
                                      </p:cBhvr>
                                      <p:tavLst>
                                        <p:tav tm="0" fmla="#ppt_y-sin(pi*$)/81">
                                          <p:val>
                                            <p:fltVal val="0"/>
                                          </p:val>
                                        </p:tav>
                                        <p:tav tm="100000">
                                          <p:val>
                                            <p:fltVal val="1"/>
                                          </p:val>
                                        </p:tav>
                                      </p:tavLst>
                                    </p:anim>
                                    <p:animScale>
                                      <p:cBhvr>
                                        <p:cTn id="13" dur="16">
                                          <p:stCondLst>
                                            <p:cond delay="406"/>
                                          </p:stCondLst>
                                        </p:cTn>
                                        <p:tgtEl>
                                          <p:spTgt spid="77"/>
                                        </p:tgtEl>
                                      </p:cBhvr>
                                      <p:to x="100000" y="60000"/>
                                    </p:animScale>
                                    <p:animScale>
                                      <p:cBhvr>
                                        <p:cTn id="14" dur="104" decel="50000">
                                          <p:stCondLst>
                                            <p:cond delay="423"/>
                                          </p:stCondLst>
                                        </p:cTn>
                                        <p:tgtEl>
                                          <p:spTgt spid="77"/>
                                        </p:tgtEl>
                                      </p:cBhvr>
                                      <p:to x="100000" y="100000"/>
                                    </p:animScale>
                                    <p:animScale>
                                      <p:cBhvr>
                                        <p:cTn id="15" dur="16">
                                          <p:stCondLst>
                                            <p:cond delay="820"/>
                                          </p:stCondLst>
                                        </p:cTn>
                                        <p:tgtEl>
                                          <p:spTgt spid="77"/>
                                        </p:tgtEl>
                                      </p:cBhvr>
                                      <p:to x="100000" y="80000"/>
                                    </p:animScale>
                                    <p:animScale>
                                      <p:cBhvr>
                                        <p:cTn id="16" dur="104" decel="50000">
                                          <p:stCondLst>
                                            <p:cond delay="836"/>
                                          </p:stCondLst>
                                        </p:cTn>
                                        <p:tgtEl>
                                          <p:spTgt spid="77"/>
                                        </p:tgtEl>
                                      </p:cBhvr>
                                      <p:to x="100000" y="100000"/>
                                    </p:animScale>
                                    <p:animScale>
                                      <p:cBhvr>
                                        <p:cTn id="17" dur="16">
                                          <p:stCondLst>
                                            <p:cond delay="1026"/>
                                          </p:stCondLst>
                                        </p:cTn>
                                        <p:tgtEl>
                                          <p:spTgt spid="77"/>
                                        </p:tgtEl>
                                      </p:cBhvr>
                                      <p:to x="100000" y="90000"/>
                                    </p:animScale>
                                    <p:animScale>
                                      <p:cBhvr>
                                        <p:cTn id="18" dur="104" decel="50000">
                                          <p:stCondLst>
                                            <p:cond delay="1042"/>
                                          </p:stCondLst>
                                        </p:cTn>
                                        <p:tgtEl>
                                          <p:spTgt spid="77"/>
                                        </p:tgtEl>
                                      </p:cBhvr>
                                      <p:to x="100000" y="100000"/>
                                    </p:animScale>
                                    <p:animScale>
                                      <p:cBhvr>
                                        <p:cTn id="19" dur="16">
                                          <p:stCondLst>
                                            <p:cond delay="1130"/>
                                          </p:stCondLst>
                                        </p:cTn>
                                        <p:tgtEl>
                                          <p:spTgt spid="77"/>
                                        </p:tgtEl>
                                      </p:cBhvr>
                                      <p:to x="100000" y="95000"/>
                                    </p:animScale>
                                    <p:animScale>
                                      <p:cBhvr>
                                        <p:cTn id="20" dur="104" decel="50000">
                                          <p:stCondLst>
                                            <p:cond delay="1146"/>
                                          </p:stCondLst>
                                        </p:cTn>
                                        <p:tgtEl>
                                          <p:spTgt spid="77"/>
                                        </p:tgtEl>
                                      </p:cBhvr>
                                      <p:to x="100000" y="100000"/>
                                    </p:animScale>
                                  </p:childTnLst>
                                </p:cTn>
                              </p:par>
                              <p:par>
                                <p:cTn id="21" presetID="26" presetClass="entr" presetSubtype="0" fill="hold" nodeType="withEffect">
                                  <p:stCondLst>
                                    <p:cond delay="250"/>
                                  </p:stCondLst>
                                  <p:childTnLst>
                                    <p:set>
                                      <p:cBhvr>
                                        <p:cTn id="22" dur="1" fill="hold">
                                          <p:stCondLst>
                                            <p:cond delay="0"/>
                                          </p:stCondLst>
                                        </p:cTn>
                                        <p:tgtEl>
                                          <p:spTgt spid="78"/>
                                        </p:tgtEl>
                                        <p:attrNameLst>
                                          <p:attrName>style.visibility</p:attrName>
                                        </p:attrNameLst>
                                      </p:cBhvr>
                                      <p:to>
                                        <p:strVal val="visible"/>
                                      </p:to>
                                    </p:set>
                                    <p:animEffect transition="in" filter="wipe(down)">
                                      <p:cBhvr>
                                        <p:cTn id="23" dur="362">
                                          <p:stCondLst>
                                            <p:cond delay="0"/>
                                          </p:stCondLst>
                                        </p:cTn>
                                        <p:tgtEl>
                                          <p:spTgt spid="78"/>
                                        </p:tgtEl>
                                      </p:cBhvr>
                                    </p:animEffect>
                                    <p:anim calcmode="lin" valueType="num">
                                      <p:cBhvr>
                                        <p:cTn id="24" dur="1139" tmFilter="0,0; 0.14,0.36; 0.43,0.73; 0.71,0.91; 1.0,1.0">
                                          <p:stCondLst>
                                            <p:cond delay="0"/>
                                          </p:stCondLst>
                                        </p:cTn>
                                        <p:tgtEl>
                                          <p:spTgt spid="78"/>
                                        </p:tgtEl>
                                        <p:attrNameLst>
                                          <p:attrName>ppt_x</p:attrName>
                                        </p:attrNameLst>
                                      </p:cBhvr>
                                      <p:tavLst>
                                        <p:tav tm="0">
                                          <p:val>
                                            <p:strVal val="#ppt_x-0.25"/>
                                          </p:val>
                                        </p:tav>
                                        <p:tav tm="100000">
                                          <p:val>
                                            <p:strVal val="#ppt_x"/>
                                          </p:val>
                                        </p:tav>
                                      </p:tavLst>
                                    </p:anim>
                                    <p:anim calcmode="lin" valueType="num">
                                      <p:cBhvr>
                                        <p:cTn id="25" dur="415" tmFilter="0.0,0.0; 0.25,0.07; 0.50,0.2; 0.75,0.467; 1.0,1.0">
                                          <p:stCondLst>
                                            <p:cond delay="0"/>
                                          </p:stCondLst>
                                        </p:cTn>
                                        <p:tgtEl>
                                          <p:spTgt spid="78"/>
                                        </p:tgtEl>
                                        <p:attrNameLst>
                                          <p:attrName>ppt_y</p:attrName>
                                        </p:attrNameLst>
                                      </p:cBhvr>
                                      <p:tavLst>
                                        <p:tav tm="0" fmla="#ppt_y-sin(pi*$)/3">
                                          <p:val>
                                            <p:fltVal val="0.5"/>
                                          </p:val>
                                        </p:tav>
                                        <p:tav tm="100000">
                                          <p:val>
                                            <p:fltVal val="1"/>
                                          </p:val>
                                        </p:tav>
                                      </p:tavLst>
                                    </p:anim>
                                    <p:anim calcmode="lin" valueType="num">
                                      <p:cBhvr>
                                        <p:cTn id="26" dur="415" tmFilter="0, 0; 0.125,0.2665; 0.25,0.4; 0.375,0.465; 0.5,0.5;  0.625,0.535; 0.75,0.6; 0.875,0.7335; 1,1">
                                          <p:stCondLst>
                                            <p:cond delay="415"/>
                                          </p:stCondLst>
                                        </p:cTn>
                                        <p:tgtEl>
                                          <p:spTgt spid="78"/>
                                        </p:tgtEl>
                                        <p:attrNameLst>
                                          <p:attrName>ppt_y</p:attrName>
                                        </p:attrNameLst>
                                      </p:cBhvr>
                                      <p:tavLst>
                                        <p:tav tm="0" fmla="#ppt_y-sin(pi*$)/9">
                                          <p:val>
                                            <p:fltVal val="0"/>
                                          </p:val>
                                        </p:tav>
                                        <p:tav tm="100000">
                                          <p:val>
                                            <p:fltVal val="1"/>
                                          </p:val>
                                        </p:tav>
                                      </p:tavLst>
                                    </p:anim>
                                    <p:anim calcmode="lin" valueType="num">
                                      <p:cBhvr>
                                        <p:cTn id="27" dur="207" tmFilter="0, 0; 0.125,0.2665; 0.25,0.4; 0.375,0.465; 0.5,0.5;  0.625,0.535; 0.75,0.6; 0.875,0.7335; 1,1">
                                          <p:stCondLst>
                                            <p:cond delay="828"/>
                                          </p:stCondLst>
                                        </p:cTn>
                                        <p:tgtEl>
                                          <p:spTgt spid="78"/>
                                        </p:tgtEl>
                                        <p:attrNameLst>
                                          <p:attrName>ppt_y</p:attrName>
                                        </p:attrNameLst>
                                      </p:cBhvr>
                                      <p:tavLst>
                                        <p:tav tm="0" fmla="#ppt_y-sin(pi*$)/27">
                                          <p:val>
                                            <p:fltVal val="0"/>
                                          </p:val>
                                        </p:tav>
                                        <p:tav tm="100000">
                                          <p:val>
                                            <p:fltVal val="1"/>
                                          </p:val>
                                        </p:tav>
                                      </p:tavLst>
                                    </p:anim>
                                    <p:anim calcmode="lin" valueType="num">
                                      <p:cBhvr>
                                        <p:cTn id="28" dur="103" tmFilter="0, 0; 0.125,0.2665; 0.25,0.4; 0.375,0.465; 0.5,0.5;  0.625,0.535; 0.75,0.6; 0.875,0.7335; 1,1">
                                          <p:stCondLst>
                                            <p:cond delay="1035"/>
                                          </p:stCondLst>
                                        </p:cTn>
                                        <p:tgtEl>
                                          <p:spTgt spid="78"/>
                                        </p:tgtEl>
                                        <p:attrNameLst>
                                          <p:attrName>ppt_y</p:attrName>
                                        </p:attrNameLst>
                                      </p:cBhvr>
                                      <p:tavLst>
                                        <p:tav tm="0" fmla="#ppt_y-sin(pi*$)/81">
                                          <p:val>
                                            <p:fltVal val="0"/>
                                          </p:val>
                                        </p:tav>
                                        <p:tav tm="100000">
                                          <p:val>
                                            <p:fltVal val="1"/>
                                          </p:val>
                                        </p:tav>
                                      </p:tavLst>
                                    </p:anim>
                                    <p:animScale>
                                      <p:cBhvr>
                                        <p:cTn id="29" dur="16">
                                          <p:stCondLst>
                                            <p:cond delay="406"/>
                                          </p:stCondLst>
                                        </p:cTn>
                                        <p:tgtEl>
                                          <p:spTgt spid="78"/>
                                        </p:tgtEl>
                                      </p:cBhvr>
                                      <p:to x="100000" y="60000"/>
                                    </p:animScale>
                                    <p:animScale>
                                      <p:cBhvr>
                                        <p:cTn id="30" dur="104" decel="50000">
                                          <p:stCondLst>
                                            <p:cond delay="423"/>
                                          </p:stCondLst>
                                        </p:cTn>
                                        <p:tgtEl>
                                          <p:spTgt spid="78"/>
                                        </p:tgtEl>
                                      </p:cBhvr>
                                      <p:to x="100000" y="100000"/>
                                    </p:animScale>
                                    <p:animScale>
                                      <p:cBhvr>
                                        <p:cTn id="31" dur="16">
                                          <p:stCondLst>
                                            <p:cond delay="820"/>
                                          </p:stCondLst>
                                        </p:cTn>
                                        <p:tgtEl>
                                          <p:spTgt spid="78"/>
                                        </p:tgtEl>
                                      </p:cBhvr>
                                      <p:to x="100000" y="80000"/>
                                    </p:animScale>
                                    <p:animScale>
                                      <p:cBhvr>
                                        <p:cTn id="32" dur="104" decel="50000">
                                          <p:stCondLst>
                                            <p:cond delay="836"/>
                                          </p:stCondLst>
                                        </p:cTn>
                                        <p:tgtEl>
                                          <p:spTgt spid="78"/>
                                        </p:tgtEl>
                                      </p:cBhvr>
                                      <p:to x="100000" y="100000"/>
                                    </p:animScale>
                                    <p:animScale>
                                      <p:cBhvr>
                                        <p:cTn id="33" dur="16">
                                          <p:stCondLst>
                                            <p:cond delay="1026"/>
                                          </p:stCondLst>
                                        </p:cTn>
                                        <p:tgtEl>
                                          <p:spTgt spid="78"/>
                                        </p:tgtEl>
                                      </p:cBhvr>
                                      <p:to x="100000" y="90000"/>
                                    </p:animScale>
                                    <p:animScale>
                                      <p:cBhvr>
                                        <p:cTn id="34" dur="104" decel="50000">
                                          <p:stCondLst>
                                            <p:cond delay="1042"/>
                                          </p:stCondLst>
                                        </p:cTn>
                                        <p:tgtEl>
                                          <p:spTgt spid="78"/>
                                        </p:tgtEl>
                                      </p:cBhvr>
                                      <p:to x="100000" y="100000"/>
                                    </p:animScale>
                                    <p:animScale>
                                      <p:cBhvr>
                                        <p:cTn id="35" dur="16">
                                          <p:stCondLst>
                                            <p:cond delay="1130"/>
                                          </p:stCondLst>
                                        </p:cTn>
                                        <p:tgtEl>
                                          <p:spTgt spid="78"/>
                                        </p:tgtEl>
                                      </p:cBhvr>
                                      <p:to x="100000" y="95000"/>
                                    </p:animScale>
                                    <p:animScale>
                                      <p:cBhvr>
                                        <p:cTn id="36" dur="104" decel="50000">
                                          <p:stCondLst>
                                            <p:cond delay="1146"/>
                                          </p:stCondLst>
                                        </p:cTn>
                                        <p:tgtEl>
                                          <p:spTgt spid="78"/>
                                        </p:tgtEl>
                                      </p:cBhvr>
                                      <p:to x="100000" y="100000"/>
                                    </p:animScale>
                                  </p:childTnLst>
                                </p:cTn>
                              </p:par>
                              <p:par>
                                <p:cTn id="37" presetID="26" presetClass="entr" presetSubtype="0" fill="hold" nodeType="withEffect">
                                  <p:stCondLst>
                                    <p:cond delay="500"/>
                                  </p:stCondLst>
                                  <p:childTnLst>
                                    <p:set>
                                      <p:cBhvr>
                                        <p:cTn id="38" dur="1" fill="hold">
                                          <p:stCondLst>
                                            <p:cond delay="0"/>
                                          </p:stCondLst>
                                        </p:cTn>
                                        <p:tgtEl>
                                          <p:spTgt spid="79"/>
                                        </p:tgtEl>
                                        <p:attrNameLst>
                                          <p:attrName>style.visibility</p:attrName>
                                        </p:attrNameLst>
                                      </p:cBhvr>
                                      <p:to>
                                        <p:strVal val="visible"/>
                                      </p:to>
                                    </p:set>
                                    <p:animEffect transition="in" filter="wipe(down)">
                                      <p:cBhvr>
                                        <p:cTn id="39" dur="362">
                                          <p:stCondLst>
                                            <p:cond delay="0"/>
                                          </p:stCondLst>
                                        </p:cTn>
                                        <p:tgtEl>
                                          <p:spTgt spid="79"/>
                                        </p:tgtEl>
                                      </p:cBhvr>
                                    </p:animEffect>
                                    <p:anim calcmode="lin" valueType="num">
                                      <p:cBhvr>
                                        <p:cTn id="40" dur="1139" tmFilter="0,0; 0.14,0.36; 0.43,0.73; 0.71,0.91; 1.0,1.0">
                                          <p:stCondLst>
                                            <p:cond delay="0"/>
                                          </p:stCondLst>
                                        </p:cTn>
                                        <p:tgtEl>
                                          <p:spTgt spid="79"/>
                                        </p:tgtEl>
                                        <p:attrNameLst>
                                          <p:attrName>ppt_x</p:attrName>
                                        </p:attrNameLst>
                                      </p:cBhvr>
                                      <p:tavLst>
                                        <p:tav tm="0">
                                          <p:val>
                                            <p:strVal val="#ppt_x-0.25"/>
                                          </p:val>
                                        </p:tav>
                                        <p:tav tm="100000">
                                          <p:val>
                                            <p:strVal val="#ppt_x"/>
                                          </p:val>
                                        </p:tav>
                                      </p:tavLst>
                                    </p:anim>
                                    <p:anim calcmode="lin" valueType="num">
                                      <p:cBhvr>
                                        <p:cTn id="41" dur="415" tmFilter="0.0,0.0; 0.25,0.07; 0.50,0.2; 0.75,0.467; 1.0,1.0">
                                          <p:stCondLst>
                                            <p:cond delay="0"/>
                                          </p:stCondLst>
                                        </p:cTn>
                                        <p:tgtEl>
                                          <p:spTgt spid="79"/>
                                        </p:tgtEl>
                                        <p:attrNameLst>
                                          <p:attrName>ppt_y</p:attrName>
                                        </p:attrNameLst>
                                      </p:cBhvr>
                                      <p:tavLst>
                                        <p:tav tm="0" fmla="#ppt_y-sin(pi*$)/3">
                                          <p:val>
                                            <p:fltVal val="0.5"/>
                                          </p:val>
                                        </p:tav>
                                        <p:tav tm="100000">
                                          <p:val>
                                            <p:fltVal val="1"/>
                                          </p:val>
                                        </p:tav>
                                      </p:tavLst>
                                    </p:anim>
                                    <p:anim calcmode="lin" valueType="num">
                                      <p:cBhvr>
                                        <p:cTn id="42" dur="415" tmFilter="0, 0; 0.125,0.2665; 0.25,0.4; 0.375,0.465; 0.5,0.5;  0.625,0.535; 0.75,0.6; 0.875,0.7335; 1,1">
                                          <p:stCondLst>
                                            <p:cond delay="415"/>
                                          </p:stCondLst>
                                        </p:cTn>
                                        <p:tgtEl>
                                          <p:spTgt spid="79"/>
                                        </p:tgtEl>
                                        <p:attrNameLst>
                                          <p:attrName>ppt_y</p:attrName>
                                        </p:attrNameLst>
                                      </p:cBhvr>
                                      <p:tavLst>
                                        <p:tav tm="0" fmla="#ppt_y-sin(pi*$)/9">
                                          <p:val>
                                            <p:fltVal val="0"/>
                                          </p:val>
                                        </p:tav>
                                        <p:tav tm="100000">
                                          <p:val>
                                            <p:fltVal val="1"/>
                                          </p:val>
                                        </p:tav>
                                      </p:tavLst>
                                    </p:anim>
                                    <p:anim calcmode="lin" valueType="num">
                                      <p:cBhvr>
                                        <p:cTn id="43" dur="207" tmFilter="0, 0; 0.125,0.2665; 0.25,0.4; 0.375,0.465; 0.5,0.5;  0.625,0.535; 0.75,0.6; 0.875,0.7335; 1,1">
                                          <p:stCondLst>
                                            <p:cond delay="828"/>
                                          </p:stCondLst>
                                        </p:cTn>
                                        <p:tgtEl>
                                          <p:spTgt spid="79"/>
                                        </p:tgtEl>
                                        <p:attrNameLst>
                                          <p:attrName>ppt_y</p:attrName>
                                        </p:attrNameLst>
                                      </p:cBhvr>
                                      <p:tavLst>
                                        <p:tav tm="0" fmla="#ppt_y-sin(pi*$)/27">
                                          <p:val>
                                            <p:fltVal val="0"/>
                                          </p:val>
                                        </p:tav>
                                        <p:tav tm="100000">
                                          <p:val>
                                            <p:fltVal val="1"/>
                                          </p:val>
                                        </p:tav>
                                      </p:tavLst>
                                    </p:anim>
                                    <p:anim calcmode="lin" valueType="num">
                                      <p:cBhvr>
                                        <p:cTn id="44" dur="103" tmFilter="0, 0; 0.125,0.2665; 0.25,0.4; 0.375,0.465; 0.5,0.5;  0.625,0.535; 0.75,0.6; 0.875,0.7335; 1,1">
                                          <p:stCondLst>
                                            <p:cond delay="1035"/>
                                          </p:stCondLst>
                                        </p:cTn>
                                        <p:tgtEl>
                                          <p:spTgt spid="79"/>
                                        </p:tgtEl>
                                        <p:attrNameLst>
                                          <p:attrName>ppt_y</p:attrName>
                                        </p:attrNameLst>
                                      </p:cBhvr>
                                      <p:tavLst>
                                        <p:tav tm="0" fmla="#ppt_y-sin(pi*$)/81">
                                          <p:val>
                                            <p:fltVal val="0"/>
                                          </p:val>
                                        </p:tav>
                                        <p:tav tm="100000">
                                          <p:val>
                                            <p:fltVal val="1"/>
                                          </p:val>
                                        </p:tav>
                                      </p:tavLst>
                                    </p:anim>
                                    <p:animScale>
                                      <p:cBhvr>
                                        <p:cTn id="45" dur="16">
                                          <p:stCondLst>
                                            <p:cond delay="406"/>
                                          </p:stCondLst>
                                        </p:cTn>
                                        <p:tgtEl>
                                          <p:spTgt spid="79"/>
                                        </p:tgtEl>
                                      </p:cBhvr>
                                      <p:to x="100000" y="60000"/>
                                    </p:animScale>
                                    <p:animScale>
                                      <p:cBhvr>
                                        <p:cTn id="46" dur="104" decel="50000">
                                          <p:stCondLst>
                                            <p:cond delay="423"/>
                                          </p:stCondLst>
                                        </p:cTn>
                                        <p:tgtEl>
                                          <p:spTgt spid="79"/>
                                        </p:tgtEl>
                                      </p:cBhvr>
                                      <p:to x="100000" y="100000"/>
                                    </p:animScale>
                                    <p:animScale>
                                      <p:cBhvr>
                                        <p:cTn id="47" dur="16">
                                          <p:stCondLst>
                                            <p:cond delay="820"/>
                                          </p:stCondLst>
                                        </p:cTn>
                                        <p:tgtEl>
                                          <p:spTgt spid="79"/>
                                        </p:tgtEl>
                                      </p:cBhvr>
                                      <p:to x="100000" y="80000"/>
                                    </p:animScale>
                                    <p:animScale>
                                      <p:cBhvr>
                                        <p:cTn id="48" dur="104" decel="50000">
                                          <p:stCondLst>
                                            <p:cond delay="836"/>
                                          </p:stCondLst>
                                        </p:cTn>
                                        <p:tgtEl>
                                          <p:spTgt spid="79"/>
                                        </p:tgtEl>
                                      </p:cBhvr>
                                      <p:to x="100000" y="100000"/>
                                    </p:animScale>
                                    <p:animScale>
                                      <p:cBhvr>
                                        <p:cTn id="49" dur="16">
                                          <p:stCondLst>
                                            <p:cond delay="1026"/>
                                          </p:stCondLst>
                                        </p:cTn>
                                        <p:tgtEl>
                                          <p:spTgt spid="79"/>
                                        </p:tgtEl>
                                      </p:cBhvr>
                                      <p:to x="100000" y="90000"/>
                                    </p:animScale>
                                    <p:animScale>
                                      <p:cBhvr>
                                        <p:cTn id="50" dur="104" decel="50000">
                                          <p:stCondLst>
                                            <p:cond delay="1042"/>
                                          </p:stCondLst>
                                        </p:cTn>
                                        <p:tgtEl>
                                          <p:spTgt spid="79"/>
                                        </p:tgtEl>
                                      </p:cBhvr>
                                      <p:to x="100000" y="100000"/>
                                    </p:animScale>
                                    <p:animScale>
                                      <p:cBhvr>
                                        <p:cTn id="51" dur="16">
                                          <p:stCondLst>
                                            <p:cond delay="1130"/>
                                          </p:stCondLst>
                                        </p:cTn>
                                        <p:tgtEl>
                                          <p:spTgt spid="79"/>
                                        </p:tgtEl>
                                      </p:cBhvr>
                                      <p:to x="100000" y="95000"/>
                                    </p:animScale>
                                    <p:animScale>
                                      <p:cBhvr>
                                        <p:cTn id="52" dur="104" decel="50000">
                                          <p:stCondLst>
                                            <p:cond delay="1146"/>
                                          </p:stCondLst>
                                        </p:cTn>
                                        <p:tgtEl>
                                          <p:spTgt spid="79"/>
                                        </p:tgtEl>
                                      </p:cBhvr>
                                      <p:to x="100000" y="100000"/>
                                    </p:animScale>
                                  </p:childTnLst>
                                </p:cTn>
                              </p:par>
                            </p:childTnLst>
                          </p:cTn>
                        </p:par>
                        <p:par>
                          <p:cTn id="53" fill="hold">
                            <p:stCondLst>
                              <p:cond delay="1750"/>
                            </p:stCondLst>
                            <p:childTnLst>
                              <p:par>
                                <p:cTn id="54" presetID="31" presetClass="entr" presetSubtype="0" fill="hold" nodeType="afterEffect">
                                  <p:stCondLst>
                                    <p:cond delay="250"/>
                                  </p:stCondLst>
                                  <p:childTnLst>
                                    <p:set>
                                      <p:cBhvr>
                                        <p:cTn id="55" dur="1" fill="hold">
                                          <p:stCondLst>
                                            <p:cond delay="0"/>
                                          </p:stCondLst>
                                        </p:cTn>
                                        <p:tgtEl>
                                          <p:spTgt spid="8"/>
                                        </p:tgtEl>
                                        <p:attrNameLst>
                                          <p:attrName>style.visibility</p:attrName>
                                        </p:attrNameLst>
                                      </p:cBhvr>
                                      <p:to>
                                        <p:strVal val="visible"/>
                                      </p:to>
                                    </p:set>
                                    <p:anim calcmode="lin" valueType="num">
                                      <p:cBhvr>
                                        <p:cTn id="56" dur="1250" fill="hold"/>
                                        <p:tgtEl>
                                          <p:spTgt spid="8"/>
                                        </p:tgtEl>
                                        <p:attrNameLst>
                                          <p:attrName>ppt_w</p:attrName>
                                        </p:attrNameLst>
                                      </p:cBhvr>
                                      <p:tavLst>
                                        <p:tav tm="0">
                                          <p:val>
                                            <p:fltVal val="0"/>
                                          </p:val>
                                        </p:tav>
                                        <p:tav tm="100000">
                                          <p:val>
                                            <p:strVal val="#ppt_w"/>
                                          </p:val>
                                        </p:tav>
                                      </p:tavLst>
                                    </p:anim>
                                    <p:anim calcmode="lin" valueType="num">
                                      <p:cBhvr>
                                        <p:cTn id="57" dur="1250" fill="hold"/>
                                        <p:tgtEl>
                                          <p:spTgt spid="8"/>
                                        </p:tgtEl>
                                        <p:attrNameLst>
                                          <p:attrName>ppt_h</p:attrName>
                                        </p:attrNameLst>
                                      </p:cBhvr>
                                      <p:tavLst>
                                        <p:tav tm="0">
                                          <p:val>
                                            <p:fltVal val="0"/>
                                          </p:val>
                                        </p:tav>
                                        <p:tav tm="100000">
                                          <p:val>
                                            <p:strVal val="#ppt_h"/>
                                          </p:val>
                                        </p:tav>
                                      </p:tavLst>
                                    </p:anim>
                                    <p:anim calcmode="lin" valueType="num">
                                      <p:cBhvr>
                                        <p:cTn id="58" dur="1250" fill="hold"/>
                                        <p:tgtEl>
                                          <p:spTgt spid="8"/>
                                        </p:tgtEl>
                                        <p:attrNameLst>
                                          <p:attrName>style.rotation</p:attrName>
                                        </p:attrNameLst>
                                      </p:cBhvr>
                                      <p:tavLst>
                                        <p:tav tm="0">
                                          <p:val>
                                            <p:fltVal val="90"/>
                                          </p:val>
                                        </p:tav>
                                        <p:tav tm="100000">
                                          <p:val>
                                            <p:fltVal val="0"/>
                                          </p:val>
                                        </p:tav>
                                      </p:tavLst>
                                    </p:anim>
                                    <p:animEffect transition="in" filter="fade">
                                      <p:cBhvr>
                                        <p:cTn id="59" dur="1250"/>
                                        <p:tgtEl>
                                          <p:spTgt spid="8"/>
                                        </p:tgtEl>
                                      </p:cBhvr>
                                    </p:animEffect>
                                  </p:childTnLst>
                                </p:cTn>
                              </p:par>
                            </p:childTnLst>
                          </p:cTn>
                        </p:par>
                        <p:par>
                          <p:cTn id="60" fill="hold">
                            <p:stCondLst>
                              <p:cond delay="3250"/>
                            </p:stCondLst>
                            <p:childTnLst>
                              <p:par>
                                <p:cTn id="61" presetID="21" presetClass="entr" presetSubtype="3" fill="hold" grpId="0" nodeType="afterEffect">
                                  <p:stCondLst>
                                    <p:cond delay="0"/>
                                  </p:stCondLst>
                                  <p:childTnLst>
                                    <p:set>
                                      <p:cBhvr>
                                        <p:cTn id="62" dur="1" fill="hold">
                                          <p:stCondLst>
                                            <p:cond delay="0"/>
                                          </p:stCondLst>
                                        </p:cTn>
                                        <p:tgtEl>
                                          <p:spTgt spid="76"/>
                                        </p:tgtEl>
                                        <p:attrNameLst>
                                          <p:attrName>style.visibility</p:attrName>
                                        </p:attrNameLst>
                                      </p:cBhvr>
                                      <p:to>
                                        <p:strVal val="visible"/>
                                      </p:to>
                                    </p:set>
                                    <p:animEffect transition="in" filter="wheel(3)">
                                      <p:cBhvr>
                                        <p:cTn id="63" dur="17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a:picLocks noChangeAspect="1"/>
          </p:cNvPicPr>
          <p:nvPr/>
        </p:nvPicPr>
        <p:blipFill rotWithShape="1">
          <a:blip r:embed="rId4">
            <a:extLst>
              <a:ext uri="{28A0092B-C50C-407E-A947-70E740481C1C}">
                <a14:useLocalDpi xmlns:a14="http://schemas.microsoft.com/office/drawing/2010/main" val="0"/>
              </a:ext>
            </a:extLst>
          </a:blip>
          <a:srcRect l="284" t="94" r="696" b="51823"/>
          <a:stretch/>
        </p:blipFill>
        <p:spPr>
          <a:xfrm>
            <a:off x="2355845" y="2229421"/>
            <a:ext cx="6611691" cy="2317218"/>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32055" y="1765577"/>
            <a:ext cx="9143999" cy="425168"/>
          </a:xfrm>
          <a:prstGeom prst="rect">
            <a:avLst/>
          </a:prstGeom>
          <a:noFill/>
          <a:ln>
            <a:noFill/>
          </a:ln>
        </p:spPr>
        <p:txBody>
          <a:bodyPr spcFirstLastPara="1" wrap="square" lIns="91425" tIns="91425" rIns="91425" bIns="91425" anchor="t" anchorCtr="0">
            <a:noAutofit/>
          </a:bodyPr>
          <a:lstStyle/>
          <a:p>
            <a:pPr lvl="0" indent="228600"/>
            <a:r>
              <a:rPr lang="en-US" sz="1600" dirty="0">
                <a:solidFill>
                  <a:schemeClr val="bg2"/>
                </a:solidFill>
                <a:latin typeface="Roboto"/>
                <a:ea typeface="Roboto"/>
                <a:cs typeface="Roboto"/>
                <a:sym typeface="Roboto"/>
              </a:rPr>
              <a:t>After the time-out, Holyoke #1 is still serving and gets points 11-14. Tigers call a  2</a:t>
            </a:r>
            <a:r>
              <a:rPr lang="en-US" sz="1600" baseline="30000" dirty="0">
                <a:solidFill>
                  <a:schemeClr val="bg2"/>
                </a:solidFill>
                <a:latin typeface="Roboto"/>
                <a:ea typeface="Roboto"/>
                <a:cs typeface="Roboto"/>
                <a:sym typeface="Roboto"/>
              </a:rPr>
              <a:t>nd</a:t>
            </a:r>
            <a:r>
              <a:rPr lang="en-US" sz="1600" dirty="0">
                <a:solidFill>
                  <a:schemeClr val="bg2"/>
                </a:solidFill>
                <a:latin typeface="Roboto"/>
                <a:ea typeface="Roboto"/>
                <a:cs typeface="Roboto"/>
                <a:sym typeface="Roboto"/>
              </a:rPr>
              <a:t> Time-out</a:t>
            </a: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Roboto"/>
                <a:cs typeface="Roboto"/>
                <a:sym typeface="Caveat"/>
              </a:rPr>
              <a:t>Another Time-out</a:t>
            </a:r>
            <a:endParaRPr sz="2400" dirty="0">
              <a:latin typeface="Roboto"/>
              <a:ea typeface="Roboto"/>
              <a:cs typeface="Roboto"/>
              <a:sym typeface="Roboto"/>
            </a:endParaRPr>
          </a:p>
        </p:txBody>
      </p:sp>
      <p:sp>
        <p:nvSpPr>
          <p:cNvPr id="2" name="Rectangle 1"/>
          <p:cNvSpPr/>
          <p:nvPr/>
        </p:nvSpPr>
        <p:spPr>
          <a:xfrm>
            <a:off x="5749901" y="2424696"/>
            <a:ext cx="949299" cy="261610"/>
          </a:xfrm>
          <a:prstGeom prst="rect">
            <a:avLst/>
          </a:prstGeom>
        </p:spPr>
        <p:txBody>
          <a:bodyPr wrap="none">
            <a:spAutoFit/>
          </a:bodyPr>
          <a:lstStyle/>
          <a:p>
            <a:r>
              <a:rPr lang="en-US" sz="1050" dirty="0">
                <a:solidFill>
                  <a:schemeClr val="bg2"/>
                </a:solidFill>
                <a:latin typeface="Roboto"/>
                <a:ea typeface="Roboto"/>
                <a:cs typeface="Roboto"/>
                <a:sym typeface="Roboto"/>
              </a:rPr>
              <a:t>Holyoke HS </a:t>
            </a:r>
            <a:endParaRPr lang="en-US" sz="1050" dirty="0">
              <a:solidFill>
                <a:schemeClr val="bg2"/>
              </a:solidFill>
            </a:endParaRPr>
          </a:p>
        </p:txBody>
      </p:sp>
      <p:sp>
        <p:nvSpPr>
          <p:cNvPr id="3" name="Rectangle 2"/>
          <p:cNvSpPr/>
          <p:nvPr/>
        </p:nvSpPr>
        <p:spPr>
          <a:xfrm>
            <a:off x="5747848" y="2574693"/>
            <a:ext cx="739305" cy="246221"/>
          </a:xfrm>
          <a:prstGeom prst="rect">
            <a:avLst/>
          </a:prstGeom>
        </p:spPr>
        <p:txBody>
          <a:bodyPr wrap="none">
            <a:spAutoFit/>
          </a:bodyPr>
          <a:lstStyle/>
          <a:p>
            <a:r>
              <a:rPr lang="en-US" sz="1000" dirty="0">
                <a:solidFill>
                  <a:schemeClr val="bg2"/>
                </a:solidFill>
                <a:latin typeface="Roboto"/>
                <a:ea typeface="Roboto"/>
                <a:cs typeface="Roboto"/>
                <a:sym typeface="Roboto"/>
              </a:rPr>
              <a:t>Tigers HS</a:t>
            </a:r>
            <a:endParaRPr lang="en-US" sz="1000" dirty="0">
              <a:solidFill>
                <a:schemeClr val="bg2"/>
              </a:solidFill>
            </a:endParaRPr>
          </a:p>
        </p:txBody>
      </p:sp>
      <p:sp>
        <p:nvSpPr>
          <p:cNvPr id="9" name="Oval 8"/>
          <p:cNvSpPr/>
          <p:nvPr/>
        </p:nvSpPr>
        <p:spPr>
          <a:xfrm>
            <a:off x="7210927" y="2471389"/>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218949" y="2631810"/>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272043" y="2740327"/>
            <a:ext cx="684803" cy="307777"/>
          </a:xfrm>
          <a:prstGeom prst="rect">
            <a:avLst/>
          </a:prstGeom>
        </p:spPr>
        <p:txBody>
          <a:bodyPr wrap="none">
            <a:spAutoFit/>
          </a:bodyPr>
          <a:lstStyle/>
          <a:p>
            <a:r>
              <a:rPr lang="en-US" dirty="0">
                <a:solidFill>
                  <a:schemeClr val="bg2"/>
                </a:solidFill>
                <a:latin typeface="Roboto"/>
                <a:ea typeface="Roboto"/>
                <a:cs typeface="Roboto"/>
                <a:sym typeface="Roboto"/>
              </a:rPr>
              <a:t>Tigers</a:t>
            </a:r>
            <a:endParaRPr lang="en-US" dirty="0"/>
          </a:p>
        </p:txBody>
      </p:sp>
      <p:sp>
        <p:nvSpPr>
          <p:cNvPr id="19" name="Oval 18"/>
          <p:cNvSpPr/>
          <p:nvPr/>
        </p:nvSpPr>
        <p:spPr>
          <a:xfrm>
            <a:off x="5869549" y="2896848"/>
            <a:ext cx="228832" cy="118386"/>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2" name="TextBox 31"/>
          <p:cNvSpPr txBox="1"/>
          <p:nvPr/>
        </p:nvSpPr>
        <p:spPr>
          <a:xfrm>
            <a:off x="6469899" y="3276954"/>
            <a:ext cx="320206" cy="1079783"/>
          </a:xfrm>
          <a:prstGeom prst="rect">
            <a:avLst/>
          </a:prstGeom>
          <a:noFill/>
        </p:spPr>
        <p:txBody>
          <a:bodyPr wrap="square" rtlCol="0">
            <a:spAutoFit/>
          </a:bodyPr>
          <a:lstStyle/>
          <a:p>
            <a:pPr>
              <a:spcAft>
                <a:spcPts val="100"/>
              </a:spcAft>
            </a:pPr>
            <a:r>
              <a:rPr lang="en-US" sz="1000" dirty="0"/>
              <a:t>3</a:t>
            </a:r>
          </a:p>
          <a:p>
            <a:pPr>
              <a:spcAft>
                <a:spcPts val="100"/>
              </a:spcAft>
            </a:pPr>
            <a:r>
              <a:rPr lang="en-US" sz="1000" dirty="0"/>
              <a:t>7</a:t>
            </a:r>
          </a:p>
          <a:p>
            <a:pPr>
              <a:spcAft>
                <a:spcPts val="100"/>
              </a:spcAft>
            </a:pPr>
            <a:r>
              <a:rPr lang="en-US" sz="1000" dirty="0"/>
              <a:t>4</a:t>
            </a:r>
          </a:p>
          <a:p>
            <a:pPr>
              <a:spcAft>
                <a:spcPts val="100"/>
              </a:spcAft>
            </a:pPr>
            <a:r>
              <a:rPr lang="en-US" sz="1000" dirty="0"/>
              <a:t>1</a:t>
            </a:r>
          </a:p>
          <a:p>
            <a:pPr>
              <a:spcAft>
                <a:spcPts val="100"/>
              </a:spcAft>
            </a:pPr>
            <a:r>
              <a:rPr lang="en-US" sz="1000" dirty="0"/>
              <a:t>9</a:t>
            </a:r>
          </a:p>
          <a:p>
            <a:pPr>
              <a:spcAft>
                <a:spcPts val="100"/>
              </a:spcAft>
            </a:pPr>
            <a:r>
              <a:rPr lang="en-US" sz="1000" dirty="0"/>
              <a:t>2</a:t>
            </a:r>
          </a:p>
        </p:txBody>
      </p:sp>
      <p:sp>
        <p:nvSpPr>
          <p:cNvPr id="33" name="TextBox 32"/>
          <p:cNvSpPr txBox="1"/>
          <p:nvPr/>
        </p:nvSpPr>
        <p:spPr>
          <a:xfrm>
            <a:off x="6480822" y="2856338"/>
            <a:ext cx="456187" cy="276999"/>
          </a:xfrm>
          <a:prstGeom prst="rect">
            <a:avLst/>
          </a:prstGeom>
          <a:noFill/>
          <a:ln>
            <a:noFill/>
          </a:ln>
        </p:spPr>
        <p:txBody>
          <a:bodyPr wrap="square" rtlCol="0">
            <a:spAutoFit/>
          </a:bodyPr>
          <a:lstStyle/>
          <a:p>
            <a:r>
              <a:rPr lang="en-US" sz="1200" dirty="0">
                <a:solidFill>
                  <a:schemeClr val="bg2"/>
                </a:solidFill>
              </a:rPr>
              <a:t>5</a:t>
            </a:r>
          </a:p>
        </p:txBody>
      </p:sp>
      <p:sp>
        <p:nvSpPr>
          <p:cNvPr id="34" name="TextBox 33"/>
          <p:cNvSpPr txBox="1"/>
          <p:nvPr/>
        </p:nvSpPr>
        <p:spPr>
          <a:xfrm>
            <a:off x="2740109" y="3276954"/>
            <a:ext cx="320206" cy="1079783"/>
          </a:xfrm>
          <a:prstGeom prst="rect">
            <a:avLst/>
          </a:prstGeom>
          <a:noFill/>
        </p:spPr>
        <p:txBody>
          <a:bodyPr wrap="square" rtlCol="0">
            <a:spAutoFit/>
          </a:bodyPr>
          <a:lstStyle/>
          <a:p>
            <a:pPr>
              <a:spcAft>
                <a:spcPts val="100"/>
              </a:spcAft>
            </a:pPr>
            <a:r>
              <a:rPr lang="en-US" sz="1000" dirty="0">
                <a:solidFill>
                  <a:schemeClr val="bg2"/>
                </a:solidFill>
              </a:rPr>
              <a:t>4</a:t>
            </a:r>
          </a:p>
          <a:p>
            <a:pPr>
              <a:spcAft>
                <a:spcPts val="100"/>
              </a:spcAft>
            </a:pPr>
            <a:r>
              <a:rPr lang="en-US" sz="1000" dirty="0">
                <a:solidFill>
                  <a:schemeClr val="bg2"/>
                </a:solidFill>
              </a:rPr>
              <a:t>8</a:t>
            </a:r>
          </a:p>
          <a:p>
            <a:pPr>
              <a:spcAft>
                <a:spcPts val="100"/>
              </a:spcAft>
            </a:pPr>
            <a:r>
              <a:rPr lang="en-US" sz="1000" dirty="0">
                <a:solidFill>
                  <a:schemeClr val="bg2"/>
                </a:solidFill>
              </a:rPr>
              <a:t>2</a:t>
            </a:r>
          </a:p>
          <a:p>
            <a:pPr>
              <a:spcAft>
                <a:spcPts val="100"/>
              </a:spcAft>
            </a:pPr>
            <a:r>
              <a:rPr lang="en-US" sz="1000" dirty="0">
                <a:solidFill>
                  <a:schemeClr val="bg2"/>
                </a:solidFill>
              </a:rPr>
              <a:t>1</a:t>
            </a:r>
          </a:p>
          <a:p>
            <a:pPr>
              <a:spcAft>
                <a:spcPts val="100"/>
              </a:spcAft>
            </a:pPr>
            <a:r>
              <a:rPr lang="en-US" sz="1000" dirty="0">
                <a:solidFill>
                  <a:schemeClr val="bg2"/>
                </a:solidFill>
              </a:rPr>
              <a:t>3</a:t>
            </a:r>
          </a:p>
          <a:p>
            <a:pPr>
              <a:spcAft>
                <a:spcPts val="100"/>
              </a:spcAft>
            </a:pPr>
            <a:r>
              <a:rPr lang="en-US" sz="1000" dirty="0">
                <a:solidFill>
                  <a:schemeClr val="bg2"/>
                </a:solidFill>
              </a:rPr>
              <a:t>9</a:t>
            </a:r>
          </a:p>
        </p:txBody>
      </p:sp>
      <p:sp>
        <p:nvSpPr>
          <p:cNvPr id="35" name="TextBox 34"/>
          <p:cNvSpPr txBox="1"/>
          <p:nvPr/>
        </p:nvSpPr>
        <p:spPr>
          <a:xfrm>
            <a:off x="2740109" y="2851301"/>
            <a:ext cx="456187" cy="276999"/>
          </a:xfrm>
          <a:prstGeom prst="rect">
            <a:avLst/>
          </a:prstGeom>
          <a:noFill/>
        </p:spPr>
        <p:txBody>
          <a:bodyPr wrap="square" rtlCol="0">
            <a:spAutoFit/>
          </a:bodyPr>
          <a:lstStyle/>
          <a:p>
            <a:r>
              <a:rPr lang="en-US" sz="1200" dirty="0">
                <a:solidFill>
                  <a:schemeClr val="bg2"/>
                </a:solidFill>
              </a:rPr>
              <a:t>X</a:t>
            </a:r>
          </a:p>
        </p:txBody>
      </p:sp>
      <p:sp>
        <p:nvSpPr>
          <p:cNvPr id="20" name="Rectangle 19"/>
          <p:cNvSpPr/>
          <p:nvPr/>
        </p:nvSpPr>
        <p:spPr>
          <a:xfrm>
            <a:off x="3145428" y="2268709"/>
            <a:ext cx="923651"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3/14/20</a:t>
            </a:r>
          </a:p>
        </p:txBody>
      </p:sp>
      <p:sp>
        <p:nvSpPr>
          <p:cNvPr id="21" name="Rectangle 20"/>
          <p:cNvSpPr/>
          <p:nvPr/>
        </p:nvSpPr>
        <p:spPr>
          <a:xfrm>
            <a:off x="3609639" y="2429301"/>
            <a:ext cx="1433145" cy="261610"/>
          </a:xfrm>
          <a:prstGeom prst="rect">
            <a:avLst/>
          </a:prstGeom>
        </p:spPr>
        <p:txBody>
          <a:bodyPr wrap="square">
            <a:spAutoFit/>
          </a:bodyPr>
          <a:lstStyle/>
          <a:p>
            <a:r>
              <a:rPr lang="en-US" sz="1050" dirty="0">
                <a:solidFill>
                  <a:schemeClr val="bg2"/>
                </a:solidFill>
                <a:latin typeface="Roboto"/>
                <a:ea typeface="Roboto"/>
                <a:cs typeface="Roboto"/>
                <a:sym typeface="Roboto"/>
              </a:rPr>
              <a:t>Holyoke HS</a:t>
            </a:r>
            <a:endParaRPr lang="en-US" sz="1050" dirty="0">
              <a:solidFill>
                <a:schemeClr val="bg2"/>
              </a:solidFill>
            </a:endParaRPr>
          </a:p>
        </p:txBody>
      </p:sp>
      <p:sp>
        <p:nvSpPr>
          <p:cNvPr id="22" name="Rectangle 21"/>
          <p:cNvSpPr/>
          <p:nvPr/>
        </p:nvSpPr>
        <p:spPr>
          <a:xfrm>
            <a:off x="4891116" y="2431684"/>
            <a:ext cx="263214" cy="261610"/>
          </a:xfrm>
          <a:prstGeom prst="rect">
            <a:avLst/>
          </a:prstGeom>
        </p:spPr>
        <p:txBody>
          <a:bodyPr wrap="none">
            <a:spAutoFit/>
          </a:bodyPr>
          <a:lstStyle/>
          <a:p>
            <a:r>
              <a:rPr lang="en-US" sz="1050" dirty="0">
                <a:solidFill>
                  <a:schemeClr val="bg2"/>
                </a:solidFill>
                <a:latin typeface="Roboto"/>
                <a:ea typeface="Roboto"/>
                <a:cs typeface="Roboto"/>
                <a:sym typeface="Roboto"/>
              </a:rPr>
              <a:t>1</a:t>
            </a:r>
            <a:endParaRPr lang="en-US" sz="1050" dirty="0">
              <a:solidFill>
                <a:schemeClr val="bg2"/>
              </a:solidFill>
            </a:endParaRPr>
          </a:p>
        </p:txBody>
      </p:sp>
      <p:sp>
        <p:nvSpPr>
          <p:cNvPr id="23" name="Rectangle 22"/>
          <p:cNvSpPr/>
          <p:nvPr/>
        </p:nvSpPr>
        <p:spPr>
          <a:xfrm>
            <a:off x="4322463" y="2260605"/>
            <a:ext cx="922047"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6:30 pm</a:t>
            </a:r>
          </a:p>
        </p:txBody>
      </p:sp>
      <p:sp>
        <p:nvSpPr>
          <p:cNvPr id="24" name="Rectangle 23"/>
          <p:cNvSpPr/>
          <p:nvPr/>
        </p:nvSpPr>
        <p:spPr>
          <a:xfrm>
            <a:off x="3389560" y="2578534"/>
            <a:ext cx="1396536"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William Morgan</a:t>
            </a:r>
          </a:p>
        </p:txBody>
      </p:sp>
      <p:sp>
        <p:nvSpPr>
          <p:cNvPr id="25" name="Rectangle 24"/>
          <p:cNvSpPr/>
          <p:nvPr/>
        </p:nvSpPr>
        <p:spPr>
          <a:xfrm rot="655564">
            <a:off x="7772501" y="3242682"/>
            <a:ext cx="223138" cy="215444"/>
          </a:xfrm>
          <a:prstGeom prst="rect">
            <a:avLst/>
          </a:prstGeom>
          <a:ln>
            <a:noFill/>
          </a:ln>
        </p:spPr>
        <p:txBody>
          <a:bodyPr wrap="none">
            <a:spAutoFit/>
          </a:bodyPr>
          <a:lstStyle/>
          <a:p>
            <a:r>
              <a:rPr lang="en-US" sz="800" b="1" dirty="0">
                <a:solidFill>
                  <a:schemeClr val="bg2"/>
                </a:solidFill>
                <a:latin typeface="Roboto"/>
                <a:ea typeface="Roboto"/>
                <a:sym typeface="Roboto"/>
              </a:rPr>
              <a:t>/</a:t>
            </a:r>
            <a:endParaRPr lang="en-US" sz="800" b="1" dirty="0">
              <a:solidFill>
                <a:schemeClr val="bg2"/>
              </a:solidFill>
            </a:endParaRPr>
          </a:p>
        </p:txBody>
      </p:sp>
      <p:cxnSp>
        <p:nvCxnSpPr>
          <p:cNvPr id="7" name="Straight Connector 6"/>
          <p:cNvCxnSpPr/>
          <p:nvPr/>
        </p:nvCxnSpPr>
        <p:spPr>
          <a:xfrm rot="-540000" flipV="1">
            <a:off x="5731070" y="304810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 flipV="1">
            <a:off x="5732468" y="313339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 flipV="1">
            <a:off x="5740857" y="321728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 flipV="1">
            <a:off x="5740857" y="330117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556640" y="2742574"/>
            <a:ext cx="832279" cy="307777"/>
          </a:xfrm>
          <a:prstGeom prst="rect">
            <a:avLst/>
          </a:prstGeom>
        </p:spPr>
        <p:txBody>
          <a:bodyPr wrap="none">
            <a:spAutoFit/>
          </a:bodyPr>
          <a:lstStyle/>
          <a:p>
            <a:r>
              <a:rPr lang="en-US" dirty="0">
                <a:solidFill>
                  <a:schemeClr val="bg2"/>
                </a:solidFill>
                <a:latin typeface="Roboto"/>
                <a:ea typeface="Roboto"/>
                <a:cs typeface="Roboto"/>
                <a:sym typeface="Roboto"/>
              </a:rPr>
              <a:t>Holyoke</a:t>
            </a:r>
            <a:endParaRPr lang="en-US" dirty="0">
              <a:solidFill>
                <a:schemeClr val="bg2"/>
              </a:solidFill>
            </a:endParaRPr>
          </a:p>
        </p:txBody>
      </p:sp>
      <p:sp>
        <p:nvSpPr>
          <p:cNvPr id="30" name="TextBox 29"/>
          <p:cNvSpPr txBox="1"/>
          <p:nvPr/>
        </p:nvSpPr>
        <p:spPr>
          <a:xfrm>
            <a:off x="7814208" y="3250647"/>
            <a:ext cx="290007" cy="276999"/>
          </a:xfrm>
          <a:prstGeom prst="rect">
            <a:avLst/>
          </a:prstGeom>
          <a:noFill/>
          <a:ln>
            <a:noFill/>
          </a:ln>
        </p:spPr>
        <p:txBody>
          <a:bodyPr wrap="square" rtlCol="0">
            <a:spAutoFit/>
          </a:bodyPr>
          <a:lstStyle/>
          <a:p>
            <a:r>
              <a:rPr lang="en-US" sz="1200" dirty="0">
                <a:solidFill>
                  <a:schemeClr val="bg2"/>
                </a:solidFill>
              </a:rPr>
              <a:t>4</a:t>
            </a:r>
          </a:p>
        </p:txBody>
      </p:sp>
      <p:cxnSp>
        <p:nvCxnSpPr>
          <p:cNvPr id="39" name="Straight Connector 38"/>
          <p:cNvCxnSpPr/>
          <p:nvPr/>
        </p:nvCxnSpPr>
        <p:spPr>
          <a:xfrm rot="-540000" flipV="1">
            <a:off x="5200438" y="306932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 flipV="1">
            <a:off x="5192049" y="3163879"/>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 flipV="1">
            <a:off x="5204634" y="323164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rot="704574">
            <a:off x="4008979" y="3252424"/>
            <a:ext cx="367636" cy="246221"/>
          </a:xfrm>
          <a:prstGeom prst="rect">
            <a:avLst/>
          </a:prstGeom>
        </p:spPr>
        <p:txBody>
          <a:bodyPr wrap="square">
            <a:spAutoFit/>
          </a:bodyPr>
          <a:lstStyle/>
          <a:p>
            <a:r>
              <a:rPr lang="en-US" sz="1000" b="1" dirty="0">
                <a:solidFill>
                  <a:schemeClr val="bg2"/>
                </a:solidFill>
                <a:latin typeface="Roboto"/>
                <a:ea typeface="Roboto"/>
                <a:sym typeface="Roboto"/>
              </a:rPr>
              <a:t>/</a:t>
            </a:r>
            <a:endParaRPr lang="en-US" sz="1000" b="1" dirty="0">
              <a:solidFill>
                <a:schemeClr val="bg2"/>
              </a:solidFill>
            </a:endParaRPr>
          </a:p>
        </p:txBody>
      </p:sp>
      <p:cxnSp>
        <p:nvCxnSpPr>
          <p:cNvPr id="40" name="Straight Connector 39"/>
          <p:cNvCxnSpPr/>
          <p:nvPr/>
        </p:nvCxnSpPr>
        <p:spPr>
          <a:xfrm rot="-540000" flipV="1">
            <a:off x="5734539" y="338404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069079" y="3244712"/>
            <a:ext cx="290007" cy="276999"/>
          </a:xfrm>
          <a:prstGeom prst="rect">
            <a:avLst/>
          </a:prstGeom>
          <a:noFill/>
        </p:spPr>
        <p:txBody>
          <a:bodyPr wrap="square" rtlCol="0">
            <a:spAutoFit/>
          </a:bodyPr>
          <a:lstStyle/>
          <a:p>
            <a:r>
              <a:rPr lang="en-US" sz="1200" dirty="0">
                <a:solidFill>
                  <a:schemeClr val="bg2"/>
                </a:solidFill>
              </a:rPr>
              <a:t>3</a:t>
            </a:r>
          </a:p>
        </p:txBody>
      </p:sp>
      <p:cxnSp>
        <p:nvCxnSpPr>
          <p:cNvPr id="43" name="Straight Connector 42"/>
          <p:cNvCxnSpPr/>
          <p:nvPr/>
        </p:nvCxnSpPr>
        <p:spPr>
          <a:xfrm rot="-540000" flipV="1">
            <a:off x="5731070" y="348634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 flipV="1">
            <a:off x="5727600" y="3579348"/>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 flipV="1">
            <a:off x="5737330" y="363959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 flipV="1">
            <a:off x="5725401" y="381731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 flipV="1">
            <a:off x="5725402" y="373347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rot="909087">
            <a:off x="7770479" y="3380436"/>
            <a:ext cx="232756" cy="246221"/>
          </a:xfrm>
          <a:prstGeom prst="rect">
            <a:avLst/>
          </a:prstGeom>
          <a:ln>
            <a:noFill/>
          </a:ln>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0" name="Rectangle 49"/>
          <p:cNvSpPr/>
          <p:nvPr/>
        </p:nvSpPr>
        <p:spPr>
          <a:xfrm rot="909087">
            <a:off x="4030499" y="3398601"/>
            <a:ext cx="232756" cy="246221"/>
          </a:xfrm>
          <a:prstGeom prst="rect">
            <a:avLst/>
          </a:prstGeom>
        </p:spPr>
        <p:txBody>
          <a:bodyPr wrap="squar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1" name="Rectangle 50"/>
          <p:cNvSpPr/>
          <p:nvPr/>
        </p:nvSpPr>
        <p:spPr>
          <a:xfrm rot="909087">
            <a:off x="4022270" y="3743714"/>
            <a:ext cx="232756" cy="246221"/>
          </a:xfrm>
          <a:prstGeom prst="rect">
            <a:avLst/>
          </a:prstGeom>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2" name="Rectangle 51"/>
          <p:cNvSpPr/>
          <p:nvPr/>
        </p:nvSpPr>
        <p:spPr>
          <a:xfrm rot="909087">
            <a:off x="7767692" y="3734826"/>
            <a:ext cx="232756" cy="246221"/>
          </a:xfrm>
          <a:prstGeom prst="rect">
            <a:avLst/>
          </a:prstGeom>
          <a:ln>
            <a:noFill/>
          </a:ln>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3" name="Rectangle 52"/>
          <p:cNvSpPr/>
          <p:nvPr/>
        </p:nvSpPr>
        <p:spPr>
          <a:xfrm rot="909087">
            <a:off x="4026385" y="3577607"/>
            <a:ext cx="232756" cy="246221"/>
          </a:xfrm>
          <a:prstGeom prst="rect">
            <a:avLst/>
          </a:prstGeom>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4" name="Rectangle 53"/>
          <p:cNvSpPr/>
          <p:nvPr/>
        </p:nvSpPr>
        <p:spPr>
          <a:xfrm rot="909087">
            <a:off x="7767692" y="3577607"/>
            <a:ext cx="232756" cy="246221"/>
          </a:xfrm>
          <a:prstGeom prst="rect">
            <a:avLst/>
          </a:prstGeom>
          <a:ln>
            <a:noFill/>
          </a:ln>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cxnSp>
        <p:nvCxnSpPr>
          <p:cNvPr id="55" name="Straight Connector 54"/>
          <p:cNvCxnSpPr/>
          <p:nvPr/>
        </p:nvCxnSpPr>
        <p:spPr>
          <a:xfrm rot="-540000" flipV="1">
            <a:off x="5725401" y="3899399"/>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 flipV="1">
            <a:off x="5717226" y="400057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 flipV="1">
            <a:off x="5844724" y="3146203"/>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 flipV="1">
            <a:off x="5205322" y="331499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 flipV="1">
            <a:off x="5200438" y="348754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 flipV="1">
            <a:off x="5192427" y="340062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 flipV="1">
            <a:off x="5841586" y="306929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 flipV="1">
            <a:off x="5851483" y="322851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 flipV="1">
            <a:off x="5851484" y="331450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773852" y="3419865"/>
            <a:ext cx="497693" cy="276999"/>
          </a:xfrm>
          <a:prstGeom prst="rect">
            <a:avLst/>
          </a:prstGeom>
          <a:noFill/>
          <a:ln>
            <a:noFill/>
          </a:ln>
        </p:spPr>
        <p:txBody>
          <a:bodyPr wrap="square" rtlCol="0">
            <a:spAutoFit/>
          </a:bodyPr>
          <a:lstStyle/>
          <a:p>
            <a:r>
              <a:rPr lang="en-US" sz="1200" dirty="0">
                <a:solidFill>
                  <a:schemeClr val="bg2"/>
                </a:solidFill>
              </a:rPr>
              <a:t>10</a:t>
            </a:r>
          </a:p>
        </p:txBody>
      </p:sp>
      <p:sp>
        <p:nvSpPr>
          <p:cNvPr id="65" name="TextBox 64"/>
          <p:cNvSpPr txBox="1"/>
          <p:nvPr/>
        </p:nvSpPr>
        <p:spPr>
          <a:xfrm>
            <a:off x="4075629" y="3411476"/>
            <a:ext cx="497693" cy="276999"/>
          </a:xfrm>
          <a:prstGeom prst="rect">
            <a:avLst/>
          </a:prstGeom>
          <a:noFill/>
        </p:spPr>
        <p:txBody>
          <a:bodyPr wrap="square" rtlCol="0">
            <a:spAutoFit/>
          </a:bodyPr>
          <a:lstStyle/>
          <a:p>
            <a:r>
              <a:rPr lang="en-US" sz="1200" dirty="0">
                <a:solidFill>
                  <a:schemeClr val="bg2"/>
                </a:solidFill>
              </a:rPr>
              <a:t>4</a:t>
            </a:r>
          </a:p>
        </p:txBody>
      </p:sp>
      <p:sp>
        <p:nvSpPr>
          <p:cNvPr id="66" name="TextBox 65"/>
          <p:cNvSpPr txBox="1"/>
          <p:nvPr/>
        </p:nvSpPr>
        <p:spPr>
          <a:xfrm>
            <a:off x="4074757" y="3587727"/>
            <a:ext cx="497693" cy="276999"/>
          </a:xfrm>
          <a:prstGeom prst="rect">
            <a:avLst/>
          </a:prstGeom>
          <a:noFill/>
        </p:spPr>
        <p:txBody>
          <a:bodyPr wrap="square" rtlCol="0">
            <a:spAutoFit/>
          </a:bodyPr>
          <a:lstStyle/>
          <a:p>
            <a:r>
              <a:rPr lang="en-US" sz="1200" dirty="0">
                <a:solidFill>
                  <a:schemeClr val="bg2"/>
                </a:solidFill>
              </a:rPr>
              <a:t>5</a:t>
            </a:r>
          </a:p>
        </p:txBody>
      </p:sp>
      <p:sp>
        <p:nvSpPr>
          <p:cNvPr id="72" name="TextBox 71"/>
          <p:cNvSpPr txBox="1"/>
          <p:nvPr/>
        </p:nvSpPr>
        <p:spPr>
          <a:xfrm>
            <a:off x="7765463" y="3589083"/>
            <a:ext cx="497693" cy="276999"/>
          </a:xfrm>
          <a:prstGeom prst="rect">
            <a:avLst/>
          </a:prstGeom>
          <a:noFill/>
          <a:ln>
            <a:noFill/>
          </a:ln>
        </p:spPr>
        <p:txBody>
          <a:bodyPr wrap="square" rtlCol="0">
            <a:spAutoFit/>
          </a:bodyPr>
          <a:lstStyle/>
          <a:p>
            <a:r>
              <a:rPr lang="en-US" sz="1200" dirty="0">
                <a:solidFill>
                  <a:schemeClr val="bg2"/>
                </a:solidFill>
              </a:rPr>
              <a:t>13</a:t>
            </a:r>
          </a:p>
        </p:txBody>
      </p:sp>
      <p:sp>
        <p:nvSpPr>
          <p:cNvPr id="73" name="TextBox 72"/>
          <p:cNvSpPr txBox="1"/>
          <p:nvPr/>
        </p:nvSpPr>
        <p:spPr>
          <a:xfrm>
            <a:off x="7766871" y="3755535"/>
            <a:ext cx="497693" cy="276999"/>
          </a:xfrm>
          <a:prstGeom prst="rect">
            <a:avLst/>
          </a:prstGeom>
          <a:noFill/>
          <a:ln>
            <a:noFill/>
          </a:ln>
        </p:spPr>
        <p:txBody>
          <a:bodyPr wrap="square" rtlCol="0">
            <a:spAutoFit/>
          </a:bodyPr>
          <a:lstStyle/>
          <a:p>
            <a:r>
              <a:rPr lang="en-US" sz="1200" dirty="0">
                <a:solidFill>
                  <a:schemeClr val="bg2"/>
                </a:solidFill>
              </a:rPr>
              <a:t>16</a:t>
            </a:r>
          </a:p>
        </p:txBody>
      </p:sp>
      <p:cxnSp>
        <p:nvCxnSpPr>
          <p:cNvPr id="74" name="Straight Connector 73"/>
          <p:cNvCxnSpPr/>
          <p:nvPr/>
        </p:nvCxnSpPr>
        <p:spPr>
          <a:xfrm rot="-540000" flipV="1">
            <a:off x="5198728" y="357056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5" name="Google Shape;70;p13"/>
          <p:cNvSpPr txBox="1"/>
          <p:nvPr/>
        </p:nvSpPr>
        <p:spPr>
          <a:xfrm>
            <a:off x="61238" y="2049476"/>
            <a:ext cx="2403633" cy="2589636"/>
          </a:xfrm>
          <a:prstGeom prst="rect">
            <a:avLst/>
          </a:prstGeom>
          <a:noFill/>
          <a:ln>
            <a:noFill/>
          </a:ln>
        </p:spPr>
        <p:txBody>
          <a:bodyPr spcFirstLastPara="1" wrap="square" lIns="91425" tIns="91425" rIns="91425" bIns="91425" anchor="t" anchorCtr="0">
            <a:noAutofit/>
          </a:bodyPr>
          <a:lstStyle/>
          <a:p>
            <a:pPr lvl="0"/>
            <a:endParaRPr lang="en-US" dirty="0">
              <a:solidFill>
                <a:srgbClr val="FF0000"/>
              </a:solidFill>
              <a:latin typeface="Roboto"/>
              <a:ea typeface="Roboto"/>
              <a:cs typeface="Roboto"/>
              <a:sym typeface="Roboto"/>
            </a:endParaRPr>
          </a:p>
          <a:p>
            <a:pPr lvl="0"/>
            <a:r>
              <a:rPr lang="en-US" dirty="0">
                <a:solidFill>
                  <a:srgbClr val="FF0000"/>
                </a:solidFill>
                <a:latin typeface="Roboto"/>
                <a:ea typeface="Roboto"/>
                <a:cs typeface="Roboto"/>
                <a:sym typeface="Roboto"/>
              </a:rPr>
              <a:t>We’ll use the 2</a:t>
            </a:r>
            <a:r>
              <a:rPr lang="en-US" baseline="30000" dirty="0">
                <a:solidFill>
                  <a:srgbClr val="FF0000"/>
                </a:solidFill>
                <a:latin typeface="Roboto"/>
                <a:ea typeface="Roboto"/>
                <a:cs typeface="Roboto"/>
                <a:sym typeface="Roboto"/>
              </a:rPr>
              <a:t>nd</a:t>
            </a:r>
            <a:r>
              <a:rPr lang="en-US" dirty="0">
                <a:solidFill>
                  <a:srgbClr val="FF0000"/>
                </a:solidFill>
                <a:latin typeface="Roboto"/>
                <a:ea typeface="Roboto"/>
                <a:cs typeface="Roboto"/>
                <a:sym typeface="Roboto"/>
              </a:rPr>
              <a:t> time-out box for the Tigers.</a:t>
            </a:r>
          </a:p>
          <a:p>
            <a:pPr lvl="0"/>
            <a:endParaRPr lang="en-US" dirty="0">
              <a:solidFill>
                <a:srgbClr val="FF0000"/>
              </a:solidFill>
              <a:latin typeface="Roboto"/>
              <a:ea typeface="Roboto"/>
              <a:cs typeface="Roboto"/>
              <a:sym typeface="Roboto"/>
            </a:endParaRPr>
          </a:p>
          <a:p>
            <a:pPr lvl="0"/>
            <a:r>
              <a:rPr lang="en-US" dirty="0">
                <a:solidFill>
                  <a:srgbClr val="FF0000"/>
                </a:solidFill>
                <a:latin typeface="Roboto"/>
                <a:ea typeface="Roboto"/>
                <a:cs typeface="Roboto"/>
                <a:sym typeface="Roboto"/>
              </a:rPr>
              <a:t>Again, the score of the team calling the time-out is written first (Tigers - 16 pts) and the opponent’s 2</a:t>
            </a:r>
            <a:r>
              <a:rPr lang="en-US" baseline="30000" dirty="0">
                <a:solidFill>
                  <a:srgbClr val="FF0000"/>
                </a:solidFill>
                <a:latin typeface="Roboto"/>
                <a:ea typeface="Roboto"/>
                <a:cs typeface="Roboto"/>
                <a:sym typeface="Roboto"/>
              </a:rPr>
              <a:t>nd</a:t>
            </a:r>
            <a:r>
              <a:rPr lang="en-US" dirty="0">
                <a:solidFill>
                  <a:srgbClr val="FF0000"/>
                </a:solidFill>
                <a:latin typeface="Roboto"/>
                <a:ea typeface="Roboto"/>
                <a:cs typeface="Roboto"/>
                <a:sym typeface="Roboto"/>
              </a:rPr>
              <a:t> </a:t>
            </a:r>
          </a:p>
          <a:p>
            <a:pPr lvl="0"/>
            <a:r>
              <a:rPr lang="en-US" dirty="0">
                <a:solidFill>
                  <a:srgbClr val="FF0000"/>
                </a:solidFill>
                <a:latin typeface="Roboto"/>
                <a:ea typeface="Roboto"/>
                <a:cs typeface="Roboto"/>
                <a:sym typeface="Roboto"/>
              </a:rPr>
              <a:t>(Holyoke - 14 pts)</a:t>
            </a:r>
          </a:p>
          <a:p>
            <a:pPr lvl="0" indent="228600"/>
            <a:endParaRPr lang="en-US" dirty="0">
              <a:solidFill>
                <a:srgbClr val="FF0000"/>
              </a:solidFill>
              <a:latin typeface="Roboto"/>
              <a:ea typeface="Roboto"/>
              <a:cs typeface="Roboto"/>
              <a:sym typeface="Roboto"/>
            </a:endParaRPr>
          </a:p>
        </p:txBody>
      </p:sp>
      <p:sp>
        <p:nvSpPr>
          <p:cNvPr id="76" name="TextBox 75"/>
          <p:cNvSpPr txBox="1"/>
          <p:nvPr/>
        </p:nvSpPr>
        <p:spPr>
          <a:xfrm>
            <a:off x="5624008" y="4100177"/>
            <a:ext cx="609012" cy="276999"/>
          </a:xfrm>
          <a:prstGeom prst="rect">
            <a:avLst/>
          </a:prstGeom>
          <a:noFill/>
          <a:ln>
            <a:noFill/>
          </a:ln>
        </p:spPr>
        <p:txBody>
          <a:bodyPr wrap="square" rtlCol="0">
            <a:spAutoFit/>
          </a:bodyPr>
          <a:lstStyle/>
          <a:p>
            <a:r>
              <a:rPr lang="en-US" sz="1200" dirty="0">
                <a:solidFill>
                  <a:schemeClr val="bg2"/>
                </a:solidFill>
              </a:rPr>
              <a:t>16 10</a:t>
            </a:r>
          </a:p>
        </p:txBody>
      </p:sp>
      <p:sp>
        <p:nvSpPr>
          <p:cNvPr id="77" name="TextBox 76"/>
          <p:cNvSpPr txBox="1"/>
          <p:nvPr/>
        </p:nvSpPr>
        <p:spPr>
          <a:xfrm>
            <a:off x="5615292" y="4312509"/>
            <a:ext cx="609012" cy="276999"/>
          </a:xfrm>
          <a:prstGeom prst="rect">
            <a:avLst/>
          </a:prstGeom>
          <a:noFill/>
          <a:ln>
            <a:noFill/>
          </a:ln>
        </p:spPr>
        <p:txBody>
          <a:bodyPr wrap="square" rtlCol="0">
            <a:spAutoFit/>
          </a:bodyPr>
          <a:lstStyle/>
          <a:p>
            <a:r>
              <a:rPr lang="en-US" sz="1200" dirty="0">
                <a:solidFill>
                  <a:srgbClr val="FF0000"/>
                </a:solidFill>
              </a:rPr>
              <a:t>16 14</a:t>
            </a:r>
          </a:p>
        </p:txBody>
      </p:sp>
      <p:sp>
        <p:nvSpPr>
          <p:cNvPr id="78" name="Google Shape;70;p13"/>
          <p:cNvSpPr txBox="1"/>
          <p:nvPr/>
        </p:nvSpPr>
        <p:spPr>
          <a:xfrm>
            <a:off x="-117445" y="4610623"/>
            <a:ext cx="9143999" cy="425168"/>
          </a:xfrm>
          <a:prstGeom prst="rect">
            <a:avLst/>
          </a:prstGeom>
          <a:noFill/>
          <a:ln>
            <a:noFill/>
          </a:ln>
        </p:spPr>
        <p:txBody>
          <a:bodyPr spcFirstLastPara="1" wrap="square" lIns="91425" tIns="91425" rIns="91425" bIns="91425" anchor="t" anchorCtr="0">
            <a:noAutofit/>
          </a:bodyPr>
          <a:lstStyle/>
          <a:p>
            <a:pPr lvl="0" indent="228600"/>
            <a:r>
              <a:rPr lang="en-US" sz="1600" dirty="0">
                <a:solidFill>
                  <a:schemeClr val="bg2"/>
                </a:solidFill>
                <a:latin typeface="Roboto"/>
                <a:ea typeface="Roboto"/>
                <a:cs typeface="Roboto"/>
                <a:sym typeface="Roboto"/>
              </a:rPr>
              <a:t>When a team’s 2</a:t>
            </a:r>
            <a:r>
              <a:rPr lang="en-US" sz="1600" baseline="30000" dirty="0">
                <a:solidFill>
                  <a:schemeClr val="bg2"/>
                </a:solidFill>
                <a:latin typeface="Roboto"/>
                <a:ea typeface="Roboto"/>
                <a:cs typeface="Roboto"/>
                <a:sym typeface="Roboto"/>
              </a:rPr>
              <a:t>nd</a:t>
            </a:r>
            <a:r>
              <a:rPr lang="en-US" sz="1600" dirty="0">
                <a:solidFill>
                  <a:schemeClr val="bg2"/>
                </a:solidFill>
                <a:latin typeface="Roboto"/>
                <a:ea typeface="Roboto"/>
                <a:cs typeface="Roboto"/>
                <a:sym typeface="Roboto"/>
              </a:rPr>
              <a:t>  time-out is over, have the R2 tell the coach (&amp;R1) that was their 2</a:t>
            </a:r>
            <a:r>
              <a:rPr lang="en-US" sz="1600" baseline="30000" dirty="0">
                <a:solidFill>
                  <a:schemeClr val="bg2"/>
                </a:solidFill>
                <a:latin typeface="Roboto"/>
                <a:ea typeface="Roboto"/>
                <a:cs typeface="Roboto"/>
                <a:sym typeface="Roboto"/>
              </a:rPr>
              <a:t>nd</a:t>
            </a:r>
            <a:r>
              <a:rPr lang="en-US" sz="1600" dirty="0">
                <a:solidFill>
                  <a:schemeClr val="bg2"/>
                </a:solidFill>
                <a:latin typeface="Roboto"/>
                <a:ea typeface="Roboto"/>
                <a:cs typeface="Roboto"/>
                <a:sym typeface="Roboto"/>
              </a:rPr>
              <a:t> time-out</a:t>
            </a:r>
          </a:p>
        </p:txBody>
      </p:sp>
      <p:cxnSp>
        <p:nvCxnSpPr>
          <p:cNvPr id="79" name="Straight Connector 78"/>
          <p:cNvCxnSpPr/>
          <p:nvPr/>
        </p:nvCxnSpPr>
        <p:spPr>
          <a:xfrm rot="-540000" flipV="1">
            <a:off x="5198727" y="3656451"/>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 flipV="1">
            <a:off x="5201128" y="373279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 flipV="1">
            <a:off x="5212888" y="380978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 flipV="1">
            <a:off x="5191648" y="3891948"/>
            <a:ext cx="121701"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 flipV="1">
            <a:off x="5194049" y="3968292"/>
            <a:ext cx="121701"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 flipV="1">
            <a:off x="5329662" y="3054402"/>
            <a:ext cx="121701"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 flipV="1">
            <a:off x="5331060" y="3123134"/>
            <a:ext cx="121701"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80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down)">
                                      <p:cBhvr>
                                        <p:cTn id="7" dur="580">
                                          <p:stCondLst>
                                            <p:cond delay="0"/>
                                          </p:stCondLst>
                                        </p:cTn>
                                        <p:tgtEl>
                                          <p:spTgt spid="82"/>
                                        </p:tgtEl>
                                      </p:cBhvr>
                                    </p:animEffect>
                                    <p:anim calcmode="lin" valueType="num">
                                      <p:cBhvr>
                                        <p:cTn id="8"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13" dur="26">
                                          <p:stCondLst>
                                            <p:cond delay="650"/>
                                          </p:stCondLst>
                                        </p:cTn>
                                        <p:tgtEl>
                                          <p:spTgt spid="82"/>
                                        </p:tgtEl>
                                      </p:cBhvr>
                                      <p:to x="100000" y="60000"/>
                                    </p:animScale>
                                    <p:animScale>
                                      <p:cBhvr>
                                        <p:cTn id="14" dur="166" decel="50000">
                                          <p:stCondLst>
                                            <p:cond delay="676"/>
                                          </p:stCondLst>
                                        </p:cTn>
                                        <p:tgtEl>
                                          <p:spTgt spid="82"/>
                                        </p:tgtEl>
                                      </p:cBhvr>
                                      <p:to x="100000" y="100000"/>
                                    </p:animScale>
                                    <p:animScale>
                                      <p:cBhvr>
                                        <p:cTn id="15" dur="26">
                                          <p:stCondLst>
                                            <p:cond delay="1312"/>
                                          </p:stCondLst>
                                        </p:cTn>
                                        <p:tgtEl>
                                          <p:spTgt spid="82"/>
                                        </p:tgtEl>
                                      </p:cBhvr>
                                      <p:to x="100000" y="80000"/>
                                    </p:animScale>
                                    <p:animScale>
                                      <p:cBhvr>
                                        <p:cTn id="16" dur="166" decel="50000">
                                          <p:stCondLst>
                                            <p:cond delay="1338"/>
                                          </p:stCondLst>
                                        </p:cTn>
                                        <p:tgtEl>
                                          <p:spTgt spid="82"/>
                                        </p:tgtEl>
                                      </p:cBhvr>
                                      <p:to x="100000" y="100000"/>
                                    </p:animScale>
                                    <p:animScale>
                                      <p:cBhvr>
                                        <p:cTn id="17" dur="26">
                                          <p:stCondLst>
                                            <p:cond delay="1642"/>
                                          </p:stCondLst>
                                        </p:cTn>
                                        <p:tgtEl>
                                          <p:spTgt spid="82"/>
                                        </p:tgtEl>
                                      </p:cBhvr>
                                      <p:to x="100000" y="90000"/>
                                    </p:animScale>
                                    <p:animScale>
                                      <p:cBhvr>
                                        <p:cTn id="18" dur="166" decel="50000">
                                          <p:stCondLst>
                                            <p:cond delay="1668"/>
                                          </p:stCondLst>
                                        </p:cTn>
                                        <p:tgtEl>
                                          <p:spTgt spid="82"/>
                                        </p:tgtEl>
                                      </p:cBhvr>
                                      <p:to x="100000" y="100000"/>
                                    </p:animScale>
                                    <p:animScale>
                                      <p:cBhvr>
                                        <p:cTn id="19" dur="26">
                                          <p:stCondLst>
                                            <p:cond delay="1808"/>
                                          </p:stCondLst>
                                        </p:cTn>
                                        <p:tgtEl>
                                          <p:spTgt spid="82"/>
                                        </p:tgtEl>
                                      </p:cBhvr>
                                      <p:to x="100000" y="95000"/>
                                    </p:animScale>
                                    <p:animScale>
                                      <p:cBhvr>
                                        <p:cTn id="20" dur="166" decel="50000">
                                          <p:stCondLst>
                                            <p:cond delay="1834"/>
                                          </p:stCondLst>
                                        </p:cTn>
                                        <p:tgtEl>
                                          <p:spTgt spid="82"/>
                                        </p:tgtEl>
                                      </p:cBhvr>
                                      <p:to x="100000" y="100000"/>
                                    </p:animScale>
                                  </p:childTnLst>
                                </p:cTn>
                              </p:par>
                              <p:par>
                                <p:cTn id="21" presetID="26" presetClass="entr" presetSubtype="0" fill="hold" nodeType="withEffect">
                                  <p:stCondLst>
                                    <p:cond delay="250"/>
                                  </p:stCondLst>
                                  <p:childTnLst>
                                    <p:set>
                                      <p:cBhvr>
                                        <p:cTn id="22" dur="1" fill="hold">
                                          <p:stCondLst>
                                            <p:cond delay="0"/>
                                          </p:stCondLst>
                                        </p:cTn>
                                        <p:tgtEl>
                                          <p:spTgt spid="83"/>
                                        </p:tgtEl>
                                        <p:attrNameLst>
                                          <p:attrName>style.visibility</p:attrName>
                                        </p:attrNameLst>
                                      </p:cBhvr>
                                      <p:to>
                                        <p:strVal val="visible"/>
                                      </p:to>
                                    </p:set>
                                    <p:animEffect transition="in" filter="wipe(down)">
                                      <p:cBhvr>
                                        <p:cTn id="23" dur="580">
                                          <p:stCondLst>
                                            <p:cond delay="0"/>
                                          </p:stCondLst>
                                        </p:cTn>
                                        <p:tgtEl>
                                          <p:spTgt spid="83"/>
                                        </p:tgtEl>
                                      </p:cBhvr>
                                    </p:animEffect>
                                    <p:anim calcmode="lin" valueType="num">
                                      <p:cBhvr>
                                        <p:cTn id="24"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29" dur="26">
                                          <p:stCondLst>
                                            <p:cond delay="650"/>
                                          </p:stCondLst>
                                        </p:cTn>
                                        <p:tgtEl>
                                          <p:spTgt spid="83"/>
                                        </p:tgtEl>
                                      </p:cBhvr>
                                      <p:to x="100000" y="60000"/>
                                    </p:animScale>
                                    <p:animScale>
                                      <p:cBhvr>
                                        <p:cTn id="30" dur="166" decel="50000">
                                          <p:stCondLst>
                                            <p:cond delay="676"/>
                                          </p:stCondLst>
                                        </p:cTn>
                                        <p:tgtEl>
                                          <p:spTgt spid="83"/>
                                        </p:tgtEl>
                                      </p:cBhvr>
                                      <p:to x="100000" y="100000"/>
                                    </p:animScale>
                                    <p:animScale>
                                      <p:cBhvr>
                                        <p:cTn id="31" dur="26">
                                          <p:stCondLst>
                                            <p:cond delay="1312"/>
                                          </p:stCondLst>
                                        </p:cTn>
                                        <p:tgtEl>
                                          <p:spTgt spid="83"/>
                                        </p:tgtEl>
                                      </p:cBhvr>
                                      <p:to x="100000" y="80000"/>
                                    </p:animScale>
                                    <p:animScale>
                                      <p:cBhvr>
                                        <p:cTn id="32" dur="166" decel="50000">
                                          <p:stCondLst>
                                            <p:cond delay="1338"/>
                                          </p:stCondLst>
                                        </p:cTn>
                                        <p:tgtEl>
                                          <p:spTgt spid="83"/>
                                        </p:tgtEl>
                                      </p:cBhvr>
                                      <p:to x="100000" y="100000"/>
                                    </p:animScale>
                                    <p:animScale>
                                      <p:cBhvr>
                                        <p:cTn id="33" dur="26">
                                          <p:stCondLst>
                                            <p:cond delay="1642"/>
                                          </p:stCondLst>
                                        </p:cTn>
                                        <p:tgtEl>
                                          <p:spTgt spid="83"/>
                                        </p:tgtEl>
                                      </p:cBhvr>
                                      <p:to x="100000" y="90000"/>
                                    </p:animScale>
                                    <p:animScale>
                                      <p:cBhvr>
                                        <p:cTn id="34" dur="166" decel="50000">
                                          <p:stCondLst>
                                            <p:cond delay="1668"/>
                                          </p:stCondLst>
                                        </p:cTn>
                                        <p:tgtEl>
                                          <p:spTgt spid="83"/>
                                        </p:tgtEl>
                                      </p:cBhvr>
                                      <p:to x="100000" y="100000"/>
                                    </p:animScale>
                                    <p:animScale>
                                      <p:cBhvr>
                                        <p:cTn id="35" dur="26">
                                          <p:stCondLst>
                                            <p:cond delay="1808"/>
                                          </p:stCondLst>
                                        </p:cTn>
                                        <p:tgtEl>
                                          <p:spTgt spid="83"/>
                                        </p:tgtEl>
                                      </p:cBhvr>
                                      <p:to x="100000" y="95000"/>
                                    </p:animScale>
                                    <p:animScale>
                                      <p:cBhvr>
                                        <p:cTn id="36" dur="166" decel="50000">
                                          <p:stCondLst>
                                            <p:cond delay="1834"/>
                                          </p:stCondLst>
                                        </p:cTn>
                                        <p:tgtEl>
                                          <p:spTgt spid="83"/>
                                        </p:tgtEl>
                                      </p:cBhvr>
                                      <p:to x="100000" y="100000"/>
                                    </p:animScale>
                                  </p:childTnLst>
                                </p:cTn>
                              </p:par>
                              <p:par>
                                <p:cTn id="37" presetID="26" presetClass="entr" presetSubtype="0" fill="hold" nodeType="withEffect">
                                  <p:stCondLst>
                                    <p:cond delay="500"/>
                                  </p:stCondLst>
                                  <p:childTnLst>
                                    <p:set>
                                      <p:cBhvr>
                                        <p:cTn id="38" dur="1" fill="hold">
                                          <p:stCondLst>
                                            <p:cond delay="0"/>
                                          </p:stCondLst>
                                        </p:cTn>
                                        <p:tgtEl>
                                          <p:spTgt spid="84"/>
                                        </p:tgtEl>
                                        <p:attrNameLst>
                                          <p:attrName>style.visibility</p:attrName>
                                        </p:attrNameLst>
                                      </p:cBhvr>
                                      <p:to>
                                        <p:strVal val="visible"/>
                                      </p:to>
                                    </p:set>
                                    <p:animEffect transition="in" filter="wipe(down)">
                                      <p:cBhvr>
                                        <p:cTn id="39" dur="580">
                                          <p:stCondLst>
                                            <p:cond delay="0"/>
                                          </p:stCondLst>
                                        </p:cTn>
                                        <p:tgtEl>
                                          <p:spTgt spid="84"/>
                                        </p:tgtEl>
                                      </p:cBhvr>
                                    </p:animEffect>
                                    <p:anim calcmode="lin" valueType="num">
                                      <p:cBhvr>
                                        <p:cTn id="40"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45" dur="26">
                                          <p:stCondLst>
                                            <p:cond delay="650"/>
                                          </p:stCondLst>
                                        </p:cTn>
                                        <p:tgtEl>
                                          <p:spTgt spid="84"/>
                                        </p:tgtEl>
                                      </p:cBhvr>
                                      <p:to x="100000" y="60000"/>
                                    </p:animScale>
                                    <p:animScale>
                                      <p:cBhvr>
                                        <p:cTn id="46" dur="166" decel="50000">
                                          <p:stCondLst>
                                            <p:cond delay="676"/>
                                          </p:stCondLst>
                                        </p:cTn>
                                        <p:tgtEl>
                                          <p:spTgt spid="84"/>
                                        </p:tgtEl>
                                      </p:cBhvr>
                                      <p:to x="100000" y="100000"/>
                                    </p:animScale>
                                    <p:animScale>
                                      <p:cBhvr>
                                        <p:cTn id="47" dur="26">
                                          <p:stCondLst>
                                            <p:cond delay="1312"/>
                                          </p:stCondLst>
                                        </p:cTn>
                                        <p:tgtEl>
                                          <p:spTgt spid="84"/>
                                        </p:tgtEl>
                                      </p:cBhvr>
                                      <p:to x="100000" y="80000"/>
                                    </p:animScale>
                                    <p:animScale>
                                      <p:cBhvr>
                                        <p:cTn id="48" dur="166" decel="50000">
                                          <p:stCondLst>
                                            <p:cond delay="1338"/>
                                          </p:stCondLst>
                                        </p:cTn>
                                        <p:tgtEl>
                                          <p:spTgt spid="84"/>
                                        </p:tgtEl>
                                      </p:cBhvr>
                                      <p:to x="100000" y="100000"/>
                                    </p:animScale>
                                    <p:animScale>
                                      <p:cBhvr>
                                        <p:cTn id="49" dur="26">
                                          <p:stCondLst>
                                            <p:cond delay="1642"/>
                                          </p:stCondLst>
                                        </p:cTn>
                                        <p:tgtEl>
                                          <p:spTgt spid="84"/>
                                        </p:tgtEl>
                                      </p:cBhvr>
                                      <p:to x="100000" y="90000"/>
                                    </p:animScale>
                                    <p:animScale>
                                      <p:cBhvr>
                                        <p:cTn id="50" dur="166" decel="50000">
                                          <p:stCondLst>
                                            <p:cond delay="1668"/>
                                          </p:stCondLst>
                                        </p:cTn>
                                        <p:tgtEl>
                                          <p:spTgt spid="84"/>
                                        </p:tgtEl>
                                      </p:cBhvr>
                                      <p:to x="100000" y="100000"/>
                                    </p:animScale>
                                    <p:animScale>
                                      <p:cBhvr>
                                        <p:cTn id="51" dur="26">
                                          <p:stCondLst>
                                            <p:cond delay="1808"/>
                                          </p:stCondLst>
                                        </p:cTn>
                                        <p:tgtEl>
                                          <p:spTgt spid="84"/>
                                        </p:tgtEl>
                                      </p:cBhvr>
                                      <p:to x="100000" y="95000"/>
                                    </p:animScale>
                                    <p:animScale>
                                      <p:cBhvr>
                                        <p:cTn id="52" dur="166" decel="50000">
                                          <p:stCondLst>
                                            <p:cond delay="1834"/>
                                          </p:stCondLst>
                                        </p:cTn>
                                        <p:tgtEl>
                                          <p:spTgt spid="84"/>
                                        </p:tgtEl>
                                      </p:cBhvr>
                                      <p:to x="100000" y="100000"/>
                                    </p:animScale>
                                  </p:childTnLst>
                                </p:cTn>
                              </p:par>
                              <p:par>
                                <p:cTn id="53" presetID="26" presetClass="entr" presetSubtype="0" fill="hold" nodeType="withEffect">
                                  <p:stCondLst>
                                    <p:cond delay="750"/>
                                  </p:stCondLst>
                                  <p:childTnLst>
                                    <p:set>
                                      <p:cBhvr>
                                        <p:cTn id="54" dur="1" fill="hold">
                                          <p:stCondLst>
                                            <p:cond delay="0"/>
                                          </p:stCondLst>
                                        </p:cTn>
                                        <p:tgtEl>
                                          <p:spTgt spid="85"/>
                                        </p:tgtEl>
                                        <p:attrNameLst>
                                          <p:attrName>style.visibility</p:attrName>
                                        </p:attrNameLst>
                                      </p:cBhvr>
                                      <p:to>
                                        <p:strVal val="visible"/>
                                      </p:to>
                                    </p:set>
                                    <p:animEffect transition="in" filter="wipe(down)">
                                      <p:cBhvr>
                                        <p:cTn id="55" dur="580">
                                          <p:stCondLst>
                                            <p:cond delay="0"/>
                                          </p:stCondLst>
                                        </p:cTn>
                                        <p:tgtEl>
                                          <p:spTgt spid="85"/>
                                        </p:tgtEl>
                                      </p:cBhvr>
                                    </p:animEffect>
                                    <p:anim calcmode="lin" valueType="num">
                                      <p:cBhvr>
                                        <p:cTn id="56"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61" dur="26">
                                          <p:stCondLst>
                                            <p:cond delay="650"/>
                                          </p:stCondLst>
                                        </p:cTn>
                                        <p:tgtEl>
                                          <p:spTgt spid="85"/>
                                        </p:tgtEl>
                                      </p:cBhvr>
                                      <p:to x="100000" y="60000"/>
                                    </p:animScale>
                                    <p:animScale>
                                      <p:cBhvr>
                                        <p:cTn id="62" dur="166" decel="50000">
                                          <p:stCondLst>
                                            <p:cond delay="676"/>
                                          </p:stCondLst>
                                        </p:cTn>
                                        <p:tgtEl>
                                          <p:spTgt spid="85"/>
                                        </p:tgtEl>
                                      </p:cBhvr>
                                      <p:to x="100000" y="100000"/>
                                    </p:animScale>
                                    <p:animScale>
                                      <p:cBhvr>
                                        <p:cTn id="63" dur="26">
                                          <p:stCondLst>
                                            <p:cond delay="1312"/>
                                          </p:stCondLst>
                                        </p:cTn>
                                        <p:tgtEl>
                                          <p:spTgt spid="85"/>
                                        </p:tgtEl>
                                      </p:cBhvr>
                                      <p:to x="100000" y="80000"/>
                                    </p:animScale>
                                    <p:animScale>
                                      <p:cBhvr>
                                        <p:cTn id="64" dur="166" decel="50000">
                                          <p:stCondLst>
                                            <p:cond delay="1338"/>
                                          </p:stCondLst>
                                        </p:cTn>
                                        <p:tgtEl>
                                          <p:spTgt spid="85"/>
                                        </p:tgtEl>
                                      </p:cBhvr>
                                      <p:to x="100000" y="100000"/>
                                    </p:animScale>
                                    <p:animScale>
                                      <p:cBhvr>
                                        <p:cTn id="65" dur="26">
                                          <p:stCondLst>
                                            <p:cond delay="1642"/>
                                          </p:stCondLst>
                                        </p:cTn>
                                        <p:tgtEl>
                                          <p:spTgt spid="85"/>
                                        </p:tgtEl>
                                      </p:cBhvr>
                                      <p:to x="100000" y="90000"/>
                                    </p:animScale>
                                    <p:animScale>
                                      <p:cBhvr>
                                        <p:cTn id="66" dur="166" decel="50000">
                                          <p:stCondLst>
                                            <p:cond delay="1668"/>
                                          </p:stCondLst>
                                        </p:cTn>
                                        <p:tgtEl>
                                          <p:spTgt spid="85"/>
                                        </p:tgtEl>
                                      </p:cBhvr>
                                      <p:to x="100000" y="100000"/>
                                    </p:animScale>
                                    <p:animScale>
                                      <p:cBhvr>
                                        <p:cTn id="67" dur="26">
                                          <p:stCondLst>
                                            <p:cond delay="1808"/>
                                          </p:stCondLst>
                                        </p:cTn>
                                        <p:tgtEl>
                                          <p:spTgt spid="85"/>
                                        </p:tgtEl>
                                      </p:cBhvr>
                                      <p:to x="100000" y="95000"/>
                                    </p:animScale>
                                    <p:animScale>
                                      <p:cBhvr>
                                        <p:cTn id="68" dur="166" decel="50000">
                                          <p:stCondLst>
                                            <p:cond delay="1834"/>
                                          </p:stCondLst>
                                        </p:cTn>
                                        <p:tgtEl>
                                          <p:spTgt spid="85"/>
                                        </p:tgtEl>
                                      </p:cBhvr>
                                      <p:to x="100000" y="100000"/>
                                    </p:animScale>
                                  </p:childTnLst>
                                </p:cTn>
                              </p:par>
                            </p:childTnLst>
                          </p:cTn>
                        </p:par>
                        <p:par>
                          <p:cTn id="69" fill="hold">
                            <p:stCondLst>
                              <p:cond delay="2750"/>
                            </p:stCondLst>
                            <p:childTnLst>
                              <p:par>
                                <p:cTn id="70" presetID="21" presetClass="entr" presetSubtype="3"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Effect transition="in" filter="wheel(3)">
                                      <p:cBhvr>
                                        <p:cTn id="72" dur="175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a:picLocks noChangeAspect="1"/>
          </p:cNvPicPr>
          <p:nvPr/>
        </p:nvPicPr>
        <p:blipFill rotWithShape="1">
          <a:blip r:embed="rId4">
            <a:extLst>
              <a:ext uri="{28A0092B-C50C-407E-A947-70E740481C1C}">
                <a14:useLocalDpi xmlns:a14="http://schemas.microsoft.com/office/drawing/2010/main" val="0"/>
              </a:ext>
            </a:extLst>
          </a:blip>
          <a:srcRect l="284" t="94" r="696" b="51823"/>
          <a:stretch/>
        </p:blipFill>
        <p:spPr>
          <a:xfrm>
            <a:off x="2355845" y="2229421"/>
            <a:ext cx="6611691" cy="2317218"/>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32055" y="1765577"/>
            <a:ext cx="9143999" cy="425168"/>
          </a:xfrm>
          <a:prstGeom prst="rect">
            <a:avLst/>
          </a:prstGeom>
          <a:noFill/>
          <a:ln>
            <a:noFill/>
          </a:ln>
        </p:spPr>
        <p:txBody>
          <a:bodyPr spcFirstLastPara="1" wrap="square" lIns="91425" tIns="91425" rIns="91425" bIns="91425" anchor="t" anchorCtr="0">
            <a:noAutofit/>
          </a:bodyPr>
          <a:lstStyle/>
          <a:p>
            <a:pPr lvl="0" indent="228600"/>
            <a:r>
              <a:rPr lang="en-US" sz="1600" dirty="0">
                <a:solidFill>
                  <a:schemeClr val="bg2"/>
                </a:solidFill>
                <a:latin typeface="Roboto"/>
                <a:ea typeface="Roboto"/>
                <a:cs typeface="Roboto"/>
                <a:sym typeface="Roboto"/>
              </a:rPr>
              <a:t>After the 2</a:t>
            </a:r>
            <a:r>
              <a:rPr lang="en-US" sz="1600" baseline="30000" dirty="0">
                <a:solidFill>
                  <a:schemeClr val="bg2"/>
                </a:solidFill>
                <a:latin typeface="Roboto"/>
                <a:ea typeface="Roboto"/>
                <a:cs typeface="Roboto"/>
                <a:sym typeface="Roboto"/>
              </a:rPr>
              <a:t>nd</a:t>
            </a:r>
            <a:r>
              <a:rPr lang="en-US" sz="1600" dirty="0">
                <a:solidFill>
                  <a:schemeClr val="bg2"/>
                </a:solidFill>
                <a:latin typeface="Roboto"/>
                <a:ea typeface="Roboto"/>
                <a:cs typeface="Roboto"/>
                <a:sym typeface="Roboto"/>
              </a:rPr>
              <a:t> time-out, the Tigers want to put #6 for #3.  </a:t>
            </a: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Roboto"/>
                <a:cs typeface="Roboto"/>
                <a:sym typeface="Caveat"/>
              </a:rPr>
              <a:t>Substitutions</a:t>
            </a:r>
            <a:endParaRPr sz="2400" dirty="0">
              <a:latin typeface="Roboto"/>
              <a:ea typeface="Roboto"/>
              <a:cs typeface="Roboto"/>
              <a:sym typeface="Roboto"/>
            </a:endParaRPr>
          </a:p>
        </p:txBody>
      </p:sp>
      <p:sp>
        <p:nvSpPr>
          <p:cNvPr id="2" name="Rectangle 1"/>
          <p:cNvSpPr/>
          <p:nvPr/>
        </p:nvSpPr>
        <p:spPr>
          <a:xfrm>
            <a:off x="5749901" y="2424696"/>
            <a:ext cx="949299" cy="261610"/>
          </a:xfrm>
          <a:prstGeom prst="rect">
            <a:avLst/>
          </a:prstGeom>
        </p:spPr>
        <p:txBody>
          <a:bodyPr wrap="none">
            <a:spAutoFit/>
          </a:bodyPr>
          <a:lstStyle/>
          <a:p>
            <a:r>
              <a:rPr lang="en-US" sz="1050" dirty="0">
                <a:solidFill>
                  <a:schemeClr val="bg2"/>
                </a:solidFill>
                <a:latin typeface="Roboto"/>
                <a:ea typeface="Roboto"/>
                <a:cs typeface="Roboto"/>
                <a:sym typeface="Roboto"/>
              </a:rPr>
              <a:t>Holyoke HS </a:t>
            </a:r>
            <a:endParaRPr lang="en-US" sz="1050" dirty="0">
              <a:solidFill>
                <a:schemeClr val="bg2"/>
              </a:solidFill>
            </a:endParaRPr>
          </a:p>
        </p:txBody>
      </p:sp>
      <p:sp>
        <p:nvSpPr>
          <p:cNvPr id="3" name="Rectangle 2"/>
          <p:cNvSpPr/>
          <p:nvPr/>
        </p:nvSpPr>
        <p:spPr>
          <a:xfrm>
            <a:off x="5747848" y="2574693"/>
            <a:ext cx="739305" cy="246221"/>
          </a:xfrm>
          <a:prstGeom prst="rect">
            <a:avLst/>
          </a:prstGeom>
        </p:spPr>
        <p:txBody>
          <a:bodyPr wrap="none">
            <a:spAutoFit/>
          </a:bodyPr>
          <a:lstStyle/>
          <a:p>
            <a:r>
              <a:rPr lang="en-US" sz="1000" dirty="0">
                <a:solidFill>
                  <a:schemeClr val="bg2"/>
                </a:solidFill>
                <a:latin typeface="Roboto"/>
                <a:ea typeface="Roboto"/>
                <a:cs typeface="Roboto"/>
                <a:sym typeface="Roboto"/>
              </a:rPr>
              <a:t>Tigers HS</a:t>
            </a:r>
            <a:endParaRPr lang="en-US" sz="1000" dirty="0">
              <a:solidFill>
                <a:schemeClr val="bg2"/>
              </a:solidFill>
            </a:endParaRPr>
          </a:p>
        </p:txBody>
      </p:sp>
      <p:sp>
        <p:nvSpPr>
          <p:cNvPr id="9" name="Oval 8"/>
          <p:cNvSpPr/>
          <p:nvPr/>
        </p:nvSpPr>
        <p:spPr>
          <a:xfrm>
            <a:off x="7210927" y="2471389"/>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218949" y="2631810"/>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272043" y="2740327"/>
            <a:ext cx="684803" cy="307777"/>
          </a:xfrm>
          <a:prstGeom prst="rect">
            <a:avLst/>
          </a:prstGeom>
        </p:spPr>
        <p:txBody>
          <a:bodyPr wrap="none">
            <a:spAutoFit/>
          </a:bodyPr>
          <a:lstStyle/>
          <a:p>
            <a:r>
              <a:rPr lang="en-US" dirty="0">
                <a:solidFill>
                  <a:schemeClr val="bg2"/>
                </a:solidFill>
                <a:latin typeface="Roboto"/>
                <a:ea typeface="Roboto"/>
                <a:cs typeface="Roboto"/>
                <a:sym typeface="Roboto"/>
              </a:rPr>
              <a:t>Tigers</a:t>
            </a:r>
            <a:endParaRPr lang="en-US" dirty="0"/>
          </a:p>
        </p:txBody>
      </p:sp>
      <p:sp>
        <p:nvSpPr>
          <p:cNvPr id="19" name="Oval 18"/>
          <p:cNvSpPr/>
          <p:nvPr/>
        </p:nvSpPr>
        <p:spPr>
          <a:xfrm>
            <a:off x="5869549" y="2896848"/>
            <a:ext cx="228832" cy="118386"/>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2" name="TextBox 31"/>
          <p:cNvSpPr txBox="1"/>
          <p:nvPr/>
        </p:nvSpPr>
        <p:spPr>
          <a:xfrm>
            <a:off x="6469899" y="3276954"/>
            <a:ext cx="320206" cy="1079783"/>
          </a:xfrm>
          <a:prstGeom prst="rect">
            <a:avLst/>
          </a:prstGeom>
          <a:noFill/>
        </p:spPr>
        <p:txBody>
          <a:bodyPr wrap="square" rtlCol="0">
            <a:spAutoFit/>
          </a:bodyPr>
          <a:lstStyle/>
          <a:p>
            <a:pPr>
              <a:spcAft>
                <a:spcPts val="100"/>
              </a:spcAft>
            </a:pPr>
            <a:r>
              <a:rPr lang="en-US" sz="1000" dirty="0"/>
              <a:t>3</a:t>
            </a:r>
          </a:p>
          <a:p>
            <a:pPr>
              <a:spcAft>
                <a:spcPts val="100"/>
              </a:spcAft>
            </a:pPr>
            <a:r>
              <a:rPr lang="en-US" sz="1000" dirty="0"/>
              <a:t>7</a:t>
            </a:r>
          </a:p>
          <a:p>
            <a:pPr>
              <a:spcAft>
                <a:spcPts val="100"/>
              </a:spcAft>
            </a:pPr>
            <a:r>
              <a:rPr lang="en-US" sz="1000" dirty="0"/>
              <a:t>4</a:t>
            </a:r>
          </a:p>
          <a:p>
            <a:pPr>
              <a:spcAft>
                <a:spcPts val="100"/>
              </a:spcAft>
            </a:pPr>
            <a:r>
              <a:rPr lang="en-US" sz="1000" dirty="0"/>
              <a:t>1</a:t>
            </a:r>
          </a:p>
          <a:p>
            <a:pPr>
              <a:spcAft>
                <a:spcPts val="100"/>
              </a:spcAft>
            </a:pPr>
            <a:r>
              <a:rPr lang="en-US" sz="1000" dirty="0"/>
              <a:t>9</a:t>
            </a:r>
          </a:p>
          <a:p>
            <a:pPr>
              <a:spcAft>
                <a:spcPts val="100"/>
              </a:spcAft>
            </a:pPr>
            <a:r>
              <a:rPr lang="en-US" sz="1000" dirty="0"/>
              <a:t>2</a:t>
            </a:r>
          </a:p>
        </p:txBody>
      </p:sp>
      <p:sp>
        <p:nvSpPr>
          <p:cNvPr id="33" name="TextBox 32"/>
          <p:cNvSpPr txBox="1"/>
          <p:nvPr/>
        </p:nvSpPr>
        <p:spPr>
          <a:xfrm>
            <a:off x="6480822" y="2856338"/>
            <a:ext cx="456187" cy="276999"/>
          </a:xfrm>
          <a:prstGeom prst="rect">
            <a:avLst/>
          </a:prstGeom>
          <a:noFill/>
          <a:ln>
            <a:noFill/>
          </a:ln>
        </p:spPr>
        <p:txBody>
          <a:bodyPr wrap="square" rtlCol="0">
            <a:spAutoFit/>
          </a:bodyPr>
          <a:lstStyle/>
          <a:p>
            <a:r>
              <a:rPr lang="en-US" sz="1200" dirty="0">
                <a:solidFill>
                  <a:schemeClr val="bg2"/>
                </a:solidFill>
              </a:rPr>
              <a:t>5</a:t>
            </a:r>
          </a:p>
        </p:txBody>
      </p:sp>
      <p:sp>
        <p:nvSpPr>
          <p:cNvPr id="34" name="TextBox 33"/>
          <p:cNvSpPr txBox="1"/>
          <p:nvPr/>
        </p:nvSpPr>
        <p:spPr>
          <a:xfrm>
            <a:off x="2740109" y="3276954"/>
            <a:ext cx="320206" cy="1079783"/>
          </a:xfrm>
          <a:prstGeom prst="rect">
            <a:avLst/>
          </a:prstGeom>
          <a:noFill/>
        </p:spPr>
        <p:txBody>
          <a:bodyPr wrap="square" rtlCol="0">
            <a:spAutoFit/>
          </a:bodyPr>
          <a:lstStyle/>
          <a:p>
            <a:pPr>
              <a:spcAft>
                <a:spcPts val="100"/>
              </a:spcAft>
            </a:pPr>
            <a:r>
              <a:rPr lang="en-US" sz="1000" dirty="0">
                <a:solidFill>
                  <a:schemeClr val="bg2"/>
                </a:solidFill>
              </a:rPr>
              <a:t>4</a:t>
            </a:r>
          </a:p>
          <a:p>
            <a:pPr>
              <a:spcAft>
                <a:spcPts val="100"/>
              </a:spcAft>
            </a:pPr>
            <a:r>
              <a:rPr lang="en-US" sz="1000" dirty="0">
                <a:solidFill>
                  <a:schemeClr val="bg2"/>
                </a:solidFill>
              </a:rPr>
              <a:t>8</a:t>
            </a:r>
          </a:p>
          <a:p>
            <a:pPr>
              <a:spcAft>
                <a:spcPts val="100"/>
              </a:spcAft>
            </a:pPr>
            <a:r>
              <a:rPr lang="en-US" sz="1000" dirty="0">
                <a:solidFill>
                  <a:schemeClr val="bg2"/>
                </a:solidFill>
              </a:rPr>
              <a:t>2</a:t>
            </a:r>
          </a:p>
          <a:p>
            <a:pPr>
              <a:spcAft>
                <a:spcPts val="100"/>
              </a:spcAft>
            </a:pPr>
            <a:r>
              <a:rPr lang="en-US" sz="1000" dirty="0">
                <a:solidFill>
                  <a:schemeClr val="bg2"/>
                </a:solidFill>
              </a:rPr>
              <a:t>1</a:t>
            </a:r>
          </a:p>
          <a:p>
            <a:pPr>
              <a:spcAft>
                <a:spcPts val="100"/>
              </a:spcAft>
            </a:pPr>
            <a:r>
              <a:rPr lang="en-US" sz="1000" dirty="0">
                <a:solidFill>
                  <a:schemeClr val="bg2"/>
                </a:solidFill>
              </a:rPr>
              <a:t>3</a:t>
            </a:r>
          </a:p>
          <a:p>
            <a:pPr>
              <a:spcAft>
                <a:spcPts val="100"/>
              </a:spcAft>
            </a:pPr>
            <a:r>
              <a:rPr lang="en-US" sz="1000" dirty="0">
                <a:solidFill>
                  <a:schemeClr val="bg2"/>
                </a:solidFill>
              </a:rPr>
              <a:t>9</a:t>
            </a:r>
          </a:p>
        </p:txBody>
      </p:sp>
      <p:sp>
        <p:nvSpPr>
          <p:cNvPr id="35" name="TextBox 34"/>
          <p:cNvSpPr txBox="1"/>
          <p:nvPr/>
        </p:nvSpPr>
        <p:spPr>
          <a:xfrm>
            <a:off x="2740109" y="2851301"/>
            <a:ext cx="456187" cy="276999"/>
          </a:xfrm>
          <a:prstGeom prst="rect">
            <a:avLst/>
          </a:prstGeom>
          <a:noFill/>
        </p:spPr>
        <p:txBody>
          <a:bodyPr wrap="square" rtlCol="0">
            <a:spAutoFit/>
          </a:bodyPr>
          <a:lstStyle/>
          <a:p>
            <a:r>
              <a:rPr lang="en-US" sz="1200" dirty="0">
                <a:solidFill>
                  <a:schemeClr val="bg2"/>
                </a:solidFill>
              </a:rPr>
              <a:t>X</a:t>
            </a:r>
          </a:p>
        </p:txBody>
      </p:sp>
      <p:sp>
        <p:nvSpPr>
          <p:cNvPr id="20" name="Rectangle 19"/>
          <p:cNvSpPr/>
          <p:nvPr/>
        </p:nvSpPr>
        <p:spPr>
          <a:xfrm>
            <a:off x="3145428" y="2268709"/>
            <a:ext cx="923651"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3/14/20</a:t>
            </a:r>
          </a:p>
        </p:txBody>
      </p:sp>
      <p:sp>
        <p:nvSpPr>
          <p:cNvPr id="21" name="Rectangle 20"/>
          <p:cNvSpPr/>
          <p:nvPr/>
        </p:nvSpPr>
        <p:spPr>
          <a:xfrm>
            <a:off x="3609639" y="2429301"/>
            <a:ext cx="1433145" cy="261610"/>
          </a:xfrm>
          <a:prstGeom prst="rect">
            <a:avLst/>
          </a:prstGeom>
        </p:spPr>
        <p:txBody>
          <a:bodyPr wrap="square">
            <a:spAutoFit/>
          </a:bodyPr>
          <a:lstStyle/>
          <a:p>
            <a:r>
              <a:rPr lang="en-US" sz="1050" dirty="0">
                <a:solidFill>
                  <a:schemeClr val="bg2"/>
                </a:solidFill>
                <a:latin typeface="Roboto"/>
                <a:ea typeface="Roboto"/>
                <a:cs typeface="Roboto"/>
                <a:sym typeface="Roboto"/>
              </a:rPr>
              <a:t>Holyoke HS</a:t>
            </a:r>
            <a:endParaRPr lang="en-US" sz="1050" dirty="0">
              <a:solidFill>
                <a:schemeClr val="bg2"/>
              </a:solidFill>
            </a:endParaRPr>
          </a:p>
        </p:txBody>
      </p:sp>
      <p:sp>
        <p:nvSpPr>
          <p:cNvPr id="22" name="Rectangle 21"/>
          <p:cNvSpPr/>
          <p:nvPr/>
        </p:nvSpPr>
        <p:spPr>
          <a:xfrm>
            <a:off x="4891116" y="2431684"/>
            <a:ext cx="263214" cy="261610"/>
          </a:xfrm>
          <a:prstGeom prst="rect">
            <a:avLst/>
          </a:prstGeom>
        </p:spPr>
        <p:txBody>
          <a:bodyPr wrap="none">
            <a:spAutoFit/>
          </a:bodyPr>
          <a:lstStyle/>
          <a:p>
            <a:r>
              <a:rPr lang="en-US" sz="1050" dirty="0">
                <a:solidFill>
                  <a:schemeClr val="bg2"/>
                </a:solidFill>
                <a:latin typeface="Roboto"/>
                <a:ea typeface="Roboto"/>
                <a:cs typeface="Roboto"/>
                <a:sym typeface="Roboto"/>
              </a:rPr>
              <a:t>1</a:t>
            </a:r>
            <a:endParaRPr lang="en-US" sz="1050" dirty="0">
              <a:solidFill>
                <a:schemeClr val="bg2"/>
              </a:solidFill>
            </a:endParaRPr>
          </a:p>
        </p:txBody>
      </p:sp>
      <p:sp>
        <p:nvSpPr>
          <p:cNvPr id="23" name="Rectangle 22"/>
          <p:cNvSpPr/>
          <p:nvPr/>
        </p:nvSpPr>
        <p:spPr>
          <a:xfrm>
            <a:off x="4322463" y="2260605"/>
            <a:ext cx="922047"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6:30 pm</a:t>
            </a:r>
          </a:p>
        </p:txBody>
      </p:sp>
      <p:sp>
        <p:nvSpPr>
          <p:cNvPr id="24" name="Rectangle 23"/>
          <p:cNvSpPr/>
          <p:nvPr/>
        </p:nvSpPr>
        <p:spPr>
          <a:xfrm>
            <a:off x="3389560" y="2578534"/>
            <a:ext cx="1396536"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William Morgan</a:t>
            </a:r>
          </a:p>
        </p:txBody>
      </p:sp>
      <p:sp>
        <p:nvSpPr>
          <p:cNvPr id="25" name="Rectangle 24"/>
          <p:cNvSpPr/>
          <p:nvPr/>
        </p:nvSpPr>
        <p:spPr>
          <a:xfrm rot="655564">
            <a:off x="7772501" y="3242682"/>
            <a:ext cx="223138" cy="215444"/>
          </a:xfrm>
          <a:prstGeom prst="rect">
            <a:avLst/>
          </a:prstGeom>
          <a:ln>
            <a:noFill/>
          </a:ln>
        </p:spPr>
        <p:txBody>
          <a:bodyPr wrap="none">
            <a:spAutoFit/>
          </a:bodyPr>
          <a:lstStyle/>
          <a:p>
            <a:r>
              <a:rPr lang="en-US" sz="800" b="1" dirty="0">
                <a:solidFill>
                  <a:schemeClr val="bg2"/>
                </a:solidFill>
                <a:latin typeface="Roboto"/>
                <a:ea typeface="Roboto"/>
                <a:sym typeface="Roboto"/>
              </a:rPr>
              <a:t>/</a:t>
            </a:r>
            <a:endParaRPr lang="en-US" sz="800" b="1" dirty="0">
              <a:solidFill>
                <a:schemeClr val="bg2"/>
              </a:solidFill>
            </a:endParaRPr>
          </a:p>
        </p:txBody>
      </p:sp>
      <p:cxnSp>
        <p:nvCxnSpPr>
          <p:cNvPr id="7" name="Straight Connector 6"/>
          <p:cNvCxnSpPr/>
          <p:nvPr/>
        </p:nvCxnSpPr>
        <p:spPr>
          <a:xfrm rot="-540000" flipV="1">
            <a:off x="5731070" y="304810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 flipV="1">
            <a:off x="5732468" y="313339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 flipV="1">
            <a:off x="5740857" y="321728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 flipV="1">
            <a:off x="5740857" y="330117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556640" y="2742574"/>
            <a:ext cx="832279" cy="307777"/>
          </a:xfrm>
          <a:prstGeom prst="rect">
            <a:avLst/>
          </a:prstGeom>
        </p:spPr>
        <p:txBody>
          <a:bodyPr wrap="none">
            <a:spAutoFit/>
          </a:bodyPr>
          <a:lstStyle/>
          <a:p>
            <a:r>
              <a:rPr lang="en-US" dirty="0">
                <a:solidFill>
                  <a:schemeClr val="bg2"/>
                </a:solidFill>
                <a:latin typeface="Roboto"/>
                <a:ea typeface="Roboto"/>
                <a:cs typeface="Roboto"/>
                <a:sym typeface="Roboto"/>
              </a:rPr>
              <a:t>Holyoke</a:t>
            </a:r>
            <a:endParaRPr lang="en-US" dirty="0">
              <a:solidFill>
                <a:schemeClr val="bg2"/>
              </a:solidFill>
            </a:endParaRPr>
          </a:p>
        </p:txBody>
      </p:sp>
      <p:sp>
        <p:nvSpPr>
          <p:cNvPr id="30" name="TextBox 29"/>
          <p:cNvSpPr txBox="1"/>
          <p:nvPr/>
        </p:nvSpPr>
        <p:spPr>
          <a:xfrm>
            <a:off x="7814208" y="3250647"/>
            <a:ext cx="290007" cy="276999"/>
          </a:xfrm>
          <a:prstGeom prst="rect">
            <a:avLst/>
          </a:prstGeom>
          <a:noFill/>
          <a:ln>
            <a:noFill/>
          </a:ln>
        </p:spPr>
        <p:txBody>
          <a:bodyPr wrap="square" rtlCol="0">
            <a:spAutoFit/>
          </a:bodyPr>
          <a:lstStyle/>
          <a:p>
            <a:r>
              <a:rPr lang="en-US" sz="1200" dirty="0">
                <a:solidFill>
                  <a:schemeClr val="bg2"/>
                </a:solidFill>
              </a:rPr>
              <a:t>4</a:t>
            </a:r>
          </a:p>
        </p:txBody>
      </p:sp>
      <p:cxnSp>
        <p:nvCxnSpPr>
          <p:cNvPr id="39" name="Straight Connector 38"/>
          <p:cNvCxnSpPr/>
          <p:nvPr/>
        </p:nvCxnSpPr>
        <p:spPr>
          <a:xfrm rot="-540000" flipV="1">
            <a:off x="5200438" y="306932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 flipV="1">
            <a:off x="5192049" y="3163879"/>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 flipV="1">
            <a:off x="5204634" y="323164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rot="704574">
            <a:off x="4008979" y="3252424"/>
            <a:ext cx="367636" cy="246221"/>
          </a:xfrm>
          <a:prstGeom prst="rect">
            <a:avLst/>
          </a:prstGeom>
        </p:spPr>
        <p:txBody>
          <a:bodyPr wrap="square">
            <a:spAutoFit/>
          </a:bodyPr>
          <a:lstStyle/>
          <a:p>
            <a:r>
              <a:rPr lang="en-US" sz="1000" b="1" dirty="0">
                <a:solidFill>
                  <a:schemeClr val="bg2"/>
                </a:solidFill>
                <a:latin typeface="Roboto"/>
                <a:ea typeface="Roboto"/>
                <a:sym typeface="Roboto"/>
              </a:rPr>
              <a:t>/</a:t>
            </a:r>
            <a:endParaRPr lang="en-US" sz="1000" b="1" dirty="0">
              <a:solidFill>
                <a:schemeClr val="bg2"/>
              </a:solidFill>
            </a:endParaRPr>
          </a:p>
        </p:txBody>
      </p:sp>
      <p:cxnSp>
        <p:nvCxnSpPr>
          <p:cNvPr id="40" name="Straight Connector 39"/>
          <p:cNvCxnSpPr/>
          <p:nvPr/>
        </p:nvCxnSpPr>
        <p:spPr>
          <a:xfrm rot="-540000" flipV="1">
            <a:off x="5734539" y="338404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069079" y="3244712"/>
            <a:ext cx="290007" cy="276999"/>
          </a:xfrm>
          <a:prstGeom prst="rect">
            <a:avLst/>
          </a:prstGeom>
          <a:noFill/>
        </p:spPr>
        <p:txBody>
          <a:bodyPr wrap="square" rtlCol="0">
            <a:spAutoFit/>
          </a:bodyPr>
          <a:lstStyle/>
          <a:p>
            <a:r>
              <a:rPr lang="en-US" sz="1200" dirty="0">
                <a:solidFill>
                  <a:schemeClr val="bg2"/>
                </a:solidFill>
              </a:rPr>
              <a:t>3</a:t>
            </a:r>
          </a:p>
        </p:txBody>
      </p:sp>
      <p:cxnSp>
        <p:nvCxnSpPr>
          <p:cNvPr id="43" name="Straight Connector 42"/>
          <p:cNvCxnSpPr/>
          <p:nvPr/>
        </p:nvCxnSpPr>
        <p:spPr>
          <a:xfrm rot="-540000" flipV="1">
            <a:off x="5731070" y="348634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 flipV="1">
            <a:off x="5727600" y="3579348"/>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 flipV="1">
            <a:off x="5737330" y="363959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 flipV="1">
            <a:off x="5725401" y="381731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 flipV="1">
            <a:off x="5725402" y="373347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rot="909087">
            <a:off x="7770479" y="3380436"/>
            <a:ext cx="232756" cy="246221"/>
          </a:xfrm>
          <a:prstGeom prst="rect">
            <a:avLst/>
          </a:prstGeom>
          <a:ln>
            <a:noFill/>
          </a:ln>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0" name="Rectangle 49"/>
          <p:cNvSpPr/>
          <p:nvPr/>
        </p:nvSpPr>
        <p:spPr>
          <a:xfrm rot="909087">
            <a:off x="4030499" y="3398601"/>
            <a:ext cx="232756" cy="246221"/>
          </a:xfrm>
          <a:prstGeom prst="rect">
            <a:avLst/>
          </a:prstGeom>
        </p:spPr>
        <p:txBody>
          <a:bodyPr wrap="squar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1" name="Rectangle 50"/>
          <p:cNvSpPr/>
          <p:nvPr/>
        </p:nvSpPr>
        <p:spPr>
          <a:xfrm rot="909087">
            <a:off x="4022270" y="3743714"/>
            <a:ext cx="232756" cy="246221"/>
          </a:xfrm>
          <a:prstGeom prst="rect">
            <a:avLst/>
          </a:prstGeom>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2" name="Rectangle 51"/>
          <p:cNvSpPr/>
          <p:nvPr/>
        </p:nvSpPr>
        <p:spPr>
          <a:xfrm rot="909087">
            <a:off x="7767692" y="3734826"/>
            <a:ext cx="232756" cy="246221"/>
          </a:xfrm>
          <a:prstGeom prst="rect">
            <a:avLst/>
          </a:prstGeom>
          <a:ln>
            <a:noFill/>
          </a:ln>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3" name="Rectangle 52"/>
          <p:cNvSpPr/>
          <p:nvPr/>
        </p:nvSpPr>
        <p:spPr>
          <a:xfrm rot="909087">
            <a:off x="4026385" y="3577607"/>
            <a:ext cx="232756" cy="246221"/>
          </a:xfrm>
          <a:prstGeom prst="rect">
            <a:avLst/>
          </a:prstGeom>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4" name="Rectangle 53"/>
          <p:cNvSpPr/>
          <p:nvPr/>
        </p:nvSpPr>
        <p:spPr>
          <a:xfrm rot="909087">
            <a:off x="7767692" y="3577607"/>
            <a:ext cx="232756" cy="246221"/>
          </a:xfrm>
          <a:prstGeom prst="rect">
            <a:avLst/>
          </a:prstGeom>
          <a:ln>
            <a:noFill/>
          </a:ln>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cxnSp>
        <p:nvCxnSpPr>
          <p:cNvPr id="55" name="Straight Connector 54"/>
          <p:cNvCxnSpPr/>
          <p:nvPr/>
        </p:nvCxnSpPr>
        <p:spPr>
          <a:xfrm rot="-540000" flipV="1">
            <a:off x="5725401" y="3899399"/>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 flipV="1">
            <a:off x="5717226" y="400057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 flipV="1">
            <a:off x="5844724" y="3146203"/>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 flipV="1">
            <a:off x="5205322" y="331499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 flipV="1">
            <a:off x="5200438" y="348754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 flipV="1">
            <a:off x="5192427" y="340062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 flipV="1">
            <a:off x="5841586" y="306929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 flipV="1">
            <a:off x="5851483" y="322851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 flipV="1">
            <a:off x="5851484" y="331450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773852" y="3419865"/>
            <a:ext cx="497693" cy="276999"/>
          </a:xfrm>
          <a:prstGeom prst="rect">
            <a:avLst/>
          </a:prstGeom>
          <a:noFill/>
          <a:ln>
            <a:noFill/>
          </a:ln>
        </p:spPr>
        <p:txBody>
          <a:bodyPr wrap="square" rtlCol="0">
            <a:spAutoFit/>
          </a:bodyPr>
          <a:lstStyle/>
          <a:p>
            <a:r>
              <a:rPr lang="en-US" sz="1200" dirty="0">
                <a:solidFill>
                  <a:schemeClr val="bg2"/>
                </a:solidFill>
              </a:rPr>
              <a:t>10</a:t>
            </a:r>
          </a:p>
        </p:txBody>
      </p:sp>
      <p:sp>
        <p:nvSpPr>
          <p:cNvPr id="65" name="TextBox 64"/>
          <p:cNvSpPr txBox="1"/>
          <p:nvPr/>
        </p:nvSpPr>
        <p:spPr>
          <a:xfrm>
            <a:off x="4075629" y="3411476"/>
            <a:ext cx="497693" cy="276999"/>
          </a:xfrm>
          <a:prstGeom prst="rect">
            <a:avLst/>
          </a:prstGeom>
          <a:noFill/>
        </p:spPr>
        <p:txBody>
          <a:bodyPr wrap="square" rtlCol="0">
            <a:spAutoFit/>
          </a:bodyPr>
          <a:lstStyle/>
          <a:p>
            <a:r>
              <a:rPr lang="en-US" sz="1200" dirty="0">
                <a:solidFill>
                  <a:schemeClr val="bg2"/>
                </a:solidFill>
              </a:rPr>
              <a:t>4</a:t>
            </a:r>
          </a:p>
        </p:txBody>
      </p:sp>
      <p:sp>
        <p:nvSpPr>
          <p:cNvPr id="66" name="TextBox 65"/>
          <p:cNvSpPr txBox="1"/>
          <p:nvPr/>
        </p:nvSpPr>
        <p:spPr>
          <a:xfrm>
            <a:off x="4074757" y="3587727"/>
            <a:ext cx="497693" cy="276999"/>
          </a:xfrm>
          <a:prstGeom prst="rect">
            <a:avLst/>
          </a:prstGeom>
          <a:noFill/>
        </p:spPr>
        <p:txBody>
          <a:bodyPr wrap="square" rtlCol="0">
            <a:spAutoFit/>
          </a:bodyPr>
          <a:lstStyle/>
          <a:p>
            <a:r>
              <a:rPr lang="en-US" sz="1200" dirty="0">
                <a:solidFill>
                  <a:schemeClr val="bg2"/>
                </a:solidFill>
              </a:rPr>
              <a:t>5</a:t>
            </a:r>
          </a:p>
        </p:txBody>
      </p:sp>
      <p:sp>
        <p:nvSpPr>
          <p:cNvPr id="72" name="TextBox 71"/>
          <p:cNvSpPr txBox="1"/>
          <p:nvPr/>
        </p:nvSpPr>
        <p:spPr>
          <a:xfrm>
            <a:off x="7765463" y="3589083"/>
            <a:ext cx="497693" cy="276999"/>
          </a:xfrm>
          <a:prstGeom prst="rect">
            <a:avLst/>
          </a:prstGeom>
          <a:noFill/>
          <a:ln>
            <a:noFill/>
          </a:ln>
        </p:spPr>
        <p:txBody>
          <a:bodyPr wrap="square" rtlCol="0">
            <a:spAutoFit/>
          </a:bodyPr>
          <a:lstStyle/>
          <a:p>
            <a:r>
              <a:rPr lang="en-US" sz="1200" dirty="0">
                <a:solidFill>
                  <a:schemeClr val="bg2"/>
                </a:solidFill>
              </a:rPr>
              <a:t>13</a:t>
            </a:r>
          </a:p>
        </p:txBody>
      </p:sp>
      <p:sp>
        <p:nvSpPr>
          <p:cNvPr id="73" name="TextBox 72"/>
          <p:cNvSpPr txBox="1"/>
          <p:nvPr/>
        </p:nvSpPr>
        <p:spPr>
          <a:xfrm>
            <a:off x="7766871" y="3755535"/>
            <a:ext cx="497693" cy="276999"/>
          </a:xfrm>
          <a:prstGeom prst="rect">
            <a:avLst/>
          </a:prstGeom>
          <a:noFill/>
          <a:ln>
            <a:noFill/>
          </a:ln>
        </p:spPr>
        <p:txBody>
          <a:bodyPr wrap="square" rtlCol="0">
            <a:spAutoFit/>
          </a:bodyPr>
          <a:lstStyle/>
          <a:p>
            <a:r>
              <a:rPr lang="en-US" sz="1200" dirty="0">
                <a:solidFill>
                  <a:schemeClr val="bg2"/>
                </a:solidFill>
              </a:rPr>
              <a:t>16</a:t>
            </a:r>
          </a:p>
        </p:txBody>
      </p:sp>
      <p:cxnSp>
        <p:nvCxnSpPr>
          <p:cNvPr id="74" name="Straight Connector 73"/>
          <p:cNvCxnSpPr/>
          <p:nvPr/>
        </p:nvCxnSpPr>
        <p:spPr>
          <a:xfrm rot="-540000" flipV="1">
            <a:off x="5198728" y="357056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5" name="Google Shape;70;p13"/>
          <p:cNvSpPr txBox="1"/>
          <p:nvPr/>
        </p:nvSpPr>
        <p:spPr>
          <a:xfrm>
            <a:off x="61238" y="2049476"/>
            <a:ext cx="2403633" cy="2589636"/>
          </a:xfrm>
          <a:prstGeom prst="rect">
            <a:avLst/>
          </a:prstGeom>
          <a:noFill/>
          <a:ln>
            <a:noFill/>
          </a:ln>
        </p:spPr>
        <p:txBody>
          <a:bodyPr spcFirstLastPara="1" wrap="square" lIns="91425" tIns="91425" rIns="91425" bIns="91425" anchor="t" anchorCtr="0">
            <a:noAutofit/>
          </a:bodyPr>
          <a:lstStyle/>
          <a:p>
            <a:pPr lvl="0"/>
            <a:endParaRPr lang="en-US" dirty="0">
              <a:solidFill>
                <a:srgbClr val="FF0000"/>
              </a:solidFill>
              <a:latin typeface="Roboto"/>
              <a:ea typeface="Roboto"/>
              <a:cs typeface="Roboto"/>
              <a:sym typeface="Roboto"/>
            </a:endParaRPr>
          </a:p>
          <a:p>
            <a:pPr lvl="0"/>
            <a:r>
              <a:rPr lang="en-US" dirty="0">
                <a:solidFill>
                  <a:srgbClr val="FF0000"/>
                </a:solidFill>
                <a:latin typeface="Roboto"/>
                <a:ea typeface="Roboto"/>
                <a:cs typeface="Roboto"/>
                <a:sym typeface="Roboto"/>
              </a:rPr>
              <a:t>As the scorer, you will find the # of the player that is LEAVING the court. (#3)</a:t>
            </a:r>
          </a:p>
          <a:p>
            <a:pPr lvl="0"/>
            <a:endParaRPr lang="en-US" dirty="0">
              <a:solidFill>
                <a:srgbClr val="FF0000"/>
              </a:solidFill>
              <a:latin typeface="Roboto"/>
              <a:ea typeface="Roboto"/>
              <a:cs typeface="Roboto"/>
              <a:sym typeface="Roboto"/>
            </a:endParaRPr>
          </a:p>
          <a:p>
            <a:pPr lvl="0"/>
            <a:r>
              <a:rPr lang="en-US" dirty="0">
                <a:solidFill>
                  <a:srgbClr val="FF0000"/>
                </a:solidFill>
                <a:latin typeface="Roboto"/>
                <a:ea typeface="Roboto"/>
                <a:cs typeface="Roboto"/>
                <a:sym typeface="Roboto"/>
              </a:rPr>
              <a:t>Then, to the right of this, you will place the # of the player ENTERING. (#6)</a:t>
            </a:r>
          </a:p>
          <a:p>
            <a:pPr lvl="0"/>
            <a:endParaRPr lang="en-US" dirty="0">
              <a:solidFill>
                <a:srgbClr val="FF0000"/>
              </a:solidFill>
              <a:latin typeface="Roboto"/>
              <a:ea typeface="Roboto"/>
              <a:cs typeface="Roboto"/>
              <a:sym typeface="Roboto"/>
            </a:endParaRPr>
          </a:p>
          <a:p>
            <a:pPr lvl="0"/>
            <a:r>
              <a:rPr lang="en-US" dirty="0">
                <a:solidFill>
                  <a:srgbClr val="FF0000"/>
                </a:solidFill>
                <a:latin typeface="Roboto"/>
                <a:ea typeface="Roboto"/>
                <a:cs typeface="Roboto"/>
                <a:sym typeface="Roboto"/>
              </a:rPr>
              <a:t>Also, mark the next number in the count of the total team subs taken</a:t>
            </a:r>
          </a:p>
        </p:txBody>
      </p:sp>
      <p:sp>
        <p:nvSpPr>
          <p:cNvPr id="76" name="TextBox 75"/>
          <p:cNvSpPr txBox="1"/>
          <p:nvPr/>
        </p:nvSpPr>
        <p:spPr>
          <a:xfrm>
            <a:off x="5624008" y="4100177"/>
            <a:ext cx="609012" cy="276999"/>
          </a:xfrm>
          <a:prstGeom prst="rect">
            <a:avLst/>
          </a:prstGeom>
          <a:noFill/>
          <a:ln>
            <a:noFill/>
          </a:ln>
        </p:spPr>
        <p:txBody>
          <a:bodyPr wrap="square" rtlCol="0">
            <a:spAutoFit/>
          </a:bodyPr>
          <a:lstStyle/>
          <a:p>
            <a:r>
              <a:rPr lang="en-US" sz="1200" dirty="0">
                <a:solidFill>
                  <a:schemeClr val="bg2"/>
                </a:solidFill>
              </a:rPr>
              <a:t>16 10</a:t>
            </a:r>
          </a:p>
        </p:txBody>
      </p:sp>
      <p:sp>
        <p:nvSpPr>
          <p:cNvPr id="77" name="TextBox 76"/>
          <p:cNvSpPr txBox="1"/>
          <p:nvPr/>
        </p:nvSpPr>
        <p:spPr>
          <a:xfrm>
            <a:off x="5615292" y="4312509"/>
            <a:ext cx="609012" cy="276999"/>
          </a:xfrm>
          <a:prstGeom prst="rect">
            <a:avLst/>
          </a:prstGeom>
          <a:noFill/>
          <a:ln>
            <a:noFill/>
          </a:ln>
        </p:spPr>
        <p:txBody>
          <a:bodyPr wrap="square" rtlCol="0">
            <a:spAutoFit/>
          </a:bodyPr>
          <a:lstStyle/>
          <a:p>
            <a:r>
              <a:rPr lang="en-US" sz="1200" dirty="0">
                <a:solidFill>
                  <a:schemeClr val="bg2"/>
                </a:solidFill>
              </a:rPr>
              <a:t>16 14</a:t>
            </a:r>
          </a:p>
        </p:txBody>
      </p:sp>
      <p:cxnSp>
        <p:nvCxnSpPr>
          <p:cNvPr id="79" name="Straight Connector 78"/>
          <p:cNvCxnSpPr/>
          <p:nvPr/>
        </p:nvCxnSpPr>
        <p:spPr>
          <a:xfrm rot="-540000" flipV="1">
            <a:off x="5198727" y="3656451"/>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 flipV="1">
            <a:off x="5201128" y="373279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 flipV="1">
            <a:off x="5212888" y="380978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 flipV="1">
            <a:off x="5191648" y="3891948"/>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 flipV="1">
            <a:off x="5194049" y="396829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 flipV="1">
            <a:off x="5329662" y="305440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 flipV="1">
            <a:off x="5331060" y="312313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684649" y="3226547"/>
            <a:ext cx="290007" cy="276999"/>
          </a:xfrm>
          <a:prstGeom prst="rect">
            <a:avLst/>
          </a:prstGeom>
          <a:noFill/>
          <a:ln>
            <a:noFill/>
          </a:ln>
        </p:spPr>
        <p:txBody>
          <a:bodyPr wrap="square" rtlCol="0">
            <a:spAutoFit/>
          </a:bodyPr>
          <a:lstStyle/>
          <a:p>
            <a:r>
              <a:rPr lang="en-US" sz="1200" dirty="0">
                <a:solidFill>
                  <a:srgbClr val="FF0000"/>
                </a:solidFill>
              </a:rPr>
              <a:t>6</a:t>
            </a:r>
          </a:p>
        </p:txBody>
      </p:sp>
      <p:cxnSp>
        <p:nvCxnSpPr>
          <p:cNvPr id="87" name="Straight Connector 86"/>
          <p:cNvCxnSpPr/>
          <p:nvPr/>
        </p:nvCxnSpPr>
        <p:spPr>
          <a:xfrm rot="-540000" flipV="1">
            <a:off x="6419972" y="4370883"/>
            <a:ext cx="121701"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122416" y="4460105"/>
            <a:ext cx="4177716" cy="1"/>
          </a:xfrm>
          <a:prstGeom prst="straightConnector1">
            <a:avLst/>
          </a:prstGeom>
          <a:ln w="22225">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66647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1500" fill="hold"/>
                                        <p:tgtEl>
                                          <p:spTgt spid="86"/>
                                        </p:tgtEl>
                                        <p:attrNameLst>
                                          <p:attrName>ppt_x</p:attrName>
                                        </p:attrNameLst>
                                      </p:cBhvr>
                                      <p:tavLst>
                                        <p:tav tm="0">
                                          <p:val>
                                            <p:strVal val="0-#ppt_w/2"/>
                                          </p:val>
                                        </p:tav>
                                        <p:tav tm="100000">
                                          <p:val>
                                            <p:strVal val="#ppt_x"/>
                                          </p:val>
                                        </p:tav>
                                      </p:tavLst>
                                    </p:anim>
                                    <p:anim calcmode="lin" valueType="num">
                                      <p:cBhvr additive="base">
                                        <p:cTn id="8" dur="1500" fill="hold"/>
                                        <p:tgtEl>
                                          <p:spTgt spid="86"/>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6" presetClass="emph" presetSubtype="0" fill="hold" nodeType="afterEffect">
                                  <p:stCondLst>
                                    <p:cond delay="0"/>
                                  </p:stCondLst>
                                  <p:childTnLst>
                                    <p:animEffect transition="out" filter="fade">
                                      <p:cBhvr>
                                        <p:cTn id="11" dur="1000" tmFilter="0, 0; .2, .5; .8, .5; 1, 0"/>
                                        <p:tgtEl>
                                          <p:spTgt spid="10"/>
                                        </p:tgtEl>
                                      </p:cBhvr>
                                    </p:animEffect>
                                    <p:animScale>
                                      <p:cBhvr>
                                        <p:cTn id="12" dur="500" autoRev="1" fill="hold"/>
                                        <p:tgtEl>
                                          <p:spTgt spid="10"/>
                                        </p:tgtEl>
                                      </p:cBhvr>
                                      <p:by x="105000" y="105000"/>
                                    </p:animScale>
                                  </p:childTnLst>
                                </p:cTn>
                              </p:par>
                              <p:par>
                                <p:cTn id="13" presetID="26" presetClass="entr" presetSubtype="0" fill="hold" nodeType="with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wipe(down)">
                                      <p:cBhvr>
                                        <p:cTn id="15" dur="435">
                                          <p:stCondLst>
                                            <p:cond delay="0"/>
                                          </p:stCondLst>
                                        </p:cTn>
                                        <p:tgtEl>
                                          <p:spTgt spid="87"/>
                                        </p:tgtEl>
                                      </p:cBhvr>
                                    </p:animEffect>
                                    <p:anim calcmode="lin" valueType="num">
                                      <p:cBhvr>
                                        <p:cTn id="16" dur="1367"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17" dur="498"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18" dur="498" tmFilter="0, 0; 0.125,0.2665; 0.25,0.4; 0.375,0.465; 0.5,0.5;  0.625,0.535; 0.75,0.6; 0.875,0.7335; 1,1">
                                          <p:stCondLst>
                                            <p:cond delay="498"/>
                                          </p:stCondLst>
                                        </p:cTn>
                                        <p:tgtEl>
                                          <p:spTgt spid="87"/>
                                        </p:tgtEl>
                                        <p:attrNameLst>
                                          <p:attrName>ppt_y</p:attrName>
                                        </p:attrNameLst>
                                      </p:cBhvr>
                                      <p:tavLst>
                                        <p:tav tm="0" fmla="#ppt_y-sin(pi*$)/9">
                                          <p:val>
                                            <p:fltVal val="0"/>
                                          </p:val>
                                        </p:tav>
                                        <p:tav tm="100000">
                                          <p:val>
                                            <p:fltVal val="1"/>
                                          </p:val>
                                        </p:tav>
                                      </p:tavLst>
                                    </p:anim>
                                    <p:anim calcmode="lin" valueType="num">
                                      <p:cBhvr>
                                        <p:cTn id="19" dur="249" tmFilter="0, 0; 0.125,0.2665; 0.25,0.4; 0.375,0.465; 0.5,0.5;  0.625,0.535; 0.75,0.6; 0.875,0.7335; 1,1">
                                          <p:stCondLst>
                                            <p:cond delay="993"/>
                                          </p:stCondLst>
                                        </p:cTn>
                                        <p:tgtEl>
                                          <p:spTgt spid="87"/>
                                        </p:tgtEl>
                                        <p:attrNameLst>
                                          <p:attrName>ppt_y</p:attrName>
                                        </p:attrNameLst>
                                      </p:cBhvr>
                                      <p:tavLst>
                                        <p:tav tm="0" fmla="#ppt_y-sin(pi*$)/27">
                                          <p:val>
                                            <p:fltVal val="0"/>
                                          </p:val>
                                        </p:tav>
                                        <p:tav tm="100000">
                                          <p:val>
                                            <p:fltVal val="1"/>
                                          </p:val>
                                        </p:tav>
                                      </p:tavLst>
                                    </p:anim>
                                    <p:anim calcmode="lin" valueType="num">
                                      <p:cBhvr>
                                        <p:cTn id="20" dur="123" tmFilter="0, 0; 0.125,0.2665; 0.25,0.4; 0.375,0.465; 0.5,0.5;  0.625,0.535; 0.75,0.6; 0.875,0.7335; 1,1">
                                          <p:stCondLst>
                                            <p:cond delay="1242"/>
                                          </p:stCondLst>
                                        </p:cTn>
                                        <p:tgtEl>
                                          <p:spTgt spid="87"/>
                                        </p:tgtEl>
                                        <p:attrNameLst>
                                          <p:attrName>ppt_y</p:attrName>
                                        </p:attrNameLst>
                                      </p:cBhvr>
                                      <p:tavLst>
                                        <p:tav tm="0" fmla="#ppt_y-sin(pi*$)/81">
                                          <p:val>
                                            <p:fltVal val="0"/>
                                          </p:val>
                                        </p:tav>
                                        <p:tav tm="100000">
                                          <p:val>
                                            <p:fltVal val="1"/>
                                          </p:val>
                                        </p:tav>
                                      </p:tavLst>
                                    </p:anim>
                                    <p:animScale>
                                      <p:cBhvr>
                                        <p:cTn id="21" dur="20">
                                          <p:stCondLst>
                                            <p:cond delay="487"/>
                                          </p:stCondLst>
                                        </p:cTn>
                                        <p:tgtEl>
                                          <p:spTgt spid="87"/>
                                        </p:tgtEl>
                                      </p:cBhvr>
                                      <p:to x="100000" y="60000"/>
                                    </p:animScale>
                                    <p:animScale>
                                      <p:cBhvr>
                                        <p:cTn id="22" dur="124" decel="50000">
                                          <p:stCondLst>
                                            <p:cond delay="507"/>
                                          </p:stCondLst>
                                        </p:cTn>
                                        <p:tgtEl>
                                          <p:spTgt spid="87"/>
                                        </p:tgtEl>
                                      </p:cBhvr>
                                      <p:to x="100000" y="100000"/>
                                    </p:animScale>
                                    <p:animScale>
                                      <p:cBhvr>
                                        <p:cTn id="23" dur="20">
                                          <p:stCondLst>
                                            <p:cond delay="984"/>
                                          </p:stCondLst>
                                        </p:cTn>
                                        <p:tgtEl>
                                          <p:spTgt spid="87"/>
                                        </p:tgtEl>
                                      </p:cBhvr>
                                      <p:to x="100000" y="80000"/>
                                    </p:animScale>
                                    <p:animScale>
                                      <p:cBhvr>
                                        <p:cTn id="24" dur="124" decel="50000">
                                          <p:stCondLst>
                                            <p:cond delay="1004"/>
                                          </p:stCondLst>
                                        </p:cTn>
                                        <p:tgtEl>
                                          <p:spTgt spid="87"/>
                                        </p:tgtEl>
                                      </p:cBhvr>
                                      <p:to x="100000" y="100000"/>
                                    </p:animScale>
                                    <p:animScale>
                                      <p:cBhvr>
                                        <p:cTn id="25" dur="20">
                                          <p:stCondLst>
                                            <p:cond delay="1231"/>
                                          </p:stCondLst>
                                        </p:cTn>
                                        <p:tgtEl>
                                          <p:spTgt spid="87"/>
                                        </p:tgtEl>
                                      </p:cBhvr>
                                      <p:to x="100000" y="90000"/>
                                    </p:animScale>
                                    <p:animScale>
                                      <p:cBhvr>
                                        <p:cTn id="26" dur="124" decel="50000">
                                          <p:stCondLst>
                                            <p:cond delay="1251"/>
                                          </p:stCondLst>
                                        </p:cTn>
                                        <p:tgtEl>
                                          <p:spTgt spid="87"/>
                                        </p:tgtEl>
                                      </p:cBhvr>
                                      <p:to x="100000" y="100000"/>
                                    </p:animScale>
                                    <p:animScale>
                                      <p:cBhvr>
                                        <p:cTn id="27" dur="20">
                                          <p:stCondLst>
                                            <p:cond delay="1356"/>
                                          </p:stCondLst>
                                        </p:cTn>
                                        <p:tgtEl>
                                          <p:spTgt spid="87"/>
                                        </p:tgtEl>
                                      </p:cBhvr>
                                      <p:to x="100000" y="95000"/>
                                    </p:animScale>
                                    <p:animScale>
                                      <p:cBhvr>
                                        <p:cTn id="28" dur="124" decel="50000">
                                          <p:stCondLst>
                                            <p:cond delay="1376"/>
                                          </p:stCondLst>
                                        </p:cTn>
                                        <p:tgtEl>
                                          <p:spTgt spid="8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a:picLocks noChangeAspect="1"/>
          </p:cNvPicPr>
          <p:nvPr/>
        </p:nvPicPr>
        <p:blipFill rotWithShape="1">
          <a:blip r:embed="rId4">
            <a:extLst>
              <a:ext uri="{28A0092B-C50C-407E-A947-70E740481C1C}">
                <a14:useLocalDpi xmlns:a14="http://schemas.microsoft.com/office/drawing/2010/main" val="0"/>
              </a:ext>
            </a:extLst>
          </a:blip>
          <a:srcRect l="284" t="94" r="696" b="51823"/>
          <a:stretch/>
        </p:blipFill>
        <p:spPr>
          <a:xfrm>
            <a:off x="2355845" y="2229421"/>
            <a:ext cx="6611691" cy="2317218"/>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32055" y="1765577"/>
            <a:ext cx="9143999" cy="425168"/>
          </a:xfrm>
          <a:prstGeom prst="rect">
            <a:avLst/>
          </a:prstGeom>
          <a:noFill/>
          <a:ln>
            <a:noFill/>
          </a:ln>
        </p:spPr>
        <p:txBody>
          <a:bodyPr spcFirstLastPara="1" wrap="square" lIns="91425" tIns="91425" rIns="91425" bIns="91425" anchor="t" anchorCtr="0">
            <a:noAutofit/>
          </a:bodyPr>
          <a:lstStyle/>
          <a:p>
            <a:pPr lvl="0" indent="228600"/>
            <a:endParaRPr lang="en-US" sz="1600" dirty="0">
              <a:solidFill>
                <a:schemeClr val="bg2"/>
              </a:solidFill>
              <a:latin typeface="Roboto"/>
              <a:ea typeface="Roboto"/>
              <a:cs typeface="Roboto"/>
              <a:sym typeface="Roboto"/>
            </a:endParaRP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Roboto"/>
                <a:cs typeface="Roboto"/>
                <a:sym typeface="Caveat"/>
              </a:rPr>
              <a:t>Substitution rules</a:t>
            </a:r>
            <a:endParaRPr sz="2400" dirty="0">
              <a:latin typeface="Roboto"/>
              <a:ea typeface="Roboto"/>
              <a:cs typeface="Roboto"/>
              <a:sym typeface="Roboto"/>
            </a:endParaRPr>
          </a:p>
        </p:txBody>
      </p:sp>
      <p:sp>
        <p:nvSpPr>
          <p:cNvPr id="2" name="Rectangle 1"/>
          <p:cNvSpPr/>
          <p:nvPr/>
        </p:nvSpPr>
        <p:spPr>
          <a:xfrm>
            <a:off x="5749901" y="2424696"/>
            <a:ext cx="949299" cy="261610"/>
          </a:xfrm>
          <a:prstGeom prst="rect">
            <a:avLst/>
          </a:prstGeom>
        </p:spPr>
        <p:txBody>
          <a:bodyPr wrap="none">
            <a:spAutoFit/>
          </a:bodyPr>
          <a:lstStyle/>
          <a:p>
            <a:r>
              <a:rPr lang="en-US" sz="1050" dirty="0">
                <a:solidFill>
                  <a:schemeClr val="bg2"/>
                </a:solidFill>
                <a:latin typeface="Roboto"/>
                <a:ea typeface="Roboto"/>
                <a:cs typeface="Roboto"/>
                <a:sym typeface="Roboto"/>
              </a:rPr>
              <a:t>Holyoke HS </a:t>
            </a:r>
            <a:endParaRPr lang="en-US" sz="1050" dirty="0">
              <a:solidFill>
                <a:schemeClr val="bg2"/>
              </a:solidFill>
            </a:endParaRPr>
          </a:p>
        </p:txBody>
      </p:sp>
      <p:sp>
        <p:nvSpPr>
          <p:cNvPr id="3" name="Rectangle 2"/>
          <p:cNvSpPr/>
          <p:nvPr/>
        </p:nvSpPr>
        <p:spPr>
          <a:xfrm>
            <a:off x="5747848" y="2574693"/>
            <a:ext cx="739305" cy="246221"/>
          </a:xfrm>
          <a:prstGeom prst="rect">
            <a:avLst/>
          </a:prstGeom>
        </p:spPr>
        <p:txBody>
          <a:bodyPr wrap="none">
            <a:spAutoFit/>
          </a:bodyPr>
          <a:lstStyle/>
          <a:p>
            <a:r>
              <a:rPr lang="en-US" sz="1000" dirty="0">
                <a:solidFill>
                  <a:schemeClr val="bg2"/>
                </a:solidFill>
                <a:latin typeface="Roboto"/>
                <a:ea typeface="Roboto"/>
                <a:cs typeface="Roboto"/>
                <a:sym typeface="Roboto"/>
              </a:rPr>
              <a:t>Tigers HS</a:t>
            </a:r>
            <a:endParaRPr lang="en-US" sz="1000" dirty="0">
              <a:solidFill>
                <a:schemeClr val="bg2"/>
              </a:solidFill>
            </a:endParaRPr>
          </a:p>
        </p:txBody>
      </p:sp>
      <p:sp>
        <p:nvSpPr>
          <p:cNvPr id="9" name="Oval 8"/>
          <p:cNvSpPr/>
          <p:nvPr/>
        </p:nvSpPr>
        <p:spPr>
          <a:xfrm>
            <a:off x="7210927" y="2471389"/>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218949" y="2631810"/>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272043" y="2740327"/>
            <a:ext cx="684803" cy="307777"/>
          </a:xfrm>
          <a:prstGeom prst="rect">
            <a:avLst/>
          </a:prstGeom>
        </p:spPr>
        <p:txBody>
          <a:bodyPr wrap="none">
            <a:spAutoFit/>
          </a:bodyPr>
          <a:lstStyle/>
          <a:p>
            <a:r>
              <a:rPr lang="en-US" dirty="0">
                <a:solidFill>
                  <a:schemeClr val="bg2"/>
                </a:solidFill>
                <a:latin typeface="Roboto"/>
                <a:ea typeface="Roboto"/>
                <a:cs typeface="Roboto"/>
                <a:sym typeface="Roboto"/>
              </a:rPr>
              <a:t>Tigers</a:t>
            </a:r>
            <a:endParaRPr lang="en-US" dirty="0"/>
          </a:p>
        </p:txBody>
      </p:sp>
      <p:sp>
        <p:nvSpPr>
          <p:cNvPr id="19" name="Oval 18"/>
          <p:cNvSpPr/>
          <p:nvPr/>
        </p:nvSpPr>
        <p:spPr>
          <a:xfrm>
            <a:off x="5869549" y="2896848"/>
            <a:ext cx="228832" cy="118386"/>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2" name="TextBox 31"/>
          <p:cNvSpPr txBox="1"/>
          <p:nvPr/>
        </p:nvSpPr>
        <p:spPr>
          <a:xfrm>
            <a:off x="6469899" y="3276954"/>
            <a:ext cx="320206" cy="1079783"/>
          </a:xfrm>
          <a:prstGeom prst="rect">
            <a:avLst/>
          </a:prstGeom>
          <a:noFill/>
        </p:spPr>
        <p:txBody>
          <a:bodyPr wrap="square" rtlCol="0">
            <a:spAutoFit/>
          </a:bodyPr>
          <a:lstStyle/>
          <a:p>
            <a:pPr>
              <a:spcAft>
                <a:spcPts val="100"/>
              </a:spcAft>
            </a:pPr>
            <a:r>
              <a:rPr lang="en-US" sz="1000" dirty="0"/>
              <a:t>3</a:t>
            </a:r>
          </a:p>
          <a:p>
            <a:pPr>
              <a:spcAft>
                <a:spcPts val="100"/>
              </a:spcAft>
            </a:pPr>
            <a:r>
              <a:rPr lang="en-US" sz="1000" dirty="0"/>
              <a:t>7</a:t>
            </a:r>
          </a:p>
          <a:p>
            <a:pPr>
              <a:spcAft>
                <a:spcPts val="100"/>
              </a:spcAft>
            </a:pPr>
            <a:r>
              <a:rPr lang="en-US" sz="1000" dirty="0"/>
              <a:t>4</a:t>
            </a:r>
          </a:p>
          <a:p>
            <a:pPr>
              <a:spcAft>
                <a:spcPts val="100"/>
              </a:spcAft>
            </a:pPr>
            <a:r>
              <a:rPr lang="en-US" sz="1000" dirty="0"/>
              <a:t>1</a:t>
            </a:r>
          </a:p>
          <a:p>
            <a:pPr>
              <a:spcAft>
                <a:spcPts val="100"/>
              </a:spcAft>
            </a:pPr>
            <a:r>
              <a:rPr lang="en-US" sz="1000" dirty="0"/>
              <a:t>9</a:t>
            </a:r>
          </a:p>
          <a:p>
            <a:pPr>
              <a:spcAft>
                <a:spcPts val="100"/>
              </a:spcAft>
            </a:pPr>
            <a:r>
              <a:rPr lang="en-US" sz="1000" dirty="0"/>
              <a:t>2</a:t>
            </a:r>
          </a:p>
        </p:txBody>
      </p:sp>
      <p:sp>
        <p:nvSpPr>
          <p:cNvPr id="33" name="TextBox 32"/>
          <p:cNvSpPr txBox="1"/>
          <p:nvPr/>
        </p:nvSpPr>
        <p:spPr>
          <a:xfrm>
            <a:off x="6480822" y="2856338"/>
            <a:ext cx="456187" cy="276999"/>
          </a:xfrm>
          <a:prstGeom prst="rect">
            <a:avLst/>
          </a:prstGeom>
          <a:noFill/>
          <a:ln>
            <a:noFill/>
          </a:ln>
        </p:spPr>
        <p:txBody>
          <a:bodyPr wrap="square" rtlCol="0">
            <a:spAutoFit/>
          </a:bodyPr>
          <a:lstStyle/>
          <a:p>
            <a:r>
              <a:rPr lang="en-US" sz="1200" dirty="0">
                <a:solidFill>
                  <a:schemeClr val="bg2"/>
                </a:solidFill>
              </a:rPr>
              <a:t>5</a:t>
            </a:r>
          </a:p>
        </p:txBody>
      </p:sp>
      <p:sp>
        <p:nvSpPr>
          <p:cNvPr id="34" name="TextBox 33"/>
          <p:cNvSpPr txBox="1"/>
          <p:nvPr/>
        </p:nvSpPr>
        <p:spPr>
          <a:xfrm>
            <a:off x="2740109" y="3276954"/>
            <a:ext cx="320206" cy="1079783"/>
          </a:xfrm>
          <a:prstGeom prst="rect">
            <a:avLst/>
          </a:prstGeom>
          <a:noFill/>
        </p:spPr>
        <p:txBody>
          <a:bodyPr wrap="square" rtlCol="0">
            <a:spAutoFit/>
          </a:bodyPr>
          <a:lstStyle/>
          <a:p>
            <a:pPr>
              <a:spcAft>
                <a:spcPts val="100"/>
              </a:spcAft>
            </a:pPr>
            <a:r>
              <a:rPr lang="en-US" sz="1000" dirty="0">
                <a:solidFill>
                  <a:schemeClr val="bg2"/>
                </a:solidFill>
              </a:rPr>
              <a:t>4</a:t>
            </a:r>
          </a:p>
          <a:p>
            <a:pPr>
              <a:spcAft>
                <a:spcPts val="100"/>
              </a:spcAft>
            </a:pPr>
            <a:r>
              <a:rPr lang="en-US" sz="1000" dirty="0">
                <a:solidFill>
                  <a:schemeClr val="bg2"/>
                </a:solidFill>
              </a:rPr>
              <a:t>8</a:t>
            </a:r>
          </a:p>
          <a:p>
            <a:pPr>
              <a:spcAft>
                <a:spcPts val="100"/>
              </a:spcAft>
            </a:pPr>
            <a:r>
              <a:rPr lang="en-US" sz="1000" dirty="0">
                <a:solidFill>
                  <a:schemeClr val="bg2"/>
                </a:solidFill>
              </a:rPr>
              <a:t>2</a:t>
            </a:r>
          </a:p>
          <a:p>
            <a:pPr>
              <a:spcAft>
                <a:spcPts val="100"/>
              </a:spcAft>
            </a:pPr>
            <a:r>
              <a:rPr lang="en-US" sz="1000" dirty="0">
                <a:solidFill>
                  <a:schemeClr val="bg2"/>
                </a:solidFill>
              </a:rPr>
              <a:t>1</a:t>
            </a:r>
          </a:p>
          <a:p>
            <a:pPr>
              <a:spcAft>
                <a:spcPts val="100"/>
              </a:spcAft>
            </a:pPr>
            <a:r>
              <a:rPr lang="en-US" sz="1000" dirty="0">
                <a:solidFill>
                  <a:schemeClr val="bg2"/>
                </a:solidFill>
              </a:rPr>
              <a:t>3</a:t>
            </a:r>
          </a:p>
          <a:p>
            <a:pPr>
              <a:spcAft>
                <a:spcPts val="100"/>
              </a:spcAft>
            </a:pPr>
            <a:r>
              <a:rPr lang="en-US" sz="1000" dirty="0">
                <a:solidFill>
                  <a:schemeClr val="bg2"/>
                </a:solidFill>
              </a:rPr>
              <a:t>9</a:t>
            </a:r>
          </a:p>
        </p:txBody>
      </p:sp>
      <p:sp>
        <p:nvSpPr>
          <p:cNvPr id="35" name="TextBox 34"/>
          <p:cNvSpPr txBox="1"/>
          <p:nvPr/>
        </p:nvSpPr>
        <p:spPr>
          <a:xfrm>
            <a:off x="2740109" y="2851301"/>
            <a:ext cx="456187" cy="276999"/>
          </a:xfrm>
          <a:prstGeom prst="rect">
            <a:avLst/>
          </a:prstGeom>
          <a:noFill/>
        </p:spPr>
        <p:txBody>
          <a:bodyPr wrap="square" rtlCol="0">
            <a:spAutoFit/>
          </a:bodyPr>
          <a:lstStyle/>
          <a:p>
            <a:r>
              <a:rPr lang="en-US" sz="1200" dirty="0">
                <a:solidFill>
                  <a:schemeClr val="bg2"/>
                </a:solidFill>
              </a:rPr>
              <a:t>X</a:t>
            </a:r>
          </a:p>
        </p:txBody>
      </p:sp>
      <p:sp>
        <p:nvSpPr>
          <p:cNvPr id="20" name="Rectangle 19"/>
          <p:cNvSpPr/>
          <p:nvPr/>
        </p:nvSpPr>
        <p:spPr>
          <a:xfrm>
            <a:off x="3145428" y="2268709"/>
            <a:ext cx="923651"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3/14/20</a:t>
            </a:r>
          </a:p>
        </p:txBody>
      </p:sp>
      <p:sp>
        <p:nvSpPr>
          <p:cNvPr id="21" name="Rectangle 20"/>
          <p:cNvSpPr/>
          <p:nvPr/>
        </p:nvSpPr>
        <p:spPr>
          <a:xfrm>
            <a:off x="3609639" y="2429301"/>
            <a:ext cx="1433145" cy="261610"/>
          </a:xfrm>
          <a:prstGeom prst="rect">
            <a:avLst/>
          </a:prstGeom>
        </p:spPr>
        <p:txBody>
          <a:bodyPr wrap="square">
            <a:spAutoFit/>
          </a:bodyPr>
          <a:lstStyle/>
          <a:p>
            <a:r>
              <a:rPr lang="en-US" sz="1050" dirty="0">
                <a:solidFill>
                  <a:schemeClr val="bg2"/>
                </a:solidFill>
                <a:latin typeface="Roboto"/>
                <a:ea typeface="Roboto"/>
                <a:cs typeface="Roboto"/>
                <a:sym typeface="Roboto"/>
              </a:rPr>
              <a:t>Holyoke HS</a:t>
            </a:r>
            <a:endParaRPr lang="en-US" sz="1050" dirty="0">
              <a:solidFill>
                <a:schemeClr val="bg2"/>
              </a:solidFill>
            </a:endParaRPr>
          </a:p>
        </p:txBody>
      </p:sp>
      <p:sp>
        <p:nvSpPr>
          <p:cNvPr id="22" name="Rectangle 21"/>
          <p:cNvSpPr/>
          <p:nvPr/>
        </p:nvSpPr>
        <p:spPr>
          <a:xfrm>
            <a:off x="4891116" y="2431684"/>
            <a:ext cx="263214" cy="261610"/>
          </a:xfrm>
          <a:prstGeom prst="rect">
            <a:avLst/>
          </a:prstGeom>
        </p:spPr>
        <p:txBody>
          <a:bodyPr wrap="none">
            <a:spAutoFit/>
          </a:bodyPr>
          <a:lstStyle/>
          <a:p>
            <a:r>
              <a:rPr lang="en-US" sz="1050" dirty="0">
                <a:solidFill>
                  <a:schemeClr val="bg2"/>
                </a:solidFill>
                <a:latin typeface="Roboto"/>
                <a:ea typeface="Roboto"/>
                <a:cs typeface="Roboto"/>
                <a:sym typeface="Roboto"/>
              </a:rPr>
              <a:t>1</a:t>
            </a:r>
            <a:endParaRPr lang="en-US" sz="1050" dirty="0">
              <a:solidFill>
                <a:schemeClr val="bg2"/>
              </a:solidFill>
            </a:endParaRPr>
          </a:p>
        </p:txBody>
      </p:sp>
      <p:sp>
        <p:nvSpPr>
          <p:cNvPr id="23" name="Rectangle 22"/>
          <p:cNvSpPr/>
          <p:nvPr/>
        </p:nvSpPr>
        <p:spPr>
          <a:xfrm>
            <a:off x="4322463" y="2260605"/>
            <a:ext cx="922047"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6:30 pm</a:t>
            </a:r>
          </a:p>
        </p:txBody>
      </p:sp>
      <p:sp>
        <p:nvSpPr>
          <p:cNvPr id="24" name="Rectangle 23"/>
          <p:cNvSpPr/>
          <p:nvPr/>
        </p:nvSpPr>
        <p:spPr>
          <a:xfrm>
            <a:off x="3389560" y="2578534"/>
            <a:ext cx="1396536"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William Morgan</a:t>
            </a:r>
          </a:p>
        </p:txBody>
      </p:sp>
      <p:sp>
        <p:nvSpPr>
          <p:cNvPr id="25" name="Rectangle 24"/>
          <p:cNvSpPr/>
          <p:nvPr/>
        </p:nvSpPr>
        <p:spPr>
          <a:xfrm rot="655564">
            <a:off x="7772501" y="3242682"/>
            <a:ext cx="223138" cy="215444"/>
          </a:xfrm>
          <a:prstGeom prst="rect">
            <a:avLst/>
          </a:prstGeom>
          <a:ln>
            <a:noFill/>
          </a:ln>
        </p:spPr>
        <p:txBody>
          <a:bodyPr wrap="none">
            <a:spAutoFit/>
          </a:bodyPr>
          <a:lstStyle/>
          <a:p>
            <a:r>
              <a:rPr lang="en-US" sz="800" b="1" dirty="0">
                <a:solidFill>
                  <a:schemeClr val="bg2"/>
                </a:solidFill>
                <a:latin typeface="Roboto"/>
                <a:ea typeface="Roboto"/>
                <a:sym typeface="Roboto"/>
              </a:rPr>
              <a:t>/</a:t>
            </a:r>
            <a:endParaRPr lang="en-US" sz="800" b="1" dirty="0">
              <a:solidFill>
                <a:schemeClr val="bg2"/>
              </a:solidFill>
            </a:endParaRPr>
          </a:p>
        </p:txBody>
      </p:sp>
      <p:cxnSp>
        <p:nvCxnSpPr>
          <p:cNvPr id="7" name="Straight Connector 6"/>
          <p:cNvCxnSpPr/>
          <p:nvPr/>
        </p:nvCxnSpPr>
        <p:spPr>
          <a:xfrm rot="-540000" flipV="1">
            <a:off x="5731070" y="304810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 flipV="1">
            <a:off x="5732468" y="313339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 flipV="1">
            <a:off x="5740857" y="321728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 flipV="1">
            <a:off x="5740857" y="330117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556640" y="2742574"/>
            <a:ext cx="832279" cy="307777"/>
          </a:xfrm>
          <a:prstGeom prst="rect">
            <a:avLst/>
          </a:prstGeom>
        </p:spPr>
        <p:txBody>
          <a:bodyPr wrap="none">
            <a:spAutoFit/>
          </a:bodyPr>
          <a:lstStyle/>
          <a:p>
            <a:r>
              <a:rPr lang="en-US" dirty="0">
                <a:solidFill>
                  <a:schemeClr val="bg2"/>
                </a:solidFill>
                <a:latin typeface="Roboto"/>
                <a:ea typeface="Roboto"/>
                <a:cs typeface="Roboto"/>
                <a:sym typeface="Roboto"/>
              </a:rPr>
              <a:t>Holyoke</a:t>
            </a:r>
            <a:endParaRPr lang="en-US" dirty="0">
              <a:solidFill>
                <a:schemeClr val="bg2"/>
              </a:solidFill>
            </a:endParaRPr>
          </a:p>
        </p:txBody>
      </p:sp>
      <p:sp>
        <p:nvSpPr>
          <p:cNvPr id="30" name="TextBox 29"/>
          <p:cNvSpPr txBox="1"/>
          <p:nvPr/>
        </p:nvSpPr>
        <p:spPr>
          <a:xfrm>
            <a:off x="7814208" y="3250647"/>
            <a:ext cx="290007" cy="276999"/>
          </a:xfrm>
          <a:prstGeom prst="rect">
            <a:avLst/>
          </a:prstGeom>
          <a:noFill/>
          <a:ln>
            <a:noFill/>
          </a:ln>
        </p:spPr>
        <p:txBody>
          <a:bodyPr wrap="square" rtlCol="0">
            <a:spAutoFit/>
          </a:bodyPr>
          <a:lstStyle/>
          <a:p>
            <a:r>
              <a:rPr lang="en-US" sz="1200" dirty="0">
                <a:solidFill>
                  <a:schemeClr val="bg2"/>
                </a:solidFill>
              </a:rPr>
              <a:t>4</a:t>
            </a:r>
          </a:p>
        </p:txBody>
      </p:sp>
      <p:cxnSp>
        <p:nvCxnSpPr>
          <p:cNvPr id="39" name="Straight Connector 38"/>
          <p:cNvCxnSpPr/>
          <p:nvPr/>
        </p:nvCxnSpPr>
        <p:spPr>
          <a:xfrm rot="-540000" flipV="1">
            <a:off x="5200438" y="306932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 flipV="1">
            <a:off x="5192049" y="3163879"/>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 flipV="1">
            <a:off x="5204634" y="323164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rot="704574">
            <a:off x="4008979" y="3252424"/>
            <a:ext cx="367636" cy="246221"/>
          </a:xfrm>
          <a:prstGeom prst="rect">
            <a:avLst/>
          </a:prstGeom>
        </p:spPr>
        <p:txBody>
          <a:bodyPr wrap="square">
            <a:spAutoFit/>
          </a:bodyPr>
          <a:lstStyle/>
          <a:p>
            <a:r>
              <a:rPr lang="en-US" sz="1000" b="1" dirty="0">
                <a:solidFill>
                  <a:schemeClr val="bg2"/>
                </a:solidFill>
                <a:latin typeface="Roboto"/>
                <a:ea typeface="Roboto"/>
                <a:sym typeface="Roboto"/>
              </a:rPr>
              <a:t>/</a:t>
            </a:r>
            <a:endParaRPr lang="en-US" sz="1000" b="1" dirty="0">
              <a:solidFill>
                <a:schemeClr val="bg2"/>
              </a:solidFill>
            </a:endParaRPr>
          </a:p>
        </p:txBody>
      </p:sp>
      <p:cxnSp>
        <p:nvCxnSpPr>
          <p:cNvPr id="40" name="Straight Connector 39"/>
          <p:cNvCxnSpPr/>
          <p:nvPr/>
        </p:nvCxnSpPr>
        <p:spPr>
          <a:xfrm rot="-540000" flipV="1">
            <a:off x="5734539" y="338404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069079" y="3244712"/>
            <a:ext cx="290007" cy="276999"/>
          </a:xfrm>
          <a:prstGeom prst="rect">
            <a:avLst/>
          </a:prstGeom>
          <a:noFill/>
        </p:spPr>
        <p:txBody>
          <a:bodyPr wrap="square" rtlCol="0">
            <a:spAutoFit/>
          </a:bodyPr>
          <a:lstStyle/>
          <a:p>
            <a:r>
              <a:rPr lang="en-US" sz="1200" dirty="0">
                <a:solidFill>
                  <a:schemeClr val="bg2"/>
                </a:solidFill>
              </a:rPr>
              <a:t>3</a:t>
            </a:r>
          </a:p>
        </p:txBody>
      </p:sp>
      <p:cxnSp>
        <p:nvCxnSpPr>
          <p:cNvPr id="43" name="Straight Connector 42"/>
          <p:cNvCxnSpPr/>
          <p:nvPr/>
        </p:nvCxnSpPr>
        <p:spPr>
          <a:xfrm rot="-540000" flipV="1">
            <a:off x="5731070" y="348634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 flipV="1">
            <a:off x="5727600" y="3579348"/>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 flipV="1">
            <a:off x="5737330" y="363959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 flipV="1">
            <a:off x="5725401" y="381731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 flipV="1">
            <a:off x="5725402" y="373347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rot="909087">
            <a:off x="7770479" y="3380436"/>
            <a:ext cx="232756" cy="246221"/>
          </a:xfrm>
          <a:prstGeom prst="rect">
            <a:avLst/>
          </a:prstGeom>
          <a:ln>
            <a:noFill/>
          </a:ln>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0" name="Rectangle 49"/>
          <p:cNvSpPr/>
          <p:nvPr/>
        </p:nvSpPr>
        <p:spPr>
          <a:xfrm rot="909087">
            <a:off x="4030499" y="3398601"/>
            <a:ext cx="232756" cy="246221"/>
          </a:xfrm>
          <a:prstGeom prst="rect">
            <a:avLst/>
          </a:prstGeom>
        </p:spPr>
        <p:txBody>
          <a:bodyPr wrap="squar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1" name="Rectangle 50"/>
          <p:cNvSpPr/>
          <p:nvPr/>
        </p:nvSpPr>
        <p:spPr>
          <a:xfrm rot="909087">
            <a:off x="4022270" y="3743714"/>
            <a:ext cx="232756" cy="246221"/>
          </a:xfrm>
          <a:prstGeom prst="rect">
            <a:avLst/>
          </a:prstGeom>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2" name="Rectangle 51"/>
          <p:cNvSpPr/>
          <p:nvPr/>
        </p:nvSpPr>
        <p:spPr>
          <a:xfrm rot="909087">
            <a:off x="7767692" y="3734826"/>
            <a:ext cx="232756" cy="246221"/>
          </a:xfrm>
          <a:prstGeom prst="rect">
            <a:avLst/>
          </a:prstGeom>
          <a:ln>
            <a:noFill/>
          </a:ln>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3" name="Rectangle 52"/>
          <p:cNvSpPr/>
          <p:nvPr/>
        </p:nvSpPr>
        <p:spPr>
          <a:xfrm rot="909087">
            <a:off x="4026385" y="3577607"/>
            <a:ext cx="232756" cy="246221"/>
          </a:xfrm>
          <a:prstGeom prst="rect">
            <a:avLst/>
          </a:prstGeom>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4" name="Rectangle 53"/>
          <p:cNvSpPr/>
          <p:nvPr/>
        </p:nvSpPr>
        <p:spPr>
          <a:xfrm rot="909087">
            <a:off x="7767692" y="3577607"/>
            <a:ext cx="232756" cy="246221"/>
          </a:xfrm>
          <a:prstGeom prst="rect">
            <a:avLst/>
          </a:prstGeom>
          <a:ln>
            <a:noFill/>
          </a:ln>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cxnSp>
        <p:nvCxnSpPr>
          <p:cNvPr id="55" name="Straight Connector 54"/>
          <p:cNvCxnSpPr/>
          <p:nvPr/>
        </p:nvCxnSpPr>
        <p:spPr>
          <a:xfrm rot="-540000" flipV="1">
            <a:off x="5725401" y="3899399"/>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 flipV="1">
            <a:off x="5717226" y="400057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 flipV="1">
            <a:off x="5844724" y="3146203"/>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 flipV="1">
            <a:off x="5205322" y="331499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 flipV="1">
            <a:off x="5200438" y="348754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 flipV="1">
            <a:off x="5192427" y="340062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 flipV="1">
            <a:off x="5841586" y="306929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 flipV="1">
            <a:off x="5851483" y="322851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 flipV="1">
            <a:off x="5851484" y="331450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773852" y="3419865"/>
            <a:ext cx="497693" cy="276999"/>
          </a:xfrm>
          <a:prstGeom prst="rect">
            <a:avLst/>
          </a:prstGeom>
          <a:noFill/>
          <a:ln>
            <a:noFill/>
          </a:ln>
        </p:spPr>
        <p:txBody>
          <a:bodyPr wrap="square" rtlCol="0">
            <a:spAutoFit/>
          </a:bodyPr>
          <a:lstStyle/>
          <a:p>
            <a:r>
              <a:rPr lang="en-US" sz="1200" dirty="0">
                <a:solidFill>
                  <a:schemeClr val="bg2"/>
                </a:solidFill>
              </a:rPr>
              <a:t>10</a:t>
            </a:r>
          </a:p>
        </p:txBody>
      </p:sp>
      <p:sp>
        <p:nvSpPr>
          <p:cNvPr id="65" name="TextBox 64"/>
          <p:cNvSpPr txBox="1"/>
          <p:nvPr/>
        </p:nvSpPr>
        <p:spPr>
          <a:xfrm>
            <a:off x="4075629" y="3411476"/>
            <a:ext cx="497693" cy="276999"/>
          </a:xfrm>
          <a:prstGeom prst="rect">
            <a:avLst/>
          </a:prstGeom>
          <a:noFill/>
        </p:spPr>
        <p:txBody>
          <a:bodyPr wrap="square" rtlCol="0">
            <a:spAutoFit/>
          </a:bodyPr>
          <a:lstStyle/>
          <a:p>
            <a:r>
              <a:rPr lang="en-US" sz="1200" dirty="0">
                <a:solidFill>
                  <a:schemeClr val="bg2"/>
                </a:solidFill>
              </a:rPr>
              <a:t>4</a:t>
            </a:r>
          </a:p>
        </p:txBody>
      </p:sp>
      <p:sp>
        <p:nvSpPr>
          <p:cNvPr id="66" name="TextBox 65"/>
          <p:cNvSpPr txBox="1"/>
          <p:nvPr/>
        </p:nvSpPr>
        <p:spPr>
          <a:xfrm>
            <a:off x="4074757" y="3587727"/>
            <a:ext cx="497693" cy="276999"/>
          </a:xfrm>
          <a:prstGeom prst="rect">
            <a:avLst/>
          </a:prstGeom>
          <a:noFill/>
        </p:spPr>
        <p:txBody>
          <a:bodyPr wrap="square" rtlCol="0">
            <a:spAutoFit/>
          </a:bodyPr>
          <a:lstStyle/>
          <a:p>
            <a:r>
              <a:rPr lang="en-US" sz="1200" dirty="0">
                <a:solidFill>
                  <a:schemeClr val="bg2"/>
                </a:solidFill>
              </a:rPr>
              <a:t>5</a:t>
            </a:r>
          </a:p>
        </p:txBody>
      </p:sp>
      <p:sp>
        <p:nvSpPr>
          <p:cNvPr id="72" name="TextBox 71"/>
          <p:cNvSpPr txBox="1"/>
          <p:nvPr/>
        </p:nvSpPr>
        <p:spPr>
          <a:xfrm>
            <a:off x="7765463" y="3589083"/>
            <a:ext cx="497693" cy="276999"/>
          </a:xfrm>
          <a:prstGeom prst="rect">
            <a:avLst/>
          </a:prstGeom>
          <a:noFill/>
          <a:ln>
            <a:noFill/>
          </a:ln>
        </p:spPr>
        <p:txBody>
          <a:bodyPr wrap="square" rtlCol="0">
            <a:spAutoFit/>
          </a:bodyPr>
          <a:lstStyle/>
          <a:p>
            <a:r>
              <a:rPr lang="en-US" sz="1200" dirty="0">
                <a:solidFill>
                  <a:schemeClr val="bg2"/>
                </a:solidFill>
              </a:rPr>
              <a:t>13</a:t>
            </a:r>
          </a:p>
        </p:txBody>
      </p:sp>
      <p:sp>
        <p:nvSpPr>
          <p:cNvPr id="73" name="TextBox 72"/>
          <p:cNvSpPr txBox="1"/>
          <p:nvPr/>
        </p:nvSpPr>
        <p:spPr>
          <a:xfrm>
            <a:off x="7766871" y="3755535"/>
            <a:ext cx="497693" cy="276999"/>
          </a:xfrm>
          <a:prstGeom prst="rect">
            <a:avLst/>
          </a:prstGeom>
          <a:noFill/>
          <a:ln>
            <a:noFill/>
          </a:ln>
        </p:spPr>
        <p:txBody>
          <a:bodyPr wrap="square" rtlCol="0">
            <a:spAutoFit/>
          </a:bodyPr>
          <a:lstStyle/>
          <a:p>
            <a:r>
              <a:rPr lang="en-US" sz="1200" dirty="0">
                <a:solidFill>
                  <a:schemeClr val="bg2"/>
                </a:solidFill>
              </a:rPr>
              <a:t>16</a:t>
            </a:r>
          </a:p>
        </p:txBody>
      </p:sp>
      <p:cxnSp>
        <p:nvCxnSpPr>
          <p:cNvPr id="74" name="Straight Connector 73"/>
          <p:cNvCxnSpPr/>
          <p:nvPr/>
        </p:nvCxnSpPr>
        <p:spPr>
          <a:xfrm rot="-540000" flipV="1">
            <a:off x="5198728" y="357056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5" name="Google Shape;70;p13"/>
          <p:cNvSpPr txBox="1"/>
          <p:nvPr/>
        </p:nvSpPr>
        <p:spPr>
          <a:xfrm>
            <a:off x="-22357" y="1694982"/>
            <a:ext cx="2403633" cy="2589636"/>
          </a:xfrm>
          <a:prstGeom prst="rect">
            <a:avLst/>
          </a:prstGeom>
          <a:noFill/>
          <a:ln>
            <a:noFill/>
          </a:ln>
        </p:spPr>
        <p:txBody>
          <a:bodyPr spcFirstLastPara="1" wrap="square" lIns="91425" tIns="91425" rIns="91425" bIns="91425" anchor="t" anchorCtr="0">
            <a:noAutofit/>
          </a:bodyPr>
          <a:lstStyle/>
          <a:p>
            <a:pPr lvl="0"/>
            <a:endParaRPr lang="en-US" dirty="0">
              <a:solidFill>
                <a:srgbClr val="FF0000"/>
              </a:solidFill>
              <a:latin typeface="Roboto"/>
              <a:ea typeface="Roboto"/>
              <a:cs typeface="Roboto"/>
              <a:sym typeface="Roboto"/>
            </a:endParaRPr>
          </a:p>
          <a:p>
            <a:pPr lvl="0"/>
            <a:r>
              <a:rPr lang="en-US" dirty="0">
                <a:solidFill>
                  <a:srgbClr val="FF0000"/>
                </a:solidFill>
                <a:latin typeface="Roboto"/>
                <a:ea typeface="Roboto"/>
                <a:cs typeface="Roboto"/>
                <a:sym typeface="Roboto"/>
              </a:rPr>
              <a:t>A non-starter may enter into any service order position</a:t>
            </a:r>
          </a:p>
          <a:p>
            <a:pPr lvl="0"/>
            <a:endParaRPr lang="en-US" dirty="0">
              <a:solidFill>
                <a:srgbClr val="FF0000"/>
              </a:solidFill>
              <a:latin typeface="Roboto"/>
              <a:ea typeface="Roboto"/>
              <a:cs typeface="Roboto"/>
              <a:sym typeface="Roboto"/>
            </a:endParaRPr>
          </a:p>
          <a:p>
            <a:pPr lvl="0"/>
            <a:r>
              <a:rPr lang="en-US" dirty="0">
                <a:solidFill>
                  <a:srgbClr val="FF0000"/>
                </a:solidFill>
                <a:latin typeface="Roboto"/>
                <a:ea typeface="Roboto"/>
                <a:cs typeface="Roboto"/>
                <a:sym typeface="Roboto"/>
              </a:rPr>
              <a:t>This allows for multiple players to enter within the same service order position</a:t>
            </a:r>
          </a:p>
          <a:p>
            <a:pPr lvl="0"/>
            <a:endParaRPr lang="en-US" dirty="0">
              <a:solidFill>
                <a:srgbClr val="FF0000"/>
              </a:solidFill>
              <a:latin typeface="Roboto"/>
              <a:ea typeface="Roboto"/>
              <a:cs typeface="Roboto"/>
              <a:sym typeface="Roboto"/>
            </a:endParaRPr>
          </a:p>
          <a:p>
            <a:pPr lvl="0"/>
            <a:r>
              <a:rPr lang="en-US" dirty="0">
                <a:solidFill>
                  <a:srgbClr val="FF0000"/>
                </a:solidFill>
                <a:latin typeface="Roboto"/>
                <a:ea typeface="Roboto"/>
                <a:cs typeface="Roboto"/>
                <a:sym typeface="Roboto"/>
              </a:rPr>
              <a:t>However, a starter (or any substitute that enters the game), may only return to the SAME service order position.</a:t>
            </a:r>
          </a:p>
        </p:txBody>
      </p:sp>
      <p:sp>
        <p:nvSpPr>
          <p:cNvPr id="76" name="TextBox 75"/>
          <p:cNvSpPr txBox="1"/>
          <p:nvPr/>
        </p:nvSpPr>
        <p:spPr>
          <a:xfrm>
            <a:off x="5624008" y="4100177"/>
            <a:ext cx="609012" cy="276999"/>
          </a:xfrm>
          <a:prstGeom prst="rect">
            <a:avLst/>
          </a:prstGeom>
          <a:noFill/>
          <a:ln>
            <a:noFill/>
          </a:ln>
        </p:spPr>
        <p:txBody>
          <a:bodyPr wrap="square" rtlCol="0">
            <a:spAutoFit/>
          </a:bodyPr>
          <a:lstStyle/>
          <a:p>
            <a:r>
              <a:rPr lang="en-US" sz="1200" dirty="0">
                <a:solidFill>
                  <a:schemeClr val="bg2"/>
                </a:solidFill>
              </a:rPr>
              <a:t>16 10</a:t>
            </a:r>
          </a:p>
        </p:txBody>
      </p:sp>
      <p:sp>
        <p:nvSpPr>
          <p:cNvPr id="77" name="TextBox 76"/>
          <p:cNvSpPr txBox="1"/>
          <p:nvPr/>
        </p:nvSpPr>
        <p:spPr>
          <a:xfrm>
            <a:off x="5615292" y="4312509"/>
            <a:ext cx="609012" cy="276999"/>
          </a:xfrm>
          <a:prstGeom prst="rect">
            <a:avLst/>
          </a:prstGeom>
          <a:noFill/>
          <a:ln>
            <a:noFill/>
          </a:ln>
        </p:spPr>
        <p:txBody>
          <a:bodyPr wrap="square" rtlCol="0">
            <a:spAutoFit/>
          </a:bodyPr>
          <a:lstStyle/>
          <a:p>
            <a:r>
              <a:rPr lang="en-US" sz="1200" dirty="0">
                <a:solidFill>
                  <a:schemeClr val="bg2"/>
                </a:solidFill>
              </a:rPr>
              <a:t>16 14</a:t>
            </a:r>
          </a:p>
        </p:txBody>
      </p:sp>
      <p:cxnSp>
        <p:nvCxnSpPr>
          <p:cNvPr id="79" name="Straight Connector 78"/>
          <p:cNvCxnSpPr/>
          <p:nvPr/>
        </p:nvCxnSpPr>
        <p:spPr>
          <a:xfrm rot="-540000" flipV="1">
            <a:off x="5198727" y="3656451"/>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 flipV="1">
            <a:off x="5201128" y="373279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 flipV="1">
            <a:off x="5212888" y="380978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 flipV="1">
            <a:off x="5191648" y="3891948"/>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 flipV="1">
            <a:off x="5194049" y="396829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 flipV="1">
            <a:off x="5329662" y="305440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 flipV="1">
            <a:off x="5331060" y="312313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684649" y="3226547"/>
            <a:ext cx="290007" cy="276999"/>
          </a:xfrm>
          <a:prstGeom prst="rect">
            <a:avLst/>
          </a:prstGeom>
          <a:noFill/>
          <a:ln>
            <a:noFill/>
          </a:ln>
        </p:spPr>
        <p:txBody>
          <a:bodyPr wrap="square" rtlCol="0">
            <a:spAutoFit/>
          </a:bodyPr>
          <a:lstStyle/>
          <a:p>
            <a:r>
              <a:rPr lang="en-US" sz="1200" dirty="0">
                <a:solidFill>
                  <a:schemeClr val="bg2"/>
                </a:solidFill>
              </a:rPr>
              <a:t>6</a:t>
            </a:r>
          </a:p>
        </p:txBody>
      </p:sp>
      <p:cxnSp>
        <p:nvCxnSpPr>
          <p:cNvPr id="87" name="Straight Connector 86"/>
          <p:cNvCxnSpPr/>
          <p:nvPr/>
        </p:nvCxnSpPr>
        <p:spPr>
          <a:xfrm rot="-540000" flipV="1">
            <a:off x="6419972" y="4370883"/>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8" name="Google Shape;70;p13"/>
          <p:cNvSpPr txBox="1"/>
          <p:nvPr/>
        </p:nvSpPr>
        <p:spPr>
          <a:xfrm>
            <a:off x="-191853" y="4589508"/>
            <a:ext cx="9335853" cy="425168"/>
          </a:xfrm>
          <a:prstGeom prst="rect">
            <a:avLst/>
          </a:prstGeom>
          <a:noFill/>
          <a:ln>
            <a:noFill/>
          </a:ln>
        </p:spPr>
        <p:txBody>
          <a:bodyPr spcFirstLastPara="1" wrap="square" lIns="91425" tIns="91425" rIns="91425" bIns="91425" anchor="t" anchorCtr="0">
            <a:noAutofit/>
          </a:bodyPr>
          <a:lstStyle/>
          <a:p>
            <a:pPr lvl="0" indent="228600"/>
            <a:r>
              <a:rPr lang="en-US" sz="1600" dirty="0">
                <a:solidFill>
                  <a:schemeClr val="bg2"/>
                </a:solidFill>
                <a:latin typeface="Roboto"/>
                <a:ea typeface="Roboto"/>
                <a:cs typeface="Roboto"/>
                <a:sym typeface="Roboto"/>
              </a:rPr>
              <a:t>In short, multiple players can play in single spot.  But, a single player cannot play in multiple spots!</a:t>
            </a:r>
          </a:p>
        </p:txBody>
      </p:sp>
    </p:spTree>
    <p:extLst>
      <p:ext uri="{BB962C8B-B14F-4D97-AF65-F5344CB8AC3E}">
        <p14:creationId xmlns:p14="http://schemas.microsoft.com/office/powerpoint/2010/main" val="203928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1500" fill="hold"/>
                                        <p:tgtEl>
                                          <p:spTgt spid="86"/>
                                        </p:tgtEl>
                                        <p:attrNameLst>
                                          <p:attrName>ppt_x</p:attrName>
                                        </p:attrNameLst>
                                      </p:cBhvr>
                                      <p:tavLst>
                                        <p:tav tm="0">
                                          <p:val>
                                            <p:strVal val="0-#ppt_w/2"/>
                                          </p:val>
                                        </p:tav>
                                        <p:tav tm="100000">
                                          <p:val>
                                            <p:strVal val="#ppt_x"/>
                                          </p:val>
                                        </p:tav>
                                      </p:tavLst>
                                    </p:anim>
                                    <p:anim calcmode="lin" valueType="num">
                                      <p:cBhvr additive="base">
                                        <p:cTn id="8" dur="1500" fill="hold"/>
                                        <p:tgtEl>
                                          <p:spTgt spid="86"/>
                                        </p:tgtEl>
                                        <p:attrNameLst>
                                          <p:attrName>ppt_y</p:attrName>
                                        </p:attrNameLst>
                                      </p:cBhvr>
                                      <p:tavLst>
                                        <p:tav tm="0">
                                          <p:val>
                                            <p:strVal val="#ppt_y"/>
                                          </p:val>
                                        </p:tav>
                                        <p:tav tm="100000">
                                          <p:val>
                                            <p:strVal val="#ppt_y"/>
                                          </p:val>
                                        </p:tav>
                                      </p:tavLst>
                                    </p:anim>
                                  </p:childTnLst>
                                </p:cTn>
                              </p:par>
                              <p:par>
                                <p:cTn id="9" presetID="26" presetClass="entr" presetSubtype="0" fill="hold" nodeType="with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wipe(down)">
                                      <p:cBhvr>
                                        <p:cTn id="11" dur="435">
                                          <p:stCondLst>
                                            <p:cond delay="0"/>
                                          </p:stCondLst>
                                        </p:cTn>
                                        <p:tgtEl>
                                          <p:spTgt spid="87"/>
                                        </p:tgtEl>
                                      </p:cBhvr>
                                    </p:animEffect>
                                    <p:anim calcmode="lin" valueType="num">
                                      <p:cBhvr>
                                        <p:cTn id="12" dur="1367"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87"/>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87"/>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87"/>
                                        </p:tgtEl>
                                        <p:attrNameLst>
                                          <p:attrName>ppt_y</p:attrName>
                                        </p:attrNameLst>
                                      </p:cBhvr>
                                      <p:tavLst>
                                        <p:tav tm="0" fmla="#ppt_y-sin(pi*$)/81">
                                          <p:val>
                                            <p:fltVal val="0"/>
                                          </p:val>
                                        </p:tav>
                                        <p:tav tm="100000">
                                          <p:val>
                                            <p:fltVal val="1"/>
                                          </p:val>
                                        </p:tav>
                                      </p:tavLst>
                                    </p:anim>
                                    <p:animScale>
                                      <p:cBhvr>
                                        <p:cTn id="17" dur="20">
                                          <p:stCondLst>
                                            <p:cond delay="487"/>
                                          </p:stCondLst>
                                        </p:cTn>
                                        <p:tgtEl>
                                          <p:spTgt spid="87"/>
                                        </p:tgtEl>
                                      </p:cBhvr>
                                      <p:to x="100000" y="60000"/>
                                    </p:animScale>
                                    <p:animScale>
                                      <p:cBhvr>
                                        <p:cTn id="18" dur="124" decel="50000">
                                          <p:stCondLst>
                                            <p:cond delay="507"/>
                                          </p:stCondLst>
                                        </p:cTn>
                                        <p:tgtEl>
                                          <p:spTgt spid="87"/>
                                        </p:tgtEl>
                                      </p:cBhvr>
                                      <p:to x="100000" y="100000"/>
                                    </p:animScale>
                                    <p:animScale>
                                      <p:cBhvr>
                                        <p:cTn id="19" dur="20">
                                          <p:stCondLst>
                                            <p:cond delay="984"/>
                                          </p:stCondLst>
                                        </p:cTn>
                                        <p:tgtEl>
                                          <p:spTgt spid="87"/>
                                        </p:tgtEl>
                                      </p:cBhvr>
                                      <p:to x="100000" y="80000"/>
                                    </p:animScale>
                                    <p:animScale>
                                      <p:cBhvr>
                                        <p:cTn id="20" dur="124" decel="50000">
                                          <p:stCondLst>
                                            <p:cond delay="1004"/>
                                          </p:stCondLst>
                                        </p:cTn>
                                        <p:tgtEl>
                                          <p:spTgt spid="87"/>
                                        </p:tgtEl>
                                      </p:cBhvr>
                                      <p:to x="100000" y="100000"/>
                                    </p:animScale>
                                    <p:animScale>
                                      <p:cBhvr>
                                        <p:cTn id="21" dur="20">
                                          <p:stCondLst>
                                            <p:cond delay="1231"/>
                                          </p:stCondLst>
                                        </p:cTn>
                                        <p:tgtEl>
                                          <p:spTgt spid="87"/>
                                        </p:tgtEl>
                                      </p:cBhvr>
                                      <p:to x="100000" y="90000"/>
                                    </p:animScale>
                                    <p:animScale>
                                      <p:cBhvr>
                                        <p:cTn id="22" dur="124" decel="50000">
                                          <p:stCondLst>
                                            <p:cond delay="1251"/>
                                          </p:stCondLst>
                                        </p:cTn>
                                        <p:tgtEl>
                                          <p:spTgt spid="87"/>
                                        </p:tgtEl>
                                      </p:cBhvr>
                                      <p:to x="100000" y="100000"/>
                                    </p:animScale>
                                    <p:animScale>
                                      <p:cBhvr>
                                        <p:cTn id="23" dur="20">
                                          <p:stCondLst>
                                            <p:cond delay="1356"/>
                                          </p:stCondLst>
                                        </p:cTn>
                                        <p:tgtEl>
                                          <p:spTgt spid="87"/>
                                        </p:tgtEl>
                                      </p:cBhvr>
                                      <p:to x="100000" y="95000"/>
                                    </p:animScale>
                                    <p:animScale>
                                      <p:cBhvr>
                                        <p:cTn id="24" dur="124" decel="50000">
                                          <p:stCondLst>
                                            <p:cond delay="1376"/>
                                          </p:stCondLst>
                                        </p:cTn>
                                        <p:tgtEl>
                                          <p:spTgt spid="8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a:picLocks noChangeAspect="1"/>
          </p:cNvPicPr>
          <p:nvPr/>
        </p:nvPicPr>
        <p:blipFill rotWithShape="1">
          <a:blip r:embed="rId4">
            <a:extLst>
              <a:ext uri="{28A0092B-C50C-407E-A947-70E740481C1C}">
                <a14:useLocalDpi xmlns:a14="http://schemas.microsoft.com/office/drawing/2010/main" val="0"/>
              </a:ext>
            </a:extLst>
          </a:blip>
          <a:srcRect l="284" t="94" r="696" b="51823"/>
          <a:stretch/>
        </p:blipFill>
        <p:spPr>
          <a:xfrm>
            <a:off x="2355845" y="2229421"/>
            <a:ext cx="6611691" cy="2317218"/>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32055" y="1765577"/>
            <a:ext cx="9143999" cy="425168"/>
          </a:xfrm>
          <a:prstGeom prst="rect">
            <a:avLst/>
          </a:prstGeom>
          <a:noFill/>
          <a:ln>
            <a:noFill/>
          </a:ln>
        </p:spPr>
        <p:txBody>
          <a:bodyPr spcFirstLastPara="1" wrap="square" lIns="91425" tIns="91425" rIns="91425" bIns="91425" anchor="t" anchorCtr="0">
            <a:noAutofit/>
          </a:bodyPr>
          <a:lstStyle/>
          <a:p>
            <a:pPr lvl="0" indent="228600"/>
            <a:endParaRPr lang="en-US" sz="1600" dirty="0">
              <a:solidFill>
                <a:schemeClr val="bg2"/>
              </a:solidFill>
              <a:latin typeface="Roboto"/>
              <a:ea typeface="Roboto"/>
              <a:cs typeface="Roboto"/>
              <a:sym typeface="Roboto"/>
            </a:endParaRP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Roboto"/>
                <a:cs typeface="Roboto"/>
                <a:sym typeface="Caveat"/>
              </a:rPr>
              <a:t>Back to the game…</a:t>
            </a:r>
            <a:endParaRPr sz="2400" dirty="0">
              <a:latin typeface="Roboto"/>
              <a:ea typeface="Roboto"/>
              <a:cs typeface="Roboto"/>
              <a:sym typeface="Roboto"/>
            </a:endParaRPr>
          </a:p>
        </p:txBody>
      </p:sp>
      <p:sp>
        <p:nvSpPr>
          <p:cNvPr id="2" name="Rectangle 1"/>
          <p:cNvSpPr/>
          <p:nvPr/>
        </p:nvSpPr>
        <p:spPr>
          <a:xfrm>
            <a:off x="5749901" y="2424696"/>
            <a:ext cx="949299" cy="261610"/>
          </a:xfrm>
          <a:prstGeom prst="rect">
            <a:avLst/>
          </a:prstGeom>
        </p:spPr>
        <p:txBody>
          <a:bodyPr wrap="none">
            <a:spAutoFit/>
          </a:bodyPr>
          <a:lstStyle/>
          <a:p>
            <a:r>
              <a:rPr lang="en-US" sz="1050" dirty="0">
                <a:solidFill>
                  <a:schemeClr val="bg2"/>
                </a:solidFill>
                <a:latin typeface="Roboto"/>
                <a:ea typeface="Roboto"/>
                <a:cs typeface="Roboto"/>
                <a:sym typeface="Roboto"/>
              </a:rPr>
              <a:t>Holyoke HS </a:t>
            </a:r>
            <a:endParaRPr lang="en-US" sz="1050" dirty="0">
              <a:solidFill>
                <a:schemeClr val="bg2"/>
              </a:solidFill>
            </a:endParaRPr>
          </a:p>
        </p:txBody>
      </p:sp>
      <p:sp>
        <p:nvSpPr>
          <p:cNvPr id="3" name="Rectangle 2"/>
          <p:cNvSpPr/>
          <p:nvPr/>
        </p:nvSpPr>
        <p:spPr>
          <a:xfrm>
            <a:off x="5747848" y="2574693"/>
            <a:ext cx="739305" cy="246221"/>
          </a:xfrm>
          <a:prstGeom prst="rect">
            <a:avLst/>
          </a:prstGeom>
        </p:spPr>
        <p:txBody>
          <a:bodyPr wrap="none">
            <a:spAutoFit/>
          </a:bodyPr>
          <a:lstStyle/>
          <a:p>
            <a:r>
              <a:rPr lang="en-US" sz="1000" dirty="0">
                <a:solidFill>
                  <a:schemeClr val="bg2"/>
                </a:solidFill>
                <a:latin typeface="Roboto"/>
                <a:ea typeface="Roboto"/>
                <a:cs typeface="Roboto"/>
                <a:sym typeface="Roboto"/>
              </a:rPr>
              <a:t>Tigers HS</a:t>
            </a:r>
            <a:endParaRPr lang="en-US" sz="1000" dirty="0">
              <a:solidFill>
                <a:schemeClr val="bg2"/>
              </a:solidFill>
            </a:endParaRPr>
          </a:p>
        </p:txBody>
      </p:sp>
      <p:sp>
        <p:nvSpPr>
          <p:cNvPr id="9" name="Oval 8"/>
          <p:cNvSpPr/>
          <p:nvPr/>
        </p:nvSpPr>
        <p:spPr>
          <a:xfrm>
            <a:off x="7210927" y="2471389"/>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218949" y="2631810"/>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272043" y="2740327"/>
            <a:ext cx="684803" cy="307777"/>
          </a:xfrm>
          <a:prstGeom prst="rect">
            <a:avLst/>
          </a:prstGeom>
        </p:spPr>
        <p:txBody>
          <a:bodyPr wrap="none">
            <a:spAutoFit/>
          </a:bodyPr>
          <a:lstStyle/>
          <a:p>
            <a:r>
              <a:rPr lang="en-US" dirty="0">
                <a:solidFill>
                  <a:schemeClr val="bg2"/>
                </a:solidFill>
                <a:latin typeface="Roboto"/>
                <a:ea typeface="Roboto"/>
                <a:cs typeface="Roboto"/>
                <a:sym typeface="Roboto"/>
              </a:rPr>
              <a:t>Tigers</a:t>
            </a:r>
            <a:endParaRPr lang="en-US" dirty="0"/>
          </a:p>
        </p:txBody>
      </p:sp>
      <p:sp>
        <p:nvSpPr>
          <p:cNvPr id="19" name="Oval 18"/>
          <p:cNvSpPr/>
          <p:nvPr/>
        </p:nvSpPr>
        <p:spPr>
          <a:xfrm>
            <a:off x="5869549" y="2896848"/>
            <a:ext cx="228832" cy="118386"/>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2" name="TextBox 31"/>
          <p:cNvSpPr txBox="1"/>
          <p:nvPr/>
        </p:nvSpPr>
        <p:spPr>
          <a:xfrm>
            <a:off x="6469899" y="3276954"/>
            <a:ext cx="320206" cy="1079783"/>
          </a:xfrm>
          <a:prstGeom prst="rect">
            <a:avLst/>
          </a:prstGeom>
          <a:noFill/>
        </p:spPr>
        <p:txBody>
          <a:bodyPr wrap="square" rtlCol="0">
            <a:spAutoFit/>
          </a:bodyPr>
          <a:lstStyle/>
          <a:p>
            <a:pPr>
              <a:spcAft>
                <a:spcPts val="100"/>
              </a:spcAft>
            </a:pPr>
            <a:r>
              <a:rPr lang="en-US" sz="1000" dirty="0"/>
              <a:t>3</a:t>
            </a:r>
          </a:p>
          <a:p>
            <a:pPr>
              <a:spcAft>
                <a:spcPts val="100"/>
              </a:spcAft>
            </a:pPr>
            <a:r>
              <a:rPr lang="en-US" sz="1000" dirty="0"/>
              <a:t>7</a:t>
            </a:r>
          </a:p>
          <a:p>
            <a:pPr>
              <a:spcAft>
                <a:spcPts val="100"/>
              </a:spcAft>
            </a:pPr>
            <a:r>
              <a:rPr lang="en-US" sz="1000" dirty="0"/>
              <a:t>4</a:t>
            </a:r>
          </a:p>
          <a:p>
            <a:pPr>
              <a:spcAft>
                <a:spcPts val="100"/>
              </a:spcAft>
            </a:pPr>
            <a:r>
              <a:rPr lang="en-US" sz="1000" dirty="0"/>
              <a:t>1</a:t>
            </a:r>
          </a:p>
          <a:p>
            <a:pPr>
              <a:spcAft>
                <a:spcPts val="100"/>
              </a:spcAft>
            </a:pPr>
            <a:r>
              <a:rPr lang="en-US" sz="1000" dirty="0"/>
              <a:t>9</a:t>
            </a:r>
          </a:p>
          <a:p>
            <a:pPr>
              <a:spcAft>
                <a:spcPts val="100"/>
              </a:spcAft>
            </a:pPr>
            <a:r>
              <a:rPr lang="en-US" sz="1000" dirty="0"/>
              <a:t>2</a:t>
            </a:r>
          </a:p>
        </p:txBody>
      </p:sp>
      <p:sp>
        <p:nvSpPr>
          <p:cNvPr id="33" name="TextBox 32"/>
          <p:cNvSpPr txBox="1"/>
          <p:nvPr/>
        </p:nvSpPr>
        <p:spPr>
          <a:xfrm>
            <a:off x="6480822" y="2856338"/>
            <a:ext cx="456187" cy="276999"/>
          </a:xfrm>
          <a:prstGeom prst="rect">
            <a:avLst/>
          </a:prstGeom>
          <a:noFill/>
          <a:ln>
            <a:noFill/>
          </a:ln>
        </p:spPr>
        <p:txBody>
          <a:bodyPr wrap="square" rtlCol="0">
            <a:spAutoFit/>
          </a:bodyPr>
          <a:lstStyle/>
          <a:p>
            <a:r>
              <a:rPr lang="en-US" sz="1200" dirty="0">
                <a:solidFill>
                  <a:schemeClr val="bg2"/>
                </a:solidFill>
              </a:rPr>
              <a:t>5</a:t>
            </a:r>
          </a:p>
        </p:txBody>
      </p:sp>
      <p:sp>
        <p:nvSpPr>
          <p:cNvPr id="34" name="TextBox 33"/>
          <p:cNvSpPr txBox="1"/>
          <p:nvPr/>
        </p:nvSpPr>
        <p:spPr>
          <a:xfrm>
            <a:off x="2740109" y="3276954"/>
            <a:ext cx="320206" cy="1079783"/>
          </a:xfrm>
          <a:prstGeom prst="rect">
            <a:avLst/>
          </a:prstGeom>
          <a:noFill/>
        </p:spPr>
        <p:txBody>
          <a:bodyPr wrap="square" rtlCol="0">
            <a:spAutoFit/>
          </a:bodyPr>
          <a:lstStyle/>
          <a:p>
            <a:pPr>
              <a:spcAft>
                <a:spcPts val="100"/>
              </a:spcAft>
            </a:pPr>
            <a:r>
              <a:rPr lang="en-US" sz="1000" dirty="0">
                <a:solidFill>
                  <a:schemeClr val="bg2"/>
                </a:solidFill>
              </a:rPr>
              <a:t>4</a:t>
            </a:r>
          </a:p>
          <a:p>
            <a:pPr>
              <a:spcAft>
                <a:spcPts val="100"/>
              </a:spcAft>
            </a:pPr>
            <a:r>
              <a:rPr lang="en-US" sz="1000" dirty="0">
                <a:solidFill>
                  <a:schemeClr val="bg2"/>
                </a:solidFill>
              </a:rPr>
              <a:t>8</a:t>
            </a:r>
          </a:p>
          <a:p>
            <a:pPr>
              <a:spcAft>
                <a:spcPts val="100"/>
              </a:spcAft>
            </a:pPr>
            <a:r>
              <a:rPr lang="en-US" sz="1000" dirty="0">
                <a:solidFill>
                  <a:schemeClr val="bg2"/>
                </a:solidFill>
              </a:rPr>
              <a:t>2</a:t>
            </a:r>
          </a:p>
          <a:p>
            <a:pPr>
              <a:spcAft>
                <a:spcPts val="100"/>
              </a:spcAft>
            </a:pPr>
            <a:r>
              <a:rPr lang="en-US" sz="1000" dirty="0">
                <a:solidFill>
                  <a:schemeClr val="bg2"/>
                </a:solidFill>
              </a:rPr>
              <a:t>1</a:t>
            </a:r>
          </a:p>
          <a:p>
            <a:pPr>
              <a:spcAft>
                <a:spcPts val="100"/>
              </a:spcAft>
            </a:pPr>
            <a:r>
              <a:rPr lang="en-US" sz="1000" dirty="0">
                <a:solidFill>
                  <a:schemeClr val="bg2"/>
                </a:solidFill>
              </a:rPr>
              <a:t>3</a:t>
            </a:r>
          </a:p>
          <a:p>
            <a:pPr>
              <a:spcAft>
                <a:spcPts val="100"/>
              </a:spcAft>
            </a:pPr>
            <a:r>
              <a:rPr lang="en-US" sz="1000" dirty="0">
                <a:solidFill>
                  <a:schemeClr val="bg2"/>
                </a:solidFill>
              </a:rPr>
              <a:t>9</a:t>
            </a:r>
          </a:p>
        </p:txBody>
      </p:sp>
      <p:sp>
        <p:nvSpPr>
          <p:cNvPr id="35" name="TextBox 34"/>
          <p:cNvSpPr txBox="1"/>
          <p:nvPr/>
        </p:nvSpPr>
        <p:spPr>
          <a:xfrm>
            <a:off x="2740109" y="2851301"/>
            <a:ext cx="456187" cy="276999"/>
          </a:xfrm>
          <a:prstGeom prst="rect">
            <a:avLst/>
          </a:prstGeom>
          <a:noFill/>
        </p:spPr>
        <p:txBody>
          <a:bodyPr wrap="square" rtlCol="0">
            <a:spAutoFit/>
          </a:bodyPr>
          <a:lstStyle/>
          <a:p>
            <a:r>
              <a:rPr lang="en-US" sz="1200" dirty="0">
                <a:solidFill>
                  <a:schemeClr val="bg2"/>
                </a:solidFill>
              </a:rPr>
              <a:t>X</a:t>
            </a:r>
          </a:p>
        </p:txBody>
      </p:sp>
      <p:sp>
        <p:nvSpPr>
          <p:cNvPr id="20" name="Rectangle 19"/>
          <p:cNvSpPr/>
          <p:nvPr/>
        </p:nvSpPr>
        <p:spPr>
          <a:xfrm>
            <a:off x="3145428" y="2268709"/>
            <a:ext cx="923651"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3/14/20</a:t>
            </a:r>
          </a:p>
        </p:txBody>
      </p:sp>
      <p:sp>
        <p:nvSpPr>
          <p:cNvPr id="21" name="Rectangle 20"/>
          <p:cNvSpPr/>
          <p:nvPr/>
        </p:nvSpPr>
        <p:spPr>
          <a:xfrm>
            <a:off x="3609639" y="2429301"/>
            <a:ext cx="1433145" cy="261610"/>
          </a:xfrm>
          <a:prstGeom prst="rect">
            <a:avLst/>
          </a:prstGeom>
        </p:spPr>
        <p:txBody>
          <a:bodyPr wrap="square">
            <a:spAutoFit/>
          </a:bodyPr>
          <a:lstStyle/>
          <a:p>
            <a:r>
              <a:rPr lang="en-US" sz="1050" dirty="0">
                <a:solidFill>
                  <a:schemeClr val="bg2"/>
                </a:solidFill>
                <a:latin typeface="Roboto"/>
                <a:ea typeface="Roboto"/>
                <a:cs typeface="Roboto"/>
                <a:sym typeface="Roboto"/>
              </a:rPr>
              <a:t>Holyoke HS</a:t>
            </a:r>
            <a:endParaRPr lang="en-US" sz="1050" dirty="0">
              <a:solidFill>
                <a:schemeClr val="bg2"/>
              </a:solidFill>
            </a:endParaRPr>
          </a:p>
        </p:txBody>
      </p:sp>
      <p:sp>
        <p:nvSpPr>
          <p:cNvPr id="22" name="Rectangle 21"/>
          <p:cNvSpPr/>
          <p:nvPr/>
        </p:nvSpPr>
        <p:spPr>
          <a:xfrm>
            <a:off x="4891116" y="2431684"/>
            <a:ext cx="263214" cy="261610"/>
          </a:xfrm>
          <a:prstGeom prst="rect">
            <a:avLst/>
          </a:prstGeom>
        </p:spPr>
        <p:txBody>
          <a:bodyPr wrap="none">
            <a:spAutoFit/>
          </a:bodyPr>
          <a:lstStyle/>
          <a:p>
            <a:r>
              <a:rPr lang="en-US" sz="1050" dirty="0">
                <a:solidFill>
                  <a:schemeClr val="bg2"/>
                </a:solidFill>
                <a:latin typeface="Roboto"/>
                <a:ea typeface="Roboto"/>
                <a:cs typeface="Roboto"/>
                <a:sym typeface="Roboto"/>
              </a:rPr>
              <a:t>1</a:t>
            </a:r>
            <a:endParaRPr lang="en-US" sz="1050" dirty="0">
              <a:solidFill>
                <a:schemeClr val="bg2"/>
              </a:solidFill>
            </a:endParaRPr>
          </a:p>
        </p:txBody>
      </p:sp>
      <p:sp>
        <p:nvSpPr>
          <p:cNvPr id="23" name="Rectangle 22"/>
          <p:cNvSpPr/>
          <p:nvPr/>
        </p:nvSpPr>
        <p:spPr>
          <a:xfrm>
            <a:off x="4322463" y="2260605"/>
            <a:ext cx="922047"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6:30 pm</a:t>
            </a:r>
          </a:p>
        </p:txBody>
      </p:sp>
      <p:sp>
        <p:nvSpPr>
          <p:cNvPr id="24" name="Rectangle 23"/>
          <p:cNvSpPr/>
          <p:nvPr/>
        </p:nvSpPr>
        <p:spPr>
          <a:xfrm>
            <a:off x="3389560" y="2578534"/>
            <a:ext cx="1396536"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William Morgan</a:t>
            </a:r>
          </a:p>
        </p:txBody>
      </p:sp>
      <p:sp>
        <p:nvSpPr>
          <p:cNvPr id="25" name="Rectangle 24"/>
          <p:cNvSpPr/>
          <p:nvPr/>
        </p:nvSpPr>
        <p:spPr>
          <a:xfrm rot="655564">
            <a:off x="7772501" y="3242682"/>
            <a:ext cx="223138" cy="215444"/>
          </a:xfrm>
          <a:prstGeom prst="rect">
            <a:avLst/>
          </a:prstGeom>
          <a:ln>
            <a:noFill/>
          </a:ln>
        </p:spPr>
        <p:txBody>
          <a:bodyPr wrap="none">
            <a:spAutoFit/>
          </a:bodyPr>
          <a:lstStyle/>
          <a:p>
            <a:r>
              <a:rPr lang="en-US" sz="800" b="1" dirty="0">
                <a:solidFill>
                  <a:schemeClr val="bg2"/>
                </a:solidFill>
                <a:latin typeface="Roboto"/>
                <a:ea typeface="Roboto"/>
                <a:sym typeface="Roboto"/>
              </a:rPr>
              <a:t>/</a:t>
            </a:r>
            <a:endParaRPr lang="en-US" sz="800" b="1" dirty="0">
              <a:solidFill>
                <a:schemeClr val="bg2"/>
              </a:solidFill>
            </a:endParaRPr>
          </a:p>
        </p:txBody>
      </p:sp>
      <p:cxnSp>
        <p:nvCxnSpPr>
          <p:cNvPr id="7" name="Straight Connector 6"/>
          <p:cNvCxnSpPr/>
          <p:nvPr/>
        </p:nvCxnSpPr>
        <p:spPr>
          <a:xfrm rot="-540000" flipV="1">
            <a:off x="5731070" y="304810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 flipV="1">
            <a:off x="5732468" y="313339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 flipV="1">
            <a:off x="5740857" y="321728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 flipV="1">
            <a:off x="5740857" y="330117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556640" y="2742574"/>
            <a:ext cx="832279" cy="307777"/>
          </a:xfrm>
          <a:prstGeom prst="rect">
            <a:avLst/>
          </a:prstGeom>
        </p:spPr>
        <p:txBody>
          <a:bodyPr wrap="none">
            <a:spAutoFit/>
          </a:bodyPr>
          <a:lstStyle/>
          <a:p>
            <a:r>
              <a:rPr lang="en-US" dirty="0">
                <a:solidFill>
                  <a:schemeClr val="bg2"/>
                </a:solidFill>
                <a:latin typeface="Roboto"/>
                <a:ea typeface="Roboto"/>
                <a:cs typeface="Roboto"/>
                <a:sym typeface="Roboto"/>
              </a:rPr>
              <a:t>Holyoke</a:t>
            </a:r>
            <a:endParaRPr lang="en-US" dirty="0">
              <a:solidFill>
                <a:schemeClr val="bg2"/>
              </a:solidFill>
            </a:endParaRPr>
          </a:p>
        </p:txBody>
      </p:sp>
      <p:sp>
        <p:nvSpPr>
          <p:cNvPr id="30" name="TextBox 29"/>
          <p:cNvSpPr txBox="1"/>
          <p:nvPr/>
        </p:nvSpPr>
        <p:spPr>
          <a:xfrm>
            <a:off x="7814208" y="3250647"/>
            <a:ext cx="290007" cy="276999"/>
          </a:xfrm>
          <a:prstGeom prst="rect">
            <a:avLst/>
          </a:prstGeom>
          <a:noFill/>
          <a:ln>
            <a:noFill/>
          </a:ln>
        </p:spPr>
        <p:txBody>
          <a:bodyPr wrap="square" rtlCol="0">
            <a:spAutoFit/>
          </a:bodyPr>
          <a:lstStyle/>
          <a:p>
            <a:r>
              <a:rPr lang="en-US" sz="1200" dirty="0">
                <a:solidFill>
                  <a:schemeClr val="bg2"/>
                </a:solidFill>
              </a:rPr>
              <a:t>4</a:t>
            </a:r>
          </a:p>
        </p:txBody>
      </p:sp>
      <p:cxnSp>
        <p:nvCxnSpPr>
          <p:cNvPr id="39" name="Straight Connector 38"/>
          <p:cNvCxnSpPr/>
          <p:nvPr/>
        </p:nvCxnSpPr>
        <p:spPr>
          <a:xfrm rot="-540000" flipV="1">
            <a:off x="5200438" y="306932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 flipV="1">
            <a:off x="5192049" y="3163879"/>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 flipV="1">
            <a:off x="5204634" y="323164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rot="704574">
            <a:off x="4008979" y="3252424"/>
            <a:ext cx="367636" cy="246221"/>
          </a:xfrm>
          <a:prstGeom prst="rect">
            <a:avLst/>
          </a:prstGeom>
        </p:spPr>
        <p:txBody>
          <a:bodyPr wrap="square">
            <a:spAutoFit/>
          </a:bodyPr>
          <a:lstStyle/>
          <a:p>
            <a:r>
              <a:rPr lang="en-US" sz="1000" b="1" dirty="0">
                <a:solidFill>
                  <a:schemeClr val="bg2"/>
                </a:solidFill>
                <a:latin typeface="Roboto"/>
                <a:ea typeface="Roboto"/>
                <a:sym typeface="Roboto"/>
              </a:rPr>
              <a:t>/</a:t>
            </a:r>
            <a:endParaRPr lang="en-US" sz="1000" b="1" dirty="0">
              <a:solidFill>
                <a:schemeClr val="bg2"/>
              </a:solidFill>
            </a:endParaRPr>
          </a:p>
        </p:txBody>
      </p:sp>
      <p:cxnSp>
        <p:nvCxnSpPr>
          <p:cNvPr id="40" name="Straight Connector 39"/>
          <p:cNvCxnSpPr/>
          <p:nvPr/>
        </p:nvCxnSpPr>
        <p:spPr>
          <a:xfrm rot="-540000" flipV="1">
            <a:off x="5734539" y="338404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069079" y="3244712"/>
            <a:ext cx="290007" cy="276999"/>
          </a:xfrm>
          <a:prstGeom prst="rect">
            <a:avLst/>
          </a:prstGeom>
          <a:noFill/>
        </p:spPr>
        <p:txBody>
          <a:bodyPr wrap="square" rtlCol="0">
            <a:spAutoFit/>
          </a:bodyPr>
          <a:lstStyle/>
          <a:p>
            <a:r>
              <a:rPr lang="en-US" sz="1200" dirty="0">
                <a:solidFill>
                  <a:schemeClr val="bg2"/>
                </a:solidFill>
              </a:rPr>
              <a:t>3</a:t>
            </a:r>
          </a:p>
        </p:txBody>
      </p:sp>
      <p:cxnSp>
        <p:nvCxnSpPr>
          <p:cNvPr id="43" name="Straight Connector 42"/>
          <p:cNvCxnSpPr/>
          <p:nvPr/>
        </p:nvCxnSpPr>
        <p:spPr>
          <a:xfrm rot="-540000" flipV="1">
            <a:off x="5731070" y="348634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 flipV="1">
            <a:off x="5727600" y="3579348"/>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 flipV="1">
            <a:off x="5737330" y="363959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 flipV="1">
            <a:off x="5725401" y="381731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 flipV="1">
            <a:off x="5725402" y="373347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rot="909087">
            <a:off x="7770479" y="3380436"/>
            <a:ext cx="232756" cy="246221"/>
          </a:xfrm>
          <a:prstGeom prst="rect">
            <a:avLst/>
          </a:prstGeom>
          <a:ln>
            <a:noFill/>
          </a:ln>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0" name="Rectangle 49"/>
          <p:cNvSpPr/>
          <p:nvPr/>
        </p:nvSpPr>
        <p:spPr>
          <a:xfrm rot="909087">
            <a:off x="4030499" y="3398601"/>
            <a:ext cx="232756" cy="246221"/>
          </a:xfrm>
          <a:prstGeom prst="rect">
            <a:avLst/>
          </a:prstGeom>
        </p:spPr>
        <p:txBody>
          <a:bodyPr wrap="squar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1" name="Rectangle 50"/>
          <p:cNvSpPr/>
          <p:nvPr/>
        </p:nvSpPr>
        <p:spPr>
          <a:xfrm rot="909087">
            <a:off x="4022270" y="3743714"/>
            <a:ext cx="232756" cy="246221"/>
          </a:xfrm>
          <a:prstGeom prst="rect">
            <a:avLst/>
          </a:prstGeom>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2" name="Rectangle 51"/>
          <p:cNvSpPr/>
          <p:nvPr/>
        </p:nvSpPr>
        <p:spPr>
          <a:xfrm rot="909087">
            <a:off x="7767692" y="3734826"/>
            <a:ext cx="232756" cy="246221"/>
          </a:xfrm>
          <a:prstGeom prst="rect">
            <a:avLst/>
          </a:prstGeom>
          <a:ln>
            <a:noFill/>
          </a:ln>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3" name="Rectangle 52"/>
          <p:cNvSpPr/>
          <p:nvPr/>
        </p:nvSpPr>
        <p:spPr>
          <a:xfrm rot="909087">
            <a:off x="4026385" y="3577607"/>
            <a:ext cx="232756" cy="246221"/>
          </a:xfrm>
          <a:prstGeom prst="rect">
            <a:avLst/>
          </a:prstGeom>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4" name="Rectangle 53"/>
          <p:cNvSpPr/>
          <p:nvPr/>
        </p:nvSpPr>
        <p:spPr>
          <a:xfrm rot="909087">
            <a:off x="7767692" y="3577607"/>
            <a:ext cx="232756" cy="246221"/>
          </a:xfrm>
          <a:prstGeom prst="rect">
            <a:avLst/>
          </a:prstGeom>
          <a:ln>
            <a:noFill/>
          </a:ln>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cxnSp>
        <p:nvCxnSpPr>
          <p:cNvPr id="55" name="Straight Connector 54"/>
          <p:cNvCxnSpPr/>
          <p:nvPr/>
        </p:nvCxnSpPr>
        <p:spPr>
          <a:xfrm rot="-540000" flipV="1">
            <a:off x="5725401" y="3899399"/>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 flipV="1">
            <a:off x="5717226" y="400057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 flipV="1">
            <a:off x="5844724" y="3146203"/>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 flipV="1">
            <a:off x="5205322" y="331499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 flipV="1">
            <a:off x="5200438" y="348754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 flipV="1">
            <a:off x="5192427" y="340062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 flipV="1">
            <a:off x="5841586" y="306929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 flipV="1">
            <a:off x="5851483" y="322851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 flipV="1">
            <a:off x="5851484" y="331450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773852" y="3419865"/>
            <a:ext cx="497693" cy="276999"/>
          </a:xfrm>
          <a:prstGeom prst="rect">
            <a:avLst/>
          </a:prstGeom>
          <a:noFill/>
          <a:ln>
            <a:noFill/>
          </a:ln>
        </p:spPr>
        <p:txBody>
          <a:bodyPr wrap="square" rtlCol="0">
            <a:spAutoFit/>
          </a:bodyPr>
          <a:lstStyle/>
          <a:p>
            <a:r>
              <a:rPr lang="en-US" sz="1200" dirty="0">
                <a:solidFill>
                  <a:schemeClr val="bg2"/>
                </a:solidFill>
              </a:rPr>
              <a:t>10</a:t>
            </a:r>
          </a:p>
        </p:txBody>
      </p:sp>
      <p:sp>
        <p:nvSpPr>
          <p:cNvPr id="65" name="TextBox 64"/>
          <p:cNvSpPr txBox="1"/>
          <p:nvPr/>
        </p:nvSpPr>
        <p:spPr>
          <a:xfrm>
            <a:off x="4075629" y="3411476"/>
            <a:ext cx="497693" cy="276999"/>
          </a:xfrm>
          <a:prstGeom prst="rect">
            <a:avLst/>
          </a:prstGeom>
          <a:noFill/>
        </p:spPr>
        <p:txBody>
          <a:bodyPr wrap="square" rtlCol="0">
            <a:spAutoFit/>
          </a:bodyPr>
          <a:lstStyle/>
          <a:p>
            <a:r>
              <a:rPr lang="en-US" sz="1200" dirty="0">
                <a:solidFill>
                  <a:schemeClr val="bg2"/>
                </a:solidFill>
              </a:rPr>
              <a:t>4</a:t>
            </a:r>
          </a:p>
        </p:txBody>
      </p:sp>
      <p:sp>
        <p:nvSpPr>
          <p:cNvPr id="66" name="TextBox 65"/>
          <p:cNvSpPr txBox="1"/>
          <p:nvPr/>
        </p:nvSpPr>
        <p:spPr>
          <a:xfrm>
            <a:off x="4074757" y="3587727"/>
            <a:ext cx="497693" cy="276999"/>
          </a:xfrm>
          <a:prstGeom prst="rect">
            <a:avLst/>
          </a:prstGeom>
          <a:noFill/>
        </p:spPr>
        <p:txBody>
          <a:bodyPr wrap="square" rtlCol="0">
            <a:spAutoFit/>
          </a:bodyPr>
          <a:lstStyle/>
          <a:p>
            <a:r>
              <a:rPr lang="en-US" sz="1200" dirty="0">
                <a:solidFill>
                  <a:schemeClr val="bg2"/>
                </a:solidFill>
              </a:rPr>
              <a:t>5</a:t>
            </a:r>
          </a:p>
        </p:txBody>
      </p:sp>
      <p:sp>
        <p:nvSpPr>
          <p:cNvPr id="72" name="TextBox 71"/>
          <p:cNvSpPr txBox="1"/>
          <p:nvPr/>
        </p:nvSpPr>
        <p:spPr>
          <a:xfrm>
            <a:off x="7765463" y="3589083"/>
            <a:ext cx="497693" cy="276999"/>
          </a:xfrm>
          <a:prstGeom prst="rect">
            <a:avLst/>
          </a:prstGeom>
          <a:noFill/>
          <a:ln>
            <a:noFill/>
          </a:ln>
        </p:spPr>
        <p:txBody>
          <a:bodyPr wrap="square" rtlCol="0">
            <a:spAutoFit/>
          </a:bodyPr>
          <a:lstStyle/>
          <a:p>
            <a:r>
              <a:rPr lang="en-US" sz="1200" dirty="0">
                <a:solidFill>
                  <a:schemeClr val="bg2"/>
                </a:solidFill>
              </a:rPr>
              <a:t>13</a:t>
            </a:r>
          </a:p>
        </p:txBody>
      </p:sp>
      <p:sp>
        <p:nvSpPr>
          <p:cNvPr id="73" name="TextBox 72"/>
          <p:cNvSpPr txBox="1"/>
          <p:nvPr/>
        </p:nvSpPr>
        <p:spPr>
          <a:xfrm>
            <a:off x="7766871" y="3755535"/>
            <a:ext cx="497693" cy="276999"/>
          </a:xfrm>
          <a:prstGeom prst="rect">
            <a:avLst/>
          </a:prstGeom>
          <a:noFill/>
          <a:ln>
            <a:noFill/>
          </a:ln>
        </p:spPr>
        <p:txBody>
          <a:bodyPr wrap="square" rtlCol="0">
            <a:spAutoFit/>
          </a:bodyPr>
          <a:lstStyle/>
          <a:p>
            <a:r>
              <a:rPr lang="en-US" sz="1200" dirty="0">
                <a:solidFill>
                  <a:schemeClr val="bg2"/>
                </a:solidFill>
              </a:rPr>
              <a:t>16</a:t>
            </a:r>
          </a:p>
        </p:txBody>
      </p:sp>
      <p:cxnSp>
        <p:nvCxnSpPr>
          <p:cNvPr id="74" name="Straight Connector 73"/>
          <p:cNvCxnSpPr/>
          <p:nvPr/>
        </p:nvCxnSpPr>
        <p:spPr>
          <a:xfrm rot="-540000" flipV="1">
            <a:off x="5198728" y="357056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5" name="Google Shape;70;p13"/>
          <p:cNvSpPr txBox="1"/>
          <p:nvPr/>
        </p:nvSpPr>
        <p:spPr>
          <a:xfrm>
            <a:off x="-22357" y="1973796"/>
            <a:ext cx="2403633" cy="2589636"/>
          </a:xfrm>
          <a:prstGeom prst="rect">
            <a:avLst/>
          </a:prstGeom>
          <a:noFill/>
          <a:ln>
            <a:noFill/>
          </a:ln>
        </p:spPr>
        <p:txBody>
          <a:bodyPr spcFirstLastPara="1" wrap="square" lIns="91425" tIns="91425" rIns="91425" bIns="91425" anchor="t" anchorCtr="0">
            <a:noAutofit/>
          </a:bodyPr>
          <a:lstStyle/>
          <a:p>
            <a:pPr lvl="0"/>
            <a:endParaRPr lang="en-US" dirty="0">
              <a:solidFill>
                <a:srgbClr val="FF0000"/>
              </a:solidFill>
              <a:latin typeface="Roboto"/>
              <a:ea typeface="Roboto"/>
              <a:cs typeface="Roboto"/>
              <a:sym typeface="Roboto"/>
            </a:endParaRPr>
          </a:p>
          <a:p>
            <a:pPr lvl="0"/>
            <a:r>
              <a:rPr lang="en-US" dirty="0">
                <a:solidFill>
                  <a:srgbClr val="FF0000"/>
                </a:solidFill>
                <a:latin typeface="Roboto"/>
                <a:ea typeface="Roboto"/>
                <a:cs typeface="Roboto"/>
                <a:sym typeface="Roboto"/>
              </a:rPr>
              <a:t>Holyoke #1 serves and gets points 15 &amp; 16 before the Tigers side-out.</a:t>
            </a:r>
          </a:p>
          <a:p>
            <a:pPr lvl="0"/>
            <a:endParaRPr lang="en-US" dirty="0">
              <a:solidFill>
                <a:srgbClr val="FF0000"/>
              </a:solidFill>
              <a:latin typeface="Roboto"/>
              <a:ea typeface="Roboto"/>
              <a:cs typeface="Roboto"/>
              <a:sym typeface="Roboto"/>
            </a:endParaRPr>
          </a:p>
          <a:p>
            <a:pPr lvl="0"/>
            <a:r>
              <a:rPr lang="en-US" dirty="0">
                <a:solidFill>
                  <a:srgbClr val="FF0000"/>
                </a:solidFill>
                <a:latin typeface="Roboto"/>
                <a:ea typeface="Roboto"/>
                <a:cs typeface="Roboto"/>
                <a:sym typeface="Roboto"/>
              </a:rPr>
              <a:t>1) Exit score  2) Side-out </a:t>
            </a:r>
            <a:r>
              <a:rPr lang="en-US" dirty="0" err="1">
                <a:solidFill>
                  <a:srgbClr val="FF0000"/>
                </a:solidFill>
                <a:latin typeface="Roboto"/>
                <a:ea typeface="Roboto"/>
                <a:cs typeface="Roboto"/>
                <a:sym typeface="Roboto"/>
              </a:rPr>
              <a:t>pt</a:t>
            </a:r>
            <a:br>
              <a:rPr lang="en-US" dirty="0">
                <a:solidFill>
                  <a:srgbClr val="FF0000"/>
                </a:solidFill>
                <a:latin typeface="Roboto"/>
                <a:ea typeface="Roboto"/>
                <a:cs typeface="Roboto"/>
                <a:sym typeface="Roboto"/>
              </a:rPr>
            </a:br>
            <a:r>
              <a:rPr lang="en-US" dirty="0">
                <a:solidFill>
                  <a:srgbClr val="FF0000"/>
                </a:solidFill>
                <a:latin typeface="Roboto"/>
                <a:ea typeface="Roboto"/>
                <a:cs typeface="Roboto"/>
                <a:sym typeface="Roboto"/>
              </a:rPr>
              <a:t>3) Determine next server</a:t>
            </a:r>
          </a:p>
          <a:p>
            <a:pPr lvl="0"/>
            <a:endParaRPr lang="en-US" dirty="0">
              <a:solidFill>
                <a:srgbClr val="FF0000"/>
              </a:solidFill>
              <a:latin typeface="Roboto"/>
              <a:ea typeface="Roboto"/>
              <a:cs typeface="Roboto"/>
              <a:sym typeface="Roboto"/>
            </a:endParaRPr>
          </a:p>
          <a:p>
            <a:pPr lvl="0"/>
            <a:r>
              <a:rPr lang="en-US" dirty="0">
                <a:solidFill>
                  <a:schemeClr val="bg2"/>
                </a:solidFill>
                <a:latin typeface="Roboto"/>
                <a:ea typeface="Roboto"/>
                <a:cs typeface="Roboto"/>
                <a:sym typeface="Roboto"/>
              </a:rPr>
              <a:t>As you look and see it should be #9 for the Tigers, you see the Libero back with the ball, ready to serve.</a:t>
            </a:r>
            <a:endParaRPr lang="en-US" dirty="0">
              <a:solidFill>
                <a:srgbClr val="FF0000"/>
              </a:solidFill>
              <a:latin typeface="Roboto"/>
              <a:ea typeface="Roboto"/>
              <a:cs typeface="Roboto"/>
              <a:sym typeface="Roboto"/>
            </a:endParaRPr>
          </a:p>
        </p:txBody>
      </p:sp>
      <p:sp>
        <p:nvSpPr>
          <p:cNvPr id="76" name="TextBox 75"/>
          <p:cNvSpPr txBox="1"/>
          <p:nvPr/>
        </p:nvSpPr>
        <p:spPr>
          <a:xfrm>
            <a:off x="5624008" y="4100177"/>
            <a:ext cx="609012" cy="276999"/>
          </a:xfrm>
          <a:prstGeom prst="rect">
            <a:avLst/>
          </a:prstGeom>
          <a:noFill/>
          <a:ln>
            <a:noFill/>
          </a:ln>
        </p:spPr>
        <p:txBody>
          <a:bodyPr wrap="square" rtlCol="0">
            <a:spAutoFit/>
          </a:bodyPr>
          <a:lstStyle/>
          <a:p>
            <a:r>
              <a:rPr lang="en-US" sz="1200" dirty="0">
                <a:solidFill>
                  <a:schemeClr val="bg2"/>
                </a:solidFill>
              </a:rPr>
              <a:t>16 10</a:t>
            </a:r>
          </a:p>
        </p:txBody>
      </p:sp>
      <p:sp>
        <p:nvSpPr>
          <p:cNvPr id="77" name="TextBox 76"/>
          <p:cNvSpPr txBox="1"/>
          <p:nvPr/>
        </p:nvSpPr>
        <p:spPr>
          <a:xfrm>
            <a:off x="5615292" y="4312509"/>
            <a:ext cx="609012" cy="276999"/>
          </a:xfrm>
          <a:prstGeom prst="rect">
            <a:avLst/>
          </a:prstGeom>
          <a:noFill/>
          <a:ln>
            <a:noFill/>
          </a:ln>
        </p:spPr>
        <p:txBody>
          <a:bodyPr wrap="square" rtlCol="0">
            <a:spAutoFit/>
          </a:bodyPr>
          <a:lstStyle/>
          <a:p>
            <a:r>
              <a:rPr lang="en-US" sz="1200" dirty="0">
                <a:solidFill>
                  <a:schemeClr val="bg2"/>
                </a:solidFill>
              </a:rPr>
              <a:t>16 14</a:t>
            </a:r>
          </a:p>
        </p:txBody>
      </p:sp>
      <p:cxnSp>
        <p:nvCxnSpPr>
          <p:cNvPr id="79" name="Straight Connector 78"/>
          <p:cNvCxnSpPr/>
          <p:nvPr/>
        </p:nvCxnSpPr>
        <p:spPr>
          <a:xfrm rot="-540000" flipV="1">
            <a:off x="5198727" y="3656451"/>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 flipV="1">
            <a:off x="5201128" y="373279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 flipV="1">
            <a:off x="5212888" y="380978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 flipV="1">
            <a:off x="5191648" y="3891948"/>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 flipV="1">
            <a:off x="5194049" y="396829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 flipV="1">
            <a:off x="5329662" y="305440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 flipV="1">
            <a:off x="5331060" y="312313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684649" y="3226547"/>
            <a:ext cx="290007" cy="276999"/>
          </a:xfrm>
          <a:prstGeom prst="rect">
            <a:avLst/>
          </a:prstGeom>
          <a:noFill/>
          <a:ln>
            <a:noFill/>
          </a:ln>
        </p:spPr>
        <p:txBody>
          <a:bodyPr wrap="square" rtlCol="0">
            <a:spAutoFit/>
          </a:bodyPr>
          <a:lstStyle/>
          <a:p>
            <a:r>
              <a:rPr lang="en-US" sz="1200" dirty="0">
                <a:solidFill>
                  <a:schemeClr val="bg2"/>
                </a:solidFill>
              </a:rPr>
              <a:t>6</a:t>
            </a:r>
          </a:p>
        </p:txBody>
      </p:sp>
      <p:cxnSp>
        <p:nvCxnSpPr>
          <p:cNvPr id="87" name="Straight Connector 86"/>
          <p:cNvCxnSpPr/>
          <p:nvPr/>
        </p:nvCxnSpPr>
        <p:spPr>
          <a:xfrm rot="-540000" flipV="1">
            <a:off x="6425504" y="4370883"/>
            <a:ext cx="110637"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8" name="Google Shape;70;p13"/>
          <p:cNvSpPr txBox="1"/>
          <p:nvPr/>
        </p:nvSpPr>
        <p:spPr>
          <a:xfrm>
            <a:off x="49956" y="1680347"/>
            <a:ext cx="9044987" cy="425168"/>
          </a:xfrm>
          <a:prstGeom prst="rect">
            <a:avLst/>
          </a:prstGeom>
          <a:noFill/>
          <a:ln>
            <a:noFill/>
          </a:ln>
        </p:spPr>
        <p:txBody>
          <a:bodyPr spcFirstLastPara="1" wrap="square" lIns="91425" tIns="91425" rIns="91425" bIns="91425" anchor="t" anchorCtr="0">
            <a:noAutofit/>
          </a:bodyPr>
          <a:lstStyle/>
          <a:p>
            <a:pPr lvl="0" indent="228600"/>
            <a:r>
              <a:rPr lang="en-US" sz="1600" dirty="0">
                <a:solidFill>
                  <a:schemeClr val="bg2"/>
                </a:solidFill>
                <a:latin typeface="Roboto"/>
                <a:ea typeface="Roboto"/>
                <a:cs typeface="Roboto"/>
                <a:sym typeface="Roboto"/>
              </a:rPr>
              <a:t>Holyoke has 14 pts and #1 is still serving. The Tigers just used both time-outs and subbed in #6 </a:t>
            </a:r>
          </a:p>
        </p:txBody>
      </p:sp>
      <p:sp>
        <p:nvSpPr>
          <p:cNvPr id="88" name="Google Shape;70;p13"/>
          <p:cNvSpPr txBox="1"/>
          <p:nvPr/>
        </p:nvSpPr>
        <p:spPr>
          <a:xfrm>
            <a:off x="-200031" y="4675769"/>
            <a:ext cx="9167567" cy="425168"/>
          </a:xfrm>
          <a:prstGeom prst="rect">
            <a:avLst/>
          </a:prstGeom>
          <a:noFill/>
          <a:ln>
            <a:noFill/>
          </a:ln>
        </p:spPr>
        <p:txBody>
          <a:bodyPr spcFirstLastPara="1" wrap="square" lIns="91425" tIns="91425" rIns="91425" bIns="91425" anchor="t" anchorCtr="0">
            <a:noAutofit/>
          </a:bodyPr>
          <a:lstStyle/>
          <a:p>
            <a:pPr lvl="0" indent="228600"/>
            <a:r>
              <a:rPr lang="en-US" sz="1600" u="sng" dirty="0">
                <a:solidFill>
                  <a:srgbClr val="FF0000"/>
                </a:solidFill>
                <a:latin typeface="Roboto"/>
                <a:ea typeface="Roboto"/>
                <a:cs typeface="Roboto"/>
                <a:sym typeface="Roboto"/>
              </a:rPr>
              <a:t>The libero is allowed to serve in 1 rotation, so let’s mark this spot with a triangle (and slash Rd 1)</a:t>
            </a:r>
          </a:p>
        </p:txBody>
      </p:sp>
      <p:cxnSp>
        <p:nvCxnSpPr>
          <p:cNvPr id="89" name="Straight Connector 88"/>
          <p:cNvCxnSpPr/>
          <p:nvPr/>
        </p:nvCxnSpPr>
        <p:spPr>
          <a:xfrm rot="-540000" flipV="1">
            <a:off x="5340024" y="3216664"/>
            <a:ext cx="121701"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 flipV="1">
            <a:off x="5333642" y="3302132"/>
            <a:ext cx="121701"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4024705" y="3765156"/>
            <a:ext cx="497693" cy="276999"/>
          </a:xfrm>
          <a:prstGeom prst="rect">
            <a:avLst/>
          </a:prstGeom>
          <a:noFill/>
        </p:spPr>
        <p:txBody>
          <a:bodyPr wrap="square" rtlCol="0">
            <a:spAutoFit/>
          </a:bodyPr>
          <a:lstStyle/>
          <a:p>
            <a:r>
              <a:rPr lang="en-US" sz="1200" dirty="0">
                <a:solidFill>
                  <a:srgbClr val="FF0000"/>
                </a:solidFill>
              </a:rPr>
              <a:t>16</a:t>
            </a:r>
          </a:p>
        </p:txBody>
      </p:sp>
      <p:cxnSp>
        <p:nvCxnSpPr>
          <p:cNvPr id="92" name="Straight Connector 91"/>
          <p:cNvCxnSpPr/>
          <p:nvPr/>
        </p:nvCxnSpPr>
        <p:spPr>
          <a:xfrm rot="-540000" flipV="1">
            <a:off x="5856739" y="3386979"/>
            <a:ext cx="121701"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630002" y="4057514"/>
            <a:ext cx="1184206" cy="0"/>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3" name="Isosceles Triangle 92"/>
          <p:cNvSpPr/>
          <p:nvPr/>
        </p:nvSpPr>
        <p:spPr>
          <a:xfrm>
            <a:off x="6236959" y="3970444"/>
            <a:ext cx="192608" cy="158568"/>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95" name="Straight Connector 94"/>
          <p:cNvCxnSpPr/>
          <p:nvPr/>
        </p:nvCxnSpPr>
        <p:spPr>
          <a:xfrm rot="-540000" flipV="1">
            <a:off x="7827244" y="3984989"/>
            <a:ext cx="109083"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07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499"/>
                                          </p:stCondLst>
                                        </p:cTn>
                                        <p:tgtEl>
                                          <p:spTgt spid="78"/>
                                        </p:tgtEl>
                                        <p:attrNameLst>
                                          <p:attrName>style.visibility</p:attrName>
                                        </p:attrNameLst>
                                      </p:cBhvr>
                                      <p:to>
                                        <p:strVal val="visible"/>
                                      </p:to>
                                    </p:set>
                                  </p:childTnLst>
                                </p:cTn>
                              </p:par>
                            </p:childTnLst>
                          </p:cTn>
                        </p:par>
                        <p:par>
                          <p:cTn id="7" fill="hold">
                            <p:stCondLst>
                              <p:cond delay="1000"/>
                            </p:stCondLst>
                            <p:childTnLst>
                              <p:par>
                                <p:cTn id="8" presetID="10" presetClass="entr" presetSubtype="0" fill="hold" nodeType="afterEffect">
                                  <p:stCondLst>
                                    <p:cond delay="2500"/>
                                  </p:stCondLst>
                                  <p:childTnLst>
                                    <p:set>
                                      <p:cBhvr>
                                        <p:cTn id="9" dur="1" fill="hold">
                                          <p:stCondLst>
                                            <p:cond delay="0"/>
                                          </p:stCondLst>
                                        </p:cTn>
                                        <p:tgtEl>
                                          <p:spTgt spid="75">
                                            <p:txEl>
                                              <p:pRg st="1" end="1"/>
                                            </p:txEl>
                                          </p:spTgt>
                                        </p:tgtEl>
                                        <p:attrNameLst>
                                          <p:attrName>style.visibility</p:attrName>
                                        </p:attrNameLst>
                                      </p:cBhvr>
                                      <p:to>
                                        <p:strVal val="visible"/>
                                      </p:to>
                                    </p:set>
                                    <p:animEffect transition="in" filter="fade">
                                      <p:cBhvr>
                                        <p:cTn id="10" dur="1000"/>
                                        <p:tgtEl>
                                          <p:spTgt spid="75">
                                            <p:txEl>
                                              <p:pRg st="1" end="1"/>
                                            </p:txEl>
                                          </p:spTgt>
                                        </p:tgtEl>
                                      </p:cBhvr>
                                    </p:animEffect>
                                  </p:childTnLst>
                                </p:cTn>
                              </p:par>
                            </p:childTnLst>
                          </p:cTn>
                        </p:par>
                        <p:par>
                          <p:cTn id="11" fill="hold">
                            <p:stCondLst>
                              <p:cond delay="4500"/>
                            </p:stCondLst>
                            <p:childTnLst>
                              <p:par>
                                <p:cTn id="12" presetID="26" presetClass="entr" presetSubtype="0" fill="hold" nodeType="afterEffect">
                                  <p:stCondLst>
                                    <p:cond delay="500"/>
                                  </p:stCondLst>
                                  <p:childTnLst>
                                    <p:set>
                                      <p:cBhvr>
                                        <p:cTn id="13" dur="1" fill="hold">
                                          <p:stCondLst>
                                            <p:cond delay="0"/>
                                          </p:stCondLst>
                                        </p:cTn>
                                        <p:tgtEl>
                                          <p:spTgt spid="89"/>
                                        </p:tgtEl>
                                        <p:attrNameLst>
                                          <p:attrName>style.visibility</p:attrName>
                                        </p:attrNameLst>
                                      </p:cBhvr>
                                      <p:to>
                                        <p:strVal val="visible"/>
                                      </p:to>
                                    </p:set>
                                    <p:animEffect transition="in" filter="wipe(down)">
                                      <p:cBhvr>
                                        <p:cTn id="14" dur="507">
                                          <p:stCondLst>
                                            <p:cond delay="0"/>
                                          </p:stCondLst>
                                        </p:cTn>
                                        <p:tgtEl>
                                          <p:spTgt spid="89"/>
                                        </p:tgtEl>
                                      </p:cBhvr>
                                    </p:animEffect>
                                    <p:anim calcmode="lin" valueType="num">
                                      <p:cBhvr>
                                        <p:cTn id="15" dur="1594"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16" dur="581"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17" dur="581" tmFilter="0, 0; 0.125,0.2665; 0.25,0.4; 0.375,0.465; 0.5,0.5;  0.625,0.535; 0.75,0.6; 0.875,0.7335; 1,1">
                                          <p:stCondLst>
                                            <p:cond delay="581"/>
                                          </p:stCondLst>
                                        </p:cTn>
                                        <p:tgtEl>
                                          <p:spTgt spid="89"/>
                                        </p:tgtEl>
                                        <p:attrNameLst>
                                          <p:attrName>ppt_y</p:attrName>
                                        </p:attrNameLst>
                                      </p:cBhvr>
                                      <p:tavLst>
                                        <p:tav tm="0" fmla="#ppt_y-sin(pi*$)/9">
                                          <p:val>
                                            <p:fltVal val="0"/>
                                          </p:val>
                                        </p:tav>
                                        <p:tav tm="100000">
                                          <p:val>
                                            <p:fltVal val="1"/>
                                          </p:val>
                                        </p:tav>
                                      </p:tavLst>
                                    </p:anim>
                                    <p:anim calcmode="lin" valueType="num">
                                      <p:cBhvr>
                                        <p:cTn id="18" dur="290" tmFilter="0, 0; 0.125,0.2665; 0.25,0.4; 0.375,0.465; 0.5,0.5;  0.625,0.535; 0.75,0.6; 0.875,0.7335; 1,1">
                                          <p:stCondLst>
                                            <p:cond delay="1159"/>
                                          </p:stCondLst>
                                        </p:cTn>
                                        <p:tgtEl>
                                          <p:spTgt spid="89"/>
                                        </p:tgtEl>
                                        <p:attrNameLst>
                                          <p:attrName>ppt_y</p:attrName>
                                        </p:attrNameLst>
                                      </p:cBhvr>
                                      <p:tavLst>
                                        <p:tav tm="0" fmla="#ppt_y-sin(pi*$)/27">
                                          <p:val>
                                            <p:fltVal val="0"/>
                                          </p:val>
                                        </p:tav>
                                        <p:tav tm="100000">
                                          <p:val>
                                            <p:fltVal val="1"/>
                                          </p:val>
                                        </p:tav>
                                      </p:tavLst>
                                    </p:anim>
                                    <p:anim calcmode="lin" valueType="num">
                                      <p:cBhvr>
                                        <p:cTn id="19" dur="144" tmFilter="0, 0; 0.125,0.2665; 0.25,0.4; 0.375,0.465; 0.5,0.5;  0.625,0.535; 0.75,0.6; 0.875,0.7335; 1,1">
                                          <p:stCondLst>
                                            <p:cond delay="1449"/>
                                          </p:stCondLst>
                                        </p:cTn>
                                        <p:tgtEl>
                                          <p:spTgt spid="89"/>
                                        </p:tgtEl>
                                        <p:attrNameLst>
                                          <p:attrName>ppt_y</p:attrName>
                                        </p:attrNameLst>
                                      </p:cBhvr>
                                      <p:tavLst>
                                        <p:tav tm="0" fmla="#ppt_y-sin(pi*$)/81">
                                          <p:val>
                                            <p:fltVal val="0"/>
                                          </p:val>
                                        </p:tav>
                                        <p:tav tm="100000">
                                          <p:val>
                                            <p:fltVal val="1"/>
                                          </p:val>
                                        </p:tav>
                                      </p:tavLst>
                                    </p:anim>
                                    <p:animScale>
                                      <p:cBhvr>
                                        <p:cTn id="20" dur="23">
                                          <p:stCondLst>
                                            <p:cond delay="569"/>
                                          </p:stCondLst>
                                        </p:cTn>
                                        <p:tgtEl>
                                          <p:spTgt spid="89"/>
                                        </p:tgtEl>
                                      </p:cBhvr>
                                      <p:to x="100000" y="60000"/>
                                    </p:animScale>
                                    <p:animScale>
                                      <p:cBhvr>
                                        <p:cTn id="21" dur="145" decel="50000">
                                          <p:stCondLst>
                                            <p:cond delay="592"/>
                                          </p:stCondLst>
                                        </p:cTn>
                                        <p:tgtEl>
                                          <p:spTgt spid="89"/>
                                        </p:tgtEl>
                                      </p:cBhvr>
                                      <p:to x="100000" y="100000"/>
                                    </p:animScale>
                                    <p:animScale>
                                      <p:cBhvr>
                                        <p:cTn id="22" dur="23">
                                          <p:stCondLst>
                                            <p:cond delay="1148"/>
                                          </p:stCondLst>
                                        </p:cTn>
                                        <p:tgtEl>
                                          <p:spTgt spid="89"/>
                                        </p:tgtEl>
                                      </p:cBhvr>
                                      <p:to x="100000" y="80000"/>
                                    </p:animScale>
                                    <p:animScale>
                                      <p:cBhvr>
                                        <p:cTn id="23" dur="145" decel="50000">
                                          <p:stCondLst>
                                            <p:cond delay="1171"/>
                                          </p:stCondLst>
                                        </p:cTn>
                                        <p:tgtEl>
                                          <p:spTgt spid="89"/>
                                        </p:tgtEl>
                                      </p:cBhvr>
                                      <p:to x="100000" y="100000"/>
                                    </p:animScale>
                                    <p:animScale>
                                      <p:cBhvr>
                                        <p:cTn id="24" dur="23">
                                          <p:stCondLst>
                                            <p:cond delay="1437"/>
                                          </p:stCondLst>
                                        </p:cTn>
                                        <p:tgtEl>
                                          <p:spTgt spid="89"/>
                                        </p:tgtEl>
                                      </p:cBhvr>
                                      <p:to x="100000" y="90000"/>
                                    </p:animScale>
                                    <p:animScale>
                                      <p:cBhvr>
                                        <p:cTn id="25" dur="145" decel="50000">
                                          <p:stCondLst>
                                            <p:cond delay="1459"/>
                                          </p:stCondLst>
                                        </p:cTn>
                                        <p:tgtEl>
                                          <p:spTgt spid="89"/>
                                        </p:tgtEl>
                                      </p:cBhvr>
                                      <p:to x="100000" y="100000"/>
                                    </p:animScale>
                                    <p:animScale>
                                      <p:cBhvr>
                                        <p:cTn id="26" dur="23">
                                          <p:stCondLst>
                                            <p:cond delay="1582"/>
                                          </p:stCondLst>
                                        </p:cTn>
                                        <p:tgtEl>
                                          <p:spTgt spid="89"/>
                                        </p:tgtEl>
                                      </p:cBhvr>
                                      <p:to x="100000" y="95000"/>
                                    </p:animScale>
                                    <p:animScale>
                                      <p:cBhvr>
                                        <p:cTn id="27" dur="145" decel="50000">
                                          <p:stCondLst>
                                            <p:cond delay="1605"/>
                                          </p:stCondLst>
                                        </p:cTn>
                                        <p:tgtEl>
                                          <p:spTgt spid="89"/>
                                        </p:tgtEl>
                                      </p:cBhvr>
                                      <p:to x="100000" y="100000"/>
                                    </p:animScale>
                                  </p:childTnLst>
                                </p:cTn>
                              </p:par>
                              <p:par>
                                <p:cTn id="28" presetID="26" presetClass="entr" presetSubtype="0" fill="hold" nodeType="withEffect">
                                  <p:stCondLst>
                                    <p:cond delay="750"/>
                                  </p:stCondLst>
                                  <p:childTnLst>
                                    <p:set>
                                      <p:cBhvr>
                                        <p:cTn id="29" dur="1" fill="hold">
                                          <p:stCondLst>
                                            <p:cond delay="0"/>
                                          </p:stCondLst>
                                        </p:cTn>
                                        <p:tgtEl>
                                          <p:spTgt spid="90"/>
                                        </p:tgtEl>
                                        <p:attrNameLst>
                                          <p:attrName>style.visibility</p:attrName>
                                        </p:attrNameLst>
                                      </p:cBhvr>
                                      <p:to>
                                        <p:strVal val="visible"/>
                                      </p:to>
                                    </p:set>
                                    <p:animEffect transition="in" filter="wipe(down)">
                                      <p:cBhvr>
                                        <p:cTn id="30" dur="507">
                                          <p:stCondLst>
                                            <p:cond delay="0"/>
                                          </p:stCondLst>
                                        </p:cTn>
                                        <p:tgtEl>
                                          <p:spTgt spid="90"/>
                                        </p:tgtEl>
                                      </p:cBhvr>
                                    </p:animEffect>
                                    <p:anim calcmode="lin" valueType="num">
                                      <p:cBhvr>
                                        <p:cTn id="31" dur="1594"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32" dur="581"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33" dur="581" tmFilter="0, 0; 0.125,0.2665; 0.25,0.4; 0.375,0.465; 0.5,0.5;  0.625,0.535; 0.75,0.6; 0.875,0.7335; 1,1">
                                          <p:stCondLst>
                                            <p:cond delay="581"/>
                                          </p:stCondLst>
                                        </p:cTn>
                                        <p:tgtEl>
                                          <p:spTgt spid="90"/>
                                        </p:tgtEl>
                                        <p:attrNameLst>
                                          <p:attrName>ppt_y</p:attrName>
                                        </p:attrNameLst>
                                      </p:cBhvr>
                                      <p:tavLst>
                                        <p:tav tm="0" fmla="#ppt_y-sin(pi*$)/9">
                                          <p:val>
                                            <p:fltVal val="0"/>
                                          </p:val>
                                        </p:tav>
                                        <p:tav tm="100000">
                                          <p:val>
                                            <p:fltVal val="1"/>
                                          </p:val>
                                        </p:tav>
                                      </p:tavLst>
                                    </p:anim>
                                    <p:anim calcmode="lin" valueType="num">
                                      <p:cBhvr>
                                        <p:cTn id="34" dur="290" tmFilter="0, 0; 0.125,0.2665; 0.25,0.4; 0.375,0.465; 0.5,0.5;  0.625,0.535; 0.75,0.6; 0.875,0.7335; 1,1">
                                          <p:stCondLst>
                                            <p:cond delay="1159"/>
                                          </p:stCondLst>
                                        </p:cTn>
                                        <p:tgtEl>
                                          <p:spTgt spid="90"/>
                                        </p:tgtEl>
                                        <p:attrNameLst>
                                          <p:attrName>ppt_y</p:attrName>
                                        </p:attrNameLst>
                                      </p:cBhvr>
                                      <p:tavLst>
                                        <p:tav tm="0" fmla="#ppt_y-sin(pi*$)/27">
                                          <p:val>
                                            <p:fltVal val="0"/>
                                          </p:val>
                                        </p:tav>
                                        <p:tav tm="100000">
                                          <p:val>
                                            <p:fltVal val="1"/>
                                          </p:val>
                                        </p:tav>
                                      </p:tavLst>
                                    </p:anim>
                                    <p:anim calcmode="lin" valueType="num">
                                      <p:cBhvr>
                                        <p:cTn id="35" dur="144" tmFilter="0, 0; 0.125,0.2665; 0.25,0.4; 0.375,0.465; 0.5,0.5;  0.625,0.535; 0.75,0.6; 0.875,0.7335; 1,1">
                                          <p:stCondLst>
                                            <p:cond delay="1449"/>
                                          </p:stCondLst>
                                        </p:cTn>
                                        <p:tgtEl>
                                          <p:spTgt spid="90"/>
                                        </p:tgtEl>
                                        <p:attrNameLst>
                                          <p:attrName>ppt_y</p:attrName>
                                        </p:attrNameLst>
                                      </p:cBhvr>
                                      <p:tavLst>
                                        <p:tav tm="0" fmla="#ppt_y-sin(pi*$)/81">
                                          <p:val>
                                            <p:fltVal val="0"/>
                                          </p:val>
                                        </p:tav>
                                        <p:tav tm="100000">
                                          <p:val>
                                            <p:fltVal val="1"/>
                                          </p:val>
                                        </p:tav>
                                      </p:tavLst>
                                    </p:anim>
                                    <p:animScale>
                                      <p:cBhvr>
                                        <p:cTn id="36" dur="23">
                                          <p:stCondLst>
                                            <p:cond delay="569"/>
                                          </p:stCondLst>
                                        </p:cTn>
                                        <p:tgtEl>
                                          <p:spTgt spid="90"/>
                                        </p:tgtEl>
                                      </p:cBhvr>
                                      <p:to x="100000" y="60000"/>
                                    </p:animScale>
                                    <p:animScale>
                                      <p:cBhvr>
                                        <p:cTn id="37" dur="145" decel="50000">
                                          <p:stCondLst>
                                            <p:cond delay="592"/>
                                          </p:stCondLst>
                                        </p:cTn>
                                        <p:tgtEl>
                                          <p:spTgt spid="90"/>
                                        </p:tgtEl>
                                      </p:cBhvr>
                                      <p:to x="100000" y="100000"/>
                                    </p:animScale>
                                    <p:animScale>
                                      <p:cBhvr>
                                        <p:cTn id="38" dur="23">
                                          <p:stCondLst>
                                            <p:cond delay="1148"/>
                                          </p:stCondLst>
                                        </p:cTn>
                                        <p:tgtEl>
                                          <p:spTgt spid="90"/>
                                        </p:tgtEl>
                                      </p:cBhvr>
                                      <p:to x="100000" y="80000"/>
                                    </p:animScale>
                                    <p:animScale>
                                      <p:cBhvr>
                                        <p:cTn id="39" dur="145" decel="50000">
                                          <p:stCondLst>
                                            <p:cond delay="1171"/>
                                          </p:stCondLst>
                                        </p:cTn>
                                        <p:tgtEl>
                                          <p:spTgt spid="90"/>
                                        </p:tgtEl>
                                      </p:cBhvr>
                                      <p:to x="100000" y="100000"/>
                                    </p:animScale>
                                    <p:animScale>
                                      <p:cBhvr>
                                        <p:cTn id="40" dur="23">
                                          <p:stCondLst>
                                            <p:cond delay="1437"/>
                                          </p:stCondLst>
                                        </p:cTn>
                                        <p:tgtEl>
                                          <p:spTgt spid="90"/>
                                        </p:tgtEl>
                                      </p:cBhvr>
                                      <p:to x="100000" y="90000"/>
                                    </p:animScale>
                                    <p:animScale>
                                      <p:cBhvr>
                                        <p:cTn id="41" dur="145" decel="50000">
                                          <p:stCondLst>
                                            <p:cond delay="1459"/>
                                          </p:stCondLst>
                                        </p:cTn>
                                        <p:tgtEl>
                                          <p:spTgt spid="90"/>
                                        </p:tgtEl>
                                      </p:cBhvr>
                                      <p:to x="100000" y="100000"/>
                                    </p:animScale>
                                    <p:animScale>
                                      <p:cBhvr>
                                        <p:cTn id="42" dur="23">
                                          <p:stCondLst>
                                            <p:cond delay="1582"/>
                                          </p:stCondLst>
                                        </p:cTn>
                                        <p:tgtEl>
                                          <p:spTgt spid="90"/>
                                        </p:tgtEl>
                                      </p:cBhvr>
                                      <p:to x="100000" y="95000"/>
                                    </p:animScale>
                                    <p:animScale>
                                      <p:cBhvr>
                                        <p:cTn id="43" dur="145" decel="50000">
                                          <p:stCondLst>
                                            <p:cond delay="1605"/>
                                          </p:stCondLst>
                                        </p:cTn>
                                        <p:tgtEl>
                                          <p:spTgt spid="90"/>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1" presetClass="entr" presetSubtype="4" fill="hold" nodeType="clickEffect">
                                  <p:stCondLst>
                                    <p:cond delay="0"/>
                                  </p:stCondLst>
                                  <p:childTnLst>
                                    <p:set>
                                      <p:cBhvr>
                                        <p:cTn id="47" dur="1" fill="hold">
                                          <p:stCondLst>
                                            <p:cond delay="0"/>
                                          </p:stCondLst>
                                        </p:cTn>
                                        <p:tgtEl>
                                          <p:spTgt spid="75">
                                            <p:txEl>
                                              <p:pRg st="3" end="3"/>
                                            </p:txEl>
                                          </p:spTgt>
                                        </p:tgtEl>
                                        <p:attrNameLst>
                                          <p:attrName>style.visibility</p:attrName>
                                        </p:attrNameLst>
                                      </p:cBhvr>
                                      <p:to>
                                        <p:strVal val="visible"/>
                                      </p:to>
                                    </p:set>
                                    <p:animEffect transition="in" filter="wheel(4)">
                                      <p:cBhvr>
                                        <p:cTn id="48" dur="1500"/>
                                        <p:tgtEl>
                                          <p:spTgt spid="75">
                                            <p:txEl>
                                              <p:pRg st="3" end="3"/>
                                            </p:txEl>
                                          </p:spTgt>
                                        </p:tgtEl>
                                      </p:cBhvr>
                                    </p:animEffect>
                                  </p:childTnLst>
                                </p:cTn>
                              </p:par>
                              <p:par>
                                <p:cTn id="49" presetID="45" presetClass="entr" presetSubtype="0" fill="hold" grpId="0" nodeType="withEffect">
                                  <p:stCondLst>
                                    <p:cond delay="1500"/>
                                  </p:stCondLst>
                                  <p:childTnLst>
                                    <p:set>
                                      <p:cBhvr>
                                        <p:cTn id="50" dur="1" fill="hold">
                                          <p:stCondLst>
                                            <p:cond delay="0"/>
                                          </p:stCondLst>
                                        </p:cTn>
                                        <p:tgtEl>
                                          <p:spTgt spid="91"/>
                                        </p:tgtEl>
                                        <p:attrNameLst>
                                          <p:attrName>style.visibility</p:attrName>
                                        </p:attrNameLst>
                                      </p:cBhvr>
                                      <p:to>
                                        <p:strVal val="visible"/>
                                      </p:to>
                                    </p:set>
                                    <p:animEffect transition="in" filter="fade">
                                      <p:cBhvr>
                                        <p:cTn id="51" dur="2250"/>
                                        <p:tgtEl>
                                          <p:spTgt spid="91"/>
                                        </p:tgtEl>
                                      </p:cBhvr>
                                    </p:animEffect>
                                    <p:anim calcmode="lin" valueType="num">
                                      <p:cBhvr>
                                        <p:cTn id="52" dur="2250" fill="hold"/>
                                        <p:tgtEl>
                                          <p:spTgt spid="91"/>
                                        </p:tgtEl>
                                        <p:attrNameLst>
                                          <p:attrName>ppt_w</p:attrName>
                                        </p:attrNameLst>
                                      </p:cBhvr>
                                      <p:tavLst>
                                        <p:tav tm="0" fmla="#ppt_w*sin(2.5*pi*$)">
                                          <p:val>
                                            <p:fltVal val="0"/>
                                          </p:val>
                                        </p:tav>
                                        <p:tav tm="100000">
                                          <p:val>
                                            <p:fltVal val="1"/>
                                          </p:val>
                                        </p:tav>
                                      </p:tavLst>
                                    </p:anim>
                                    <p:anim calcmode="lin" valueType="num">
                                      <p:cBhvr>
                                        <p:cTn id="53" dur="2250" fill="hold"/>
                                        <p:tgtEl>
                                          <p:spTgt spid="91"/>
                                        </p:tgtEl>
                                        <p:attrNameLst>
                                          <p:attrName>ppt_h</p:attrName>
                                        </p:attrNameLst>
                                      </p:cBhvr>
                                      <p:tavLst>
                                        <p:tav tm="0">
                                          <p:val>
                                            <p:strVal val="#ppt_h"/>
                                          </p:val>
                                        </p:tav>
                                        <p:tav tm="100000">
                                          <p:val>
                                            <p:strVal val="#ppt_h"/>
                                          </p:val>
                                        </p:tav>
                                      </p:tavLst>
                                    </p:anim>
                                  </p:childTnLst>
                                </p:cTn>
                              </p:par>
                            </p:childTnLst>
                          </p:cTn>
                        </p:par>
                        <p:par>
                          <p:cTn id="54" fill="hold">
                            <p:stCondLst>
                              <p:cond delay="3750"/>
                            </p:stCondLst>
                            <p:childTnLst>
                              <p:par>
                                <p:cTn id="55" presetID="26" presetClass="entr" presetSubtype="0" fill="hold" nodeType="afterEffect">
                                  <p:stCondLst>
                                    <p:cond delay="0"/>
                                  </p:stCondLst>
                                  <p:childTnLst>
                                    <p:set>
                                      <p:cBhvr>
                                        <p:cTn id="56" dur="1" fill="hold">
                                          <p:stCondLst>
                                            <p:cond delay="0"/>
                                          </p:stCondLst>
                                        </p:cTn>
                                        <p:tgtEl>
                                          <p:spTgt spid="92"/>
                                        </p:tgtEl>
                                        <p:attrNameLst>
                                          <p:attrName>style.visibility</p:attrName>
                                        </p:attrNameLst>
                                      </p:cBhvr>
                                      <p:to>
                                        <p:strVal val="visible"/>
                                      </p:to>
                                    </p:set>
                                    <p:animEffect transition="in" filter="wipe(down)">
                                      <p:cBhvr>
                                        <p:cTn id="57" dur="580">
                                          <p:stCondLst>
                                            <p:cond delay="0"/>
                                          </p:stCondLst>
                                        </p:cTn>
                                        <p:tgtEl>
                                          <p:spTgt spid="92"/>
                                        </p:tgtEl>
                                      </p:cBhvr>
                                    </p:animEffect>
                                    <p:anim calcmode="lin" valueType="num">
                                      <p:cBhvr>
                                        <p:cTn id="5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63" dur="26">
                                          <p:stCondLst>
                                            <p:cond delay="650"/>
                                          </p:stCondLst>
                                        </p:cTn>
                                        <p:tgtEl>
                                          <p:spTgt spid="92"/>
                                        </p:tgtEl>
                                      </p:cBhvr>
                                      <p:to x="100000" y="60000"/>
                                    </p:animScale>
                                    <p:animScale>
                                      <p:cBhvr>
                                        <p:cTn id="64" dur="166" decel="50000">
                                          <p:stCondLst>
                                            <p:cond delay="676"/>
                                          </p:stCondLst>
                                        </p:cTn>
                                        <p:tgtEl>
                                          <p:spTgt spid="92"/>
                                        </p:tgtEl>
                                      </p:cBhvr>
                                      <p:to x="100000" y="100000"/>
                                    </p:animScale>
                                    <p:animScale>
                                      <p:cBhvr>
                                        <p:cTn id="65" dur="26">
                                          <p:stCondLst>
                                            <p:cond delay="1312"/>
                                          </p:stCondLst>
                                        </p:cTn>
                                        <p:tgtEl>
                                          <p:spTgt spid="92"/>
                                        </p:tgtEl>
                                      </p:cBhvr>
                                      <p:to x="100000" y="80000"/>
                                    </p:animScale>
                                    <p:animScale>
                                      <p:cBhvr>
                                        <p:cTn id="66" dur="166" decel="50000">
                                          <p:stCondLst>
                                            <p:cond delay="1338"/>
                                          </p:stCondLst>
                                        </p:cTn>
                                        <p:tgtEl>
                                          <p:spTgt spid="92"/>
                                        </p:tgtEl>
                                      </p:cBhvr>
                                      <p:to x="100000" y="100000"/>
                                    </p:animScale>
                                    <p:animScale>
                                      <p:cBhvr>
                                        <p:cTn id="67" dur="26">
                                          <p:stCondLst>
                                            <p:cond delay="1642"/>
                                          </p:stCondLst>
                                        </p:cTn>
                                        <p:tgtEl>
                                          <p:spTgt spid="92"/>
                                        </p:tgtEl>
                                      </p:cBhvr>
                                      <p:to x="100000" y="90000"/>
                                    </p:animScale>
                                    <p:animScale>
                                      <p:cBhvr>
                                        <p:cTn id="68" dur="166" decel="50000">
                                          <p:stCondLst>
                                            <p:cond delay="1668"/>
                                          </p:stCondLst>
                                        </p:cTn>
                                        <p:tgtEl>
                                          <p:spTgt spid="92"/>
                                        </p:tgtEl>
                                      </p:cBhvr>
                                      <p:to x="100000" y="100000"/>
                                    </p:animScale>
                                    <p:animScale>
                                      <p:cBhvr>
                                        <p:cTn id="69" dur="26">
                                          <p:stCondLst>
                                            <p:cond delay="1808"/>
                                          </p:stCondLst>
                                        </p:cTn>
                                        <p:tgtEl>
                                          <p:spTgt spid="92"/>
                                        </p:tgtEl>
                                      </p:cBhvr>
                                      <p:to x="100000" y="95000"/>
                                    </p:animScale>
                                    <p:animScale>
                                      <p:cBhvr>
                                        <p:cTn id="70" dur="166" decel="50000">
                                          <p:stCondLst>
                                            <p:cond delay="1834"/>
                                          </p:stCondLst>
                                        </p:cTn>
                                        <p:tgtEl>
                                          <p:spTgt spid="92"/>
                                        </p:tgtEl>
                                      </p:cBhvr>
                                      <p:to x="100000" y="100000"/>
                                    </p:animScale>
                                  </p:childTnLst>
                                </p:cTn>
                              </p:par>
                            </p:childTnLst>
                          </p:cTn>
                        </p:par>
                        <p:par>
                          <p:cTn id="71" fill="hold">
                            <p:stCondLst>
                              <p:cond delay="5750"/>
                            </p:stCondLst>
                            <p:childTnLst>
                              <p:par>
                                <p:cTn id="72" presetID="2" presetClass="entr" presetSubtype="2" fill="hold" nodeType="after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additive="base">
                                        <p:cTn id="74" dur="750" fill="hold"/>
                                        <p:tgtEl>
                                          <p:spTgt spid="8"/>
                                        </p:tgtEl>
                                        <p:attrNameLst>
                                          <p:attrName>ppt_x</p:attrName>
                                        </p:attrNameLst>
                                      </p:cBhvr>
                                      <p:tavLst>
                                        <p:tav tm="0">
                                          <p:val>
                                            <p:strVal val="1+#ppt_w/2"/>
                                          </p:val>
                                        </p:tav>
                                        <p:tav tm="100000">
                                          <p:val>
                                            <p:strVal val="#ppt_x"/>
                                          </p:val>
                                        </p:tav>
                                      </p:tavLst>
                                    </p:anim>
                                    <p:anim calcmode="lin" valueType="num">
                                      <p:cBhvr additive="base">
                                        <p:cTn id="75" dur="75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9" fill="hold" nodeType="clickEffect">
                                  <p:stCondLst>
                                    <p:cond delay="0"/>
                                  </p:stCondLst>
                                  <p:childTnLst>
                                    <p:set>
                                      <p:cBhvr>
                                        <p:cTn id="79" dur="1" fill="hold">
                                          <p:stCondLst>
                                            <p:cond delay="0"/>
                                          </p:stCondLst>
                                        </p:cTn>
                                        <p:tgtEl>
                                          <p:spTgt spid="75">
                                            <p:txEl>
                                              <p:pRg st="5" end="5"/>
                                            </p:txEl>
                                          </p:spTgt>
                                        </p:tgtEl>
                                        <p:attrNameLst>
                                          <p:attrName>style.visibility</p:attrName>
                                        </p:attrNameLst>
                                      </p:cBhvr>
                                      <p:to>
                                        <p:strVal val="visible"/>
                                      </p:to>
                                    </p:set>
                                    <p:anim calcmode="lin" valueType="num">
                                      <p:cBhvr additive="base">
                                        <p:cTn id="80" dur="1000" fill="hold"/>
                                        <p:tgtEl>
                                          <p:spTgt spid="75">
                                            <p:txEl>
                                              <p:pRg st="5" end="5"/>
                                            </p:txEl>
                                          </p:spTgt>
                                        </p:tgtEl>
                                        <p:attrNameLst>
                                          <p:attrName>ppt_x</p:attrName>
                                        </p:attrNameLst>
                                      </p:cBhvr>
                                      <p:tavLst>
                                        <p:tav tm="0">
                                          <p:val>
                                            <p:strVal val="0-#ppt_w/2"/>
                                          </p:val>
                                        </p:tav>
                                        <p:tav tm="100000">
                                          <p:val>
                                            <p:strVal val="#ppt_x"/>
                                          </p:val>
                                        </p:tav>
                                      </p:tavLst>
                                    </p:anim>
                                    <p:anim calcmode="lin" valueType="num">
                                      <p:cBhvr additive="base">
                                        <p:cTn id="81" dur="1000" fill="hold"/>
                                        <p:tgtEl>
                                          <p:spTgt spid="75">
                                            <p:txEl>
                                              <p:pRg st="5" end="5"/>
                                            </p:txEl>
                                          </p:spTgt>
                                        </p:tgtEl>
                                        <p:attrNameLst>
                                          <p:attrName>ppt_y</p:attrName>
                                        </p:attrNameLst>
                                      </p:cBhvr>
                                      <p:tavLst>
                                        <p:tav tm="0">
                                          <p:val>
                                            <p:strVal val="0-#ppt_h/2"/>
                                          </p:val>
                                        </p:tav>
                                        <p:tav tm="100000">
                                          <p:val>
                                            <p:strVal val="#ppt_y"/>
                                          </p:val>
                                        </p:tav>
                                      </p:tavLst>
                                    </p:anim>
                                  </p:childTnLst>
                                </p:cTn>
                              </p:par>
                            </p:childTnLst>
                          </p:cTn>
                        </p:par>
                        <p:par>
                          <p:cTn id="82" fill="hold">
                            <p:stCondLst>
                              <p:cond delay="1000"/>
                            </p:stCondLst>
                            <p:childTnLst>
                              <p:par>
                                <p:cTn id="83" presetID="31" presetClass="entr" presetSubtype="0" fill="hold" grpId="0" nodeType="afterEffect">
                                  <p:stCondLst>
                                    <p:cond delay="1750"/>
                                  </p:stCondLst>
                                  <p:childTnLst>
                                    <p:set>
                                      <p:cBhvr>
                                        <p:cTn id="84" dur="1" fill="hold">
                                          <p:stCondLst>
                                            <p:cond delay="0"/>
                                          </p:stCondLst>
                                        </p:cTn>
                                        <p:tgtEl>
                                          <p:spTgt spid="88"/>
                                        </p:tgtEl>
                                        <p:attrNameLst>
                                          <p:attrName>style.visibility</p:attrName>
                                        </p:attrNameLst>
                                      </p:cBhvr>
                                      <p:to>
                                        <p:strVal val="visible"/>
                                      </p:to>
                                    </p:set>
                                    <p:anim calcmode="lin" valueType="num">
                                      <p:cBhvr>
                                        <p:cTn id="85" dur="1500" fill="hold"/>
                                        <p:tgtEl>
                                          <p:spTgt spid="88"/>
                                        </p:tgtEl>
                                        <p:attrNameLst>
                                          <p:attrName>ppt_w</p:attrName>
                                        </p:attrNameLst>
                                      </p:cBhvr>
                                      <p:tavLst>
                                        <p:tav tm="0">
                                          <p:val>
                                            <p:fltVal val="0"/>
                                          </p:val>
                                        </p:tav>
                                        <p:tav tm="100000">
                                          <p:val>
                                            <p:strVal val="#ppt_w"/>
                                          </p:val>
                                        </p:tav>
                                      </p:tavLst>
                                    </p:anim>
                                    <p:anim calcmode="lin" valueType="num">
                                      <p:cBhvr>
                                        <p:cTn id="86" dur="1500" fill="hold"/>
                                        <p:tgtEl>
                                          <p:spTgt spid="88"/>
                                        </p:tgtEl>
                                        <p:attrNameLst>
                                          <p:attrName>ppt_h</p:attrName>
                                        </p:attrNameLst>
                                      </p:cBhvr>
                                      <p:tavLst>
                                        <p:tav tm="0">
                                          <p:val>
                                            <p:fltVal val="0"/>
                                          </p:val>
                                        </p:tav>
                                        <p:tav tm="100000">
                                          <p:val>
                                            <p:strVal val="#ppt_h"/>
                                          </p:val>
                                        </p:tav>
                                      </p:tavLst>
                                    </p:anim>
                                    <p:anim calcmode="lin" valueType="num">
                                      <p:cBhvr>
                                        <p:cTn id="87" dur="1500" fill="hold"/>
                                        <p:tgtEl>
                                          <p:spTgt spid="88"/>
                                        </p:tgtEl>
                                        <p:attrNameLst>
                                          <p:attrName>style.rotation</p:attrName>
                                        </p:attrNameLst>
                                      </p:cBhvr>
                                      <p:tavLst>
                                        <p:tav tm="0">
                                          <p:val>
                                            <p:fltVal val="90"/>
                                          </p:val>
                                        </p:tav>
                                        <p:tav tm="100000">
                                          <p:val>
                                            <p:fltVal val="0"/>
                                          </p:val>
                                        </p:tav>
                                      </p:tavLst>
                                    </p:anim>
                                    <p:animEffect transition="in" filter="fade">
                                      <p:cBhvr>
                                        <p:cTn id="88" dur="1500"/>
                                        <p:tgtEl>
                                          <p:spTgt spid="88"/>
                                        </p:tgtEl>
                                      </p:cBhvr>
                                    </p:animEffect>
                                  </p:childTnLst>
                                </p:cTn>
                              </p:par>
                            </p:childTnLst>
                          </p:cTn>
                        </p:par>
                        <p:par>
                          <p:cTn id="89" fill="hold">
                            <p:stCondLst>
                              <p:cond delay="4250"/>
                            </p:stCondLst>
                            <p:childTnLst>
                              <p:par>
                                <p:cTn id="90" presetID="21" presetClass="entr" presetSubtype="1" fill="hold" grpId="0" nodeType="afterEffect">
                                  <p:stCondLst>
                                    <p:cond delay="750"/>
                                  </p:stCondLst>
                                  <p:childTnLst>
                                    <p:set>
                                      <p:cBhvr>
                                        <p:cTn id="91" dur="1" fill="hold">
                                          <p:stCondLst>
                                            <p:cond delay="0"/>
                                          </p:stCondLst>
                                        </p:cTn>
                                        <p:tgtEl>
                                          <p:spTgt spid="93"/>
                                        </p:tgtEl>
                                        <p:attrNameLst>
                                          <p:attrName>style.visibility</p:attrName>
                                        </p:attrNameLst>
                                      </p:cBhvr>
                                      <p:to>
                                        <p:strVal val="visible"/>
                                      </p:to>
                                    </p:set>
                                    <p:animEffect transition="in" filter="wheel(1)">
                                      <p:cBhvr>
                                        <p:cTn id="92" dur="2000"/>
                                        <p:tgtEl>
                                          <p:spTgt spid="93"/>
                                        </p:tgtEl>
                                      </p:cBhvr>
                                    </p:animEffect>
                                  </p:childTnLst>
                                </p:cTn>
                              </p:par>
                              <p:par>
                                <p:cTn id="93" presetID="2" presetClass="entr" presetSubtype="6" fill="hold" nodeType="withEffect">
                                  <p:stCondLst>
                                    <p:cond delay="1750"/>
                                  </p:stCondLst>
                                  <p:childTnLst>
                                    <p:set>
                                      <p:cBhvr>
                                        <p:cTn id="94" dur="1" fill="hold">
                                          <p:stCondLst>
                                            <p:cond delay="0"/>
                                          </p:stCondLst>
                                        </p:cTn>
                                        <p:tgtEl>
                                          <p:spTgt spid="95"/>
                                        </p:tgtEl>
                                        <p:attrNameLst>
                                          <p:attrName>style.visibility</p:attrName>
                                        </p:attrNameLst>
                                      </p:cBhvr>
                                      <p:to>
                                        <p:strVal val="visible"/>
                                      </p:to>
                                    </p:set>
                                    <p:anim calcmode="lin" valueType="num">
                                      <p:cBhvr additive="base">
                                        <p:cTn id="95" dur="1500" fill="hold"/>
                                        <p:tgtEl>
                                          <p:spTgt spid="95"/>
                                        </p:tgtEl>
                                        <p:attrNameLst>
                                          <p:attrName>ppt_x</p:attrName>
                                        </p:attrNameLst>
                                      </p:cBhvr>
                                      <p:tavLst>
                                        <p:tav tm="0">
                                          <p:val>
                                            <p:strVal val="1+#ppt_w/2"/>
                                          </p:val>
                                        </p:tav>
                                        <p:tav tm="100000">
                                          <p:val>
                                            <p:strVal val="#ppt_x"/>
                                          </p:val>
                                        </p:tav>
                                      </p:tavLst>
                                    </p:anim>
                                    <p:anim calcmode="lin" valueType="num">
                                      <p:cBhvr additive="base">
                                        <p:cTn id="96" dur="1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88" grpId="0"/>
      <p:bldP spid="91" grpId="0"/>
      <p:bldP spid="9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p:nvPr/>
        </p:nvPicPr>
        <p:blipFill>
          <a:blip r:embed="rId4">
            <a:extLst>
              <a:ext uri="{28A0092B-C50C-407E-A947-70E740481C1C}">
                <a14:useLocalDpi xmlns:a14="http://schemas.microsoft.com/office/drawing/2010/main" val="0"/>
              </a:ext>
            </a:extLst>
          </a:blip>
          <a:stretch>
            <a:fillRect/>
          </a:stretch>
        </p:blipFill>
        <p:spPr>
          <a:xfrm>
            <a:off x="252888" y="2873624"/>
            <a:ext cx="3020394" cy="2142992"/>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3435049" y="1610685"/>
            <a:ext cx="5477100" cy="3405931"/>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None/>
            </a:pPr>
            <a:r>
              <a:rPr lang="en-US" sz="1600" dirty="0">
                <a:solidFill>
                  <a:srgbClr val="434343"/>
                </a:solidFill>
                <a:latin typeface="Roboto"/>
                <a:ea typeface="Roboto"/>
                <a:cs typeface="Roboto"/>
                <a:sym typeface="Roboto"/>
              </a:rPr>
              <a:t>When the ball goes from one side to the other, it must pass completely within the “crossing space”.  This is the area between the two antennas and above the net.</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434343"/>
                </a:solidFill>
                <a:latin typeface="Roboto"/>
                <a:ea typeface="Roboto"/>
                <a:cs typeface="Roboto"/>
                <a:sym typeface="Roboto"/>
              </a:rPr>
              <a:t>Should a ball go over or outside the antenna (pretend it extends all the way to the ceiling) the ball is “out” and the antenna fault signal should be used.</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434343"/>
                </a:solidFill>
                <a:latin typeface="Roboto"/>
                <a:ea typeface="Roboto"/>
                <a:cs typeface="Roboto"/>
                <a:sym typeface="Roboto"/>
              </a:rPr>
              <a:t>If the ball hits the antenna, the net outside the antenna or any other equipment (net post, rope, ref stand) the ball is also out and should be signaled immediately by the line judges.</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Caveat"/>
                <a:cs typeface="Caveat"/>
                <a:sym typeface="Caveat"/>
              </a:rPr>
              <a:t>“ A ” is for Antenna</a:t>
            </a:r>
            <a:endParaRPr sz="2400" dirty="0">
              <a:latin typeface="Roboto"/>
              <a:ea typeface="Roboto"/>
              <a:cs typeface="Roboto"/>
              <a:sym typeface="Roboto"/>
            </a:endParaRPr>
          </a:p>
        </p:txBody>
      </p:sp>
      <p:sp>
        <p:nvSpPr>
          <p:cNvPr id="2" name="Rectangle 1"/>
          <p:cNvSpPr/>
          <p:nvPr/>
        </p:nvSpPr>
        <p:spPr>
          <a:xfrm>
            <a:off x="1140070" y="1895912"/>
            <a:ext cx="1407431" cy="1308682"/>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4" name="Straight Arrow Connector 3"/>
          <p:cNvCxnSpPr/>
          <p:nvPr/>
        </p:nvCxnSpPr>
        <p:spPr>
          <a:xfrm flipH="1">
            <a:off x="2050500" y="2110225"/>
            <a:ext cx="1384183" cy="503339"/>
          </a:xfrm>
          <a:prstGeom prst="straightConnector1">
            <a:avLst/>
          </a:prstGeom>
          <a:ln w="47625">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12017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a:picLocks noChangeAspect="1"/>
          </p:cNvPicPr>
          <p:nvPr/>
        </p:nvPicPr>
        <p:blipFill rotWithShape="1">
          <a:blip r:embed="rId4">
            <a:extLst>
              <a:ext uri="{28A0092B-C50C-407E-A947-70E740481C1C}">
                <a14:useLocalDpi xmlns:a14="http://schemas.microsoft.com/office/drawing/2010/main" val="0"/>
              </a:ext>
            </a:extLst>
          </a:blip>
          <a:srcRect l="284" t="94" r="696" b="51823"/>
          <a:stretch/>
        </p:blipFill>
        <p:spPr>
          <a:xfrm>
            <a:off x="2355845" y="2229421"/>
            <a:ext cx="6611691" cy="2317218"/>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32055" y="1765577"/>
            <a:ext cx="9143999" cy="425168"/>
          </a:xfrm>
          <a:prstGeom prst="rect">
            <a:avLst/>
          </a:prstGeom>
          <a:noFill/>
          <a:ln>
            <a:noFill/>
          </a:ln>
        </p:spPr>
        <p:txBody>
          <a:bodyPr spcFirstLastPara="1" wrap="square" lIns="91425" tIns="91425" rIns="91425" bIns="91425" anchor="t" anchorCtr="0">
            <a:noAutofit/>
          </a:bodyPr>
          <a:lstStyle/>
          <a:p>
            <a:pPr lvl="0" indent="228600"/>
            <a:endParaRPr lang="en-US" sz="1600" dirty="0">
              <a:solidFill>
                <a:schemeClr val="bg2"/>
              </a:solidFill>
              <a:latin typeface="Roboto"/>
              <a:ea typeface="Roboto"/>
              <a:cs typeface="Roboto"/>
              <a:sym typeface="Roboto"/>
            </a:endParaRP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Roboto"/>
                <a:cs typeface="Roboto"/>
                <a:sym typeface="Caveat"/>
              </a:rPr>
              <a:t>Libero scores on their serve</a:t>
            </a:r>
            <a:endParaRPr sz="2400" dirty="0">
              <a:latin typeface="Roboto"/>
              <a:ea typeface="Roboto"/>
              <a:cs typeface="Roboto"/>
              <a:sym typeface="Roboto"/>
            </a:endParaRPr>
          </a:p>
        </p:txBody>
      </p:sp>
      <p:sp>
        <p:nvSpPr>
          <p:cNvPr id="2" name="Rectangle 1"/>
          <p:cNvSpPr/>
          <p:nvPr/>
        </p:nvSpPr>
        <p:spPr>
          <a:xfrm>
            <a:off x="5749901" y="2424696"/>
            <a:ext cx="949299" cy="261610"/>
          </a:xfrm>
          <a:prstGeom prst="rect">
            <a:avLst/>
          </a:prstGeom>
        </p:spPr>
        <p:txBody>
          <a:bodyPr wrap="none">
            <a:spAutoFit/>
          </a:bodyPr>
          <a:lstStyle/>
          <a:p>
            <a:r>
              <a:rPr lang="en-US" sz="1050" dirty="0">
                <a:solidFill>
                  <a:schemeClr val="bg2"/>
                </a:solidFill>
                <a:latin typeface="Roboto"/>
                <a:ea typeface="Roboto"/>
                <a:cs typeface="Roboto"/>
                <a:sym typeface="Roboto"/>
              </a:rPr>
              <a:t>Holyoke HS </a:t>
            </a:r>
            <a:endParaRPr lang="en-US" sz="1050" dirty="0">
              <a:solidFill>
                <a:schemeClr val="bg2"/>
              </a:solidFill>
            </a:endParaRPr>
          </a:p>
        </p:txBody>
      </p:sp>
      <p:sp>
        <p:nvSpPr>
          <p:cNvPr id="3" name="Rectangle 2"/>
          <p:cNvSpPr/>
          <p:nvPr/>
        </p:nvSpPr>
        <p:spPr>
          <a:xfrm>
            <a:off x="5747848" y="2574693"/>
            <a:ext cx="739305" cy="246221"/>
          </a:xfrm>
          <a:prstGeom prst="rect">
            <a:avLst/>
          </a:prstGeom>
        </p:spPr>
        <p:txBody>
          <a:bodyPr wrap="none">
            <a:spAutoFit/>
          </a:bodyPr>
          <a:lstStyle/>
          <a:p>
            <a:r>
              <a:rPr lang="en-US" sz="1000" dirty="0">
                <a:solidFill>
                  <a:schemeClr val="bg2"/>
                </a:solidFill>
                <a:latin typeface="Roboto"/>
                <a:ea typeface="Roboto"/>
                <a:cs typeface="Roboto"/>
                <a:sym typeface="Roboto"/>
              </a:rPr>
              <a:t>Tigers HS</a:t>
            </a:r>
            <a:endParaRPr lang="en-US" sz="1000" dirty="0">
              <a:solidFill>
                <a:schemeClr val="bg2"/>
              </a:solidFill>
            </a:endParaRPr>
          </a:p>
        </p:txBody>
      </p:sp>
      <p:sp>
        <p:nvSpPr>
          <p:cNvPr id="9" name="Oval 8"/>
          <p:cNvSpPr/>
          <p:nvPr/>
        </p:nvSpPr>
        <p:spPr>
          <a:xfrm>
            <a:off x="7210927" y="2471389"/>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218949" y="2631810"/>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272043" y="2740327"/>
            <a:ext cx="684803" cy="307777"/>
          </a:xfrm>
          <a:prstGeom prst="rect">
            <a:avLst/>
          </a:prstGeom>
        </p:spPr>
        <p:txBody>
          <a:bodyPr wrap="none">
            <a:spAutoFit/>
          </a:bodyPr>
          <a:lstStyle/>
          <a:p>
            <a:r>
              <a:rPr lang="en-US" dirty="0">
                <a:solidFill>
                  <a:schemeClr val="bg2"/>
                </a:solidFill>
                <a:latin typeface="Roboto"/>
                <a:ea typeface="Roboto"/>
                <a:cs typeface="Roboto"/>
                <a:sym typeface="Roboto"/>
              </a:rPr>
              <a:t>Tigers</a:t>
            </a:r>
            <a:endParaRPr lang="en-US" dirty="0"/>
          </a:p>
        </p:txBody>
      </p:sp>
      <p:sp>
        <p:nvSpPr>
          <p:cNvPr id="19" name="Oval 18"/>
          <p:cNvSpPr/>
          <p:nvPr/>
        </p:nvSpPr>
        <p:spPr>
          <a:xfrm>
            <a:off x="5869549" y="2896848"/>
            <a:ext cx="228832" cy="118386"/>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2" name="TextBox 31"/>
          <p:cNvSpPr txBox="1"/>
          <p:nvPr/>
        </p:nvSpPr>
        <p:spPr>
          <a:xfrm>
            <a:off x="6469899" y="3276954"/>
            <a:ext cx="320206" cy="1079783"/>
          </a:xfrm>
          <a:prstGeom prst="rect">
            <a:avLst/>
          </a:prstGeom>
          <a:noFill/>
        </p:spPr>
        <p:txBody>
          <a:bodyPr wrap="square" rtlCol="0">
            <a:spAutoFit/>
          </a:bodyPr>
          <a:lstStyle/>
          <a:p>
            <a:pPr>
              <a:spcAft>
                <a:spcPts val="100"/>
              </a:spcAft>
            </a:pPr>
            <a:r>
              <a:rPr lang="en-US" sz="1000" dirty="0"/>
              <a:t>3</a:t>
            </a:r>
          </a:p>
          <a:p>
            <a:pPr>
              <a:spcAft>
                <a:spcPts val="100"/>
              </a:spcAft>
            </a:pPr>
            <a:r>
              <a:rPr lang="en-US" sz="1000" dirty="0"/>
              <a:t>7</a:t>
            </a:r>
          </a:p>
          <a:p>
            <a:pPr>
              <a:spcAft>
                <a:spcPts val="100"/>
              </a:spcAft>
            </a:pPr>
            <a:r>
              <a:rPr lang="en-US" sz="1000" dirty="0"/>
              <a:t>4</a:t>
            </a:r>
          </a:p>
          <a:p>
            <a:pPr>
              <a:spcAft>
                <a:spcPts val="100"/>
              </a:spcAft>
            </a:pPr>
            <a:r>
              <a:rPr lang="en-US" sz="1000" dirty="0"/>
              <a:t>1</a:t>
            </a:r>
          </a:p>
          <a:p>
            <a:pPr>
              <a:spcAft>
                <a:spcPts val="100"/>
              </a:spcAft>
            </a:pPr>
            <a:r>
              <a:rPr lang="en-US" sz="1000" dirty="0"/>
              <a:t>9</a:t>
            </a:r>
          </a:p>
          <a:p>
            <a:pPr>
              <a:spcAft>
                <a:spcPts val="100"/>
              </a:spcAft>
            </a:pPr>
            <a:r>
              <a:rPr lang="en-US" sz="1000" dirty="0"/>
              <a:t>2</a:t>
            </a:r>
          </a:p>
        </p:txBody>
      </p:sp>
      <p:sp>
        <p:nvSpPr>
          <p:cNvPr id="33" name="TextBox 32"/>
          <p:cNvSpPr txBox="1"/>
          <p:nvPr/>
        </p:nvSpPr>
        <p:spPr>
          <a:xfrm>
            <a:off x="6480822" y="2856338"/>
            <a:ext cx="456187" cy="276999"/>
          </a:xfrm>
          <a:prstGeom prst="rect">
            <a:avLst/>
          </a:prstGeom>
          <a:noFill/>
          <a:ln>
            <a:noFill/>
          </a:ln>
        </p:spPr>
        <p:txBody>
          <a:bodyPr wrap="square" rtlCol="0">
            <a:spAutoFit/>
          </a:bodyPr>
          <a:lstStyle/>
          <a:p>
            <a:r>
              <a:rPr lang="en-US" sz="1200" dirty="0">
                <a:solidFill>
                  <a:schemeClr val="bg2"/>
                </a:solidFill>
              </a:rPr>
              <a:t>5</a:t>
            </a:r>
          </a:p>
        </p:txBody>
      </p:sp>
      <p:sp>
        <p:nvSpPr>
          <p:cNvPr id="34" name="TextBox 33"/>
          <p:cNvSpPr txBox="1"/>
          <p:nvPr/>
        </p:nvSpPr>
        <p:spPr>
          <a:xfrm>
            <a:off x="2740109" y="3276954"/>
            <a:ext cx="320206" cy="1079783"/>
          </a:xfrm>
          <a:prstGeom prst="rect">
            <a:avLst/>
          </a:prstGeom>
          <a:noFill/>
        </p:spPr>
        <p:txBody>
          <a:bodyPr wrap="square" rtlCol="0">
            <a:spAutoFit/>
          </a:bodyPr>
          <a:lstStyle/>
          <a:p>
            <a:pPr>
              <a:spcAft>
                <a:spcPts val="100"/>
              </a:spcAft>
            </a:pPr>
            <a:r>
              <a:rPr lang="en-US" sz="1000" dirty="0">
                <a:solidFill>
                  <a:schemeClr val="bg2"/>
                </a:solidFill>
              </a:rPr>
              <a:t>4</a:t>
            </a:r>
          </a:p>
          <a:p>
            <a:pPr>
              <a:spcAft>
                <a:spcPts val="100"/>
              </a:spcAft>
            </a:pPr>
            <a:r>
              <a:rPr lang="en-US" sz="1000" dirty="0">
                <a:solidFill>
                  <a:schemeClr val="bg2"/>
                </a:solidFill>
              </a:rPr>
              <a:t>8</a:t>
            </a:r>
          </a:p>
          <a:p>
            <a:pPr>
              <a:spcAft>
                <a:spcPts val="100"/>
              </a:spcAft>
            </a:pPr>
            <a:r>
              <a:rPr lang="en-US" sz="1000" dirty="0">
                <a:solidFill>
                  <a:schemeClr val="bg2"/>
                </a:solidFill>
              </a:rPr>
              <a:t>2</a:t>
            </a:r>
          </a:p>
          <a:p>
            <a:pPr>
              <a:spcAft>
                <a:spcPts val="100"/>
              </a:spcAft>
            </a:pPr>
            <a:r>
              <a:rPr lang="en-US" sz="1000" dirty="0">
                <a:solidFill>
                  <a:schemeClr val="bg2"/>
                </a:solidFill>
              </a:rPr>
              <a:t>1</a:t>
            </a:r>
          </a:p>
          <a:p>
            <a:pPr>
              <a:spcAft>
                <a:spcPts val="100"/>
              </a:spcAft>
            </a:pPr>
            <a:r>
              <a:rPr lang="en-US" sz="1000" dirty="0">
                <a:solidFill>
                  <a:schemeClr val="bg2"/>
                </a:solidFill>
              </a:rPr>
              <a:t>3</a:t>
            </a:r>
          </a:p>
          <a:p>
            <a:pPr>
              <a:spcAft>
                <a:spcPts val="100"/>
              </a:spcAft>
            </a:pPr>
            <a:r>
              <a:rPr lang="en-US" sz="1000" dirty="0">
                <a:solidFill>
                  <a:schemeClr val="bg2"/>
                </a:solidFill>
              </a:rPr>
              <a:t>9</a:t>
            </a:r>
          </a:p>
        </p:txBody>
      </p:sp>
      <p:sp>
        <p:nvSpPr>
          <p:cNvPr id="35" name="TextBox 34"/>
          <p:cNvSpPr txBox="1"/>
          <p:nvPr/>
        </p:nvSpPr>
        <p:spPr>
          <a:xfrm>
            <a:off x="2740109" y="2851301"/>
            <a:ext cx="456187" cy="276999"/>
          </a:xfrm>
          <a:prstGeom prst="rect">
            <a:avLst/>
          </a:prstGeom>
          <a:noFill/>
        </p:spPr>
        <p:txBody>
          <a:bodyPr wrap="square" rtlCol="0">
            <a:spAutoFit/>
          </a:bodyPr>
          <a:lstStyle/>
          <a:p>
            <a:r>
              <a:rPr lang="en-US" sz="1200" dirty="0">
                <a:solidFill>
                  <a:schemeClr val="bg2"/>
                </a:solidFill>
              </a:rPr>
              <a:t>X</a:t>
            </a:r>
          </a:p>
        </p:txBody>
      </p:sp>
      <p:sp>
        <p:nvSpPr>
          <p:cNvPr id="20" name="Rectangle 19"/>
          <p:cNvSpPr/>
          <p:nvPr/>
        </p:nvSpPr>
        <p:spPr>
          <a:xfrm>
            <a:off x="3145428" y="2268709"/>
            <a:ext cx="923651"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3/14/20</a:t>
            </a:r>
          </a:p>
        </p:txBody>
      </p:sp>
      <p:sp>
        <p:nvSpPr>
          <p:cNvPr id="21" name="Rectangle 20"/>
          <p:cNvSpPr/>
          <p:nvPr/>
        </p:nvSpPr>
        <p:spPr>
          <a:xfrm>
            <a:off x="3609639" y="2429301"/>
            <a:ext cx="1433145" cy="261610"/>
          </a:xfrm>
          <a:prstGeom prst="rect">
            <a:avLst/>
          </a:prstGeom>
        </p:spPr>
        <p:txBody>
          <a:bodyPr wrap="square">
            <a:spAutoFit/>
          </a:bodyPr>
          <a:lstStyle/>
          <a:p>
            <a:r>
              <a:rPr lang="en-US" sz="1050" dirty="0">
                <a:solidFill>
                  <a:schemeClr val="bg2"/>
                </a:solidFill>
                <a:latin typeface="Roboto"/>
                <a:ea typeface="Roboto"/>
                <a:cs typeface="Roboto"/>
                <a:sym typeface="Roboto"/>
              </a:rPr>
              <a:t>Holyoke HS</a:t>
            </a:r>
            <a:endParaRPr lang="en-US" sz="1050" dirty="0">
              <a:solidFill>
                <a:schemeClr val="bg2"/>
              </a:solidFill>
            </a:endParaRPr>
          </a:p>
        </p:txBody>
      </p:sp>
      <p:sp>
        <p:nvSpPr>
          <p:cNvPr id="22" name="Rectangle 21"/>
          <p:cNvSpPr/>
          <p:nvPr/>
        </p:nvSpPr>
        <p:spPr>
          <a:xfrm>
            <a:off x="4891116" y="2431684"/>
            <a:ext cx="263214" cy="261610"/>
          </a:xfrm>
          <a:prstGeom prst="rect">
            <a:avLst/>
          </a:prstGeom>
        </p:spPr>
        <p:txBody>
          <a:bodyPr wrap="none">
            <a:spAutoFit/>
          </a:bodyPr>
          <a:lstStyle/>
          <a:p>
            <a:r>
              <a:rPr lang="en-US" sz="1050" dirty="0">
                <a:solidFill>
                  <a:schemeClr val="bg2"/>
                </a:solidFill>
                <a:latin typeface="Roboto"/>
                <a:ea typeface="Roboto"/>
                <a:cs typeface="Roboto"/>
                <a:sym typeface="Roboto"/>
              </a:rPr>
              <a:t>1</a:t>
            </a:r>
            <a:endParaRPr lang="en-US" sz="1050" dirty="0">
              <a:solidFill>
                <a:schemeClr val="bg2"/>
              </a:solidFill>
            </a:endParaRPr>
          </a:p>
        </p:txBody>
      </p:sp>
      <p:sp>
        <p:nvSpPr>
          <p:cNvPr id="23" name="Rectangle 22"/>
          <p:cNvSpPr/>
          <p:nvPr/>
        </p:nvSpPr>
        <p:spPr>
          <a:xfrm>
            <a:off x="4322463" y="2260605"/>
            <a:ext cx="922047"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6:30 pm</a:t>
            </a:r>
          </a:p>
        </p:txBody>
      </p:sp>
      <p:sp>
        <p:nvSpPr>
          <p:cNvPr id="24" name="Rectangle 23"/>
          <p:cNvSpPr/>
          <p:nvPr/>
        </p:nvSpPr>
        <p:spPr>
          <a:xfrm>
            <a:off x="3389560" y="2578534"/>
            <a:ext cx="1396536"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William Morgan</a:t>
            </a:r>
          </a:p>
        </p:txBody>
      </p:sp>
      <p:sp>
        <p:nvSpPr>
          <p:cNvPr id="25" name="Rectangle 24"/>
          <p:cNvSpPr/>
          <p:nvPr/>
        </p:nvSpPr>
        <p:spPr>
          <a:xfrm rot="655564">
            <a:off x="7772501" y="3242682"/>
            <a:ext cx="223138" cy="215444"/>
          </a:xfrm>
          <a:prstGeom prst="rect">
            <a:avLst/>
          </a:prstGeom>
          <a:ln>
            <a:noFill/>
          </a:ln>
        </p:spPr>
        <p:txBody>
          <a:bodyPr wrap="none">
            <a:spAutoFit/>
          </a:bodyPr>
          <a:lstStyle/>
          <a:p>
            <a:r>
              <a:rPr lang="en-US" sz="800" b="1" dirty="0">
                <a:solidFill>
                  <a:schemeClr val="bg2"/>
                </a:solidFill>
                <a:latin typeface="Roboto"/>
                <a:ea typeface="Roboto"/>
                <a:sym typeface="Roboto"/>
              </a:rPr>
              <a:t>/</a:t>
            </a:r>
            <a:endParaRPr lang="en-US" sz="800" b="1" dirty="0">
              <a:solidFill>
                <a:schemeClr val="bg2"/>
              </a:solidFill>
            </a:endParaRPr>
          </a:p>
        </p:txBody>
      </p:sp>
      <p:cxnSp>
        <p:nvCxnSpPr>
          <p:cNvPr id="7" name="Straight Connector 6"/>
          <p:cNvCxnSpPr/>
          <p:nvPr/>
        </p:nvCxnSpPr>
        <p:spPr>
          <a:xfrm rot="-540000" flipV="1">
            <a:off x="5731070" y="304810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 flipV="1">
            <a:off x="5732468" y="313339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 flipV="1">
            <a:off x="5740857" y="321728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 flipV="1">
            <a:off x="5740857" y="330117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556640" y="2742574"/>
            <a:ext cx="832279" cy="307777"/>
          </a:xfrm>
          <a:prstGeom prst="rect">
            <a:avLst/>
          </a:prstGeom>
        </p:spPr>
        <p:txBody>
          <a:bodyPr wrap="none">
            <a:spAutoFit/>
          </a:bodyPr>
          <a:lstStyle/>
          <a:p>
            <a:r>
              <a:rPr lang="en-US" dirty="0">
                <a:solidFill>
                  <a:schemeClr val="bg2"/>
                </a:solidFill>
                <a:latin typeface="Roboto"/>
                <a:ea typeface="Roboto"/>
                <a:cs typeface="Roboto"/>
                <a:sym typeface="Roboto"/>
              </a:rPr>
              <a:t>Holyoke</a:t>
            </a:r>
            <a:endParaRPr lang="en-US" dirty="0">
              <a:solidFill>
                <a:schemeClr val="bg2"/>
              </a:solidFill>
            </a:endParaRPr>
          </a:p>
        </p:txBody>
      </p:sp>
      <p:sp>
        <p:nvSpPr>
          <p:cNvPr id="30" name="TextBox 29"/>
          <p:cNvSpPr txBox="1"/>
          <p:nvPr/>
        </p:nvSpPr>
        <p:spPr>
          <a:xfrm>
            <a:off x="7814208" y="3250647"/>
            <a:ext cx="290007" cy="276999"/>
          </a:xfrm>
          <a:prstGeom prst="rect">
            <a:avLst/>
          </a:prstGeom>
          <a:noFill/>
          <a:ln>
            <a:noFill/>
          </a:ln>
        </p:spPr>
        <p:txBody>
          <a:bodyPr wrap="square" rtlCol="0">
            <a:spAutoFit/>
          </a:bodyPr>
          <a:lstStyle/>
          <a:p>
            <a:r>
              <a:rPr lang="en-US" sz="1200" dirty="0">
                <a:solidFill>
                  <a:schemeClr val="bg2"/>
                </a:solidFill>
              </a:rPr>
              <a:t>4</a:t>
            </a:r>
          </a:p>
        </p:txBody>
      </p:sp>
      <p:cxnSp>
        <p:nvCxnSpPr>
          <p:cNvPr id="39" name="Straight Connector 38"/>
          <p:cNvCxnSpPr/>
          <p:nvPr/>
        </p:nvCxnSpPr>
        <p:spPr>
          <a:xfrm rot="-540000" flipV="1">
            <a:off x="5200438" y="306932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 flipV="1">
            <a:off x="5192049" y="3163879"/>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 flipV="1">
            <a:off x="5204634" y="323164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rot="704574">
            <a:off x="4008979" y="3252424"/>
            <a:ext cx="367636" cy="246221"/>
          </a:xfrm>
          <a:prstGeom prst="rect">
            <a:avLst/>
          </a:prstGeom>
        </p:spPr>
        <p:txBody>
          <a:bodyPr wrap="square">
            <a:spAutoFit/>
          </a:bodyPr>
          <a:lstStyle/>
          <a:p>
            <a:r>
              <a:rPr lang="en-US" sz="1000" b="1" dirty="0">
                <a:solidFill>
                  <a:schemeClr val="bg2"/>
                </a:solidFill>
                <a:latin typeface="Roboto"/>
                <a:ea typeface="Roboto"/>
                <a:sym typeface="Roboto"/>
              </a:rPr>
              <a:t>/</a:t>
            </a:r>
            <a:endParaRPr lang="en-US" sz="1000" b="1" dirty="0">
              <a:solidFill>
                <a:schemeClr val="bg2"/>
              </a:solidFill>
            </a:endParaRPr>
          </a:p>
        </p:txBody>
      </p:sp>
      <p:cxnSp>
        <p:nvCxnSpPr>
          <p:cNvPr id="40" name="Straight Connector 39"/>
          <p:cNvCxnSpPr/>
          <p:nvPr/>
        </p:nvCxnSpPr>
        <p:spPr>
          <a:xfrm rot="-540000" flipV="1">
            <a:off x="5734539" y="338404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069079" y="3244712"/>
            <a:ext cx="290007" cy="276999"/>
          </a:xfrm>
          <a:prstGeom prst="rect">
            <a:avLst/>
          </a:prstGeom>
          <a:noFill/>
        </p:spPr>
        <p:txBody>
          <a:bodyPr wrap="square" rtlCol="0">
            <a:spAutoFit/>
          </a:bodyPr>
          <a:lstStyle/>
          <a:p>
            <a:r>
              <a:rPr lang="en-US" sz="1200" dirty="0">
                <a:solidFill>
                  <a:schemeClr val="bg2"/>
                </a:solidFill>
              </a:rPr>
              <a:t>3</a:t>
            </a:r>
          </a:p>
        </p:txBody>
      </p:sp>
      <p:cxnSp>
        <p:nvCxnSpPr>
          <p:cNvPr id="43" name="Straight Connector 42"/>
          <p:cNvCxnSpPr/>
          <p:nvPr/>
        </p:nvCxnSpPr>
        <p:spPr>
          <a:xfrm rot="-540000" flipV="1">
            <a:off x="5731070" y="348634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 flipV="1">
            <a:off x="5727600" y="3579348"/>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 flipV="1">
            <a:off x="5737330" y="363959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 flipV="1">
            <a:off x="5725401" y="381731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 flipV="1">
            <a:off x="5725402" y="373347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rot="909087">
            <a:off x="7770479" y="3380436"/>
            <a:ext cx="232756" cy="246221"/>
          </a:xfrm>
          <a:prstGeom prst="rect">
            <a:avLst/>
          </a:prstGeom>
          <a:ln>
            <a:noFill/>
          </a:ln>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0" name="Rectangle 49"/>
          <p:cNvSpPr/>
          <p:nvPr/>
        </p:nvSpPr>
        <p:spPr>
          <a:xfrm rot="909087">
            <a:off x="4030499" y="3398601"/>
            <a:ext cx="232756" cy="246221"/>
          </a:xfrm>
          <a:prstGeom prst="rect">
            <a:avLst/>
          </a:prstGeom>
        </p:spPr>
        <p:txBody>
          <a:bodyPr wrap="squar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1" name="Rectangle 50"/>
          <p:cNvSpPr/>
          <p:nvPr/>
        </p:nvSpPr>
        <p:spPr>
          <a:xfrm rot="909087">
            <a:off x="4022270" y="3743714"/>
            <a:ext cx="232756" cy="246221"/>
          </a:xfrm>
          <a:prstGeom prst="rect">
            <a:avLst/>
          </a:prstGeom>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2" name="Rectangle 51"/>
          <p:cNvSpPr/>
          <p:nvPr/>
        </p:nvSpPr>
        <p:spPr>
          <a:xfrm rot="909087">
            <a:off x="7767692" y="3734826"/>
            <a:ext cx="232756" cy="246221"/>
          </a:xfrm>
          <a:prstGeom prst="rect">
            <a:avLst/>
          </a:prstGeom>
          <a:ln>
            <a:noFill/>
          </a:ln>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3" name="Rectangle 52"/>
          <p:cNvSpPr/>
          <p:nvPr/>
        </p:nvSpPr>
        <p:spPr>
          <a:xfrm rot="909087">
            <a:off x="4026385" y="3577607"/>
            <a:ext cx="232756" cy="246221"/>
          </a:xfrm>
          <a:prstGeom prst="rect">
            <a:avLst/>
          </a:prstGeom>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4" name="Rectangle 53"/>
          <p:cNvSpPr/>
          <p:nvPr/>
        </p:nvSpPr>
        <p:spPr>
          <a:xfrm rot="909087">
            <a:off x="7767692" y="3577607"/>
            <a:ext cx="232756" cy="246221"/>
          </a:xfrm>
          <a:prstGeom prst="rect">
            <a:avLst/>
          </a:prstGeom>
          <a:ln>
            <a:noFill/>
          </a:ln>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cxnSp>
        <p:nvCxnSpPr>
          <p:cNvPr id="55" name="Straight Connector 54"/>
          <p:cNvCxnSpPr/>
          <p:nvPr/>
        </p:nvCxnSpPr>
        <p:spPr>
          <a:xfrm rot="-540000" flipV="1">
            <a:off x="5725401" y="3899399"/>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 flipV="1">
            <a:off x="5717226" y="400057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 flipV="1">
            <a:off x="5844724" y="3146203"/>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 flipV="1">
            <a:off x="5205322" y="331499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 flipV="1">
            <a:off x="5200438" y="348754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 flipV="1">
            <a:off x="5192427" y="340062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 flipV="1">
            <a:off x="5841586" y="306929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 flipV="1">
            <a:off x="5851483" y="322851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 flipV="1">
            <a:off x="5851484" y="331450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773852" y="3419865"/>
            <a:ext cx="497693" cy="276999"/>
          </a:xfrm>
          <a:prstGeom prst="rect">
            <a:avLst/>
          </a:prstGeom>
          <a:noFill/>
          <a:ln>
            <a:noFill/>
          </a:ln>
        </p:spPr>
        <p:txBody>
          <a:bodyPr wrap="square" rtlCol="0">
            <a:spAutoFit/>
          </a:bodyPr>
          <a:lstStyle/>
          <a:p>
            <a:r>
              <a:rPr lang="en-US" sz="1200" dirty="0">
                <a:solidFill>
                  <a:schemeClr val="bg2"/>
                </a:solidFill>
              </a:rPr>
              <a:t>10</a:t>
            </a:r>
          </a:p>
        </p:txBody>
      </p:sp>
      <p:sp>
        <p:nvSpPr>
          <p:cNvPr id="65" name="TextBox 64"/>
          <p:cNvSpPr txBox="1"/>
          <p:nvPr/>
        </p:nvSpPr>
        <p:spPr>
          <a:xfrm>
            <a:off x="4075629" y="3411476"/>
            <a:ext cx="497693" cy="276999"/>
          </a:xfrm>
          <a:prstGeom prst="rect">
            <a:avLst/>
          </a:prstGeom>
          <a:noFill/>
        </p:spPr>
        <p:txBody>
          <a:bodyPr wrap="square" rtlCol="0">
            <a:spAutoFit/>
          </a:bodyPr>
          <a:lstStyle/>
          <a:p>
            <a:r>
              <a:rPr lang="en-US" sz="1200" dirty="0">
                <a:solidFill>
                  <a:schemeClr val="bg2"/>
                </a:solidFill>
              </a:rPr>
              <a:t>4</a:t>
            </a:r>
          </a:p>
        </p:txBody>
      </p:sp>
      <p:sp>
        <p:nvSpPr>
          <p:cNvPr id="66" name="TextBox 65"/>
          <p:cNvSpPr txBox="1"/>
          <p:nvPr/>
        </p:nvSpPr>
        <p:spPr>
          <a:xfrm>
            <a:off x="4074757" y="3587727"/>
            <a:ext cx="497693" cy="276999"/>
          </a:xfrm>
          <a:prstGeom prst="rect">
            <a:avLst/>
          </a:prstGeom>
          <a:noFill/>
        </p:spPr>
        <p:txBody>
          <a:bodyPr wrap="square" rtlCol="0">
            <a:spAutoFit/>
          </a:bodyPr>
          <a:lstStyle/>
          <a:p>
            <a:r>
              <a:rPr lang="en-US" sz="1200" dirty="0">
                <a:solidFill>
                  <a:schemeClr val="bg2"/>
                </a:solidFill>
              </a:rPr>
              <a:t>5</a:t>
            </a:r>
          </a:p>
        </p:txBody>
      </p:sp>
      <p:sp>
        <p:nvSpPr>
          <p:cNvPr id="72" name="TextBox 71"/>
          <p:cNvSpPr txBox="1"/>
          <p:nvPr/>
        </p:nvSpPr>
        <p:spPr>
          <a:xfrm>
            <a:off x="7765463" y="3589083"/>
            <a:ext cx="497693" cy="276999"/>
          </a:xfrm>
          <a:prstGeom prst="rect">
            <a:avLst/>
          </a:prstGeom>
          <a:noFill/>
          <a:ln>
            <a:noFill/>
          </a:ln>
        </p:spPr>
        <p:txBody>
          <a:bodyPr wrap="square" rtlCol="0">
            <a:spAutoFit/>
          </a:bodyPr>
          <a:lstStyle/>
          <a:p>
            <a:r>
              <a:rPr lang="en-US" sz="1200" dirty="0">
                <a:solidFill>
                  <a:schemeClr val="bg2"/>
                </a:solidFill>
              </a:rPr>
              <a:t>13</a:t>
            </a:r>
          </a:p>
        </p:txBody>
      </p:sp>
      <p:sp>
        <p:nvSpPr>
          <p:cNvPr id="73" name="TextBox 72"/>
          <p:cNvSpPr txBox="1"/>
          <p:nvPr/>
        </p:nvSpPr>
        <p:spPr>
          <a:xfrm>
            <a:off x="7766871" y="3755535"/>
            <a:ext cx="497693" cy="276999"/>
          </a:xfrm>
          <a:prstGeom prst="rect">
            <a:avLst/>
          </a:prstGeom>
          <a:noFill/>
          <a:ln>
            <a:noFill/>
          </a:ln>
        </p:spPr>
        <p:txBody>
          <a:bodyPr wrap="square" rtlCol="0">
            <a:spAutoFit/>
          </a:bodyPr>
          <a:lstStyle/>
          <a:p>
            <a:r>
              <a:rPr lang="en-US" sz="1200" dirty="0">
                <a:solidFill>
                  <a:schemeClr val="bg2"/>
                </a:solidFill>
              </a:rPr>
              <a:t>16</a:t>
            </a:r>
          </a:p>
        </p:txBody>
      </p:sp>
      <p:cxnSp>
        <p:nvCxnSpPr>
          <p:cNvPr id="74" name="Straight Connector 73"/>
          <p:cNvCxnSpPr/>
          <p:nvPr/>
        </p:nvCxnSpPr>
        <p:spPr>
          <a:xfrm rot="-540000" flipV="1">
            <a:off x="5198728" y="357056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5" name="Google Shape;70;p13"/>
          <p:cNvSpPr txBox="1"/>
          <p:nvPr/>
        </p:nvSpPr>
        <p:spPr>
          <a:xfrm>
            <a:off x="-22357" y="1973796"/>
            <a:ext cx="2403633" cy="2589636"/>
          </a:xfrm>
          <a:prstGeom prst="rect">
            <a:avLst/>
          </a:prstGeom>
          <a:noFill/>
          <a:ln>
            <a:noFill/>
          </a:ln>
        </p:spPr>
        <p:txBody>
          <a:bodyPr spcFirstLastPara="1" wrap="square" lIns="91425" tIns="91425" rIns="91425" bIns="91425" anchor="t" anchorCtr="0">
            <a:noAutofit/>
          </a:bodyPr>
          <a:lstStyle/>
          <a:p>
            <a:pPr lvl="0"/>
            <a:endParaRPr lang="en-US" dirty="0">
              <a:solidFill>
                <a:srgbClr val="FF0000"/>
              </a:solidFill>
              <a:latin typeface="Roboto"/>
              <a:ea typeface="Roboto"/>
              <a:cs typeface="Roboto"/>
              <a:sym typeface="Roboto"/>
            </a:endParaRPr>
          </a:p>
          <a:p>
            <a:pPr lvl="0"/>
            <a:r>
              <a:rPr lang="en-US" dirty="0">
                <a:solidFill>
                  <a:schemeClr val="bg2"/>
                </a:solidFill>
                <a:latin typeface="Roboto"/>
                <a:ea typeface="Roboto"/>
                <a:cs typeface="Roboto"/>
                <a:sym typeface="Roboto"/>
              </a:rPr>
              <a:t>The Tigers earn team points 18 &amp; 19 with the libero (#5) serving.</a:t>
            </a:r>
          </a:p>
          <a:p>
            <a:pPr lvl="0"/>
            <a:endParaRPr lang="en-US" dirty="0">
              <a:solidFill>
                <a:srgbClr val="FF0000"/>
              </a:solidFill>
              <a:latin typeface="Roboto"/>
              <a:ea typeface="Roboto"/>
              <a:cs typeface="Roboto"/>
              <a:sym typeface="Roboto"/>
            </a:endParaRPr>
          </a:p>
          <a:p>
            <a:pPr lvl="0"/>
            <a:r>
              <a:rPr lang="en-US" dirty="0">
                <a:solidFill>
                  <a:srgbClr val="FF0000"/>
                </a:solidFill>
                <a:latin typeface="Roboto"/>
                <a:ea typeface="Roboto"/>
                <a:cs typeface="Roboto"/>
                <a:sym typeface="Roboto"/>
              </a:rPr>
              <a:t>Using a triangle, these are marked in the team points column.</a:t>
            </a:r>
          </a:p>
          <a:p>
            <a:pPr lvl="0"/>
            <a:endParaRPr lang="en-US" dirty="0">
              <a:solidFill>
                <a:srgbClr val="FF0000"/>
              </a:solidFill>
              <a:latin typeface="Roboto"/>
              <a:ea typeface="Roboto"/>
              <a:cs typeface="Roboto"/>
              <a:sym typeface="Roboto"/>
            </a:endParaRPr>
          </a:p>
          <a:p>
            <a:pPr lvl="0"/>
            <a:r>
              <a:rPr lang="en-US" dirty="0">
                <a:solidFill>
                  <a:schemeClr val="bg2"/>
                </a:solidFill>
                <a:latin typeface="Roboto"/>
                <a:ea typeface="Roboto"/>
                <a:cs typeface="Roboto"/>
                <a:sym typeface="Roboto"/>
              </a:rPr>
              <a:t>When Holyoke sides-out:</a:t>
            </a:r>
          </a:p>
          <a:p>
            <a:pPr marL="342900" lvl="0" indent="-342900">
              <a:buAutoNum type="arabicParenR"/>
            </a:pPr>
            <a:r>
              <a:rPr lang="en-US" dirty="0">
                <a:solidFill>
                  <a:schemeClr val="bg2"/>
                </a:solidFill>
                <a:latin typeface="Roboto"/>
                <a:ea typeface="Roboto"/>
                <a:cs typeface="Roboto"/>
                <a:sym typeface="Roboto"/>
              </a:rPr>
              <a:t>Exit score  </a:t>
            </a:r>
          </a:p>
          <a:p>
            <a:pPr marL="342900" lvl="0" indent="-342900">
              <a:buAutoNum type="arabicParenR"/>
            </a:pPr>
            <a:r>
              <a:rPr lang="en-US" dirty="0">
                <a:solidFill>
                  <a:schemeClr val="bg2"/>
                </a:solidFill>
                <a:latin typeface="Roboto"/>
                <a:ea typeface="Roboto"/>
                <a:cs typeface="Roboto"/>
                <a:sym typeface="Roboto"/>
              </a:rPr>
              <a:t>Side-out point</a:t>
            </a:r>
          </a:p>
          <a:p>
            <a:pPr marL="342900" lvl="0" indent="-342900">
              <a:buAutoNum type="arabicParenR"/>
            </a:pPr>
            <a:r>
              <a:rPr lang="en-US" dirty="0">
                <a:solidFill>
                  <a:schemeClr val="bg2"/>
                </a:solidFill>
                <a:latin typeface="Roboto"/>
                <a:ea typeface="Roboto"/>
                <a:cs typeface="Roboto"/>
                <a:sym typeface="Roboto"/>
              </a:rPr>
              <a:t>Determine next server</a:t>
            </a:r>
          </a:p>
          <a:p>
            <a:pPr lvl="0"/>
            <a:endParaRPr lang="en-US" dirty="0">
              <a:solidFill>
                <a:srgbClr val="FF0000"/>
              </a:solidFill>
              <a:latin typeface="Roboto"/>
              <a:ea typeface="Roboto"/>
              <a:cs typeface="Roboto"/>
              <a:sym typeface="Roboto"/>
            </a:endParaRPr>
          </a:p>
        </p:txBody>
      </p:sp>
      <p:sp>
        <p:nvSpPr>
          <p:cNvPr id="76" name="TextBox 75"/>
          <p:cNvSpPr txBox="1"/>
          <p:nvPr/>
        </p:nvSpPr>
        <p:spPr>
          <a:xfrm>
            <a:off x="5624008" y="4100177"/>
            <a:ext cx="609012" cy="276999"/>
          </a:xfrm>
          <a:prstGeom prst="rect">
            <a:avLst/>
          </a:prstGeom>
          <a:noFill/>
          <a:ln>
            <a:noFill/>
          </a:ln>
        </p:spPr>
        <p:txBody>
          <a:bodyPr wrap="square" rtlCol="0">
            <a:spAutoFit/>
          </a:bodyPr>
          <a:lstStyle/>
          <a:p>
            <a:r>
              <a:rPr lang="en-US" sz="1200" dirty="0">
                <a:solidFill>
                  <a:schemeClr val="bg2"/>
                </a:solidFill>
              </a:rPr>
              <a:t>16 10</a:t>
            </a:r>
          </a:p>
        </p:txBody>
      </p:sp>
      <p:sp>
        <p:nvSpPr>
          <p:cNvPr id="77" name="TextBox 76"/>
          <p:cNvSpPr txBox="1"/>
          <p:nvPr/>
        </p:nvSpPr>
        <p:spPr>
          <a:xfrm>
            <a:off x="5615292" y="4312509"/>
            <a:ext cx="609012" cy="276999"/>
          </a:xfrm>
          <a:prstGeom prst="rect">
            <a:avLst/>
          </a:prstGeom>
          <a:noFill/>
          <a:ln>
            <a:noFill/>
          </a:ln>
        </p:spPr>
        <p:txBody>
          <a:bodyPr wrap="square" rtlCol="0">
            <a:spAutoFit/>
          </a:bodyPr>
          <a:lstStyle/>
          <a:p>
            <a:r>
              <a:rPr lang="en-US" sz="1200" dirty="0">
                <a:solidFill>
                  <a:schemeClr val="bg2"/>
                </a:solidFill>
              </a:rPr>
              <a:t>16 14</a:t>
            </a:r>
          </a:p>
        </p:txBody>
      </p:sp>
      <p:cxnSp>
        <p:nvCxnSpPr>
          <p:cNvPr id="79" name="Straight Connector 78"/>
          <p:cNvCxnSpPr/>
          <p:nvPr/>
        </p:nvCxnSpPr>
        <p:spPr>
          <a:xfrm rot="-540000" flipV="1">
            <a:off x="5198727" y="3656451"/>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 flipV="1">
            <a:off x="5201128" y="373279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 flipV="1">
            <a:off x="5212888" y="380978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 flipV="1">
            <a:off x="5191648" y="3891948"/>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 flipV="1">
            <a:off x="5194049" y="396829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 flipV="1">
            <a:off x="5329662" y="305440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 flipV="1">
            <a:off x="5331060" y="312313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684649" y="3226547"/>
            <a:ext cx="290007" cy="276999"/>
          </a:xfrm>
          <a:prstGeom prst="rect">
            <a:avLst/>
          </a:prstGeom>
          <a:noFill/>
          <a:ln>
            <a:noFill/>
          </a:ln>
        </p:spPr>
        <p:txBody>
          <a:bodyPr wrap="square" rtlCol="0">
            <a:spAutoFit/>
          </a:bodyPr>
          <a:lstStyle/>
          <a:p>
            <a:r>
              <a:rPr lang="en-US" sz="1200" dirty="0">
                <a:solidFill>
                  <a:schemeClr val="bg2"/>
                </a:solidFill>
              </a:rPr>
              <a:t>6</a:t>
            </a:r>
          </a:p>
        </p:txBody>
      </p:sp>
      <p:cxnSp>
        <p:nvCxnSpPr>
          <p:cNvPr id="87" name="Straight Connector 86"/>
          <p:cNvCxnSpPr/>
          <p:nvPr/>
        </p:nvCxnSpPr>
        <p:spPr>
          <a:xfrm rot="-540000" flipV="1">
            <a:off x="6425504" y="4370883"/>
            <a:ext cx="110637"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8" name="Google Shape;70;p13"/>
          <p:cNvSpPr txBox="1"/>
          <p:nvPr/>
        </p:nvSpPr>
        <p:spPr>
          <a:xfrm>
            <a:off x="49956" y="1680347"/>
            <a:ext cx="9044987" cy="425168"/>
          </a:xfrm>
          <a:prstGeom prst="rect">
            <a:avLst/>
          </a:prstGeom>
          <a:noFill/>
          <a:ln>
            <a:noFill/>
          </a:ln>
        </p:spPr>
        <p:txBody>
          <a:bodyPr spcFirstLastPara="1" wrap="square" lIns="91425" tIns="91425" rIns="91425" bIns="91425" anchor="t" anchorCtr="0">
            <a:noAutofit/>
          </a:bodyPr>
          <a:lstStyle/>
          <a:p>
            <a:pPr lvl="0" indent="228600"/>
            <a:r>
              <a:rPr lang="en-US" sz="1600" dirty="0">
                <a:solidFill>
                  <a:srgbClr val="FF0000"/>
                </a:solidFill>
                <a:latin typeface="Roboto"/>
                <a:ea typeface="Roboto"/>
                <a:cs typeface="Roboto"/>
                <a:sym typeface="Roboto"/>
              </a:rPr>
              <a:t>If the team wins a point while the libero is serving, this can be marked with a triangle</a:t>
            </a:r>
          </a:p>
        </p:txBody>
      </p:sp>
      <p:cxnSp>
        <p:nvCxnSpPr>
          <p:cNvPr id="89" name="Straight Connector 88"/>
          <p:cNvCxnSpPr/>
          <p:nvPr/>
        </p:nvCxnSpPr>
        <p:spPr>
          <a:xfrm rot="-540000" flipV="1">
            <a:off x="5340024" y="321666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 flipV="1">
            <a:off x="5333642" y="330213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4024705" y="3765156"/>
            <a:ext cx="497693" cy="276999"/>
          </a:xfrm>
          <a:prstGeom prst="rect">
            <a:avLst/>
          </a:prstGeom>
          <a:noFill/>
        </p:spPr>
        <p:txBody>
          <a:bodyPr wrap="square" rtlCol="0">
            <a:spAutoFit/>
          </a:bodyPr>
          <a:lstStyle/>
          <a:p>
            <a:r>
              <a:rPr lang="en-US" sz="1200" dirty="0">
                <a:solidFill>
                  <a:schemeClr val="bg2"/>
                </a:solidFill>
              </a:rPr>
              <a:t>16</a:t>
            </a:r>
          </a:p>
        </p:txBody>
      </p:sp>
      <p:cxnSp>
        <p:nvCxnSpPr>
          <p:cNvPr id="92" name="Straight Connector 91"/>
          <p:cNvCxnSpPr/>
          <p:nvPr/>
        </p:nvCxnSpPr>
        <p:spPr>
          <a:xfrm rot="-540000" flipV="1">
            <a:off x="5856739" y="3386979"/>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964537" y="4057514"/>
            <a:ext cx="1184206" cy="0"/>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3" name="Isosceles Triangle 92"/>
          <p:cNvSpPr/>
          <p:nvPr/>
        </p:nvSpPr>
        <p:spPr>
          <a:xfrm>
            <a:off x="6236959" y="3970444"/>
            <a:ext cx="192608" cy="158568"/>
          </a:xfrm>
          <a:prstGeom prst="triangl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95" name="Straight Connector 94"/>
          <p:cNvCxnSpPr/>
          <p:nvPr/>
        </p:nvCxnSpPr>
        <p:spPr>
          <a:xfrm rot="-540000" flipV="1">
            <a:off x="7827244" y="3984989"/>
            <a:ext cx="109083"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4" name="Isosceles Triangle 93"/>
          <p:cNvSpPr/>
          <p:nvPr/>
        </p:nvSpPr>
        <p:spPr>
          <a:xfrm>
            <a:off x="5883627" y="3464590"/>
            <a:ext cx="73218" cy="87000"/>
          </a:xfrm>
          <a:prstGeom prst="triangl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6" name="Isosceles Triangle 95"/>
          <p:cNvSpPr/>
          <p:nvPr/>
        </p:nvSpPr>
        <p:spPr>
          <a:xfrm>
            <a:off x="5876636" y="3549878"/>
            <a:ext cx="73218" cy="87000"/>
          </a:xfrm>
          <a:prstGeom prst="triangl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7" name="TextBox 96"/>
          <p:cNvSpPr txBox="1"/>
          <p:nvPr/>
        </p:nvSpPr>
        <p:spPr>
          <a:xfrm>
            <a:off x="7765463" y="3932710"/>
            <a:ext cx="497693" cy="276999"/>
          </a:xfrm>
          <a:prstGeom prst="rect">
            <a:avLst/>
          </a:prstGeom>
          <a:noFill/>
        </p:spPr>
        <p:txBody>
          <a:bodyPr wrap="square" rtlCol="0">
            <a:spAutoFit/>
          </a:bodyPr>
          <a:lstStyle/>
          <a:p>
            <a:r>
              <a:rPr lang="en-US" sz="1200" dirty="0">
                <a:solidFill>
                  <a:srgbClr val="FF0000"/>
                </a:solidFill>
              </a:rPr>
              <a:t>19</a:t>
            </a:r>
          </a:p>
        </p:txBody>
      </p:sp>
      <p:cxnSp>
        <p:nvCxnSpPr>
          <p:cNvPr id="98" name="Straight Connector 97"/>
          <p:cNvCxnSpPr/>
          <p:nvPr/>
        </p:nvCxnSpPr>
        <p:spPr>
          <a:xfrm rot="-540000" flipV="1">
            <a:off x="5337672" y="3396248"/>
            <a:ext cx="121701"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93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999"/>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5">
                                            <p:txEl>
                                              <p:pRg st="1" end="1"/>
                                            </p:txEl>
                                          </p:spTgt>
                                        </p:tgtEl>
                                        <p:attrNameLst>
                                          <p:attrName>style.visibility</p:attrName>
                                        </p:attrNameLst>
                                      </p:cBhvr>
                                      <p:to>
                                        <p:strVal val="visible"/>
                                      </p:to>
                                    </p:set>
                                    <p:animEffect transition="in" filter="fade">
                                      <p:cBhvr>
                                        <p:cTn id="11" dur="1000"/>
                                        <p:tgtEl>
                                          <p:spTgt spid="75">
                                            <p:txEl>
                                              <p:pRg st="1" end="1"/>
                                            </p:txEl>
                                          </p:spTgt>
                                        </p:tgtEl>
                                      </p:cBhvr>
                                    </p:animEffect>
                                  </p:childTnLst>
                                </p:cTn>
                              </p:par>
                            </p:childTnLst>
                          </p:cTn>
                        </p:par>
                        <p:par>
                          <p:cTn id="12" fill="hold">
                            <p:stCondLst>
                              <p:cond delay="1000"/>
                            </p:stCondLst>
                            <p:childTnLst>
                              <p:par>
                                <p:cTn id="13" presetID="2" presetClass="entr" presetSubtype="1" fill="hold" nodeType="afterEffect">
                                  <p:stCondLst>
                                    <p:cond delay="1250"/>
                                  </p:stCondLst>
                                  <p:childTnLst>
                                    <p:set>
                                      <p:cBhvr>
                                        <p:cTn id="14" dur="1" fill="hold">
                                          <p:stCondLst>
                                            <p:cond delay="0"/>
                                          </p:stCondLst>
                                        </p:cTn>
                                        <p:tgtEl>
                                          <p:spTgt spid="75">
                                            <p:txEl>
                                              <p:pRg st="3" end="3"/>
                                            </p:txEl>
                                          </p:spTgt>
                                        </p:tgtEl>
                                        <p:attrNameLst>
                                          <p:attrName>style.visibility</p:attrName>
                                        </p:attrNameLst>
                                      </p:cBhvr>
                                      <p:to>
                                        <p:strVal val="visible"/>
                                      </p:to>
                                    </p:set>
                                    <p:anim calcmode="lin" valueType="num">
                                      <p:cBhvr additive="base">
                                        <p:cTn id="15" dur="1000" fill="hold"/>
                                        <p:tgtEl>
                                          <p:spTgt spid="75">
                                            <p:txEl>
                                              <p:pRg st="3" end="3"/>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75">
                                            <p:txEl>
                                              <p:pRg st="3" end="3"/>
                                            </p:txEl>
                                          </p:spTgt>
                                        </p:tgtEl>
                                        <p:attrNameLst>
                                          <p:attrName>ppt_y</p:attrName>
                                        </p:attrNameLst>
                                      </p:cBhvr>
                                      <p:tavLst>
                                        <p:tav tm="0">
                                          <p:val>
                                            <p:strVal val="0-#ppt_h/2"/>
                                          </p:val>
                                        </p:tav>
                                        <p:tav tm="100000">
                                          <p:val>
                                            <p:strVal val="#ppt_y"/>
                                          </p:val>
                                        </p:tav>
                                      </p:tavLst>
                                    </p:anim>
                                  </p:childTnLst>
                                </p:cTn>
                              </p:par>
                            </p:childTnLst>
                          </p:cTn>
                        </p:par>
                        <p:par>
                          <p:cTn id="17" fill="hold">
                            <p:stCondLst>
                              <p:cond delay="3250"/>
                            </p:stCondLst>
                            <p:childTnLst>
                              <p:par>
                                <p:cTn id="18" presetID="26" presetClass="entr" presetSubtype="0" fill="hold" grpId="0" nodeType="afterEffect">
                                  <p:stCondLst>
                                    <p:cond delay="500"/>
                                  </p:stCondLst>
                                  <p:childTnLst>
                                    <p:set>
                                      <p:cBhvr>
                                        <p:cTn id="19" dur="1" fill="hold">
                                          <p:stCondLst>
                                            <p:cond delay="0"/>
                                          </p:stCondLst>
                                        </p:cTn>
                                        <p:tgtEl>
                                          <p:spTgt spid="94"/>
                                        </p:tgtEl>
                                        <p:attrNameLst>
                                          <p:attrName>style.visibility</p:attrName>
                                        </p:attrNameLst>
                                      </p:cBhvr>
                                      <p:to>
                                        <p:strVal val="visible"/>
                                      </p:to>
                                    </p:set>
                                    <p:animEffect transition="in" filter="wipe(down)">
                                      <p:cBhvr>
                                        <p:cTn id="20" dur="580">
                                          <p:stCondLst>
                                            <p:cond delay="0"/>
                                          </p:stCondLst>
                                        </p:cTn>
                                        <p:tgtEl>
                                          <p:spTgt spid="94"/>
                                        </p:tgtEl>
                                      </p:cBhvr>
                                    </p:animEffect>
                                    <p:anim calcmode="lin" valueType="num">
                                      <p:cBhvr>
                                        <p:cTn id="21"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26" dur="26">
                                          <p:stCondLst>
                                            <p:cond delay="650"/>
                                          </p:stCondLst>
                                        </p:cTn>
                                        <p:tgtEl>
                                          <p:spTgt spid="94"/>
                                        </p:tgtEl>
                                      </p:cBhvr>
                                      <p:to x="100000" y="60000"/>
                                    </p:animScale>
                                    <p:animScale>
                                      <p:cBhvr>
                                        <p:cTn id="27" dur="166" decel="50000">
                                          <p:stCondLst>
                                            <p:cond delay="676"/>
                                          </p:stCondLst>
                                        </p:cTn>
                                        <p:tgtEl>
                                          <p:spTgt spid="94"/>
                                        </p:tgtEl>
                                      </p:cBhvr>
                                      <p:to x="100000" y="100000"/>
                                    </p:animScale>
                                    <p:animScale>
                                      <p:cBhvr>
                                        <p:cTn id="28" dur="26">
                                          <p:stCondLst>
                                            <p:cond delay="1312"/>
                                          </p:stCondLst>
                                        </p:cTn>
                                        <p:tgtEl>
                                          <p:spTgt spid="94"/>
                                        </p:tgtEl>
                                      </p:cBhvr>
                                      <p:to x="100000" y="80000"/>
                                    </p:animScale>
                                    <p:animScale>
                                      <p:cBhvr>
                                        <p:cTn id="29" dur="166" decel="50000">
                                          <p:stCondLst>
                                            <p:cond delay="1338"/>
                                          </p:stCondLst>
                                        </p:cTn>
                                        <p:tgtEl>
                                          <p:spTgt spid="94"/>
                                        </p:tgtEl>
                                      </p:cBhvr>
                                      <p:to x="100000" y="100000"/>
                                    </p:animScale>
                                    <p:animScale>
                                      <p:cBhvr>
                                        <p:cTn id="30" dur="26">
                                          <p:stCondLst>
                                            <p:cond delay="1642"/>
                                          </p:stCondLst>
                                        </p:cTn>
                                        <p:tgtEl>
                                          <p:spTgt spid="94"/>
                                        </p:tgtEl>
                                      </p:cBhvr>
                                      <p:to x="100000" y="90000"/>
                                    </p:animScale>
                                    <p:animScale>
                                      <p:cBhvr>
                                        <p:cTn id="31" dur="166" decel="50000">
                                          <p:stCondLst>
                                            <p:cond delay="1668"/>
                                          </p:stCondLst>
                                        </p:cTn>
                                        <p:tgtEl>
                                          <p:spTgt spid="94"/>
                                        </p:tgtEl>
                                      </p:cBhvr>
                                      <p:to x="100000" y="100000"/>
                                    </p:animScale>
                                    <p:animScale>
                                      <p:cBhvr>
                                        <p:cTn id="32" dur="26">
                                          <p:stCondLst>
                                            <p:cond delay="1808"/>
                                          </p:stCondLst>
                                        </p:cTn>
                                        <p:tgtEl>
                                          <p:spTgt spid="94"/>
                                        </p:tgtEl>
                                      </p:cBhvr>
                                      <p:to x="100000" y="95000"/>
                                    </p:animScale>
                                    <p:animScale>
                                      <p:cBhvr>
                                        <p:cTn id="33" dur="166" decel="50000">
                                          <p:stCondLst>
                                            <p:cond delay="1834"/>
                                          </p:stCondLst>
                                        </p:cTn>
                                        <p:tgtEl>
                                          <p:spTgt spid="94"/>
                                        </p:tgtEl>
                                      </p:cBhvr>
                                      <p:to x="100000" y="100000"/>
                                    </p:animScale>
                                  </p:childTnLst>
                                </p:cTn>
                              </p:par>
                              <p:par>
                                <p:cTn id="34" presetID="26" presetClass="entr" presetSubtype="0" fill="hold" grpId="0" nodeType="withEffect">
                                  <p:stCondLst>
                                    <p:cond delay="1000"/>
                                  </p:stCondLst>
                                  <p:childTnLst>
                                    <p:set>
                                      <p:cBhvr>
                                        <p:cTn id="35" dur="1" fill="hold">
                                          <p:stCondLst>
                                            <p:cond delay="0"/>
                                          </p:stCondLst>
                                        </p:cTn>
                                        <p:tgtEl>
                                          <p:spTgt spid="96"/>
                                        </p:tgtEl>
                                        <p:attrNameLst>
                                          <p:attrName>style.visibility</p:attrName>
                                        </p:attrNameLst>
                                      </p:cBhvr>
                                      <p:to>
                                        <p:strVal val="visible"/>
                                      </p:to>
                                    </p:set>
                                    <p:animEffect transition="in" filter="wipe(down)">
                                      <p:cBhvr>
                                        <p:cTn id="36" dur="580">
                                          <p:stCondLst>
                                            <p:cond delay="0"/>
                                          </p:stCondLst>
                                        </p:cTn>
                                        <p:tgtEl>
                                          <p:spTgt spid="96"/>
                                        </p:tgtEl>
                                      </p:cBhvr>
                                    </p:animEffect>
                                    <p:anim calcmode="lin" valueType="num">
                                      <p:cBhvr>
                                        <p:cTn id="37"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42" dur="26">
                                          <p:stCondLst>
                                            <p:cond delay="650"/>
                                          </p:stCondLst>
                                        </p:cTn>
                                        <p:tgtEl>
                                          <p:spTgt spid="96"/>
                                        </p:tgtEl>
                                      </p:cBhvr>
                                      <p:to x="100000" y="60000"/>
                                    </p:animScale>
                                    <p:animScale>
                                      <p:cBhvr>
                                        <p:cTn id="43" dur="166" decel="50000">
                                          <p:stCondLst>
                                            <p:cond delay="676"/>
                                          </p:stCondLst>
                                        </p:cTn>
                                        <p:tgtEl>
                                          <p:spTgt spid="96"/>
                                        </p:tgtEl>
                                      </p:cBhvr>
                                      <p:to x="100000" y="100000"/>
                                    </p:animScale>
                                    <p:animScale>
                                      <p:cBhvr>
                                        <p:cTn id="44" dur="26">
                                          <p:stCondLst>
                                            <p:cond delay="1312"/>
                                          </p:stCondLst>
                                        </p:cTn>
                                        <p:tgtEl>
                                          <p:spTgt spid="96"/>
                                        </p:tgtEl>
                                      </p:cBhvr>
                                      <p:to x="100000" y="80000"/>
                                    </p:animScale>
                                    <p:animScale>
                                      <p:cBhvr>
                                        <p:cTn id="45" dur="166" decel="50000">
                                          <p:stCondLst>
                                            <p:cond delay="1338"/>
                                          </p:stCondLst>
                                        </p:cTn>
                                        <p:tgtEl>
                                          <p:spTgt spid="96"/>
                                        </p:tgtEl>
                                      </p:cBhvr>
                                      <p:to x="100000" y="100000"/>
                                    </p:animScale>
                                    <p:animScale>
                                      <p:cBhvr>
                                        <p:cTn id="46" dur="26">
                                          <p:stCondLst>
                                            <p:cond delay="1642"/>
                                          </p:stCondLst>
                                        </p:cTn>
                                        <p:tgtEl>
                                          <p:spTgt spid="96"/>
                                        </p:tgtEl>
                                      </p:cBhvr>
                                      <p:to x="100000" y="90000"/>
                                    </p:animScale>
                                    <p:animScale>
                                      <p:cBhvr>
                                        <p:cTn id="47" dur="166" decel="50000">
                                          <p:stCondLst>
                                            <p:cond delay="1668"/>
                                          </p:stCondLst>
                                        </p:cTn>
                                        <p:tgtEl>
                                          <p:spTgt spid="96"/>
                                        </p:tgtEl>
                                      </p:cBhvr>
                                      <p:to x="100000" y="100000"/>
                                    </p:animScale>
                                    <p:animScale>
                                      <p:cBhvr>
                                        <p:cTn id="48" dur="26">
                                          <p:stCondLst>
                                            <p:cond delay="1808"/>
                                          </p:stCondLst>
                                        </p:cTn>
                                        <p:tgtEl>
                                          <p:spTgt spid="96"/>
                                        </p:tgtEl>
                                      </p:cBhvr>
                                      <p:to x="100000" y="95000"/>
                                    </p:animScale>
                                    <p:animScale>
                                      <p:cBhvr>
                                        <p:cTn id="49" dur="166" decel="50000">
                                          <p:stCondLst>
                                            <p:cond delay="1834"/>
                                          </p:stCondLst>
                                        </p:cTn>
                                        <p:tgtEl>
                                          <p:spTgt spid="96"/>
                                        </p:tgtEl>
                                      </p:cBhvr>
                                      <p:to x="100000" y="100000"/>
                                    </p:animScale>
                                  </p:childTnLst>
                                </p:cTn>
                              </p:par>
                            </p:childTnLst>
                          </p:cTn>
                        </p:par>
                        <p:par>
                          <p:cTn id="50" fill="hold">
                            <p:stCondLst>
                              <p:cond delay="6250"/>
                            </p:stCondLst>
                            <p:childTnLst>
                              <p:par>
                                <p:cTn id="51" presetID="10" presetClass="entr" presetSubtype="0" fill="hold" nodeType="afterEffect">
                                  <p:stCondLst>
                                    <p:cond delay="1000"/>
                                  </p:stCondLst>
                                  <p:childTnLst>
                                    <p:set>
                                      <p:cBhvr>
                                        <p:cTn id="52" dur="1" fill="hold">
                                          <p:stCondLst>
                                            <p:cond delay="0"/>
                                          </p:stCondLst>
                                        </p:cTn>
                                        <p:tgtEl>
                                          <p:spTgt spid="75">
                                            <p:txEl>
                                              <p:pRg st="5" end="5"/>
                                            </p:txEl>
                                          </p:spTgt>
                                        </p:tgtEl>
                                        <p:attrNameLst>
                                          <p:attrName>style.visibility</p:attrName>
                                        </p:attrNameLst>
                                      </p:cBhvr>
                                      <p:to>
                                        <p:strVal val="visible"/>
                                      </p:to>
                                    </p:set>
                                    <p:animEffect transition="in" filter="fade">
                                      <p:cBhvr>
                                        <p:cTn id="53" dur="750"/>
                                        <p:tgtEl>
                                          <p:spTgt spid="75">
                                            <p:txEl>
                                              <p:pRg st="5" end="5"/>
                                            </p:txEl>
                                          </p:spTgt>
                                        </p:tgtEl>
                                      </p:cBhvr>
                                    </p:animEffect>
                                  </p:childTnLst>
                                </p:cTn>
                              </p:par>
                              <p:par>
                                <p:cTn id="54" presetID="21" presetClass="entr" presetSubtype="1" fill="hold" nodeType="withEffect">
                                  <p:stCondLst>
                                    <p:cond delay="1500"/>
                                  </p:stCondLst>
                                  <p:childTnLst>
                                    <p:set>
                                      <p:cBhvr>
                                        <p:cTn id="55" dur="1" fill="hold">
                                          <p:stCondLst>
                                            <p:cond delay="0"/>
                                          </p:stCondLst>
                                        </p:cTn>
                                        <p:tgtEl>
                                          <p:spTgt spid="75">
                                            <p:txEl>
                                              <p:pRg st="6" end="6"/>
                                            </p:txEl>
                                          </p:spTgt>
                                        </p:tgtEl>
                                        <p:attrNameLst>
                                          <p:attrName>style.visibility</p:attrName>
                                        </p:attrNameLst>
                                      </p:cBhvr>
                                      <p:to>
                                        <p:strVal val="visible"/>
                                      </p:to>
                                    </p:set>
                                    <p:animEffect transition="in" filter="wheel(1)">
                                      <p:cBhvr>
                                        <p:cTn id="56" dur="2000"/>
                                        <p:tgtEl>
                                          <p:spTgt spid="75">
                                            <p:txEl>
                                              <p:pRg st="6" end="6"/>
                                            </p:txEl>
                                          </p:spTgt>
                                        </p:tgtEl>
                                      </p:cBhvr>
                                    </p:animEffect>
                                  </p:childTnLst>
                                </p:cTn>
                              </p:par>
                              <p:par>
                                <p:cTn id="57" presetID="21" presetClass="entr" presetSubtype="1" fill="hold" nodeType="withEffect">
                                  <p:stCondLst>
                                    <p:cond delay="1500"/>
                                  </p:stCondLst>
                                  <p:childTnLst>
                                    <p:set>
                                      <p:cBhvr>
                                        <p:cTn id="58" dur="1" fill="hold">
                                          <p:stCondLst>
                                            <p:cond delay="0"/>
                                          </p:stCondLst>
                                        </p:cTn>
                                        <p:tgtEl>
                                          <p:spTgt spid="75">
                                            <p:txEl>
                                              <p:pRg st="7" end="7"/>
                                            </p:txEl>
                                          </p:spTgt>
                                        </p:tgtEl>
                                        <p:attrNameLst>
                                          <p:attrName>style.visibility</p:attrName>
                                        </p:attrNameLst>
                                      </p:cBhvr>
                                      <p:to>
                                        <p:strVal val="visible"/>
                                      </p:to>
                                    </p:set>
                                    <p:animEffect transition="in" filter="wheel(1)">
                                      <p:cBhvr>
                                        <p:cTn id="59" dur="2000"/>
                                        <p:tgtEl>
                                          <p:spTgt spid="75">
                                            <p:txEl>
                                              <p:pRg st="7" end="7"/>
                                            </p:txEl>
                                          </p:spTgt>
                                        </p:tgtEl>
                                      </p:cBhvr>
                                    </p:animEffect>
                                  </p:childTnLst>
                                </p:cTn>
                              </p:par>
                              <p:par>
                                <p:cTn id="60" presetID="21" presetClass="entr" presetSubtype="1" fill="hold" nodeType="withEffect">
                                  <p:stCondLst>
                                    <p:cond delay="1500"/>
                                  </p:stCondLst>
                                  <p:childTnLst>
                                    <p:set>
                                      <p:cBhvr>
                                        <p:cTn id="61" dur="1" fill="hold">
                                          <p:stCondLst>
                                            <p:cond delay="0"/>
                                          </p:stCondLst>
                                        </p:cTn>
                                        <p:tgtEl>
                                          <p:spTgt spid="75">
                                            <p:txEl>
                                              <p:pRg st="8" end="8"/>
                                            </p:txEl>
                                          </p:spTgt>
                                        </p:tgtEl>
                                        <p:attrNameLst>
                                          <p:attrName>style.visibility</p:attrName>
                                        </p:attrNameLst>
                                      </p:cBhvr>
                                      <p:to>
                                        <p:strVal val="visible"/>
                                      </p:to>
                                    </p:set>
                                    <p:animEffect transition="in" filter="wheel(1)">
                                      <p:cBhvr>
                                        <p:cTn id="62" dur="2000"/>
                                        <p:tgtEl>
                                          <p:spTgt spid="75">
                                            <p:txEl>
                                              <p:pRg st="8" end="8"/>
                                            </p:txEl>
                                          </p:spTgt>
                                        </p:tgtEl>
                                      </p:cBhvr>
                                    </p:animEffect>
                                  </p:childTnLst>
                                </p:cTn>
                              </p:par>
                              <p:par>
                                <p:cTn id="63" presetID="2" presetClass="entr" presetSubtype="8" fill="hold" grpId="0" nodeType="withEffect">
                                  <p:stCondLst>
                                    <p:cond delay="2750"/>
                                  </p:stCondLst>
                                  <p:childTnLst>
                                    <p:set>
                                      <p:cBhvr>
                                        <p:cTn id="64" dur="1" fill="hold">
                                          <p:stCondLst>
                                            <p:cond delay="0"/>
                                          </p:stCondLst>
                                        </p:cTn>
                                        <p:tgtEl>
                                          <p:spTgt spid="97"/>
                                        </p:tgtEl>
                                        <p:attrNameLst>
                                          <p:attrName>style.visibility</p:attrName>
                                        </p:attrNameLst>
                                      </p:cBhvr>
                                      <p:to>
                                        <p:strVal val="visible"/>
                                      </p:to>
                                    </p:set>
                                    <p:anim calcmode="lin" valueType="num">
                                      <p:cBhvr additive="base">
                                        <p:cTn id="65" dur="1250" fill="hold"/>
                                        <p:tgtEl>
                                          <p:spTgt spid="97"/>
                                        </p:tgtEl>
                                        <p:attrNameLst>
                                          <p:attrName>ppt_x</p:attrName>
                                        </p:attrNameLst>
                                      </p:cBhvr>
                                      <p:tavLst>
                                        <p:tav tm="0">
                                          <p:val>
                                            <p:strVal val="0-#ppt_w/2"/>
                                          </p:val>
                                        </p:tav>
                                        <p:tav tm="100000">
                                          <p:val>
                                            <p:strVal val="#ppt_x"/>
                                          </p:val>
                                        </p:tav>
                                      </p:tavLst>
                                    </p:anim>
                                    <p:anim calcmode="lin" valueType="num">
                                      <p:cBhvr additive="base">
                                        <p:cTn id="66" dur="1250" fill="hold"/>
                                        <p:tgtEl>
                                          <p:spTgt spid="97"/>
                                        </p:tgtEl>
                                        <p:attrNameLst>
                                          <p:attrName>ppt_y</p:attrName>
                                        </p:attrNameLst>
                                      </p:cBhvr>
                                      <p:tavLst>
                                        <p:tav tm="0">
                                          <p:val>
                                            <p:strVal val="#ppt_y"/>
                                          </p:val>
                                        </p:tav>
                                        <p:tav tm="100000">
                                          <p:val>
                                            <p:strVal val="#ppt_y"/>
                                          </p:val>
                                        </p:tav>
                                      </p:tavLst>
                                    </p:anim>
                                  </p:childTnLst>
                                </p:cTn>
                              </p:par>
                            </p:childTnLst>
                          </p:cTn>
                        </p:par>
                        <p:par>
                          <p:cTn id="67" fill="hold">
                            <p:stCondLst>
                              <p:cond delay="10250"/>
                            </p:stCondLst>
                            <p:childTnLst>
                              <p:par>
                                <p:cTn id="68" presetID="26" presetClass="entr" presetSubtype="0" fill="hold" nodeType="afterEffect">
                                  <p:stCondLst>
                                    <p:cond delay="250"/>
                                  </p:stCondLst>
                                  <p:childTnLst>
                                    <p:set>
                                      <p:cBhvr>
                                        <p:cTn id="69" dur="1" fill="hold">
                                          <p:stCondLst>
                                            <p:cond delay="0"/>
                                          </p:stCondLst>
                                        </p:cTn>
                                        <p:tgtEl>
                                          <p:spTgt spid="98"/>
                                        </p:tgtEl>
                                        <p:attrNameLst>
                                          <p:attrName>style.visibility</p:attrName>
                                        </p:attrNameLst>
                                      </p:cBhvr>
                                      <p:to>
                                        <p:strVal val="visible"/>
                                      </p:to>
                                    </p:set>
                                    <p:animEffect transition="in" filter="wipe(down)">
                                      <p:cBhvr>
                                        <p:cTn id="70" dur="507">
                                          <p:stCondLst>
                                            <p:cond delay="0"/>
                                          </p:stCondLst>
                                        </p:cTn>
                                        <p:tgtEl>
                                          <p:spTgt spid="98"/>
                                        </p:tgtEl>
                                      </p:cBhvr>
                                    </p:animEffect>
                                    <p:anim calcmode="lin" valueType="num">
                                      <p:cBhvr>
                                        <p:cTn id="71" dur="1594" tmFilter="0,0; 0.14,0.36; 0.43,0.73; 0.71,0.91; 1.0,1.0">
                                          <p:stCondLst>
                                            <p:cond delay="0"/>
                                          </p:stCondLst>
                                        </p:cTn>
                                        <p:tgtEl>
                                          <p:spTgt spid="98"/>
                                        </p:tgtEl>
                                        <p:attrNameLst>
                                          <p:attrName>ppt_x</p:attrName>
                                        </p:attrNameLst>
                                      </p:cBhvr>
                                      <p:tavLst>
                                        <p:tav tm="0">
                                          <p:val>
                                            <p:strVal val="#ppt_x-0.25"/>
                                          </p:val>
                                        </p:tav>
                                        <p:tav tm="100000">
                                          <p:val>
                                            <p:strVal val="#ppt_x"/>
                                          </p:val>
                                        </p:tav>
                                      </p:tavLst>
                                    </p:anim>
                                    <p:anim calcmode="lin" valueType="num">
                                      <p:cBhvr>
                                        <p:cTn id="72" dur="581" tmFilter="0.0,0.0; 0.25,0.07; 0.50,0.2; 0.75,0.467; 1.0,1.0">
                                          <p:stCondLst>
                                            <p:cond delay="0"/>
                                          </p:stCondLst>
                                        </p:cTn>
                                        <p:tgtEl>
                                          <p:spTgt spid="98"/>
                                        </p:tgtEl>
                                        <p:attrNameLst>
                                          <p:attrName>ppt_y</p:attrName>
                                        </p:attrNameLst>
                                      </p:cBhvr>
                                      <p:tavLst>
                                        <p:tav tm="0" fmla="#ppt_y-sin(pi*$)/3">
                                          <p:val>
                                            <p:fltVal val="0.5"/>
                                          </p:val>
                                        </p:tav>
                                        <p:tav tm="100000">
                                          <p:val>
                                            <p:fltVal val="1"/>
                                          </p:val>
                                        </p:tav>
                                      </p:tavLst>
                                    </p:anim>
                                    <p:anim calcmode="lin" valueType="num">
                                      <p:cBhvr>
                                        <p:cTn id="73" dur="581" tmFilter="0, 0; 0.125,0.2665; 0.25,0.4; 0.375,0.465; 0.5,0.5;  0.625,0.535; 0.75,0.6; 0.875,0.7335; 1,1">
                                          <p:stCondLst>
                                            <p:cond delay="581"/>
                                          </p:stCondLst>
                                        </p:cTn>
                                        <p:tgtEl>
                                          <p:spTgt spid="98"/>
                                        </p:tgtEl>
                                        <p:attrNameLst>
                                          <p:attrName>ppt_y</p:attrName>
                                        </p:attrNameLst>
                                      </p:cBhvr>
                                      <p:tavLst>
                                        <p:tav tm="0" fmla="#ppt_y-sin(pi*$)/9">
                                          <p:val>
                                            <p:fltVal val="0"/>
                                          </p:val>
                                        </p:tav>
                                        <p:tav tm="100000">
                                          <p:val>
                                            <p:fltVal val="1"/>
                                          </p:val>
                                        </p:tav>
                                      </p:tavLst>
                                    </p:anim>
                                    <p:anim calcmode="lin" valueType="num">
                                      <p:cBhvr>
                                        <p:cTn id="74" dur="290" tmFilter="0, 0; 0.125,0.2665; 0.25,0.4; 0.375,0.465; 0.5,0.5;  0.625,0.535; 0.75,0.6; 0.875,0.7335; 1,1">
                                          <p:stCondLst>
                                            <p:cond delay="1159"/>
                                          </p:stCondLst>
                                        </p:cTn>
                                        <p:tgtEl>
                                          <p:spTgt spid="98"/>
                                        </p:tgtEl>
                                        <p:attrNameLst>
                                          <p:attrName>ppt_y</p:attrName>
                                        </p:attrNameLst>
                                      </p:cBhvr>
                                      <p:tavLst>
                                        <p:tav tm="0" fmla="#ppt_y-sin(pi*$)/27">
                                          <p:val>
                                            <p:fltVal val="0"/>
                                          </p:val>
                                        </p:tav>
                                        <p:tav tm="100000">
                                          <p:val>
                                            <p:fltVal val="1"/>
                                          </p:val>
                                        </p:tav>
                                      </p:tavLst>
                                    </p:anim>
                                    <p:anim calcmode="lin" valueType="num">
                                      <p:cBhvr>
                                        <p:cTn id="75" dur="144" tmFilter="0, 0; 0.125,0.2665; 0.25,0.4; 0.375,0.465; 0.5,0.5;  0.625,0.535; 0.75,0.6; 0.875,0.7335; 1,1">
                                          <p:stCondLst>
                                            <p:cond delay="1449"/>
                                          </p:stCondLst>
                                        </p:cTn>
                                        <p:tgtEl>
                                          <p:spTgt spid="98"/>
                                        </p:tgtEl>
                                        <p:attrNameLst>
                                          <p:attrName>ppt_y</p:attrName>
                                        </p:attrNameLst>
                                      </p:cBhvr>
                                      <p:tavLst>
                                        <p:tav tm="0" fmla="#ppt_y-sin(pi*$)/81">
                                          <p:val>
                                            <p:fltVal val="0"/>
                                          </p:val>
                                        </p:tav>
                                        <p:tav tm="100000">
                                          <p:val>
                                            <p:fltVal val="1"/>
                                          </p:val>
                                        </p:tav>
                                      </p:tavLst>
                                    </p:anim>
                                    <p:animScale>
                                      <p:cBhvr>
                                        <p:cTn id="76" dur="23">
                                          <p:stCondLst>
                                            <p:cond delay="569"/>
                                          </p:stCondLst>
                                        </p:cTn>
                                        <p:tgtEl>
                                          <p:spTgt spid="98"/>
                                        </p:tgtEl>
                                      </p:cBhvr>
                                      <p:to x="100000" y="60000"/>
                                    </p:animScale>
                                    <p:animScale>
                                      <p:cBhvr>
                                        <p:cTn id="77" dur="145" decel="50000">
                                          <p:stCondLst>
                                            <p:cond delay="592"/>
                                          </p:stCondLst>
                                        </p:cTn>
                                        <p:tgtEl>
                                          <p:spTgt spid="98"/>
                                        </p:tgtEl>
                                      </p:cBhvr>
                                      <p:to x="100000" y="100000"/>
                                    </p:animScale>
                                    <p:animScale>
                                      <p:cBhvr>
                                        <p:cTn id="78" dur="23">
                                          <p:stCondLst>
                                            <p:cond delay="1148"/>
                                          </p:stCondLst>
                                        </p:cTn>
                                        <p:tgtEl>
                                          <p:spTgt spid="98"/>
                                        </p:tgtEl>
                                      </p:cBhvr>
                                      <p:to x="100000" y="80000"/>
                                    </p:animScale>
                                    <p:animScale>
                                      <p:cBhvr>
                                        <p:cTn id="79" dur="145" decel="50000">
                                          <p:stCondLst>
                                            <p:cond delay="1171"/>
                                          </p:stCondLst>
                                        </p:cTn>
                                        <p:tgtEl>
                                          <p:spTgt spid="98"/>
                                        </p:tgtEl>
                                      </p:cBhvr>
                                      <p:to x="100000" y="100000"/>
                                    </p:animScale>
                                    <p:animScale>
                                      <p:cBhvr>
                                        <p:cTn id="80" dur="23">
                                          <p:stCondLst>
                                            <p:cond delay="1437"/>
                                          </p:stCondLst>
                                        </p:cTn>
                                        <p:tgtEl>
                                          <p:spTgt spid="98"/>
                                        </p:tgtEl>
                                      </p:cBhvr>
                                      <p:to x="100000" y="90000"/>
                                    </p:animScale>
                                    <p:animScale>
                                      <p:cBhvr>
                                        <p:cTn id="81" dur="145" decel="50000">
                                          <p:stCondLst>
                                            <p:cond delay="1459"/>
                                          </p:stCondLst>
                                        </p:cTn>
                                        <p:tgtEl>
                                          <p:spTgt spid="98"/>
                                        </p:tgtEl>
                                      </p:cBhvr>
                                      <p:to x="100000" y="100000"/>
                                    </p:animScale>
                                    <p:animScale>
                                      <p:cBhvr>
                                        <p:cTn id="82" dur="23">
                                          <p:stCondLst>
                                            <p:cond delay="1582"/>
                                          </p:stCondLst>
                                        </p:cTn>
                                        <p:tgtEl>
                                          <p:spTgt spid="98"/>
                                        </p:tgtEl>
                                      </p:cBhvr>
                                      <p:to x="100000" y="95000"/>
                                    </p:animScale>
                                    <p:animScale>
                                      <p:cBhvr>
                                        <p:cTn id="83" dur="145" decel="50000">
                                          <p:stCondLst>
                                            <p:cond delay="1605"/>
                                          </p:stCondLst>
                                        </p:cTn>
                                        <p:tgtEl>
                                          <p:spTgt spid="98"/>
                                        </p:tgtEl>
                                      </p:cBhvr>
                                      <p:to x="100000" y="100000"/>
                                    </p:animScale>
                                  </p:childTnLst>
                                </p:cTn>
                              </p:par>
                            </p:childTnLst>
                          </p:cTn>
                        </p:par>
                        <p:par>
                          <p:cTn id="84" fill="hold">
                            <p:stCondLst>
                              <p:cond delay="12250"/>
                            </p:stCondLst>
                            <p:childTnLst>
                              <p:par>
                                <p:cTn id="85" presetID="42" presetClass="entr" presetSubtype="0" fill="hold" nodeType="after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1000"/>
                                        <p:tgtEl>
                                          <p:spTgt spid="8"/>
                                        </p:tgtEl>
                                      </p:cBhvr>
                                    </p:animEffect>
                                    <p:anim calcmode="lin" valueType="num">
                                      <p:cBhvr>
                                        <p:cTn id="88" dur="1000" fill="hold"/>
                                        <p:tgtEl>
                                          <p:spTgt spid="8"/>
                                        </p:tgtEl>
                                        <p:attrNameLst>
                                          <p:attrName>ppt_x</p:attrName>
                                        </p:attrNameLst>
                                      </p:cBhvr>
                                      <p:tavLst>
                                        <p:tav tm="0">
                                          <p:val>
                                            <p:strVal val="#ppt_x"/>
                                          </p:val>
                                        </p:tav>
                                        <p:tav tm="100000">
                                          <p:val>
                                            <p:strVal val="#ppt_x"/>
                                          </p:val>
                                        </p:tav>
                                      </p:tavLst>
                                    </p:anim>
                                    <p:anim calcmode="lin" valueType="num">
                                      <p:cBhvr>
                                        <p:cTn id="8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94" grpId="0" animBg="1"/>
      <p:bldP spid="96" grpId="0" animBg="1"/>
      <p:bldP spid="9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a:picLocks noChangeAspect="1"/>
          </p:cNvPicPr>
          <p:nvPr/>
        </p:nvPicPr>
        <p:blipFill rotWithShape="1">
          <a:blip r:embed="rId4">
            <a:extLst>
              <a:ext uri="{28A0092B-C50C-407E-A947-70E740481C1C}">
                <a14:useLocalDpi xmlns:a14="http://schemas.microsoft.com/office/drawing/2010/main" val="0"/>
              </a:ext>
            </a:extLst>
          </a:blip>
          <a:srcRect l="284" t="94" r="696" b="51823"/>
          <a:stretch/>
        </p:blipFill>
        <p:spPr>
          <a:xfrm>
            <a:off x="2355845" y="2229421"/>
            <a:ext cx="6611691" cy="2317218"/>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32055" y="1765577"/>
            <a:ext cx="9143999" cy="425168"/>
          </a:xfrm>
          <a:prstGeom prst="rect">
            <a:avLst/>
          </a:prstGeom>
          <a:noFill/>
          <a:ln>
            <a:noFill/>
          </a:ln>
        </p:spPr>
        <p:txBody>
          <a:bodyPr spcFirstLastPara="1" wrap="square" lIns="91425" tIns="91425" rIns="91425" bIns="91425" anchor="t" anchorCtr="0">
            <a:noAutofit/>
          </a:bodyPr>
          <a:lstStyle/>
          <a:p>
            <a:pPr lvl="0" indent="228600"/>
            <a:endParaRPr lang="en-US" sz="1600" dirty="0">
              <a:solidFill>
                <a:schemeClr val="bg2"/>
              </a:solidFill>
              <a:latin typeface="Roboto"/>
              <a:ea typeface="Roboto"/>
              <a:cs typeface="Roboto"/>
              <a:sym typeface="Roboto"/>
            </a:endParaRP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Roboto"/>
                <a:cs typeface="Roboto"/>
                <a:sym typeface="Caveat"/>
              </a:rPr>
              <a:t>More Substitutions</a:t>
            </a:r>
            <a:endParaRPr sz="2400" dirty="0">
              <a:latin typeface="Roboto"/>
              <a:ea typeface="Roboto"/>
              <a:cs typeface="Roboto"/>
              <a:sym typeface="Roboto"/>
            </a:endParaRPr>
          </a:p>
        </p:txBody>
      </p:sp>
      <p:sp>
        <p:nvSpPr>
          <p:cNvPr id="2" name="Rectangle 1"/>
          <p:cNvSpPr/>
          <p:nvPr/>
        </p:nvSpPr>
        <p:spPr>
          <a:xfrm>
            <a:off x="5749901" y="2424696"/>
            <a:ext cx="949299" cy="261610"/>
          </a:xfrm>
          <a:prstGeom prst="rect">
            <a:avLst/>
          </a:prstGeom>
        </p:spPr>
        <p:txBody>
          <a:bodyPr wrap="none">
            <a:spAutoFit/>
          </a:bodyPr>
          <a:lstStyle/>
          <a:p>
            <a:r>
              <a:rPr lang="en-US" sz="1050" dirty="0">
                <a:solidFill>
                  <a:schemeClr val="bg2"/>
                </a:solidFill>
                <a:latin typeface="Roboto"/>
                <a:ea typeface="Roboto"/>
                <a:cs typeface="Roboto"/>
                <a:sym typeface="Roboto"/>
              </a:rPr>
              <a:t>Holyoke HS </a:t>
            </a:r>
            <a:endParaRPr lang="en-US" sz="1050" dirty="0">
              <a:solidFill>
                <a:schemeClr val="bg2"/>
              </a:solidFill>
            </a:endParaRPr>
          </a:p>
        </p:txBody>
      </p:sp>
      <p:sp>
        <p:nvSpPr>
          <p:cNvPr id="3" name="Rectangle 2"/>
          <p:cNvSpPr/>
          <p:nvPr/>
        </p:nvSpPr>
        <p:spPr>
          <a:xfrm>
            <a:off x="5747848" y="2574693"/>
            <a:ext cx="739305" cy="246221"/>
          </a:xfrm>
          <a:prstGeom prst="rect">
            <a:avLst/>
          </a:prstGeom>
        </p:spPr>
        <p:txBody>
          <a:bodyPr wrap="none">
            <a:spAutoFit/>
          </a:bodyPr>
          <a:lstStyle/>
          <a:p>
            <a:r>
              <a:rPr lang="en-US" sz="1000" dirty="0">
                <a:solidFill>
                  <a:schemeClr val="bg2"/>
                </a:solidFill>
                <a:latin typeface="Roboto"/>
                <a:ea typeface="Roboto"/>
                <a:cs typeface="Roboto"/>
                <a:sym typeface="Roboto"/>
              </a:rPr>
              <a:t>Tigers HS</a:t>
            </a:r>
            <a:endParaRPr lang="en-US" sz="1000" dirty="0">
              <a:solidFill>
                <a:schemeClr val="bg2"/>
              </a:solidFill>
            </a:endParaRPr>
          </a:p>
        </p:txBody>
      </p:sp>
      <p:sp>
        <p:nvSpPr>
          <p:cNvPr id="9" name="Oval 8"/>
          <p:cNvSpPr/>
          <p:nvPr/>
        </p:nvSpPr>
        <p:spPr>
          <a:xfrm>
            <a:off x="7210927" y="2471389"/>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218949" y="2631810"/>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272043" y="2740327"/>
            <a:ext cx="684803" cy="307777"/>
          </a:xfrm>
          <a:prstGeom prst="rect">
            <a:avLst/>
          </a:prstGeom>
        </p:spPr>
        <p:txBody>
          <a:bodyPr wrap="none">
            <a:spAutoFit/>
          </a:bodyPr>
          <a:lstStyle/>
          <a:p>
            <a:r>
              <a:rPr lang="en-US" dirty="0">
                <a:solidFill>
                  <a:schemeClr val="bg2"/>
                </a:solidFill>
                <a:latin typeface="Roboto"/>
                <a:ea typeface="Roboto"/>
                <a:cs typeface="Roboto"/>
                <a:sym typeface="Roboto"/>
              </a:rPr>
              <a:t>Tigers</a:t>
            </a:r>
            <a:endParaRPr lang="en-US" dirty="0"/>
          </a:p>
        </p:txBody>
      </p:sp>
      <p:sp>
        <p:nvSpPr>
          <p:cNvPr id="19" name="Oval 18"/>
          <p:cNvSpPr/>
          <p:nvPr/>
        </p:nvSpPr>
        <p:spPr>
          <a:xfrm>
            <a:off x="5869549" y="2896848"/>
            <a:ext cx="228832" cy="118386"/>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2" name="TextBox 31"/>
          <p:cNvSpPr txBox="1"/>
          <p:nvPr/>
        </p:nvSpPr>
        <p:spPr>
          <a:xfrm>
            <a:off x="6469899" y="3276954"/>
            <a:ext cx="320206" cy="1079783"/>
          </a:xfrm>
          <a:prstGeom prst="rect">
            <a:avLst/>
          </a:prstGeom>
          <a:noFill/>
        </p:spPr>
        <p:txBody>
          <a:bodyPr wrap="square" rtlCol="0">
            <a:spAutoFit/>
          </a:bodyPr>
          <a:lstStyle/>
          <a:p>
            <a:pPr>
              <a:spcAft>
                <a:spcPts val="100"/>
              </a:spcAft>
            </a:pPr>
            <a:r>
              <a:rPr lang="en-US" sz="1000" dirty="0"/>
              <a:t>3</a:t>
            </a:r>
          </a:p>
          <a:p>
            <a:pPr>
              <a:spcAft>
                <a:spcPts val="100"/>
              </a:spcAft>
            </a:pPr>
            <a:r>
              <a:rPr lang="en-US" sz="1000" dirty="0"/>
              <a:t>7</a:t>
            </a:r>
          </a:p>
          <a:p>
            <a:pPr>
              <a:spcAft>
                <a:spcPts val="100"/>
              </a:spcAft>
            </a:pPr>
            <a:r>
              <a:rPr lang="en-US" sz="1000" dirty="0"/>
              <a:t>4</a:t>
            </a:r>
          </a:p>
          <a:p>
            <a:pPr>
              <a:spcAft>
                <a:spcPts val="100"/>
              </a:spcAft>
            </a:pPr>
            <a:r>
              <a:rPr lang="en-US" sz="1000" dirty="0"/>
              <a:t>1</a:t>
            </a:r>
          </a:p>
          <a:p>
            <a:pPr>
              <a:spcAft>
                <a:spcPts val="100"/>
              </a:spcAft>
            </a:pPr>
            <a:r>
              <a:rPr lang="en-US" sz="1000" dirty="0"/>
              <a:t>9</a:t>
            </a:r>
          </a:p>
          <a:p>
            <a:pPr>
              <a:spcAft>
                <a:spcPts val="100"/>
              </a:spcAft>
            </a:pPr>
            <a:r>
              <a:rPr lang="en-US" sz="1000" dirty="0"/>
              <a:t>2</a:t>
            </a:r>
          </a:p>
        </p:txBody>
      </p:sp>
      <p:sp>
        <p:nvSpPr>
          <p:cNvPr id="33" name="TextBox 32"/>
          <p:cNvSpPr txBox="1"/>
          <p:nvPr/>
        </p:nvSpPr>
        <p:spPr>
          <a:xfrm>
            <a:off x="6480822" y="2856338"/>
            <a:ext cx="456187" cy="276999"/>
          </a:xfrm>
          <a:prstGeom prst="rect">
            <a:avLst/>
          </a:prstGeom>
          <a:noFill/>
          <a:ln>
            <a:noFill/>
          </a:ln>
        </p:spPr>
        <p:txBody>
          <a:bodyPr wrap="square" rtlCol="0">
            <a:spAutoFit/>
          </a:bodyPr>
          <a:lstStyle/>
          <a:p>
            <a:r>
              <a:rPr lang="en-US" sz="1200" dirty="0">
                <a:solidFill>
                  <a:schemeClr val="bg2"/>
                </a:solidFill>
              </a:rPr>
              <a:t>5</a:t>
            </a:r>
          </a:p>
        </p:txBody>
      </p:sp>
      <p:sp>
        <p:nvSpPr>
          <p:cNvPr id="34" name="TextBox 33"/>
          <p:cNvSpPr txBox="1"/>
          <p:nvPr/>
        </p:nvSpPr>
        <p:spPr>
          <a:xfrm>
            <a:off x="2740109" y="3276954"/>
            <a:ext cx="320206" cy="1079783"/>
          </a:xfrm>
          <a:prstGeom prst="rect">
            <a:avLst/>
          </a:prstGeom>
          <a:noFill/>
        </p:spPr>
        <p:txBody>
          <a:bodyPr wrap="square" rtlCol="0">
            <a:spAutoFit/>
          </a:bodyPr>
          <a:lstStyle/>
          <a:p>
            <a:pPr>
              <a:spcAft>
                <a:spcPts val="100"/>
              </a:spcAft>
            </a:pPr>
            <a:r>
              <a:rPr lang="en-US" sz="1000" dirty="0">
                <a:solidFill>
                  <a:schemeClr val="bg2"/>
                </a:solidFill>
              </a:rPr>
              <a:t>4</a:t>
            </a:r>
          </a:p>
          <a:p>
            <a:pPr>
              <a:spcAft>
                <a:spcPts val="100"/>
              </a:spcAft>
            </a:pPr>
            <a:r>
              <a:rPr lang="en-US" sz="1000" dirty="0">
                <a:solidFill>
                  <a:schemeClr val="bg2"/>
                </a:solidFill>
              </a:rPr>
              <a:t>8</a:t>
            </a:r>
          </a:p>
          <a:p>
            <a:pPr>
              <a:spcAft>
                <a:spcPts val="100"/>
              </a:spcAft>
            </a:pPr>
            <a:r>
              <a:rPr lang="en-US" sz="1000" dirty="0">
                <a:solidFill>
                  <a:schemeClr val="bg2"/>
                </a:solidFill>
              </a:rPr>
              <a:t>2</a:t>
            </a:r>
          </a:p>
          <a:p>
            <a:pPr>
              <a:spcAft>
                <a:spcPts val="100"/>
              </a:spcAft>
            </a:pPr>
            <a:r>
              <a:rPr lang="en-US" sz="1000" dirty="0">
                <a:solidFill>
                  <a:schemeClr val="bg2"/>
                </a:solidFill>
              </a:rPr>
              <a:t>1</a:t>
            </a:r>
          </a:p>
          <a:p>
            <a:pPr>
              <a:spcAft>
                <a:spcPts val="100"/>
              </a:spcAft>
            </a:pPr>
            <a:r>
              <a:rPr lang="en-US" sz="1000" dirty="0">
                <a:solidFill>
                  <a:schemeClr val="bg2"/>
                </a:solidFill>
              </a:rPr>
              <a:t>3</a:t>
            </a:r>
          </a:p>
          <a:p>
            <a:pPr>
              <a:spcAft>
                <a:spcPts val="100"/>
              </a:spcAft>
            </a:pPr>
            <a:r>
              <a:rPr lang="en-US" sz="1000" dirty="0">
                <a:solidFill>
                  <a:schemeClr val="bg2"/>
                </a:solidFill>
              </a:rPr>
              <a:t>9</a:t>
            </a:r>
          </a:p>
        </p:txBody>
      </p:sp>
      <p:sp>
        <p:nvSpPr>
          <p:cNvPr id="35" name="TextBox 34"/>
          <p:cNvSpPr txBox="1"/>
          <p:nvPr/>
        </p:nvSpPr>
        <p:spPr>
          <a:xfrm>
            <a:off x="2740109" y="2851301"/>
            <a:ext cx="456187" cy="276999"/>
          </a:xfrm>
          <a:prstGeom prst="rect">
            <a:avLst/>
          </a:prstGeom>
          <a:noFill/>
        </p:spPr>
        <p:txBody>
          <a:bodyPr wrap="square" rtlCol="0">
            <a:spAutoFit/>
          </a:bodyPr>
          <a:lstStyle/>
          <a:p>
            <a:r>
              <a:rPr lang="en-US" sz="1200" dirty="0">
                <a:solidFill>
                  <a:schemeClr val="bg2"/>
                </a:solidFill>
              </a:rPr>
              <a:t>X</a:t>
            </a:r>
          </a:p>
        </p:txBody>
      </p:sp>
      <p:sp>
        <p:nvSpPr>
          <p:cNvPr id="20" name="Rectangle 19"/>
          <p:cNvSpPr/>
          <p:nvPr/>
        </p:nvSpPr>
        <p:spPr>
          <a:xfrm>
            <a:off x="3145428" y="2268709"/>
            <a:ext cx="923651"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3/14/20</a:t>
            </a:r>
          </a:p>
        </p:txBody>
      </p:sp>
      <p:sp>
        <p:nvSpPr>
          <p:cNvPr id="21" name="Rectangle 20"/>
          <p:cNvSpPr/>
          <p:nvPr/>
        </p:nvSpPr>
        <p:spPr>
          <a:xfrm>
            <a:off x="3609639" y="2429301"/>
            <a:ext cx="1433145" cy="261610"/>
          </a:xfrm>
          <a:prstGeom prst="rect">
            <a:avLst/>
          </a:prstGeom>
        </p:spPr>
        <p:txBody>
          <a:bodyPr wrap="square">
            <a:spAutoFit/>
          </a:bodyPr>
          <a:lstStyle/>
          <a:p>
            <a:r>
              <a:rPr lang="en-US" sz="1050" dirty="0">
                <a:solidFill>
                  <a:schemeClr val="bg2"/>
                </a:solidFill>
                <a:latin typeface="Roboto"/>
                <a:ea typeface="Roboto"/>
                <a:cs typeface="Roboto"/>
                <a:sym typeface="Roboto"/>
              </a:rPr>
              <a:t>Holyoke HS</a:t>
            </a:r>
            <a:endParaRPr lang="en-US" sz="1050" dirty="0">
              <a:solidFill>
                <a:schemeClr val="bg2"/>
              </a:solidFill>
            </a:endParaRPr>
          </a:p>
        </p:txBody>
      </p:sp>
      <p:sp>
        <p:nvSpPr>
          <p:cNvPr id="22" name="Rectangle 21"/>
          <p:cNvSpPr/>
          <p:nvPr/>
        </p:nvSpPr>
        <p:spPr>
          <a:xfrm>
            <a:off x="4891116" y="2431684"/>
            <a:ext cx="263214" cy="261610"/>
          </a:xfrm>
          <a:prstGeom prst="rect">
            <a:avLst/>
          </a:prstGeom>
        </p:spPr>
        <p:txBody>
          <a:bodyPr wrap="none">
            <a:spAutoFit/>
          </a:bodyPr>
          <a:lstStyle/>
          <a:p>
            <a:r>
              <a:rPr lang="en-US" sz="1050" dirty="0">
                <a:solidFill>
                  <a:schemeClr val="bg2"/>
                </a:solidFill>
                <a:latin typeface="Roboto"/>
                <a:ea typeface="Roboto"/>
                <a:cs typeface="Roboto"/>
                <a:sym typeface="Roboto"/>
              </a:rPr>
              <a:t>1</a:t>
            </a:r>
            <a:endParaRPr lang="en-US" sz="1050" dirty="0">
              <a:solidFill>
                <a:schemeClr val="bg2"/>
              </a:solidFill>
            </a:endParaRPr>
          </a:p>
        </p:txBody>
      </p:sp>
      <p:sp>
        <p:nvSpPr>
          <p:cNvPr id="23" name="Rectangle 22"/>
          <p:cNvSpPr/>
          <p:nvPr/>
        </p:nvSpPr>
        <p:spPr>
          <a:xfrm>
            <a:off x="4322463" y="2260605"/>
            <a:ext cx="922047"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6:30 pm</a:t>
            </a:r>
          </a:p>
        </p:txBody>
      </p:sp>
      <p:sp>
        <p:nvSpPr>
          <p:cNvPr id="24" name="Rectangle 23"/>
          <p:cNvSpPr/>
          <p:nvPr/>
        </p:nvSpPr>
        <p:spPr>
          <a:xfrm>
            <a:off x="3389560" y="2578534"/>
            <a:ext cx="1396536"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William Morgan</a:t>
            </a:r>
          </a:p>
        </p:txBody>
      </p:sp>
      <p:sp>
        <p:nvSpPr>
          <p:cNvPr id="25" name="Rectangle 24"/>
          <p:cNvSpPr/>
          <p:nvPr/>
        </p:nvSpPr>
        <p:spPr>
          <a:xfrm rot="655564">
            <a:off x="7772501" y="3242682"/>
            <a:ext cx="223138" cy="215444"/>
          </a:xfrm>
          <a:prstGeom prst="rect">
            <a:avLst/>
          </a:prstGeom>
          <a:ln>
            <a:noFill/>
          </a:ln>
        </p:spPr>
        <p:txBody>
          <a:bodyPr wrap="none">
            <a:spAutoFit/>
          </a:bodyPr>
          <a:lstStyle/>
          <a:p>
            <a:r>
              <a:rPr lang="en-US" sz="800" b="1" dirty="0">
                <a:solidFill>
                  <a:schemeClr val="bg2"/>
                </a:solidFill>
                <a:latin typeface="Roboto"/>
                <a:ea typeface="Roboto"/>
                <a:sym typeface="Roboto"/>
              </a:rPr>
              <a:t>/</a:t>
            </a:r>
            <a:endParaRPr lang="en-US" sz="800" b="1" dirty="0">
              <a:solidFill>
                <a:schemeClr val="bg2"/>
              </a:solidFill>
            </a:endParaRPr>
          </a:p>
        </p:txBody>
      </p:sp>
      <p:cxnSp>
        <p:nvCxnSpPr>
          <p:cNvPr id="7" name="Straight Connector 6"/>
          <p:cNvCxnSpPr/>
          <p:nvPr/>
        </p:nvCxnSpPr>
        <p:spPr>
          <a:xfrm rot="-540000" flipV="1">
            <a:off x="5731070" y="304810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 flipV="1">
            <a:off x="5732468" y="313339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 flipV="1">
            <a:off x="5740857" y="321728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 flipV="1">
            <a:off x="5740857" y="330117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556640" y="2742574"/>
            <a:ext cx="832279" cy="307777"/>
          </a:xfrm>
          <a:prstGeom prst="rect">
            <a:avLst/>
          </a:prstGeom>
        </p:spPr>
        <p:txBody>
          <a:bodyPr wrap="none">
            <a:spAutoFit/>
          </a:bodyPr>
          <a:lstStyle/>
          <a:p>
            <a:r>
              <a:rPr lang="en-US" dirty="0">
                <a:solidFill>
                  <a:schemeClr val="bg2"/>
                </a:solidFill>
                <a:latin typeface="Roboto"/>
                <a:ea typeface="Roboto"/>
                <a:cs typeface="Roboto"/>
                <a:sym typeface="Roboto"/>
              </a:rPr>
              <a:t>Holyoke</a:t>
            </a:r>
            <a:endParaRPr lang="en-US" dirty="0">
              <a:solidFill>
                <a:schemeClr val="bg2"/>
              </a:solidFill>
            </a:endParaRPr>
          </a:p>
        </p:txBody>
      </p:sp>
      <p:sp>
        <p:nvSpPr>
          <p:cNvPr id="30" name="TextBox 29"/>
          <p:cNvSpPr txBox="1"/>
          <p:nvPr/>
        </p:nvSpPr>
        <p:spPr>
          <a:xfrm>
            <a:off x="7814208" y="3250647"/>
            <a:ext cx="290007" cy="276999"/>
          </a:xfrm>
          <a:prstGeom prst="rect">
            <a:avLst/>
          </a:prstGeom>
          <a:noFill/>
          <a:ln>
            <a:noFill/>
          </a:ln>
        </p:spPr>
        <p:txBody>
          <a:bodyPr wrap="square" rtlCol="0">
            <a:spAutoFit/>
          </a:bodyPr>
          <a:lstStyle/>
          <a:p>
            <a:r>
              <a:rPr lang="en-US" sz="1200" dirty="0">
                <a:solidFill>
                  <a:schemeClr val="bg2"/>
                </a:solidFill>
              </a:rPr>
              <a:t>4</a:t>
            </a:r>
          </a:p>
        </p:txBody>
      </p:sp>
      <p:cxnSp>
        <p:nvCxnSpPr>
          <p:cNvPr id="39" name="Straight Connector 38"/>
          <p:cNvCxnSpPr/>
          <p:nvPr/>
        </p:nvCxnSpPr>
        <p:spPr>
          <a:xfrm rot="-540000" flipV="1">
            <a:off x="5200438" y="306932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 flipV="1">
            <a:off x="5192049" y="3163879"/>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 flipV="1">
            <a:off x="5204634" y="323164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rot="704574">
            <a:off x="4008979" y="3252424"/>
            <a:ext cx="367636" cy="246221"/>
          </a:xfrm>
          <a:prstGeom prst="rect">
            <a:avLst/>
          </a:prstGeom>
        </p:spPr>
        <p:txBody>
          <a:bodyPr wrap="square">
            <a:spAutoFit/>
          </a:bodyPr>
          <a:lstStyle/>
          <a:p>
            <a:r>
              <a:rPr lang="en-US" sz="1000" b="1" dirty="0">
                <a:solidFill>
                  <a:schemeClr val="bg2"/>
                </a:solidFill>
                <a:latin typeface="Roboto"/>
                <a:ea typeface="Roboto"/>
                <a:sym typeface="Roboto"/>
              </a:rPr>
              <a:t>/</a:t>
            </a:r>
            <a:endParaRPr lang="en-US" sz="1000" b="1" dirty="0">
              <a:solidFill>
                <a:schemeClr val="bg2"/>
              </a:solidFill>
            </a:endParaRPr>
          </a:p>
        </p:txBody>
      </p:sp>
      <p:cxnSp>
        <p:nvCxnSpPr>
          <p:cNvPr id="40" name="Straight Connector 39"/>
          <p:cNvCxnSpPr/>
          <p:nvPr/>
        </p:nvCxnSpPr>
        <p:spPr>
          <a:xfrm rot="-540000" flipV="1">
            <a:off x="5734539" y="338404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069079" y="3244712"/>
            <a:ext cx="290007" cy="276999"/>
          </a:xfrm>
          <a:prstGeom prst="rect">
            <a:avLst/>
          </a:prstGeom>
          <a:noFill/>
        </p:spPr>
        <p:txBody>
          <a:bodyPr wrap="square" rtlCol="0">
            <a:spAutoFit/>
          </a:bodyPr>
          <a:lstStyle/>
          <a:p>
            <a:r>
              <a:rPr lang="en-US" sz="1200" dirty="0">
                <a:solidFill>
                  <a:schemeClr val="bg2"/>
                </a:solidFill>
              </a:rPr>
              <a:t>3</a:t>
            </a:r>
          </a:p>
        </p:txBody>
      </p:sp>
      <p:cxnSp>
        <p:nvCxnSpPr>
          <p:cNvPr id="43" name="Straight Connector 42"/>
          <p:cNvCxnSpPr/>
          <p:nvPr/>
        </p:nvCxnSpPr>
        <p:spPr>
          <a:xfrm rot="-540000" flipV="1">
            <a:off x="5731070" y="348634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 flipV="1">
            <a:off x="5727600" y="3579348"/>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 flipV="1">
            <a:off x="5737330" y="363959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 flipV="1">
            <a:off x="5725401" y="381731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 flipV="1">
            <a:off x="5725402" y="373347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rot="909087">
            <a:off x="7770479" y="3380436"/>
            <a:ext cx="232756" cy="246221"/>
          </a:xfrm>
          <a:prstGeom prst="rect">
            <a:avLst/>
          </a:prstGeom>
          <a:ln>
            <a:noFill/>
          </a:ln>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0" name="Rectangle 49"/>
          <p:cNvSpPr/>
          <p:nvPr/>
        </p:nvSpPr>
        <p:spPr>
          <a:xfrm rot="909087">
            <a:off x="4030499" y="3398601"/>
            <a:ext cx="232756" cy="246221"/>
          </a:xfrm>
          <a:prstGeom prst="rect">
            <a:avLst/>
          </a:prstGeom>
        </p:spPr>
        <p:txBody>
          <a:bodyPr wrap="squar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1" name="Rectangle 50"/>
          <p:cNvSpPr/>
          <p:nvPr/>
        </p:nvSpPr>
        <p:spPr>
          <a:xfrm rot="909087">
            <a:off x="4022270" y="3743714"/>
            <a:ext cx="232756" cy="246221"/>
          </a:xfrm>
          <a:prstGeom prst="rect">
            <a:avLst/>
          </a:prstGeom>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2" name="Rectangle 51"/>
          <p:cNvSpPr/>
          <p:nvPr/>
        </p:nvSpPr>
        <p:spPr>
          <a:xfrm rot="909087">
            <a:off x="7767692" y="3734826"/>
            <a:ext cx="232756" cy="246221"/>
          </a:xfrm>
          <a:prstGeom prst="rect">
            <a:avLst/>
          </a:prstGeom>
          <a:ln>
            <a:noFill/>
          </a:ln>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3" name="Rectangle 52"/>
          <p:cNvSpPr/>
          <p:nvPr/>
        </p:nvSpPr>
        <p:spPr>
          <a:xfrm rot="909087">
            <a:off x="4026385" y="3577607"/>
            <a:ext cx="232756" cy="246221"/>
          </a:xfrm>
          <a:prstGeom prst="rect">
            <a:avLst/>
          </a:prstGeom>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4" name="Rectangle 53"/>
          <p:cNvSpPr/>
          <p:nvPr/>
        </p:nvSpPr>
        <p:spPr>
          <a:xfrm rot="909087">
            <a:off x="7767692" y="3577607"/>
            <a:ext cx="232756" cy="246221"/>
          </a:xfrm>
          <a:prstGeom prst="rect">
            <a:avLst/>
          </a:prstGeom>
          <a:ln>
            <a:noFill/>
          </a:ln>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cxnSp>
        <p:nvCxnSpPr>
          <p:cNvPr id="55" name="Straight Connector 54"/>
          <p:cNvCxnSpPr/>
          <p:nvPr/>
        </p:nvCxnSpPr>
        <p:spPr>
          <a:xfrm rot="-540000" flipV="1">
            <a:off x="5725401" y="3899399"/>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 flipV="1">
            <a:off x="5717226" y="400057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 flipV="1">
            <a:off x="5844724" y="3146203"/>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 flipV="1">
            <a:off x="5205322" y="331499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 flipV="1">
            <a:off x="5200438" y="348754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 flipV="1">
            <a:off x="5192427" y="340062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 flipV="1">
            <a:off x="5841586" y="306929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 flipV="1">
            <a:off x="5851483" y="322851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 flipV="1">
            <a:off x="5851484" y="331450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773852" y="3419865"/>
            <a:ext cx="497693" cy="276999"/>
          </a:xfrm>
          <a:prstGeom prst="rect">
            <a:avLst/>
          </a:prstGeom>
          <a:noFill/>
          <a:ln>
            <a:noFill/>
          </a:ln>
        </p:spPr>
        <p:txBody>
          <a:bodyPr wrap="square" rtlCol="0">
            <a:spAutoFit/>
          </a:bodyPr>
          <a:lstStyle/>
          <a:p>
            <a:r>
              <a:rPr lang="en-US" sz="1200" dirty="0">
                <a:solidFill>
                  <a:schemeClr val="bg2"/>
                </a:solidFill>
              </a:rPr>
              <a:t>10</a:t>
            </a:r>
          </a:p>
        </p:txBody>
      </p:sp>
      <p:sp>
        <p:nvSpPr>
          <p:cNvPr id="65" name="TextBox 64"/>
          <p:cNvSpPr txBox="1"/>
          <p:nvPr/>
        </p:nvSpPr>
        <p:spPr>
          <a:xfrm>
            <a:off x="4075629" y="3411476"/>
            <a:ext cx="497693" cy="276999"/>
          </a:xfrm>
          <a:prstGeom prst="rect">
            <a:avLst/>
          </a:prstGeom>
          <a:noFill/>
        </p:spPr>
        <p:txBody>
          <a:bodyPr wrap="square" rtlCol="0">
            <a:spAutoFit/>
          </a:bodyPr>
          <a:lstStyle/>
          <a:p>
            <a:r>
              <a:rPr lang="en-US" sz="1200" dirty="0">
                <a:solidFill>
                  <a:schemeClr val="bg2"/>
                </a:solidFill>
              </a:rPr>
              <a:t>4</a:t>
            </a:r>
          </a:p>
        </p:txBody>
      </p:sp>
      <p:sp>
        <p:nvSpPr>
          <p:cNvPr id="66" name="TextBox 65"/>
          <p:cNvSpPr txBox="1"/>
          <p:nvPr/>
        </p:nvSpPr>
        <p:spPr>
          <a:xfrm>
            <a:off x="4074757" y="3587727"/>
            <a:ext cx="497693" cy="276999"/>
          </a:xfrm>
          <a:prstGeom prst="rect">
            <a:avLst/>
          </a:prstGeom>
          <a:noFill/>
        </p:spPr>
        <p:txBody>
          <a:bodyPr wrap="square" rtlCol="0">
            <a:spAutoFit/>
          </a:bodyPr>
          <a:lstStyle/>
          <a:p>
            <a:r>
              <a:rPr lang="en-US" sz="1200" dirty="0">
                <a:solidFill>
                  <a:schemeClr val="bg2"/>
                </a:solidFill>
              </a:rPr>
              <a:t>5</a:t>
            </a:r>
          </a:p>
        </p:txBody>
      </p:sp>
      <p:sp>
        <p:nvSpPr>
          <p:cNvPr id="72" name="TextBox 71"/>
          <p:cNvSpPr txBox="1"/>
          <p:nvPr/>
        </p:nvSpPr>
        <p:spPr>
          <a:xfrm>
            <a:off x="7765463" y="3589083"/>
            <a:ext cx="497693" cy="276999"/>
          </a:xfrm>
          <a:prstGeom prst="rect">
            <a:avLst/>
          </a:prstGeom>
          <a:noFill/>
          <a:ln>
            <a:noFill/>
          </a:ln>
        </p:spPr>
        <p:txBody>
          <a:bodyPr wrap="square" rtlCol="0">
            <a:spAutoFit/>
          </a:bodyPr>
          <a:lstStyle/>
          <a:p>
            <a:r>
              <a:rPr lang="en-US" sz="1200" dirty="0">
                <a:solidFill>
                  <a:schemeClr val="bg2"/>
                </a:solidFill>
              </a:rPr>
              <a:t>13</a:t>
            </a:r>
          </a:p>
        </p:txBody>
      </p:sp>
      <p:sp>
        <p:nvSpPr>
          <p:cNvPr id="73" name="TextBox 72"/>
          <p:cNvSpPr txBox="1"/>
          <p:nvPr/>
        </p:nvSpPr>
        <p:spPr>
          <a:xfrm>
            <a:off x="7766871" y="3755535"/>
            <a:ext cx="497693" cy="276999"/>
          </a:xfrm>
          <a:prstGeom prst="rect">
            <a:avLst/>
          </a:prstGeom>
          <a:noFill/>
          <a:ln>
            <a:noFill/>
          </a:ln>
        </p:spPr>
        <p:txBody>
          <a:bodyPr wrap="square" rtlCol="0">
            <a:spAutoFit/>
          </a:bodyPr>
          <a:lstStyle/>
          <a:p>
            <a:r>
              <a:rPr lang="en-US" sz="1200" dirty="0">
                <a:solidFill>
                  <a:schemeClr val="bg2"/>
                </a:solidFill>
              </a:rPr>
              <a:t>16</a:t>
            </a:r>
          </a:p>
        </p:txBody>
      </p:sp>
      <p:cxnSp>
        <p:nvCxnSpPr>
          <p:cNvPr id="74" name="Straight Connector 73"/>
          <p:cNvCxnSpPr/>
          <p:nvPr/>
        </p:nvCxnSpPr>
        <p:spPr>
          <a:xfrm rot="-540000" flipV="1">
            <a:off x="5198728" y="357056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5" name="Google Shape;70;p13"/>
          <p:cNvSpPr txBox="1"/>
          <p:nvPr/>
        </p:nvSpPr>
        <p:spPr>
          <a:xfrm>
            <a:off x="-22357" y="1982185"/>
            <a:ext cx="2403633" cy="2589636"/>
          </a:xfrm>
          <a:prstGeom prst="rect">
            <a:avLst/>
          </a:prstGeom>
          <a:noFill/>
          <a:ln>
            <a:noFill/>
          </a:ln>
        </p:spPr>
        <p:txBody>
          <a:bodyPr spcFirstLastPara="1" wrap="square" lIns="91425" tIns="91425" rIns="91425" bIns="91425" anchor="t" anchorCtr="0">
            <a:noAutofit/>
          </a:bodyPr>
          <a:lstStyle/>
          <a:p>
            <a:pPr lvl="0"/>
            <a:endParaRPr lang="en-US" dirty="0">
              <a:solidFill>
                <a:srgbClr val="FF0000"/>
              </a:solidFill>
              <a:latin typeface="Roboto"/>
              <a:ea typeface="Roboto"/>
              <a:cs typeface="Roboto"/>
              <a:sym typeface="Roboto"/>
            </a:endParaRPr>
          </a:p>
          <a:p>
            <a:pPr lvl="0"/>
            <a:r>
              <a:rPr lang="en-US" dirty="0">
                <a:solidFill>
                  <a:schemeClr val="bg2"/>
                </a:solidFill>
                <a:latin typeface="Roboto"/>
                <a:ea typeface="Roboto"/>
                <a:cs typeface="Roboto"/>
                <a:sym typeface="Roboto"/>
              </a:rPr>
              <a:t>Find the player # that is leaving and write the player # entering in the next opening to the right</a:t>
            </a:r>
          </a:p>
          <a:p>
            <a:pPr lvl="0"/>
            <a:endParaRPr lang="en-US" dirty="0">
              <a:solidFill>
                <a:srgbClr val="FF0000"/>
              </a:solidFill>
              <a:latin typeface="Roboto"/>
              <a:ea typeface="Roboto"/>
              <a:cs typeface="Roboto"/>
              <a:sym typeface="Roboto"/>
            </a:endParaRPr>
          </a:p>
          <a:p>
            <a:pPr lvl="0"/>
            <a:r>
              <a:rPr lang="en-US" dirty="0">
                <a:solidFill>
                  <a:srgbClr val="FF0000"/>
                </a:solidFill>
                <a:latin typeface="Roboto"/>
                <a:ea typeface="Roboto"/>
                <a:cs typeface="Roboto"/>
                <a:sym typeface="Roboto"/>
              </a:rPr>
              <a:t>First, #11 (for #3)</a:t>
            </a:r>
          </a:p>
          <a:p>
            <a:pPr lvl="0"/>
            <a:endParaRPr lang="en-US" dirty="0">
              <a:solidFill>
                <a:srgbClr val="FF0000"/>
              </a:solidFill>
              <a:latin typeface="Roboto"/>
              <a:ea typeface="Roboto"/>
              <a:cs typeface="Roboto"/>
              <a:sym typeface="Roboto"/>
            </a:endParaRPr>
          </a:p>
          <a:p>
            <a:pPr lvl="0"/>
            <a:r>
              <a:rPr lang="en-US" dirty="0">
                <a:solidFill>
                  <a:srgbClr val="FF0000"/>
                </a:solidFill>
                <a:latin typeface="Roboto"/>
                <a:ea typeface="Roboto"/>
                <a:cs typeface="Roboto"/>
                <a:sym typeface="Roboto"/>
              </a:rPr>
              <a:t>Second, #7 (for #2)</a:t>
            </a:r>
          </a:p>
          <a:p>
            <a:pPr lvl="0"/>
            <a:endParaRPr lang="en-US" dirty="0">
              <a:solidFill>
                <a:srgbClr val="FF0000"/>
              </a:solidFill>
              <a:latin typeface="Roboto"/>
              <a:ea typeface="Roboto"/>
              <a:cs typeface="Roboto"/>
              <a:sym typeface="Roboto"/>
            </a:endParaRPr>
          </a:p>
          <a:p>
            <a:pPr lvl="0"/>
            <a:r>
              <a:rPr lang="en-US" dirty="0">
                <a:solidFill>
                  <a:srgbClr val="FF0000"/>
                </a:solidFill>
                <a:latin typeface="Roboto"/>
                <a:ea typeface="Roboto"/>
                <a:cs typeface="Roboto"/>
                <a:sym typeface="Roboto"/>
              </a:rPr>
              <a:t>Mark the next 2 subs in the total team subs area</a:t>
            </a:r>
          </a:p>
          <a:p>
            <a:pPr lvl="0"/>
            <a:endParaRPr lang="en-US" dirty="0">
              <a:solidFill>
                <a:srgbClr val="FF0000"/>
              </a:solidFill>
              <a:latin typeface="Roboto"/>
              <a:ea typeface="Roboto"/>
              <a:cs typeface="Roboto"/>
              <a:sym typeface="Roboto"/>
            </a:endParaRPr>
          </a:p>
          <a:p>
            <a:pPr lvl="0"/>
            <a:endParaRPr lang="en-US" dirty="0">
              <a:solidFill>
                <a:srgbClr val="FF0000"/>
              </a:solidFill>
              <a:latin typeface="Roboto"/>
              <a:ea typeface="Roboto"/>
              <a:cs typeface="Roboto"/>
              <a:sym typeface="Roboto"/>
            </a:endParaRPr>
          </a:p>
        </p:txBody>
      </p:sp>
      <p:sp>
        <p:nvSpPr>
          <p:cNvPr id="76" name="TextBox 75"/>
          <p:cNvSpPr txBox="1"/>
          <p:nvPr/>
        </p:nvSpPr>
        <p:spPr>
          <a:xfrm>
            <a:off x="5624008" y="4100177"/>
            <a:ext cx="609012" cy="276999"/>
          </a:xfrm>
          <a:prstGeom prst="rect">
            <a:avLst/>
          </a:prstGeom>
          <a:noFill/>
          <a:ln>
            <a:noFill/>
          </a:ln>
        </p:spPr>
        <p:txBody>
          <a:bodyPr wrap="square" rtlCol="0">
            <a:spAutoFit/>
          </a:bodyPr>
          <a:lstStyle/>
          <a:p>
            <a:r>
              <a:rPr lang="en-US" sz="1200" dirty="0">
                <a:solidFill>
                  <a:schemeClr val="bg2"/>
                </a:solidFill>
              </a:rPr>
              <a:t>16 10</a:t>
            </a:r>
          </a:p>
        </p:txBody>
      </p:sp>
      <p:sp>
        <p:nvSpPr>
          <p:cNvPr id="77" name="TextBox 76"/>
          <p:cNvSpPr txBox="1"/>
          <p:nvPr/>
        </p:nvSpPr>
        <p:spPr>
          <a:xfrm>
            <a:off x="5615292" y="4312509"/>
            <a:ext cx="609012" cy="276999"/>
          </a:xfrm>
          <a:prstGeom prst="rect">
            <a:avLst/>
          </a:prstGeom>
          <a:noFill/>
          <a:ln>
            <a:noFill/>
          </a:ln>
        </p:spPr>
        <p:txBody>
          <a:bodyPr wrap="square" rtlCol="0">
            <a:spAutoFit/>
          </a:bodyPr>
          <a:lstStyle/>
          <a:p>
            <a:r>
              <a:rPr lang="en-US" sz="1200" dirty="0">
                <a:solidFill>
                  <a:schemeClr val="bg2"/>
                </a:solidFill>
              </a:rPr>
              <a:t>16 14</a:t>
            </a:r>
          </a:p>
        </p:txBody>
      </p:sp>
      <p:cxnSp>
        <p:nvCxnSpPr>
          <p:cNvPr id="79" name="Straight Connector 78"/>
          <p:cNvCxnSpPr/>
          <p:nvPr/>
        </p:nvCxnSpPr>
        <p:spPr>
          <a:xfrm rot="-540000" flipV="1">
            <a:off x="5198727" y="3656451"/>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 flipV="1">
            <a:off x="5201128" y="373279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 flipV="1">
            <a:off x="5212888" y="380978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 flipV="1">
            <a:off x="5191648" y="3891948"/>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 flipV="1">
            <a:off x="5194049" y="396829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 flipV="1">
            <a:off x="5329662" y="305440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 flipV="1">
            <a:off x="5331060" y="312313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684649" y="3226547"/>
            <a:ext cx="290007" cy="276999"/>
          </a:xfrm>
          <a:prstGeom prst="rect">
            <a:avLst/>
          </a:prstGeom>
          <a:noFill/>
          <a:ln>
            <a:noFill/>
          </a:ln>
        </p:spPr>
        <p:txBody>
          <a:bodyPr wrap="square" rtlCol="0">
            <a:spAutoFit/>
          </a:bodyPr>
          <a:lstStyle/>
          <a:p>
            <a:r>
              <a:rPr lang="en-US" sz="1200" dirty="0">
                <a:solidFill>
                  <a:schemeClr val="bg2"/>
                </a:solidFill>
              </a:rPr>
              <a:t>6</a:t>
            </a:r>
          </a:p>
        </p:txBody>
      </p:sp>
      <p:cxnSp>
        <p:nvCxnSpPr>
          <p:cNvPr id="87" name="Straight Connector 86"/>
          <p:cNvCxnSpPr/>
          <p:nvPr/>
        </p:nvCxnSpPr>
        <p:spPr>
          <a:xfrm rot="-540000" flipV="1">
            <a:off x="6425504" y="4370883"/>
            <a:ext cx="110637"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8" name="Google Shape;70;p13"/>
          <p:cNvSpPr txBox="1"/>
          <p:nvPr/>
        </p:nvSpPr>
        <p:spPr>
          <a:xfrm>
            <a:off x="49956" y="1680347"/>
            <a:ext cx="9044987" cy="425168"/>
          </a:xfrm>
          <a:prstGeom prst="rect">
            <a:avLst/>
          </a:prstGeom>
          <a:noFill/>
          <a:ln>
            <a:noFill/>
          </a:ln>
        </p:spPr>
        <p:txBody>
          <a:bodyPr spcFirstLastPara="1" wrap="square" lIns="91425" tIns="91425" rIns="91425" bIns="91425" anchor="t" anchorCtr="0">
            <a:noAutofit/>
          </a:bodyPr>
          <a:lstStyle/>
          <a:p>
            <a:pPr lvl="0" indent="228600"/>
            <a:r>
              <a:rPr lang="en-US" sz="1600" dirty="0">
                <a:solidFill>
                  <a:srgbClr val="FF0000"/>
                </a:solidFill>
                <a:latin typeface="Roboto"/>
                <a:ea typeface="Roboto"/>
                <a:cs typeface="Roboto"/>
                <a:sym typeface="Roboto"/>
              </a:rPr>
              <a:t>Holyoke subs in #11 for #3 AND #7 for #2</a:t>
            </a:r>
          </a:p>
        </p:txBody>
      </p:sp>
      <p:cxnSp>
        <p:nvCxnSpPr>
          <p:cNvPr id="89" name="Straight Connector 88"/>
          <p:cNvCxnSpPr/>
          <p:nvPr/>
        </p:nvCxnSpPr>
        <p:spPr>
          <a:xfrm rot="-540000" flipV="1">
            <a:off x="5340024" y="321666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 flipV="1">
            <a:off x="5333642" y="330213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4024705" y="3765156"/>
            <a:ext cx="497693" cy="276999"/>
          </a:xfrm>
          <a:prstGeom prst="rect">
            <a:avLst/>
          </a:prstGeom>
          <a:noFill/>
        </p:spPr>
        <p:txBody>
          <a:bodyPr wrap="square" rtlCol="0">
            <a:spAutoFit/>
          </a:bodyPr>
          <a:lstStyle/>
          <a:p>
            <a:r>
              <a:rPr lang="en-US" sz="1200" dirty="0">
                <a:solidFill>
                  <a:schemeClr val="bg2"/>
                </a:solidFill>
              </a:rPr>
              <a:t>16</a:t>
            </a:r>
          </a:p>
        </p:txBody>
      </p:sp>
      <p:cxnSp>
        <p:nvCxnSpPr>
          <p:cNvPr id="92" name="Straight Connector 91"/>
          <p:cNvCxnSpPr/>
          <p:nvPr/>
        </p:nvCxnSpPr>
        <p:spPr>
          <a:xfrm rot="-540000" flipV="1">
            <a:off x="5856739" y="3386979"/>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3" name="Isosceles Triangle 92"/>
          <p:cNvSpPr/>
          <p:nvPr/>
        </p:nvSpPr>
        <p:spPr>
          <a:xfrm>
            <a:off x="6236959" y="3970444"/>
            <a:ext cx="192608" cy="158568"/>
          </a:xfrm>
          <a:prstGeom prst="triangl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95" name="Straight Connector 94"/>
          <p:cNvCxnSpPr/>
          <p:nvPr/>
        </p:nvCxnSpPr>
        <p:spPr>
          <a:xfrm rot="-540000" flipV="1">
            <a:off x="7827244" y="3984989"/>
            <a:ext cx="109083"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4" name="Isosceles Triangle 93"/>
          <p:cNvSpPr/>
          <p:nvPr/>
        </p:nvSpPr>
        <p:spPr>
          <a:xfrm>
            <a:off x="5883627" y="3464590"/>
            <a:ext cx="73218" cy="87000"/>
          </a:xfrm>
          <a:prstGeom prst="triangl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6" name="Isosceles Triangle 95"/>
          <p:cNvSpPr/>
          <p:nvPr/>
        </p:nvSpPr>
        <p:spPr>
          <a:xfrm>
            <a:off x="5876636" y="3549878"/>
            <a:ext cx="73218" cy="87000"/>
          </a:xfrm>
          <a:prstGeom prst="triangl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7" name="TextBox 96"/>
          <p:cNvSpPr txBox="1"/>
          <p:nvPr/>
        </p:nvSpPr>
        <p:spPr>
          <a:xfrm>
            <a:off x="7765463" y="3932710"/>
            <a:ext cx="497693" cy="276999"/>
          </a:xfrm>
          <a:prstGeom prst="rect">
            <a:avLst/>
          </a:prstGeom>
          <a:noFill/>
        </p:spPr>
        <p:txBody>
          <a:bodyPr wrap="square" rtlCol="0">
            <a:spAutoFit/>
          </a:bodyPr>
          <a:lstStyle/>
          <a:p>
            <a:r>
              <a:rPr lang="en-US" sz="1200" dirty="0">
                <a:solidFill>
                  <a:schemeClr val="bg2"/>
                </a:solidFill>
              </a:rPr>
              <a:t>19</a:t>
            </a:r>
          </a:p>
        </p:txBody>
      </p:sp>
      <p:cxnSp>
        <p:nvCxnSpPr>
          <p:cNvPr id="98" name="Straight Connector 97"/>
          <p:cNvCxnSpPr/>
          <p:nvPr/>
        </p:nvCxnSpPr>
        <p:spPr>
          <a:xfrm rot="-540000" flipV="1">
            <a:off x="5337672" y="3396248"/>
            <a:ext cx="121701"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2909710" y="3914927"/>
            <a:ext cx="352357" cy="246221"/>
          </a:xfrm>
          <a:prstGeom prst="rect">
            <a:avLst/>
          </a:prstGeom>
          <a:noFill/>
          <a:ln>
            <a:noFill/>
          </a:ln>
        </p:spPr>
        <p:txBody>
          <a:bodyPr wrap="square" rtlCol="0">
            <a:spAutoFit/>
          </a:bodyPr>
          <a:lstStyle/>
          <a:p>
            <a:r>
              <a:rPr lang="en-US" sz="1000" dirty="0">
                <a:solidFill>
                  <a:srgbClr val="FF0000"/>
                </a:solidFill>
              </a:rPr>
              <a:t>11</a:t>
            </a:r>
          </a:p>
        </p:txBody>
      </p:sp>
      <p:sp>
        <p:nvSpPr>
          <p:cNvPr id="99" name="TextBox 98"/>
          <p:cNvSpPr txBox="1"/>
          <p:nvPr/>
        </p:nvSpPr>
        <p:spPr>
          <a:xfrm>
            <a:off x="2953226" y="3581200"/>
            <a:ext cx="352357" cy="246221"/>
          </a:xfrm>
          <a:prstGeom prst="rect">
            <a:avLst/>
          </a:prstGeom>
          <a:noFill/>
          <a:ln>
            <a:noFill/>
          </a:ln>
        </p:spPr>
        <p:txBody>
          <a:bodyPr wrap="square" rtlCol="0">
            <a:spAutoFit/>
          </a:bodyPr>
          <a:lstStyle/>
          <a:p>
            <a:r>
              <a:rPr lang="en-US" sz="1000" dirty="0">
                <a:solidFill>
                  <a:srgbClr val="FF0000"/>
                </a:solidFill>
              </a:rPr>
              <a:t>7</a:t>
            </a:r>
          </a:p>
        </p:txBody>
      </p:sp>
      <p:cxnSp>
        <p:nvCxnSpPr>
          <p:cNvPr id="100" name="Straight Connector 99"/>
          <p:cNvCxnSpPr/>
          <p:nvPr/>
        </p:nvCxnSpPr>
        <p:spPr>
          <a:xfrm rot="-540000" flipV="1">
            <a:off x="2676075" y="4371614"/>
            <a:ext cx="110637"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 flipV="1">
            <a:off x="2820086" y="4364623"/>
            <a:ext cx="110637"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588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999"/>
                                          </p:stCondLst>
                                        </p:cTn>
                                        <p:tgtEl>
                                          <p:spTgt spid="78"/>
                                        </p:tgtEl>
                                        <p:attrNameLst>
                                          <p:attrName>style.visibility</p:attrName>
                                        </p:attrNameLst>
                                      </p:cBhvr>
                                      <p:to>
                                        <p:strVal val="visible"/>
                                      </p:to>
                                    </p:set>
                                  </p:childTnLst>
                                </p:cTn>
                              </p:par>
                            </p:childTnLst>
                          </p:cTn>
                        </p:par>
                        <p:par>
                          <p:cTn id="7" fill="hold">
                            <p:stCondLst>
                              <p:cond delay="1000"/>
                            </p:stCondLst>
                            <p:childTnLst>
                              <p:par>
                                <p:cTn id="8" presetID="2" presetClass="entr" presetSubtype="1" fill="hold" nodeType="afterEffect">
                                  <p:stCondLst>
                                    <p:cond delay="1250"/>
                                  </p:stCondLst>
                                  <p:childTnLst>
                                    <p:set>
                                      <p:cBhvr>
                                        <p:cTn id="9" dur="1" fill="hold">
                                          <p:stCondLst>
                                            <p:cond delay="0"/>
                                          </p:stCondLst>
                                        </p:cTn>
                                        <p:tgtEl>
                                          <p:spTgt spid="75">
                                            <p:txEl>
                                              <p:pRg st="1" end="1"/>
                                            </p:txEl>
                                          </p:spTgt>
                                        </p:tgtEl>
                                        <p:attrNameLst>
                                          <p:attrName>style.visibility</p:attrName>
                                        </p:attrNameLst>
                                      </p:cBhvr>
                                      <p:to>
                                        <p:strVal val="visible"/>
                                      </p:to>
                                    </p:set>
                                    <p:anim calcmode="lin" valueType="num">
                                      <p:cBhvr additive="base">
                                        <p:cTn id="10" dur="1000" fill="hold"/>
                                        <p:tgtEl>
                                          <p:spTgt spid="75">
                                            <p:txEl>
                                              <p:pRg st="1" end="1"/>
                                            </p:txEl>
                                          </p:spTgt>
                                        </p:tgtEl>
                                        <p:attrNameLst>
                                          <p:attrName>ppt_x</p:attrName>
                                        </p:attrNameLst>
                                      </p:cBhvr>
                                      <p:tavLst>
                                        <p:tav tm="0">
                                          <p:val>
                                            <p:strVal val="#ppt_x"/>
                                          </p:val>
                                        </p:tav>
                                        <p:tav tm="100000">
                                          <p:val>
                                            <p:strVal val="#ppt_x"/>
                                          </p:val>
                                        </p:tav>
                                      </p:tavLst>
                                    </p:anim>
                                    <p:anim calcmode="lin" valueType="num">
                                      <p:cBhvr additive="base">
                                        <p:cTn id="11" dur="1000" fill="hold"/>
                                        <p:tgtEl>
                                          <p:spTgt spid="75">
                                            <p:txEl>
                                              <p:pRg st="1" end="1"/>
                                            </p:txEl>
                                          </p:spTgt>
                                        </p:tgtEl>
                                        <p:attrNameLst>
                                          <p:attrName>ppt_y</p:attrName>
                                        </p:attrNameLst>
                                      </p:cBhvr>
                                      <p:tavLst>
                                        <p:tav tm="0">
                                          <p:val>
                                            <p:strVal val="0-#ppt_h/2"/>
                                          </p:val>
                                        </p:tav>
                                        <p:tav tm="100000">
                                          <p:val>
                                            <p:strVal val="#ppt_y"/>
                                          </p:val>
                                        </p:tav>
                                      </p:tavLst>
                                    </p:anim>
                                  </p:childTnLst>
                                </p:cTn>
                              </p:par>
                            </p:childTnLst>
                          </p:cTn>
                        </p:par>
                        <p:par>
                          <p:cTn id="12" fill="hold">
                            <p:stCondLst>
                              <p:cond delay="3250"/>
                            </p:stCondLst>
                            <p:childTnLst>
                              <p:par>
                                <p:cTn id="13" presetID="10" presetClass="entr" presetSubtype="0" fill="hold" nodeType="afterEffect">
                                  <p:stCondLst>
                                    <p:cond delay="500"/>
                                  </p:stCondLst>
                                  <p:childTnLst>
                                    <p:set>
                                      <p:cBhvr>
                                        <p:cTn id="14" dur="1" fill="hold">
                                          <p:stCondLst>
                                            <p:cond delay="0"/>
                                          </p:stCondLst>
                                        </p:cTn>
                                        <p:tgtEl>
                                          <p:spTgt spid="75">
                                            <p:txEl>
                                              <p:pRg st="3" end="3"/>
                                            </p:txEl>
                                          </p:spTgt>
                                        </p:tgtEl>
                                        <p:attrNameLst>
                                          <p:attrName>style.visibility</p:attrName>
                                        </p:attrNameLst>
                                      </p:cBhvr>
                                      <p:to>
                                        <p:strVal val="visible"/>
                                      </p:to>
                                    </p:set>
                                    <p:animEffect transition="in" filter="fade">
                                      <p:cBhvr>
                                        <p:cTn id="15" dur="750"/>
                                        <p:tgtEl>
                                          <p:spTgt spid="75">
                                            <p:txEl>
                                              <p:pRg st="3" end="3"/>
                                            </p:txEl>
                                          </p:spTgt>
                                        </p:tgtEl>
                                      </p:cBhvr>
                                    </p:animEffect>
                                  </p:childTnLst>
                                </p:cTn>
                              </p:par>
                            </p:childTnLst>
                          </p:cTn>
                        </p:par>
                        <p:par>
                          <p:cTn id="16" fill="hold">
                            <p:stCondLst>
                              <p:cond delay="4500"/>
                            </p:stCondLst>
                            <p:childTnLst>
                              <p:par>
                                <p:cTn id="17" presetID="2" presetClass="entr" presetSubtype="8" fill="hold" grpId="0" nodeType="afterEffect">
                                  <p:stCondLst>
                                    <p:cond delay="0"/>
                                  </p:stCondLst>
                                  <p:childTnLst>
                                    <p:set>
                                      <p:cBhvr>
                                        <p:cTn id="18" dur="1" fill="hold">
                                          <p:stCondLst>
                                            <p:cond delay="0"/>
                                          </p:stCondLst>
                                        </p:cTn>
                                        <p:tgtEl>
                                          <p:spTgt spid="88"/>
                                        </p:tgtEl>
                                        <p:attrNameLst>
                                          <p:attrName>style.visibility</p:attrName>
                                        </p:attrNameLst>
                                      </p:cBhvr>
                                      <p:to>
                                        <p:strVal val="visible"/>
                                      </p:to>
                                    </p:set>
                                    <p:anim calcmode="lin" valueType="num">
                                      <p:cBhvr additive="base">
                                        <p:cTn id="19" dur="1000" fill="hold"/>
                                        <p:tgtEl>
                                          <p:spTgt spid="88"/>
                                        </p:tgtEl>
                                        <p:attrNameLst>
                                          <p:attrName>ppt_x</p:attrName>
                                        </p:attrNameLst>
                                      </p:cBhvr>
                                      <p:tavLst>
                                        <p:tav tm="0">
                                          <p:val>
                                            <p:strVal val="0-#ppt_w/2"/>
                                          </p:val>
                                        </p:tav>
                                        <p:tav tm="100000">
                                          <p:val>
                                            <p:strVal val="#ppt_x"/>
                                          </p:val>
                                        </p:tav>
                                      </p:tavLst>
                                    </p:anim>
                                    <p:anim calcmode="lin" valueType="num">
                                      <p:cBhvr additive="base">
                                        <p:cTn id="20" dur="1000" fill="hold"/>
                                        <p:tgtEl>
                                          <p:spTgt spid="88"/>
                                        </p:tgtEl>
                                        <p:attrNameLst>
                                          <p:attrName>ppt_y</p:attrName>
                                        </p:attrNameLst>
                                      </p:cBhvr>
                                      <p:tavLst>
                                        <p:tav tm="0">
                                          <p:val>
                                            <p:strVal val="#ppt_y"/>
                                          </p:val>
                                        </p:tav>
                                        <p:tav tm="100000">
                                          <p:val>
                                            <p:strVal val="#ppt_y"/>
                                          </p:val>
                                        </p:tav>
                                      </p:tavLst>
                                    </p:anim>
                                  </p:childTnLst>
                                </p:cTn>
                              </p:par>
                            </p:childTnLst>
                          </p:cTn>
                        </p:par>
                        <p:par>
                          <p:cTn id="21" fill="hold">
                            <p:stCondLst>
                              <p:cond delay="5500"/>
                            </p:stCondLst>
                            <p:childTnLst>
                              <p:par>
                                <p:cTn id="22" presetID="10" presetClass="entr" presetSubtype="0" fill="hold" nodeType="afterEffect">
                                  <p:stCondLst>
                                    <p:cond delay="0"/>
                                  </p:stCondLst>
                                  <p:childTnLst>
                                    <p:set>
                                      <p:cBhvr>
                                        <p:cTn id="23" dur="1" fill="hold">
                                          <p:stCondLst>
                                            <p:cond delay="0"/>
                                          </p:stCondLst>
                                        </p:cTn>
                                        <p:tgtEl>
                                          <p:spTgt spid="75">
                                            <p:txEl>
                                              <p:pRg st="5" end="5"/>
                                            </p:txEl>
                                          </p:spTgt>
                                        </p:tgtEl>
                                        <p:attrNameLst>
                                          <p:attrName>style.visibility</p:attrName>
                                        </p:attrNameLst>
                                      </p:cBhvr>
                                      <p:to>
                                        <p:strVal val="visible"/>
                                      </p:to>
                                    </p:set>
                                    <p:animEffect transition="in" filter="fade">
                                      <p:cBhvr>
                                        <p:cTn id="24" dur="750"/>
                                        <p:tgtEl>
                                          <p:spTgt spid="75">
                                            <p:txEl>
                                              <p:pRg st="5" end="5"/>
                                            </p:txEl>
                                          </p:spTgt>
                                        </p:tgtEl>
                                      </p:cBhvr>
                                    </p:animEffect>
                                  </p:childTnLst>
                                </p:cTn>
                              </p:par>
                            </p:childTnLst>
                          </p:cTn>
                        </p:par>
                        <p:par>
                          <p:cTn id="25" fill="hold">
                            <p:stCondLst>
                              <p:cond delay="6250"/>
                            </p:stCondLst>
                            <p:childTnLst>
                              <p:par>
                                <p:cTn id="26" presetID="2" presetClass="entr" presetSubtype="8"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1000" fill="hold"/>
                                        <p:tgtEl>
                                          <p:spTgt spid="99"/>
                                        </p:tgtEl>
                                        <p:attrNameLst>
                                          <p:attrName>ppt_x</p:attrName>
                                        </p:attrNameLst>
                                      </p:cBhvr>
                                      <p:tavLst>
                                        <p:tav tm="0">
                                          <p:val>
                                            <p:strVal val="0-#ppt_w/2"/>
                                          </p:val>
                                        </p:tav>
                                        <p:tav tm="100000">
                                          <p:val>
                                            <p:strVal val="#ppt_x"/>
                                          </p:val>
                                        </p:tav>
                                      </p:tavLst>
                                    </p:anim>
                                    <p:anim calcmode="lin" valueType="num">
                                      <p:cBhvr additive="base">
                                        <p:cTn id="29" dur="1000" fill="hold"/>
                                        <p:tgtEl>
                                          <p:spTgt spid="99"/>
                                        </p:tgtEl>
                                        <p:attrNameLst>
                                          <p:attrName>ppt_y</p:attrName>
                                        </p:attrNameLst>
                                      </p:cBhvr>
                                      <p:tavLst>
                                        <p:tav tm="0">
                                          <p:val>
                                            <p:strVal val="#ppt_y"/>
                                          </p:val>
                                        </p:tav>
                                        <p:tav tm="100000">
                                          <p:val>
                                            <p:strVal val="#ppt_y"/>
                                          </p:val>
                                        </p:tav>
                                      </p:tavLst>
                                    </p:anim>
                                  </p:childTnLst>
                                </p:cTn>
                              </p:par>
                            </p:childTnLst>
                          </p:cTn>
                        </p:par>
                        <p:par>
                          <p:cTn id="30" fill="hold">
                            <p:stCondLst>
                              <p:cond delay="7250"/>
                            </p:stCondLst>
                            <p:childTnLst>
                              <p:par>
                                <p:cTn id="31" presetID="2" presetClass="entr" presetSubtype="1" fill="hold" nodeType="afterEffect">
                                  <p:stCondLst>
                                    <p:cond delay="1000"/>
                                  </p:stCondLst>
                                  <p:childTnLst>
                                    <p:set>
                                      <p:cBhvr>
                                        <p:cTn id="32" dur="1" fill="hold">
                                          <p:stCondLst>
                                            <p:cond delay="0"/>
                                          </p:stCondLst>
                                        </p:cTn>
                                        <p:tgtEl>
                                          <p:spTgt spid="75">
                                            <p:txEl>
                                              <p:pRg st="7" end="7"/>
                                            </p:txEl>
                                          </p:spTgt>
                                        </p:tgtEl>
                                        <p:attrNameLst>
                                          <p:attrName>style.visibility</p:attrName>
                                        </p:attrNameLst>
                                      </p:cBhvr>
                                      <p:to>
                                        <p:strVal val="visible"/>
                                      </p:to>
                                    </p:set>
                                    <p:anim calcmode="lin" valueType="num">
                                      <p:cBhvr additive="base">
                                        <p:cTn id="33" dur="1000" fill="hold"/>
                                        <p:tgtEl>
                                          <p:spTgt spid="75">
                                            <p:txEl>
                                              <p:pRg st="7" end="7"/>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75">
                                            <p:txEl>
                                              <p:pRg st="7" end="7"/>
                                            </p:txEl>
                                          </p:spTgt>
                                        </p:tgtEl>
                                        <p:attrNameLst>
                                          <p:attrName>ppt_y</p:attrName>
                                        </p:attrNameLst>
                                      </p:cBhvr>
                                      <p:tavLst>
                                        <p:tav tm="0">
                                          <p:val>
                                            <p:strVal val="0-#ppt_h/2"/>
                                          </p:val>
                                        </p:tav>
                                        <p:tav tm="100000">
                                          <p:val>
                                            <p:strVal val="#ppt_y"/>
                                          </p:val>
                                        </p:tav>
                                      </p:tavLst>
                                    </p:anim>
                                  </p:childTnLst>
                                </p:cTn>
                              </p:par>
                              <p:par>
                                <p:cTn id="35" presetID="26" presetClass="entr" presetSubtype="0" fill="hold" nodeType="withEffect">
                                  <p:stCondLst>
                                    <p:cond delay="1500"/>
                                  </p:stCondLst>
                                  <p:childTnLst>
                                    <p:set>
                                      <p:cBhvr>
                                        <p:cTn id="36" dur="1" fill="hold">
                                          <p:stCondLst>
                                            <p:cond delay="0"/>
                                          </p:stCondLst>
                                        </p:cTn>
                                        <p:tgtEl>
                                          <p:spTgt spid="100"/>
                                        </p:tgtEl>
                                        <p:attrNameLst>
                                          <p:attrName>style.visibility</p:attrName>
                                        </p:attrNameLst>
                                      </p:cBhvr>
                                      <p:to>
                                        <p:strVal val="visible"/>
                                      </p:to>
                                    </p:set>
                                    <p:animEffect transition="in" filter="wipe(down)">
                                      <p:cBhvr>
                                        <p:cTn id="37" dur="580">
                                          <p:stCondLst>
                                            <p:cond delay="0"/>
                                          </p:stCondLst>
                                        </p:cTn>
                                        <p:tgtEl>
                                          <p:spTgt spid="100"/>
                                        </p:tgtEl>
                                      </p:cBhvr>
                                    </p:animEffect>
                                    <p:anim calcmode="lin" valueType="num">
                                      <p:cBhvr>
                                        <p:cTn id="38" dur="1822" tmFilter="0,0; 0.14,0.36; 0.43,0.73; 0.71,0.91; 1.0,1.0">
                                          <p:stCondLst>
                                            <p:cond delay="0"/>
                                          </p:stCondLst>
                                        </p:cTn>
                                        <p:tgtEl>
                                          <p:spTgt spid="100"/>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00"/>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00"/>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00"/>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00"/>
                                        </p:tgtEl>
                                        <p:attrNameLst>
                                          <p:attrName>ppt_y</p:attrName>
                                        </p:attrNameLst>
                                      </p:cBhvr>
                                      <p:tavLst>
                                        <p:tav tm="0" fmla="#ppt_y-sin(pi*$)/81">
                                          <p:val>
                                            <p:fltVal val="0"/>
                                          </p:val>
                                        </p:tav>
                                        <p:tav tm="100000">
                                          <p:val>
                                            <p:fltVal val="1"/>
                                          </p:val>
                                        </p:tav>
                                      </p:tavLst>
                                    </p:anim>
                                    <p:animScale>
                                      <p:cBhvr>
                                        <p:cTn id="43" dur="26">
                                          <p:stCondLst>
                                            <p:cond delay="650"/>
                                          </p:stCondLst>
                                        </p:cTn>
                                        <p:tgtEl>
                                          <p:spTgt spid="100"/>
                                        </p:tgtEl>
                                      </p:cBhvr>
                                      <p:to x="100000" y="60000"/>
                                    </p:animScale>
                                    <p:animScale>
                                      <p:cBhvr>
                                        <p:cTn id="44" dur="166" decel="50000">
                                          <p:stCondLst>
                                            <p:cond delay="676"/>
                                          </p:stCondLst>
                                        </p:cTn>
                                        <p:tgtEl>
                                          <p:spTgt spid="100"/>
                                        </p:tgtEl>
                                      </p:cBhvr>
                                      <p:to x="100000" y="100000"/>
                                    </p:animScale>
                                    <p:animScale>
                                      <p:cBhvr>
                                        <p:cTn id="45" dur="26">
                                          <p:stCondLst>
                                            <p:cond delay="1312"/>
                                          </p:stCondLst>
                                        </p:cTn>
                                        <p:tgtEl>
                                          <p:spTgt spid="100"/>
                                        </p:tgtEl>
                                      </p:cBhvr>
                                      <p:to x="100000" y="80000"/>
                                    </p:animScale>
                                    <p:animScale>
                                      <p:cBhvr>
                                        <p:cTn id="46" dur="166" decel="50000">
                                          <p:stCondLst>
                                            <p:cond delay="1338"/>
                                          </p:stCondLst>
                                        </p:cTn>
                                        <p:tgtEl>
                                          <p:spTgt spid="100"/>
                                        </p:tgtEl>
                                      </p:cBhvr>
                                      <p:to x="100000" y="100000"/>
                                    </p:animScale>
                                    <p:animScale>
                                      <p:cBhvr>
                                        <p:cTn id="47" dur="26">
                                          <p:stCondLst>
                                            <p:cond delay="1642"/>
                                          </p:stCondLst>
                                        </p:cTn>
                                        <p:tgtEl>
                                          <p:spTgt spid="100"/>
                                        </p:tgtEl>
                                      </p:cBhvr>
                                      <p:to x="100000" y="90000"/>
                                    </p:animScale>
                                    <p:animScale>
                                      <p:cBhvr>
                                        <p:cTn id="48" dur="166" decel="50000">
                                          <p:stCondLst>
                                            <p:cond delay="1668"/>
                                          </p:stCondLst>
                                        </p:cTn>
                                        <p:tgtEl>
                                          <p:spTgt spid="100"/>
                                        </p:tgtEl>
                                      </p:cBhvr>
                                      <p:to x="100000" y="100000"/>
                                    </p:animScale>
                                    <p:animScale>
                                      <p:cBhvr>
                                        <p:cTn id="49" dur="26">
                                          <p:stCondLst>
                                            <p:cond delay="1808"/>
                                          </p:stCondLst>
                                        </p:cTn>
                                        <p:tgtEl>
                                          <p:spTgt spid="100"/>
                                        </p:tgtEl>
                                      </p:cBhvr>
                                      <p:to x="100000" y="95000"/>
                                    </p:animScale>
                                    <p:animScale>
                                      <p:cBhvr>
                                        <p:cTn id="50" dur="166" decel="50000">
                                          <p:stCondLst>
                                            <p:cond delay="1834"/>
                                          </p:stCondLst>
                                        </p:cTn>
                                        <p:tgtEl>
                                          <p:spTgt spid="100"/>
                                        </p:tgtEl>
                                      </p:cBhvr>
                                      <p:to x="100000" y="100000"/>
                                    </p:animScale>
                                  </p:childTnLst>
                                </p:cTn>
                              </p:par>
                              <p:par>
                                <p:cTn id="51" presetID="26" presetClass="entr" presetSubtype="0" fill="hold" nodeType="withEffect">
                                  <p:stCondLst>
                                    <p:cond delay="1750"/>
                                  </p:stCondLst>
                                  <p:childTnLst>
                                    <p:set>
                                      <p:cBhvr>
                                        <p:cTn id="52" dur="1" fill="hold">
                                          <p:stCondLst>
                                            <p:cond delay="0"/>
                                          </p:stCondLst>
                                        </p:cTn>
                                        <p:tgtEl>
                                          <p:spTgt spid="101"/>
                                        </p:tgtEl>
                                        <p:attrNameLst>
                                          <p:attrName>style.visibility</p:attrName>
                                        </p:attrNameLst>
                                      </p:cBhvr>
                                      <p:to>
                                        <p:strVal val="visible"/>
                                      </p:to>
                                    </p:set>
                                    <p:animEffect transition="in" filter="wipe(down)">
                                      <p:cBhvr>
                                        <p:cTn id="53" dur="580">
                                          <p:stCondLst>
                                            <p:cond delay="0"/>
                                          </p:stCondLst>
                                        </p:cTn>
                                        <p:tgtEl>
                                          <p:spTgt spid="101"/>
                                        </p:tgtEl>
                                      </p:cBhvr>
                                    </p:animEffect>
                                    <p:anim calcmode="lin" valueType="num">
                                      <p:cBhvr>
                                        <p:cTn id="54" dur="1822" tmFilter="0,0; 0.14,0.36; 0.43,0.73; 0.71,0.91; 1.0,1.0">
                                          <p:stCondLst>
                                            <p:cond delay="0"/>
                                          </p:stCondLst>
                                        </p:cTn>
                                        <p:tgtEl>
                                          <p:spTgt spid="101"/>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01"/>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01"/>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01"/>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01"/>
                                        </p:tgtEl>
                                        <p:attrNameLst>
                                          <p:attrName>ppt_y</p:attrName>
                                        </p:attrNameLst>
                                      </p:cBhvr>
                                      <p:tavLst>
                                        <p:tav tm="0" fmla="#ppt_y-sin(pi*$)/81">
                                          <p:val>
                                            <p:fltVal val="0"/>
                                          </p:val>
                                        </p:tav>
                                        <p:tav tm="100000">
                                          <p:val>
                                            <p:fltVal val="1"/>
                                          </p:val>
                                        </p:tav>
                                      </p:tavLst>
                                    </p:anim>
                                    <p:animScale>
                                      <p:cBhvr>
                                        <p:cTn id="59" dur="26">
                                          <p:stCondLst>
                                            <p:cond delay="650"/>
                                          </p:stCondLst>
                                        </p:cTn>
                                        <p:tgtEl>
                                          <p:spTgt spid="101"/>
                                        </p:tgtEl>
                                      </p:cBhvr>
                                      <p:to x="100000" y="60000"/>
                                    </p:animScale>
                                    <p:animScale>
                                      <p:cBhvr>
                                        <p:cTn id="60" dur="166" decel="50000">
                                          <p:stCondLst>
                                            <p:cond delay="676"/>
                                          </p:stCondLst>
                                        </p:cTn>
                                        <p:tgtEl>
                                          <p:spTgt spid="101"/>
                                        </p:tgtEl>
                                      </p:cBhvr>
                                      <p:to x="100000" y="100000"/>
                                    </p:animScale>
                                    <p:animScale>
                                      <p:cBhvr>
                                        <p:cTn id="61" dur="26">
                                          <p:stCondLst>
                                            <p:cond delay="1312"/>
                                          </p:stCondLst>
                                        </p:cTn>
                                        <p:tgtEl>
                                          <p:spTgt spid="101"/>
                                        </p:tgtEl>
                                      </p:cBhvr>
                                      <p:to x="100000" y="80000"/>
                                    </p:animScale>
                                    <p:animScale>
                                      <p:cBhvr>
                                        <p:cTn id="62" dur="166" decel="50000">
                                          <p:stCondLst>
                                            <p:cond delay="1338"/>
                                          </p:stCondLst>
                                        </p:cTn>
                                        <p:tgtEl>
                                          <p:spTgt spid="101"/>
                                        </p:tgtEl>
                                      </p:cBhvr>
                                      <p:to x="100000" y="100000"/>
                                    </p:animScale>
                                    <p:animScale>
                                      <p:cBhvr>
                                        <p:cTn id="63" dur="26">
                                          <p:stCondLst>
                                            <p:cond delay="1642"/>
                                          </p:stCondLst>
                                        </p:cTn>
                                        <p:tgtEl>
                                          <p:spTgt spid="101"/>
                                        </p:tgtEl>
                                      </p:cBhvr>
                                      <p:to x="100000" y="90000"/>
                                    </p:animScale>
                                    <p:animScale>
                                      <p:cBhvr>
                                        <p:cTn id="64" dur="166" decel="50000">
                                          <p:stCondLst>
                                            <p:cond delay="1668"/>
                                          </p:stCondLst>
                                        </p:cTn>
                                        <p:tgtEl>
                                          <p:spTgt spid="101"/>
                                        </p:tgtEl>
                                      </p:cBhvr>
                                      <p:to x="100000" y="100000"/>
                                    </p:animScale>
                                    <p:animScale>
                                      <p:cBhvr>
                                        <p:cTn id="65" dur="26">
                                          <p:stCondLst>
                                            <p:cond delay="1808"/>
                                          </p:stCondLst>
                                        </p:cTn>
                                        <p:tgtEl>
                                          <p:spTgt spid="101"/>
                                        </p:tgtEl>
                                      </p:cBhvr>
                                      <p:to x="100000" y="95000"/>
                                    </p:animScale>
                                    <p:animScale>
                                      <p:cBhvr>
                                        <p:cTn id="66" dur="166" decel="50000">
                                          <p:stCondLst>
                                            <p:cond delay="1834"/>
                                          </p:stCondLst>
                                        </p:cTn>
                                        <p:tgtEl>
                                          <p:spTgt spid="10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88" grpId="0"/>
      <p:bldP spid="99"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a:picLocks noChangeAspect="1"/>
          </p:cNvPicPr>
          <p:nvPr/>
        </p:nvPicPr>
        <p:blipFill rotWithShape="1">
          <a:blip r:embed="rId4">
            <a:extLst>
              <a:ext uri="{28A0092B-C50C-407E-A947-70E740481C1C}">
                <a14:useLocalDpi xmlns:a14="http://schemas.microsoft.com/office/drawing/2010/main" val="0"/>
              </a:ext>
            </a:extLst>
          </a:blip>
          <a:srcRect l="284" t="94" r="696" b="51823"/>
          <a:stretch/>
        </p:blipFill>
        <p:spPr>
          <a:xfrm>
            <a:off x="2355845" y="2229421"/>
            <a:ext cx="6611691" cy="2317218"/>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32055" y="1765577"/>
            <a:ext cx="9143999" cy="425168"/>
          </a:xfrm>
          <a:prstGeom prst="rect">
            <a:avLst/>
          </a:prstGeom>
          <a:noFill/>
          <a:ln>
            <a:noFill/>
          </a:ln>
        </p:spPr>
        <p:txBody>
          <a:bodyPr spcFirstLastPara="1" wrap="square" lIns="91425" tIns="91425" rIns="91425" bIns="91425" anchor="t" anchorCtr="0">
            <a:noAutofit/>
          </a:bodyPr>
          <a:lstStyle/>
          <a:p>
            <a:pPr lvl="0" indent="228600"/>
            <a:endParaRPr lang="en-US" sz="1600" dirty="0">
              <a:solidFill>
                <a:schemeClr val="bg2"/>
              </a:solidFill>
              <a:latin typeface="Roboto"/>
              <a:ea typeface="Roboto"/>
              <a:cs typeface="Roboto"/>
              <a:sym typeface="Roboto"/>
            </a:endParaRP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Roboto"/>
                <a:cs typeface="Roboto"/>
                <a:sym typeface="Caveat"/>
              </a:rPr>
              <a:t>Returning to the game</a:t>
            </a:r>
            <a:endParaRPr sz="2400" dirty="0">
              <a:latin typeface="Roboto"/>
              <a:ea typeface="Roboto"/>
              <a:cs typeface="Roboto"/>
              <a:sym typeface="Roboto"/>
            </a:endParaRPr>
          </a:p>
        </p:txBody>
      </p:sp>
      <p:sp>
        <p:nvSpPr>
          <p:cNvPr id="2" name="Rectangle 1"/>
          <p:cNvSpPr/>
          <p:nvPr/>
        </p:nvSpPr>
        <p:spPr>
          <a:xfrm>
            <a:off x="5749901" y="2424696"/>
            <a:ext cx="949299" cy="261610"/>
          </a:xfrm>
          <a:prstGeom prst="rect">
            <a:avLst/>
          </a:prstGeom>
        </p:spPr>
        <p:txBody>
          <a:bodyPr wrap="none">
            <a:spAutoFit/>
          </a:bodyPr>
          <a:lstStyle/>
          <a:p>
            <a:r>
              <a:rPr lang="en-US" sz="1050" dirty="0">
                <a:solidFill>
                  <a:schemeClr val="bg2"/>
                </a:solidFill>
                <a:latin typeface="Roboto"/>
                <a:ea typeface="Roboto"/>
                <a:cs typeface="Roboto"/>
                <a:sym typeface="Roboto"/>
              </a:rPr>
              <a:t>Holyoke HS </a:t>
            </a:r>
            <a:endParaRPr lang="en-US" sz="1050" dirty="0">
              <a:solidFill>
                <a:schemeClr val="bg2"/>
              </a:solidFill>
            </a:endParaRPr>
          </a:p>
        </p:txBody>
      </p:sp>
      <p:sp>
        <p:nvSpPr>
          <p:cNvPr id="3" name="Rectangle 2"/>
          <p:cNvSpPr/>
          <p:nvPr/>
        </p:nvSpPr>
        <p:spPr>
          <a:xfrm>
            <a:off x="5747848" y="2574693"/>
            <a:ext cx="739305" cy="246221"/>
          </a:xfrm>
          <a:prstGeom prst="rect">
            <a:avLst/>
          </a:prstGeom>
        </p:spPr>
        <p:txBody>
          <a:bodyPr wrap="none">
            <a:spAutoFit/>
          </a:bodyPr>
          <a:lstStyle/>
          <a:p>
            <a:r>
              <a:rPr lang="en-US" sz="1000" dirty="0">
                <a:solidFill>
                  <a:schemeClr val="bg2"/>
                </a:solidFill>
                <a:latin typeface="Roboto"/>
                <a:ea typeface="Roboto"/>
                <a:cs typeface="Roboto"/>
                <a:sym typeface="Roboto"/>
              </a:rPr>
              <a:t>Tigers HS</a:t>
            </a:r>
            <a:endParaRPr lang="en-US" sz="1000" dirty="0">
              <a:solidFill>
                <a:schemeClr val="bg2"/>
              </a:solidFill>
            </a:endParaRPr>
          </a:p>
        </p:txBody>
      </p:sp>
      <p:sp>
        <p:nvSpPr>
          <p:cNvPr id="9" name="Oval 8"/>
          <p:cNvSpPr/>
          <p:nvPr/>
        </p:nvSpPr>
        <p:spPr>
          <a:xfrm>
            <a:off x="7210927" y="2471389"/>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218949" y="2631810"/>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272043" y="2740327"/>
            <a:ext cx="684803" cy="307777"/>
          </a:xfrm>
          <a:prstGeom prst="rect">
            <a:avLst/>
          </a:prstGeom>
        </p:spPr>
        <p:txBody>
          <a:bodyPr wrap="none">
            <a:spAutoFit/>
          </a:bodyPr>
          <a:lstStyle/>
          <a:p>
            <a:r>
              <a:rPr lang="en-US" dirty="0">
                <a:solidFill>
                  <a:schemeClr val="bg2"/>
                </a:solidFill>
                <a:latin typeface="Roboto"/>
                <a:ea typeface="Roboto"/>
                <a:cs typeface="Roboto"/>
                <a:sym typeface="Roboto"/>
              </a:rPr>
              <a:t>Tigers</a:t>
            </a:r>
            <a:endParaRPr lang="en-US" dirty="0"/>
          </a:p>
        </p:txBody>
      </p:sp>
      <p:sp>
        <p:nvSpPr>
          <p:cNvPr id="19" name="Oval 18"/>
          <p:cNvSpPr/>
          <p:nvPr/>
        </p:nvSpPr>
        <p:spPr>
          <a:xfrm>
            <a:off x="5869549" y="2896848"/>
            <a:ext cx="228832" cy="118386"/>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2" name="TextBox 31"/>
          <p:cNvSpPr txBox="1"/>
          <p:nvPr/>
        </p:nvSpPr>
        <p:spPr>
          <a:xfrm>
            <a:off x="6469899" y="3276954"/>
            <a:ext cx="320206" cy="1079783"/>
          </a:xfrm>
          <a:prstGeom prst="rect">
            <a:avLst/>
          </a:prstGeom>
          <a:noFill/>
        </p:spPr>
        <p:txBody>
          <a:bodyPr wrap="square" rtlCol="0">
            <a:spAutoFit/>
          </a:bodyPr>
          <a:lstStyle/>
          <a:p>
            <a:pPr>
              <a:spcAft>
                <a:spcPts val="100"/>
              </a:spcAft>
            </a:pPr>
            <a:r>
              <a:rPr lang="en-US" sz="1000" dirty="0"/>
              <a:t>3</a:t>
            </a:r>
          </a:p>
          <a:p>
            <a:pPr>
              <a:spcAft>
                <a:spcPts val="100"/>
              </a:spcAft>
            </a:pPr>
            <a:r>
              <a:rPr lang="en-US" sz="1000" dirty="0"/>
              <a:t>7</a:t>
            </a:r>
          </a:p>
          <a:p>
            <a:pPr>
              <a:spcAft>
                <a:spcPts val="100"/>
              </a:spcAft>
            </a:pPr>
            <a:r>
              <a:rPr lang="en-US" sz="1000" dirty="0"/>
              <a:t>4</a:t>
            </a:r>
          </a:p>
          <a:p>
            <a:pPr>
              <a:spcAft>
                <a:spcPts val="100"/>
              </a:spcAft>
            </a:pPr>
            <a:r>
              <a:rPr lang="en-US" sz="1000" dirty="0"/>
              <a:t>1</a:t>
            </a:r>
          </a:p>
          <a:p>
            <a:pPr>
              <a:spcAft>
                <a:spcPts val="100"/>
              </a:spcAft>
            </a:pPr>
            <a:r>
              <a:rPr lang="en-US" sz="1000" dirty="0"/>
              <a:t>9</a:t>
            </a:r>
          </a:p>
          <a:p>
            <a:pPr>
              <a:spcAft>
                <a:spcPts val="100"/>
              </a:spcAft>
            </a:pPr>
            <a:r>
              <a:rPr lang="en-US" sz="1000" dirty="0"/>
              <a:t>2</a:t>
            </a:r>
          </a:p>
        </p:txBody>
      </p:sp>
      <p:sp>
        <p:nvSpPr>
          <p:cNvPr id="33" name="TextBox 32"/>
          <p:cNvSpPr txBox="1"/>
          <p:nvPr/>
        </p:nvSpPr>
        <p:spPr>
          <a:xfrm>
            <a:off x="6480822" y="2856338"/>
            <a:ext cx="456187" cy="276999"/>
          </a:xfrm>
          <a:prstGeom prst="rect">
            <a:avLst/>
          </a:prstGeom>
          <a:noFill/>
          <a:ln>
            <a:noFill/>
          </a:ln>
        </p:spPr>
        <p:txBody>
          <a:bodyPr wrap="square" rtlCol="0">
            <a:spAutoFit/>
          </a:bodyPr>
          <a:lstStyle/>
          <a:p>
            <a:r>
              <a:rPr lang="en-US" sz="1200" dirty="0">
                <a:solidFill>
                  <a:schemeClr val="bg2"/>
                </a:solidFill>
              </a:rPr>
              <a:t>5</a:t>
            </a:r>
          </a:p>
        </p:txBody>
      </p:sp>
      <p:sp>
        <p:nvSpPr>
          <p:cNvPr id="34" name="TextBox 33"/>
          <p:cNvSpPr txBox="1"/>
          <p:nvPr/>
        </p:nvSpPr>
        <p:spPr>
          <a:xfrm>
            <a:off x="2740109" y="3276954"/>
            <a:ext cx="320206" cy="1079783"/>
          </a:xfrm>
          <a:prstGeom prst="rect">
            <a:avLst/>
          </a:prstGeom>
          <a:noFill/>
        </p:spPr>
        <p:txBody>
          <a:bodyPr wrap="square" rtlCol="0">
            <a:spAutoFit/>
          </a:bodyPr>
          <a:lstStyle/>
          <a:p>
            <a:pPr>
              <a:spcAft>
                <a:spcPts val="100"/>
              </a:spcAft>
            </a:pPr>
            <a:r>
              <a:rPr lang="en-US" sz="1000" dirty="0">
                <a:solidFill>
                  <a:schemeClr val="bg2"/>
                </a:solidFill>
              </a:rPr>
              <a:t>4</a:t>
            </a:r>
          </a:p>
          <a:p>
            <a:pPr>
              <a:spcAft>
                <a:spcPts val="100"/>
              </a:spcAft>
            </a:pPr>
            <a:r>
              <a:rPr lang="en-US" sz="1000" dirty="0">
                <a:solidFill>
                  <a:schemeClr val="bg2"/>
                </a:solidFill>
              </a:rPr>
              <a:t>8</a:t>
            </a:r>
          </a:p>
          <a:p>
            <a:pPr>
              <a:spcAft>
                <a:spcPts val="100"/>
              </a:spcAft>
            </a:pPr>
            <a:r>
              <a:rPr lang="en-US" sz="1000" dirty="0">
                <a:solidFill>
                  <a:schemeClr val="bg2"/>
                </a:solidFill>
              </a:rPr>
              <a:t>2</a:t>
            </a:r>
          </a:p>
          <a:p>
            <a:pPr>
              <a:spcAft>
                <a:spcPts val="100"/>
              </a:spcAft>
            </a:pPr>
            <a:r>
              <a:rPr lang="en-US" sz="1000" dirty="0">
                <a:solidFill>
                  <a:schemeClr val="bg2"/>
                </a:solidFill>
              </a:rPr>
              <a:t>1</a:t>
            </a:r>
          </a:p>
          <a:p>
            <a:pPr>
              <a:spcAft>
                <a:spcPts val="100"/>
              </a:spcAft>
            </a:pPr>
            <a:r>
              <a:rPr lang="en-US" sz="1000" dirty="0">
                <a:solidFill>
                  <a:schemeClr val="bg2"/>
                </a:solidFill>
              </a:rPr>
              <a:t>3</a:t>
            </a:r>
          </a:p>
          <a:p>
            <a:pPr>
              <a:spcAft>
                <a:spcPts val="100"/>
              </a:spcAft>
            </a:pPr>
            <a:r>
              <a:rPr lang="en-US" sz="1000" dirty="0">
                <a:solidFill>
                  <a:schemeClr val="bg2"/>
                </a:solidFill>
              </a:rPr>
              <a:t>9</a:t>
            </a:r>
          </a:p>
        </p:txBody>
      </p:sp>
      <p:sp>
        <p:nvSpPr>
          <p:cNvPr id="35" name="TextBox 34"/>
          <p:cNvSpPr txBox="1"/>
          <p:nvPr/>
        </p:nvSpPr>
        <p:spPr>
          <a:xfrm>
            <a:off x="2740109" y="2851301"/>
            <a:ext cx="456187" cy="276999"/>
          </a:xfrm>
          <a:prstGeom prst="rect">
            <a:avLst/>
          </a:prstGeom>
          <a:noFill/>
        </p:spPr>
        <p:txBody>
          <a:bodyPr wrap="square" rtlCol="0">
            <a:spAutoFit/>
          </a:bodyPr>
          <a:lstStyle/>
          <a:p>
            <a:r>
              <a:rPr lang="en-US" sz="1200" dirty="0">
                <a:solidFill>
                  <a:schemeClr val="bg2"/>
                </a:solidFill>
              </a:rPr>
              <a:t>X</a:t>
            </a:r>
          </a:p>
        </p:txBody>
      </p:sp>
      <p:sp>
        <p:nvSpPr>
          <p:cNvPr id="20" name="Rectangle 19"/>
          <p:cNvSpPr/>
          <p:nvPr/>
        </p:nvSpPr>
        <p:spPr>
          <a:xfrm>
            <a:off x="3145428" y="2268709"/>
            <a:ext cx="923651"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3/14/20</a:t>
            </a:r>
          </a:p>
        </p:txBody>
      </p:sp>
      <p:sp>
        <p:nvSpPr>
          <p:cNvPr id="21" name="Rectangle 20"/>
          <p:cNvSpPr/>
          <p:nvPr/>
        </p:nvSpPr>
        <p:spPr>
          <a:xfrm>
            <a:off x="3609639" y="2429301"/>
            <a:ext cx="1433145" cy="261610"/>
          </a:xfrm>
          <a:prstGeom prst="rect">
            <a:avLst/>
          </a:prstGeom>
        </p:spPr>
        <p:txBody>
          <a:bodyPr wrap="square">
            <a:spAutoFit/>
          </a:bodyPr>
          <a:lstStyle/>
          <a:p>
            <a:r>
              <a:rPr lang="en-US" sz="1050" dirty="0">
                <a:solidFill>
                  <a:schemeClr val="bg2"/>
                </a:solidFill>
                <a:latin typeface="Roboto"/>
                <a:ea typeface="Roboto"/>
                <a:cs typeface="Roboto"/>
                <a:sym typeface="Roboto"/>
              </a:rPr>
              <a:t>Holyoke HS</a:t>
            </a:r>
            <a:endParaRPr lang="en-US" sz="1050" dirty="0">
              <a:solidFill>
                <a:schemeClr val="bg2"/>
              </a:solidFill>
            </a:endParaRPr>
          </a:p>
        </p:txBody>
      </p:sp>
      <p:sp>
        <p:nvSpPr>
          <p:cNvPr id="22" name="Rectangle 21"/>
          <p:cNvSpPr/>
          <p:nvPr/>
        </p:nvSpPr>
        <p:spPr>
          <a:xfrm>
            <a:off x="4891116" y="2431684"/>
            <a:ext cx="263214" cy="261610"/>
          </a:xfrm>
          <a:prstGeom prst="rect">
            <a:avLst/>
          </a:prstGeom>
        </p:spPr>
        <p:txBody>
          <a:bodyPr wrap="none">
            <a:spAutoFit/>
          </a:bodyPr>
          <a:lstStyle/>
          <a:p>
            <a:r>
              <a:rPr lang="en-US" sz="1050" dirty="0">
                <a:solidFill>
                  <a:schemeClr val="bg2"/>
                </a:solidFill>
                <a:latin typeface="Roboto"/>
                <a:ea typeface="Roboto"/>
                <a:cs typeface="Roboto"/>
                <a:sym typeface="Roboto"/>
              </a:rPr>
              <a:t>1</a:t>
            </a:r>
            <a:endParaRPr lang="en-US" sz="1050" dirty="0">
              <a:solidFill>
                <a:schemeClr val="bg2"/>
              </a:solidFill>
            </a:endParaRPr>
          </a:p>
        </p:txBody>
      </p:sp>
      <p:sp>
        <p:nvSpPr>
          <p:cNvPr id="23" name="Rectangle 22"/>
          <p:cNvSpPr/>
          <p:nvPr/>
        </p:nvSpPr>
        <p:spPr>
          <a:xfrm>
            <a:off x="4322463" y="2260605"/>
            <a:ext cx="922047"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6:30 pm</a:t>
            </a:r>
          </a:p>
        </p:txBody>
      </p:sp>
      <p:sp>
        <p:nvSpPr>
          <p:cNvPr id="24" name="Rectangle 23"/>
          <p:cNvSpPr/>
          <p:nvPr/>
        </p:nvSpPr>
        <p:spPr>
          <a:xfrm>
            <a:off x="3389560" y="2578534"/>
            <a:ext cx="1396536"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William Morgan</a:t>
            </a:r>
          </a:p>
        </p:txBody>
      </p:sp>
      <p:sp>
        <p:nvSpPr>
          <p:cNvPr id="25" name="Rectangle 24"/>
          <p:cNvSpPr/>
          <p:nvPr/>
        </p:nvSpPr>
        <p:spPr>
          <a:xfrm rot="655564">
            <a:off x="7772501" y="3242682"/>
            <a:ext cx="223138" cy="215444"/>
          </a:xfrm>
          <a:prstGeom prst="rect">
            <a:avLst/>
          </a:prstGeom>
          <a:ln>
            <a:noFill/>
          </a:ln>
        </p:spPr>
        <p:txBody>
          <a:bodyPr wrap="none">
            <a:spAutoFit/>
          </a:bodyPr>
          <a:lstStyle/>
          <a:p>
            <a:r>
              <a:rPr lang="en-US" sz="800" b="1" dirty="0">
                <a:solidFill>
                  <a:schemeClr val="bg2"/>
                </a:solidFill>
                <a:latin typeface="Roboto"/>
                <a:ea typeface="Roboto"/>
                <a:sym typeface="Roboto"/>
              </a:rPr>
              <a:t>/</a:t>
            </a:r>
            <a:endParaRPr lang="en-US" sz="800" b="1" dirty="0">
              <a:solidFill>
                <a:schemeClr val="bg2"/>
              </a:solidFill>
            </a:endParaRPr>
          </a:p>
        </p:txBody>
      </p:sp>
      <p:cxnSp>
        <p:nvCxnSpPr>
          <p:cNvPr id="7" name="Straight Connector 6"/>
          <p:cNvCxnSpPr/>
          <p:nvPr/>
        </p:nvCxnSpPr>
        <p:spPr>
          <a:xfrm rot="-540000" flipV="1">
            <a:off x="5731070" y="304810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 flipV="1">
            <a:off x="5732468" y="313339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 flipV="1">
            <a:off x="5740857" y="321728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 flipV="1">
            <a:off x="5740857" y="330117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556640" y="2742574"/>
            <a:ext cx="832279" cy="307777"/>
          </a:xfrm>
          <a:prstGeom prst="rect">
            <a:avLst/>
          </a:prstGeom>
        </p:spPr>
        <p:txBody>
          <a:bodyPr wrap="none">
            <a:spAutoFit/>
          </a:bodyPr>
          <a:lstStyle/>
          <a:p>
            <a:r>
              <a:rPr lang="en-US" dirty="0">
                <a:solidFill>
                  <a:schemeClr val="bg2"/>
                </a:solidFill>
                <a:latin typeface="Roboto"/>
                <a:ea typeface="Roboto"/>
                <a:cs typeface="Roboto"/>
                <a:sym typeface="Roboto"/>
              </a:rPr>
              <a:t>Holyoke</a:t>
            </a:r>
            <a:endParaRPr lang="en-US" dirty="0">
              <a:solidFill>
                <a:schemeClr val="bg2"/>
              </a:solidFill>
            </a:endParaRPr>
          </a:p>
        </p:txBody>
      </p:sp>
      <p:sp>
        <p:nvSpPr>
          <p:cNvPr id="30" name="TextBox 29"/>
          <p:cNvSpPr txBox="1"/>
          <p:nvPr/>
        </p:nvSpPr>
        <p:spPr>
          <a:xfrm>
            <a:off x="7814208" y="3250647"/>
            <a:ext cx="290007" cy="276999"/>
          </a:xfrm>
          <a:prstGeom prst="rect">
            <a:avLst/>
          </a:prstGeom>
          <a:noFill/>
          <a:ln>
            <a:noFill/>
          </a:ln>
        </p:spPr>
        <p:txBody>
          <a:bodyPr wrap="square" rtlCol="0">
            <a:spAutoFit/>
          </a:bodyPr>
          <a:lstStyle/>
          <a:p>
            <a:r>
              <a:rPr lang="en-US" sz="1200" dirty="0">
                <a:solidFill>
                  <a:schemeClr val="bg2"/>
                </a:solidFill>
              </a:rPr>
              <a:t>4</a:t>
            </a:r>
          </a:p>
        </p:txBody>
      </p:sp>
      <p:cxnSp>
        <p:nvCxnSpPr>
          <p:cNvPr id="39" name="Straight Connector 38"/>
          <p:cNvCxnSpPr/>
          <p:nvPr/>
        </p:nvCxnSpPr>
        <p:spPr>
          <a:xfrm rot="-540000" flipV="1">
            <a:off x="5200438" y="306932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 flipV="1">
            <a:off x="5192049" y="3163879"/>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 flipV="1">
            <a:off x="5204634" y="323164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rot="704574">
            <a:off x="4008979" y="3252424"/>
            <a:ext cx="367636" cy="246221"/>
          </a:xfrm>
          <a:prstGeom prst="rect">
            <a:avLst/>
          </a:prstGeom>
        </p:spPr>
        <p:txBody>
          <a:bodyPr wrap="square">
            <a:spAutoFit/>
          </a:bodyPr>
          <a:lstStyle/>
          <a:p>
            <a:r>
              <a:rPr lang="en-US" sz="1000" b="1" dirty="0">
                <a:solidFill>
                  <a:schemeClr val="bg2"/>
                </a:solidFill>
                <a:latin typeface="Roboto"/>
                <a:ea typeface="Roboto"/>
                <a:sym typeface="Roboto"/>
              </a:rPr>
              <a:t>/</a:t>
            </a:r>
            <a:endParaRPr lang="en-US" sz="1000" b="1" dirty="0">
              <a:solidFill>
                <a:schemeClr val="bg2"/>
              </a:solidFill>
            </a:endParaRPr>
          </a:p>
        </p:txBody>
      </p:sp>
      <p:cxnSp>
        <p:nvCxnSpPr>
          <p:cNvPr id="40" name="Straight Connector 39"/>
          <p:cNvCxnSpPr/>
          <p:nvPr/>
        </p:nvCxnSpPr>
        <p:spPr>
          <a:xfrm rot="-540000" flipV="1">
            <a:off x="5734539" y="338404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069079" y="3244712"/>
            <a:ext cx="290007" cy="276999"/>
          </a:xfrm>
          <a:prstGeom prst="rect">
            <a:avLst/>
          </a:prstGeom>
          <a:noFill/>
        </p:spPr>
        <p:txBody>
          <a:bodyPr wrap="square" rtlCol="0">
            <a:spAutoFit/>
          </a:bodyPr>
          <a:lstStyle/>
          <a:p>
            <a:r>
              <a:rPr lang="en-US" sz="1200" dirty="0">
                <a:solidFill>
                  <a:schemeClr val="bg2"/>
                </a:solidFill>
              </a:rPr>
              <a:t>3</a:t>
            </a:r>
          </a:p>
        </p:txBody>
      </p:sp>
      <p:cxnSp>
        <p:nvCxnSpPr>
          <p:cNvPr id="43" name="Straight Connector 42"/>
          <p:cNvCxnSpPr/>
          <p:nvPr/>
        </p:nvCxnSpPr>
        <p:spPr>
          <a:xfrm rot="-540000" flipV="1">
            <a:off x="5731070" y="348634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 flipV="1">
            <a:off x="5727600" y="3579348"/>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 flipV="1">
            <a:off x="5737330" y="363959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 flipV="1">
            <a:off x="5725401" y="381731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 flipV="1">
            <a:off x="5725402" y="373347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rot="909087">
            <a:off x="7770479" y="3380436"/>
            <a:ext cx="232756" cy="246221"/>
          </a:xfrm>
          <a:prstGeom prst="rect">
            <a:avLst/>
          </a:prstGeom>
          <a:ln>
            <a:noFill/>
          </a:ln>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0" name="Rectangle 49"/>
          <p:cNvSpPr/>
          <p:nvPr/>
        </p:nvSpPr>
        <p:spPr>
          <a:xfrm rot="909087">
            <a:off x="4030499" y="3398601"/>
            <a:ext cx="232756" cy="246221"/>
          </a:xfrm>
          <a:prstGeom prst="rect">
            <a:avLst/>
          </a:prstGeom>
        </p:spPr>
        <p:txBody>
          <a:bodyPr wrap="squar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1" name="Rectangle 50"/>
          <p:cNvSpPr/>
          <p:nvPr/>
        </p:nvSpPr>
        <p:spPr>
          <a:xfrm rot="909087">
            <a:off x="4022270" y="3743714"/>
            <a:ext cx="232756" cy="246221"/>
          </a:xfrm>
          <a:prstGeom prst="rect">
            <a:avLst/>
          </a:prstGeom>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2" name="Rectangle 51"/>
          <p:cNvSpPr/>
          <p:nvPr/>
        </p:nvSpPr>
        <p:spPr>
          <a:xfrm rot="909087">
            <a:off x="7767692" y="3734826"/>
            <a:ext cx="232756" cy="246221"/>
          </a:xfrm>
          <a:prstGeom prst="rect">
            <a:avLst/>
          </a:prstGeom>
          <a:ln>
            <a:noFill/>
          </a:ln>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3" name="Rectangle 52"/>
          <p:cNvSpPr/>
          <p:nvPr/>
        </p:nvSpPr>
        <p:spPr>
          <a:xfrm rot="909087">
            <a:off x="4026385" y="3577607"/>
            <a:ext cx="232756" cy="246221"/>
          </a:xfrm>
          <a:prstGeom prst="rect">
            <a:avLst/>
          </a:prstGeom>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4" name="Rectangle 53"/>
          <p:cNvSpPr/>
          <p:nvPr/>
        </p:nvSpPr>
        <p:spPr>
          <a:xfrm rot="909087">
            <a:off x="7767692" y="3577607"/>
            <a:ext cx="232756" cy="246221"/>
          </a:xfrm>
          <a:prstGeom prst="rect">
            <a:avLst/>
          </a:prstGeom>
          <a:ln>
            <a:noFill/>
          </a:ln>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cxnSp>
        <p:nvCxnSpPr>
          <p:cNvPr id="55" name="Straight Connector 54"/>
          <p:cNvCxnSpPr/>
          <p:nvPr/>
        </p:nvCxnSpPr>
        <p:spPr>
          <a:xfrm rot="-540000" flipV="1">
            <a:off x="5725401" y="3899399"/>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 flipV="1">
            <a:off x="5717226" y="400057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 flipV="1">
            <a:off x="5844724" y="3146203"/>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 flipV="1">
            <a:off x="5205322" y="331499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 flipV="1">
            <a:off x="5200438" y="348754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 flipV="1">
            <a:off x="5192427" y="340062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 flipV="1">
            <a:off x="5841586" y="306929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 flipV="1">
            <a:off x="5851483" y="322851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 flipV="1">
            <a:off x="5851484" y="331450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773852" y="3419865"/>
            <a:ext cx="497693" cy="276999"/>
          </a:xfrm>
          <a:prstGeom prst="rect">
            <a:avLst/>
          </a:prstGeom>
          <a:noFill/>
          <a:ln>
            <a:noFill/>
          </a:ln>
        </p:spPr>
        <p:txBody>
          <a:bodyPr wrap="square" rtlCol="0">
            <a:spAutoFit/>
          </a:bodyPr>
          <a:lstStyle/>
          <a:p>
            <a:r>
              <a:rPr lang="en-US" sz="1200" dirty="0">
                <a:solidFill>
                  <a:schemeClr val="bg2"/>
                </a:solidFill>
              </a:rPr>
              <a:t>10</a:t>
            </a:r>
          </a:p>
        </p:txBody>
      </p:sp>
      <p:sp>
        <p:nvSpPr>
          <p:cNvPr id="65" name="TextBox 64"/>
          <p:cNvSpPr txBox="1"/>
          <p:nvPr/>
        </p:nvSpPr>
        <p:spPr>
          <a:xfrm>
            <a:off x="4075629" y="3411476"/>
            <a:ext cx="497693" cy="276999"/>
          </a:xfrm>
          <a:prstGeom prst="rect">
            <a:avLst/>
          </a:prstGeom>
          <a:noFill/>
        </p:spPr>
        <p:txBody>
          <a:bodyPr wrap="square" rtlCol="0">
            <a:spAutoFit/>
          </a:bodyPr>
          <a:lstStyle/>
          <a:p>
            <a:r>
              <a:rPr lang="en-US" sz="1200" dirty="0">
                <a:solidFill>
                  <a:schemeClr val="bg2"/>
                </a:solidFill>
              </a:rPr>
              <a:t>4</a:t>
            </a:r>
          </a:p>
        </p:txBody>
      </p:sp>
      <p:sp>
        <p:nvSpPr>
          <p:cNvPr id="66" name="TextBox 65"/>
          <p:cNvSpPr txBox="1"/>
          <p:nvPr/>
        </p:nvSpPr>
        <p:spPr>
          <a:xfrm>
            <a:off x="4074757" y="3587727"/>
            <a:ext cx="497693" cy="276999"/>
          </a:xfrm>
          <a:prstGeom prst="rect">
            <a:avLst/>
          </a:prstGeom>
          <a:noFill/>
        </p:spPr>
        <p:txBody>
          <a:bodyPr wrap="square" rtlCol="0">
            <a:spAutoFit/>
          </a:bodyPr>
          <a:lstStyle/>
          <a:p>
            <a:r>
              <a:rPr lang="en-US" sz="1200" dirty="0">
                <a:solidFill>
                  <a:schemeClr val="bg2"/>
                </a:solidFill>
              </a:rPr>
              <a:t>5</a:t>
            </a:r>
          </a:p>
        </p:txBody>
      </p:sp>
      <p:sp>
        <p:nvSpPr>
          <p:cNvPr id="72" name="TextBox 71"/>
          <p:cNvSpPr txBox="1"/>
          <p:nvPr/>
        </p:nvSpPr>
        <p:spPr>
          <a:xfrm>
            <a:off x="7765463" y="3589083"/>
            <a:ext cx="497693" cy="276999"/>
          </a:xfrm>
          <a:prstGeom prst="rect">
            <a:avLst/>
          </a:prstGeom>
          <a:noFill/>
          <a:ln>
            <a:noFill/>
          </a:ln>
        </p:spPr>
        <p:txBody>
          <a:bodyPr wrap="square" rtlCol="0">
            <a:spAutoFit/>
          </a:bodyPr>
          <a:lstStyle/>
          <a:p>
            <a:r>
              <a:rPr lang="en-US" sz="1200" dirty="0">
                <a:solidFill>
                  <a:schemeClr val="bg2"/>
                </a:solidFill>
              </a:rPr>
              <a:t>13</a:t>
            </a:r>
          </a:p>
        </p:txBody>
      </p:sp>
      <p:sp>
        <p:nvSpPr>
          <p:cNvPr id="73" name="TextBox 72"/>
          <p:cNvSpPr txBox="1"/>
          <p:nvPr/>
        </p:nvSpPr>
        <p:spPr>
          <a:xfrm>
            <a:off x="7766871" y="3755535"/>
            <a:ext cx="497693" cy="276999"/>
          </a:xfrm>
          <a:prstGeom prst="rect">
            <a:avLst/>
          </a:prstGeom>
          <a:noFill/>
          <a:ln>
            <a:noFill/>
          </a:ln>
        </p:spPr>
        <p:txBody>
          <a:bodyPr wrap="square" rtlCol="0">
            <a:spAutoFit/>
          </a:bodyPr>
          <a:lstStyle/>
          <a:p>
            <a:r>
              <a:rPr lang="en-US" sz="1200" dirty="0">
                <a:solidFill>
                  <a:schemeClr val="bg2"/>
                </a:solidFill>
              </a:rPr>
              <a:t>16</a:t>
            </a:r>
          </a:p>
        </p:txBody>
      </p:sp>
      <p:cxnSp>
        <p:nvCxnSpPr>
          <p:cNvPr id="74" name="Straight Connector 73"/>
          <p:cNvCxnSpPr/>
          <p:nvPr/>
        </p:nvCxnSpPr>
        <p:spPr>
          <a:xfrm rot="-540000" flipV="1">
            <a:off x="5198728" y="357056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5" name="Google Shape;70;p13"/>
          <p:cNvSpPr txBox="1"/>
          <p:nvPr/>
        </p:nvSpPr>
        <p:spPr>
          <a:xfrm>
            <a:off x="-22357" y="1982185"/>
            <a:ext cx="2403633" cy="2916986"/>
          </a:xfrm>
          <a:prstGeom prst="rect">
            <a:avLst/>
          </a:prstGeom>
          <a:noFill/>
          <a:ln>
            <a:noFill/>
          </a:ln>
        </p:spPr>
        <p:txBody>
          <a:bodyPr spcFirstLastPara="1" wrap="square" lIns="91425" tIns="91425" rIns="91425" bIns="91425" anchor="t" anchorCtr="0">
            <a:noAutofit/>
          </a:bodyPr>
          <a:lstStyle/>
          <a:p>
            <a:pPr lvl="0"/>
            <a:endParaRPr lang="en-US" dirty="0">
              <a:solidFill>
                <a:srgbClr val="FF0000"/>
              </a:solidFill>
              <a:latin typeface="Roboto"/>
              <a:ea typeface="Roboto"/>
              <a:cs typeface="Roboto"/>
              <a:sym typeface="Roboto"/>
            </a:endParaRPr>
          </a:p>
          <a:p>
            <a:pPr lvl="0"/>
            <a:r>
              <a:rPr lang="en-US" dirty="0">
                <a:solidFill>
                  <a:schemeClr val="bg2"/>
                </a:solidFill>
                <a:latin typeface="Roboto"/>
                <a:ea typeface="Roboto"/>
                <a:cs typeface="Roboto"/>
                <a:sym typeface="Roboto"/>
              </a:rPr>
              <a:t>Upon #11 serving the first time, slash the service Rd 1</a:t>
            </a:r>
            <a:br>
              <a:rPr lang="en-US" dirty="0">
                <a:solidFill>
                  <a:schemeClr val="bg2"/>
                </a:solidFill>
                <a:latin typeface="Roboto"/>
                <a:ea typeface="Roboto"/>
                <a:cs typeface="Roboto"/>
                <a:sym typeface="Roboto"/>
              </a:rPr>
            </a:br>
            <a:r>
              <a:rPr lang="en-US" dirty="0">
                <a:solidFill>
                  <a:schemeClr val="bg2"/>
                </a:solidFill>
                <a:latin typeface="Roboto"/>
                <a:ea typeface="Roboto"/>
                <a:cs typeface="Roboto"/>
                <a:sym typeface="Roboto"/>
              </a:rPr>
              <a:t>box (top left corner)</a:t>
            </a:r>
          </a:p>
          <a:p>
            <a:pPr lvl="0"/>
            <a:endParaRPr lang="en-US" dirty="0">
              <a:solidFill>
                <a:srgbClr val="FF0000"/>
              </a:solidFill>
              <a:latin typeface="Roboto"/>
              <a:ea typeface="Roboto"/>
              <a:cs typeface="Roboto"/>
              <a:sym typeface="Roboto"/>
            </a:endParaRPr>
          </a:p>
          <a:p>
            <a:pPr lvl="0"/>
            <a:r>
              <a:rPr lang="en-US" dirty="0">
                <a:solidFill>
                  <a:srgbClr val="FF0000"/>
                </a:solidFill>
                <a:latin typeface="Roboto"/>
                <a:ea typeface="Roboto"/>
                <a:cs typeface="Roboto"/>
                <a:sym typeface="Roboto"/>
              </a:rPr>
              <a:t>#11 serves the ball out</a:t>
            </a:r>
          </a:p>
          <a:p>
            <a:pPr lvl="0"/>
            <a:endParaRPr lang="en-US" dirty="0">
              <a:solidFill>
                <a:srgbClr val="FF0000"/>
              </a:solidFill>
              <a:latin typeface="Roboto"/>
              <a:ea typeface="Roboto"/>
              <a:cs typeface="Roboto"/>
              <a:sym typeface="Roboto"/>
            </a:endParaRPr>
          </a:p>
          <a:p>
            <a:pPr lvl="0"/>
            <a:r>
              <a:rPr lang="en-US" dirty="0">
                <a:solidFill>
                  <a:srgbClr val="FF0000"/>
                </a:solidFill>
                <a:latin typeface="Roboto"/>
                <a:ea typeface="Roboto"/>
                <a:cs typeface="Roboto"/>
                <a:sym typeface="Roboto"/>
              </a:rPr>
              <a:t>Write the Exit score</a:t>
            </a:r>
          </a:p>
          <a:p>
            <a:pPr lvl="0"/>
            <a:endParaRPr lang="en-US" dirty="0">
              <a:solidFill>
                <a:srgbClr val="FF0000"/>
              </a:solidFill>
              <a:latin typeface="Roboto"/>
              <a:ea typeface="Roboto"/>
              <a:cs typeface="Roboto"/>
              <a:sym typeface="Roboto"/>
            </a:endParaRPr>
          </a:p>
          <a:p>
            <a:pPr lvl="0"/>
            <a:r>
              <a:rPr lang="en-US" dirty="0">
                <a:solidFill>
                  <a:srgbClr val="FF0000"/>
                </a:solidFill>
                <a:latin typeface="Roboto"/>
                <a:ea typeface="Roboto"/>
                <a:cs typeface="Roboto"/>
                <a:sym typeface="Roboto"/>
              </a:rPr>
              <a:t>Award the side-out point </a:t>
            </a:r>
          </a:p>
          <a:p>
            <a:pPr lvl="0"/>
            <a:endParaRPr lang="en-US" dirty="0">
              <a:solidFill>
                <a:srgbClr val="FF0000"/>
              </a:solidFill>
              <a:latin typeface="Roboto"/>
              <a:ea typeface="Roboto"/>
              <a:cs typeface="Roboto"/>
              <a:sym typeface="Roboto"/>
            </a:endParaRPr>
          </a:p>
          <a:p>
            <a:pPr lvl="0"/>
            <a:r>
              <a:rPr lang="en-US" dirty="0">
                <a:solidFill>
                  <a:srgbClr val="FF0000"/>
                </a:solidFill>
                <a:latin typeface="Roboto"/>
                <a:ea typeface="Roboto"/>
                <a:cs typeface="Roboto"/>
                <a:sym typeface="Roboto"/>
              </a:rPr>
              <a:t>Determine the next server for the Tigers</a:t>
            </a:r>
          </a:p>
          <a:p>
            <a:pPr lvl="0"/>
            <a:endParaRPr lang="en-US" dirty="0">
              <a:solidFill>
                <a:srgbClr val="FF0000"/>
              </a:solidFill>
              <a:latin typeface="Roboto"/>
              <a:ea typeface="Roboto"/>
              <a:cs typeface="Roboto"/>
              <a:sym typeface="Roboto"/>
            </a:endParaRPr>
          </a:p>
          <a:p>
            <a:pPr lvl="0"/>
            <a:endParaRPr lang="en-US" dirty="0">
              <a:solidFill>
                <a:srgbClr val="FF0000"/>
              </a:solidFill>
              <a:latin typeface="Roboto"/>
              <a:ea typeface="Roboto"/>
              <a:cs typeface="Roboto"/>
              <a:sym typeface="Roboto"/>
            </a:endParaRPr>
          </a:p>
        </p:txBody>
      </p:sp>
      <p:sp>
        <p:nvSpPr>
          <p:cNvPr id="76" name="TextBox 75"/>
          <p:cNvSpPr txBox="1"/>
          <p:nvPr/>
        </p:nvSpPr>
        <p:spPr>
          <a:xfrm>
            <a:off x="5624008" y="4100177"/>
            <a:ext cx="609012" cy="276999"/>
          </a:xfrm>
          <a:prstGeom prst="rect">
            <a:avLst/>
          </a:prstGeom>
          <a:noFill/>
          <a:ln>
            <a:noFill/>
          </a:ln>
        </p:spPr>
        <p:txBody>
          <a:bodyPr wrap="square" rtlCol="0">
            <a:spAutoFit/>
          </a:bodyPr>
          <a:lstStyle/>
          <a:p>
            <a:r>
              <a:rPr lang="en-US" sz="1200" dirty="0">
                <a:solidFill>
                  <a:schemeClr val="bg2"/>
                </a:solidFill>
              </a:rPr>
              <a:t>16 10</a:t>
            </a:r>
          </a:p>
        </p:txBody>
      </p:sp>
      <p:sp>
        <p:nvSpPr>
          <p:cNvPr id="77" name="TextBox 76"/>
          <p:cNvSpPr txBox="1"/>
          <p:nvPr/>
        </p:nvSpPr>
        <p:spPr>
          <a:xfrm>
            <a:off x="5615292" y="4312509"/>
            <a:ext cx="609012" cy="276999"/>
          </a:xfrm>
          <a:prstGeom prst="rect">
            <a:avLst/>
          </a:prstGeom>
          <a:noFill/>
          <a:ln>
            <a:noFill/>
          </a:ln>
        </p:spPr>
        <p:txBody>
          <a:bodyPr wrap="square" rtlCol="0">
            <a:spAutoFit/>
          </a:bodyPr>
          <a:lstStyle/>
          <a:p>
            <a:r>
              <a:rPr lang="en-US" sz="1200" dirty="0">
                <a:solidFill>
                  <a:schemeClr val="bg2"/>
                </a:solidFill>
              </a:rPr>
              <a:t>16 14</a:t>
            </a:r>
          </a:p>
        </p:txBody>
      </p:sp>
      <p:cxnSp>
        <p:nvCxnSpPr>
          <p:cNvPr id="79" name="Straight Connector 78"/>
          <p:cNvCxnSpPr/>
          <p:nvPr/>
        </p:nvCxnSpPr>
        <p:spPr>
          <a:xfrm rot="-540000" flipV="1">
            <a:off x="5198727" y="3656451"/>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 flipV="1">
            <a:off x="5201128" y="373279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 flipV="1">
            <a:off x="5212888" y="380978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 flipV="1">
            <a:off x="5191648" y="3891948"/>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 flipV="1">
            <a:off x="5194049" y="396829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 flipV="1">
            <a:off x="5329662" y="305440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 flipV="1">
            <a:off x="5331060" y="312313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684649" y="3226547"/>
            <a:ext cx="290007" cy="276999"/>
          </a:xfrm>
          <a:prstGeom prst="rect">
            <a:avLst/>
          </a:prstGeom>
          <a:noFill/>
          <a:ln>
            <a:noFill/>
          </a:ln>
        </p:spPr>
        <p:txBody>
          <a:bodyPr wrap="square" rtlCol="0">
            <a:spAutoFit/>
          </a:bodyPr>
          <a:lstStyle/>
          <a:p>
            <a:r>
              <a:rPr lang="en-US" sz="1200" dirty="0">
                <a:solidFill>
                  <a:schemeClr val="bg2"/>
                </a:solidFill>
              </a:rPr>
              <a:t>6</a:t>
            </a:r>
          </a:p>
        </p:txBody>
      </p:sp>
      <p:cxnSp>
        <p:nvCxnSpPr>
          <p:cNvPr id="87" name="Straight Connector 86"/>
          <p:cNvCxnSpPr/>
          <p:nvPr/>
        </p:nvCxnSpPr>
        <p:spPr>
          <a:xfrm rot="-540000" flipV="1">
            <a:off x="6425504" y="4370883"/>
            <a:ext cx="110637"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8" name="Google Shape;70;p13"/>
          <p:cNvSpPr txBox="1"/>
          <p:nvPr/>
        </p:nvSpPr>
        <p:spPr>
          <a:xfrm>
            <a:off x="49956" y="1680347"/>
            <a:ext cx="9044987" cy="425168"/>
          </a:xfrm>
          <a:prstGeom prst="rect">
            <a:avLst/>
          </a:prstGeom>
          <a:noFill/>
          <a:ln>
            <a:noFill/>
          </a:ln>
        </p:spPr>
        <p:txBody>
          <a:bodyPr spcFirstLastPara="1" wrap="square" lIns="91425" tIns="91425" rIns="91425" bIns="91425" anchor="t" anchorCtr="0">
            <a:noAutofit/>
          </a:bodyPr>
          <a:lstStyle/>
          <a:p>
            <a:pPr lvl="0" indent="228600"/>
            <a:r>
              <a:rPr lang="en-US" sz="1600" dirty="0">
                <a:solidFill>
                  <a:srgbClr val="FF0000"/>
                </a:solidFill>
                <a:latin typeface="Roboto"/>
                <a:ea typeface="Roboto"/>
                <a:cs typeface="Roboto"/>
                <a:sym typeface="Roboto"/>
              </a:rPr>
              <a:t>With the last substitution, #11 will now serve for Holyoke.</a:t>
            </a:r>
          </a:p>
        </p:txBody>
      </p:sp>
      <p:cxnSp>
        <p:nvCxnSpPr>
          <p:cNvPr id="89" name="Straight Connector 88"/>
          <p:cNvCxnSpPr/>
          <p:nvPr/>
        </p:nvCxnSpPr>
        <p:spPr>
          <a:xfrm rot="-540000" flipV="1">
            <a:off x="5340024" y="321666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 flipV="1">
            <a:off x="5333642" y="330213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4024705" y="3765156"/>
            <a:ext cx="497693" cy="276999"/>
          </a:xfrm>
          <a:prstGeom prst="rect">
            <a:avLst/>
          </a:prstGeom>
          <a:noFill/>
        </p:spPr>
        <p:txBody>
          <a:bodyPr wrap="square" rtlCol="0">
            <a:spAutoFit/>
          </a:bodyPr>
          <a:lstStyle/>
          <a:p>
            <a:r>
              <a:rPr lang="en-US" sz="1200" dirty="0">
                <a:solidFill>
                  <a:schemeClr val="bg2"/>
                </a:solidFill>
              </a:rPr>
              <a:t>16</a:t>
            </a:r>
          </a:p>
        </p:txBody>
      </p:sp>
      <p:cxnSp>
        <p:nvCxnSpPr>
          <p:cNvPr id="92" name="Straight Connector 91"/>
          <p:cNvCxnSpPr/>
          <p:nvPr/>
        </p:nvCxnSpPr>
        <p:spPr>
          <a:xfrm rot="-540000" flipV="1">
            <a:off x="5856739" y="3386979"/>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3" name="Isosceles Triangle 92"/>
          <p:cNvSpPr/>
          <p:nvPr/>
        </p:nvSpPr>
        <p:spPr>
          <a:xfrm>
            <a:off x="6236959" y="3970444"/>
            <a:ext cx="192608" cy="158568"/>
          </a:xfrm>
          <a:prstGeom prst="triangl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95" name="Straight Connector 94"/>
          <p:cNvCxnSpPr/>
          <p:nvPr/>
        </p:nvCxnSpPr>
        <p:spPr>
          <a:xfrm rot="-540000" flipV="1">
            <a:off x="7827244" y="3984989"/>
            <a:ext cx="109083"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4" name="Isosceles Triangle 93"/>
          <p:cNvSpPr/>
          <p:nvPr/>
        </p:nvSpPr>
        <p:spPr>
          <a:xfrm>
            <a:off x="5883627" y="3464590"/>
            <a:ext cx="73218" cy="87000"/>
          </a:xfrm>
          <a:prstGeom prst="triangl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6" name="Isosceles Triangle 95"/>
          <p:cNvSpPr/>
          <p:nvPr/>
        </p:nvSpPr>
        <p:spPr>
          <a:xfrm>
            <a:off x="5876636" y="3549878"/>
            <a:ext cx="73218" cy="87000"/>
          </a:xfrm>
          <a:prstGeom prst="triangl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7" name="TextBox 96"/>
          <p:cNvSpPr txBox="1"/>
          <p:nvPr/>
        </p:nvSpPr>
        <p:spPr>
          <a:xfrm>
            <a:off x="7765463" y="3932710"/>
            <a:ext cx="497693" cy="276999"/>
          </a:xfrm>
          <a:prstGeom prst="rect">
            <a:avLst/>
          </a:prstGeom>
          <a:noFill/>
        </p:spPr>
        <p:txBody>
          <a:bodyPr wrap="square" rtlCol="0">
            <a:spAutoFit/>
          </a:bodyPr>
          <a:lstStyle/>
          <a:p>
            <a:r>
              <a:rPr lang="en-US" sz="1200" dirty="0">
                <a:solidFill>
                  <a:schemeClr val="bg2"/>
                </a:solidFill>
              </a:rPr>
              <a:t>19</a:t>
            </a:r>
          </a:p>
        </p:txBody>
      </p:sp>
      <p:cxnSp>
        <p:nvCxnSpPr>
          <p:cNvPr id="98" name="Straight Connector 97"/>
          <p:cNvCxnSpPr/>
          <p:nvPr/>
        </p:nvCxnSpPr>
        <p:spPr>
          <a:xfrm rot="-540000" flipV="1">
            <a:off x="5337672" y="3396248"/>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2909710" y="3914927"/>
            <a:ext cx="352357" cy="246221"/>
          </a:xfrm>
          <a:prstGeom prst="rect">
            <a:avLst/>
          </a:prstGeom>
          <a:noFill/>
          <a:ln>
            <a:noFill/>
          </a:ln>
        </p:spPr>
        <p:txBody>
          <a:bodyPr wrap="square" rtlCol="0">
            <a:spAutoFit/>
          </a:bodyPr>
          <a:lstStyle/>
          <a:p>
            <a:r>
              <a:rPr lang="en-US" sz="1000" dirty="0">
                <a:solidFill>
                  <a:schemeClr val="bg2"/>
                </a:solidFill>
              </a:rPr>
              <a:t>11</a:t>
            </a:r>
          </a:p>
        </p:txBody>
      </p:sp>
      <p:sp>
        <p:nvSpPr>
          <p:cNvPr id="99" name="TextBox 98"/>
          <p:cNvSpPr txBox="1"/>
          <p:nvPr/>
        </p:nvSpPr>
        <p:spPr>
          <a:xfrm>
            <a:off x="2953226" y="3581200"/>
            <a:ext cx="352357" cy="246221"/>
          </a:xfrm>
          <a:prstGeom prst="rect">
            <a:avLst/>
          </a:prstGeom>
          <a:noFill/>
          <a:ln>
            <a:noFill/>
          </a:ln>
        </p:spPr>
        <p:txBody>
          <a:bodyPr wrap="square" rtlCol="0">
            <a:spAutoFit/>
          </a:bodyPr>
          <a:lstStyle/>
          <a:p>
            <a:r>
              <a:rPr lang="en-US" sz="1000" dirty="0">
                <a:solidFill>
                  <a:schemeClr val="bg2"/>
                </a:solidFill>
              </a:rPr>
              <a:t>7</a:t>
            </a:r>
          </a:p>
        </p:txBody>
      </p:sp>
      <p:cxnSp>
        <p:nvCxnSpPr>
          <p:cNvPr id="100" name="Straight Connector 99"/>
          <p:cNvCxnSpPr/>
          <p:nvPr/>
        </p:nvCxnSpPr>
        <p:spPr>
          <a:xfrm rot="-540000" flipV="1">
            <a:off x="2676075" y="4371614"/>
            <a:ext cx="110637"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 flipV="1">
            <a:off x="2820086" y="4364623"/>
            <a:ext cx="110637"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 flipV="1">
            <a:off x="5867577" y="3640927"/>
            <a:ext cx="121701"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 flipV="1">
            <a:off x="4082225" y="3980480"/>
            <a:ext cx="104225" cy="7260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4023297" y="3933726"/>
            <a:ext cx="497693" cy="276999"/>
          </a:xfrm>
          <a:prstGeom prst="rect">
            <a:avLst/>
          </a:prstGeom>
          <a:noFill/>
        </p:spPr>
        <p:txBody>
          <a:bodyPr wrap="square" rtlCol="0">
            <a:spAutoFit/>
          </a:bodyPr>
          <a:lstStyle/>
          <a:p>
            <a:r>
              <a:rPr lang="en-US" sz="1200" dirty="0">
                <a:solidFill>
                  <a:srgbClr val="FF0000"/>
                </a:solidFill>
              </a:rPr>
              <a:t>17</a:t>
            </a:r>
          </a:p>
        </p:txBody>
      </p:sp>
      <p:cxnSp>
        <p:nvCxnSpPr>
          <p:cNvPr id="105" name="Straight Arrow Connector 104"/>
          <p:cNvCxnSpPr/>
          <p:nvPr/>
        </p:nvCxnSpPr>
        <p:spPr>
          <a:xfrm flipH="1">
            <a:off x="6639990" y="4220425"/>
            <a:ext cx="1302627" cy="0"/>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126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999"/>
                                          </p:stCondLst>
                                        </p:cTn>
                                        <p:tgtEl>
                                          <p:spTgt spid="78"/>
                                        </p:tgtEl>
                                        <p:attrNameLst>
                                          <p:attrName>style.visibility</p:attrName>
                                        </p:attrNameLst>
                                      </p:cBhvr>
                                      <p:to>
                                        <p:strVal val="visible"/>
                                      </p:to>
                                    </p:set>
                                  </p:childTnLst>
                                </p:cTn>
                              </p:par>
                            </p:childTnLst>
                          </p:cTn>
                        </p:par>
                        <p:par>
                          <p:cTn id="7" fill="hold">
                            <p:stCondLst>
                              <p:cond delay="1000"/>
                            </p:stCondLst>
                            <p:childTnLst>
                              <p:par>
                                <p:cTn id="8" presetID="2" presetClass="entr" presetSubtype="1" fill="hold" nodeType="afterEffect">
                                  <p:stCondLst>
                                    <p:cond delay="1250"/>
                                  </p:stCondLst>
                                  <p:childTnLst>
                                    <p:set>
                                      <p:cBhvr>
                                        <p:cTn id="9" dur="1" fill="hold">
                                          <p:stCondLst>
                                            <p:cond delay="0"/>
                                          </p:stCondLst>
                                        </p:cTn>
                                        <p:tgtEl>
                                          <p:spTgt spid="75">
                                            <p:txEl>
                                              <p:pRg st="1" end="1"/>
                                            </p:txEl>
                                          </p:spTgt>
                                        </p:tgtEl>
                                        <p:attrNameLst>
                                          <p:attrName>style.visibility</p:attrName>
                                        </p:attrNameLst>
                                      </p:cBhvr>
                                      <p:to>
                                        <p:strVal val="visible"/>
                                      </p:to>
                                    </p:set>
                                    <p:anim calcmode="lin" valueType="num">
                                      <p:cBhvr additive="base">
                                        <p:cTn id="10" dur="1000" fill="hold"/>
                                        <p:tgtEl>
                                          <p:spTgt spid="75">
                                            <p:txEl>
                                              <p:pRg st="1" end="1"/>
                                            </p:txEl>
                                          </p:spTgt>
                                        </p:tgtEl>
                                        <p:attrNameLst>
                                          <p:attrName>ppt_x</p:attrName>
                                        </p:attrNameLst>
                                      </p:cBhvr>
                                      <p:tavLst>
                                        <p:tav tm="0">
                                          <p:val>
                                            <p:strVal val="#ppt_x"/>
                                          </p:val>
                                        </p:tav>
                                        <p:tav tm="100000">
                                          <p:val>
                                            <p:strVal val="#ppt_x"/>
                                          </p:val>
                                        </p:tav>
                                      </p:tavLst>
                                    </p:anim>
                                    <p:anim calcmode="lin" valueType="num">
                                      <p:cBhvr additive="base">
                                        <p:cTn id="11" dur="1000" fill="hold"/>
                                        <p:tgtEl>
                                          <p:spTgt spid="75">
                                            <p:txEl>
                                              <p:pRg st="1" end="1"/>
                                            </p:txEl>
                                          </p:spTgt>
                                        </p:tgtEl>
                                        <p:attrNameLst>
                                          <p:attrName>ppt_y</p:attrName>
                                        </p:attrNameLst>
                                      </p:cBhvr>
                                      <p:tavLst>
                                        <p:tav tm="0">
                                          <p:val>
                                            <p:strVal val="0-#ppt_h/2"/>
                                          </p:val>
                                        </p:tav>
                                        <p:tav tm="100000">
                                          <p:val>
                                            <p:strVal val="#ppt_y"/>
                                          </p:val>
                                        </p:tav>
                                      </p:tavLst>
                                    </p:anim>
                                  </p:childTnLst>
                                </p:cTn>
                              </p:par>
                              <p:par>
                                <p:cTn id="12" presetID="2" presetClass="entr" presetSubtype="9" fill="hold" nodeType="withEffect">
                                  <p:stCondLst>
                                    <p:cond delay="2000"/>
                                  </p:stCondLst>
                                  <p:childTnLst>
                                    <p:set>
                                      <p:cBhvr>
                                        <p:cTn id="13" dur="1" fill="hold">
                                          <p:stCondLst>
                                            <p:cond delay="0"/>
                                          </p:stCondLst>
                                        </p:cTn>
                                        <p:tgtEl>
                                          <p:spTgt spid="103"/>
                                        </p:tgtEl>
                                        <p:attrNameLst>
                                          <p:attrName>style.visibility</p:attrName>
                                        </p:attrNameLst>
                                      </p:cBhvr>
                                      <p:to>
                                        <p:strVal val="visible"/>
                                      </p:to>
                                    </p:set>
                                    <p:anim calcmode="lin" valueType="num">
                                      <p:cBhvr additive="base">
                                        <p:cTn id="14" dur="1250" fill="hold"/>
                                        <p:tgtEl>
                                          <p:spTgt spid="103"/>
                                        </p:tgtEl>
                                        <p:attrNameLst>
                                          <p:attrName>ppt_x</p:attrName>
                                        </p:attrNameLst>
                                      </p:cBhvr>
                                      <p:tavLst>
                                        <p:tav tm="0">
                                          <p:val>
                                            <p:strVal val="0-#ppt_w/2"/>
                                          </p:val>
                                        </p:tav>
                                        <p:tav tm="100000">
                                          <p:val>
                                            <p:strVal val="#ppt_x"/>
                                          </p:val>
                                        </p:tav>
                                      </p:tavLst>
                                    </p:anim>
                                    <p:anim calcmode="lin" valueType="num">
                                      <p:cBhvr additive="base">
                                        <p:cTn id="15" dur="1250" fill="hold"/>
                                        <p:tgtEl>
                                          <p:spTgt spid="103"/>
                                        </p:tgtEl>
                                        <p:attrNameLst>
                                          <p:attrName>ppt_y</p:attrName>
                                        </p:attrNameLst>
                                      </p:cBhvr>
                                      <p:tavLst>
                                        <p:tav tm="0">
                                          <p:val>
                                            <p:strVal val="0-#ppt_h/2"/>
                                          </p:val>
                                        </p:tav>
                                        <p:tav tm="100000">
                                          <p:val>
                                            <p:strVal val="#ppt_y"/>
                                          </p:val>
                                        </p:tav>
                                      </p:tavLst>
                                    </p:anim>
                                  </p:childTnLst>
                                </p:cTn>
                              </p:par>
                            </p:childTnLst>
                          </p:cTn>
                        </p:par>
                        <p:par>
                          <p:cTn id="16" fill="hold">
                            <p:stCondLst>
                              <p:cond delay="4250"/>
                            </p:stCondLst>
                            <p:childTnLst>
                              <p:par>
                                <p:cTn id="17" presetID="2" presetClass="entr" presetSubtype="1" fill="hold" nodeType="afterEffect">
                                  <p:stCondLst>
                                    <p:cond delay="1250"/>
                                  </p:stCondLst>
                                  <p:childTnLst>
                                    <p:set>
                                      <p:cBhvr>
                                        <p:cTn id="18" dur="1" fill="hold">
                                          <p:stCondLst>
                                            <p:cond delay="0"/>
                                          </p:stCondLst>
                                        </p:cTn>
                                        <p:tgtEl>
                                          <p:spTgt spid="75">
                                            <p:txEl>
                                              <p:pRg st="3" end="3"/>
                                            </p:txEl>
                                          </p:spTgt>
                                        </p:tgtEl>
                                        <p:attrNameLst>
                                          <p:attrName>style.visibility</p:attrName>
                                        </p:attrNameLst>
                                      </p:cBhvr>
                                      <p:to>
                                        <p:strVal val="visible"/>
                                      </p:to>
                                    </p:set>
                                    <p:anim calcmode="lin" valueType="num">
                                      <p:cBhvr additive="base">
                                        <p:cTn id="19" dur="1000" fill="hold"/>
                                        <p:tgtEl>
                                          <p:spTgt spid="75">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75">
                                            <p:txEl>
                                              <p:pRg st="3" end="3"/>
                                            </p:txEl>
                                          </p:spTgt>
                                        </p:tgtEl>
                                        <p:attrNameLst>
                                          <p:attrName>ppt_y</p:attrName>
                                        </p:attrNameLst>
                                      </p:cBhvr>
                                      <p:tavLst>
                                        <p:tav tm="0">
                                          <p:val>
                                            <p:strVal val="0-#ppt_h/2"/>
                                          </p:val>
                                        </p:tav>
                                        <p:tav tm="100000">
                                          <p:val>
                                            <p:strVal val="#ppt_y"/>
                                          </p:val>
                                        </p:tav>
                                      </p:tavLst>
                                    </p:anim>
                                  </p:childTnLst>
                                </p:cTn>
                              </p:par>
                            </p:childTnLst>
                          </p:cTn>
                        </p:par>
                        <p:par>
                          <p:cTn id="21" fill="hold">
                            <p:stCondLst>
                              <p:cond delay="6500"/>
                            </p:stCondLst>
                            <p:childTnLst>
                              <p:par>
                                <p:cTn id="22" presetID="14" presetClass="entr" presetSubtype="10" fill="hold" nodeType="afterEffect">
                                  <p:stCondLst>
                                    <p:cond delay="1000"/>
                                  </p:stCondLst>
                                  <p:childTnLst>
                                    <p:set>
                                      <p:cBhvr>
                                        <p:cTn id="23" dur="1" fill="hold">
                                          <p:stCondLst>
                                            <p:cond delay="0"/>
                                          </p:stCondLst>
                                        </p:cTn>
                                        <p:tgtEl>
                                          <p:spTgt spid="75">
                                            <p:txEl>
                                              <p:pRg st="5" end="5"/>
                                            </p:txEl>
                                          </p:spTgt>
                                        </p:tgtEl>
                                        <p:attrNameLst>
                                          <p:attrName>style.visibility</p:attrName>
                                        </p:attrNameLst>
                                      </p:cBhvr>
                                      <p:to>
                                        <p:strVal val="visible"/>
                                      </p:to>
                                    </p:set>
                                    <p:animEffect transition="in" filter="randombar(horizontal)">
                                      <p:cBhvr>
                                        <p:cTn id="24" dur="750"/>
                                        <p:tgtEl>
                                          <p:spTgt spid="75">
                                            <p:txEl>
                                              <p:pRg st="5" end="5"/>
                                            </p:txEl>
                                          </p:spTgt>
                                        </p:tgtEl>
                                      </p:cBhvr>
                                    </p:animEffect>
                                  </p:childTnLst>
                                </p:cTn>
                              </p:par>
                              <p:par>
                                <p:cTn id="25" presetID="45" presetClass="entr" presetSubtype="0" fill="hold" grpId="0" nodeType="withEffect">
                                  <p:stCondLst>
                                    <p:cond delay="1250"/>
                                  </p:stCondLst>
                                  <p:childTnLst>
                                    <p:set>
                                      <p:cBhvr>
                                        <p:cTn id="26" dur="1" fill="hold">
                                          <p:stCondLst>
                                            <p:cond delay="0"/>
                                          </p:stCondLst>
                                        </p:cTn>
                                        <p:tgtEl>
                                          <p:spTgt spid="104"/>
                                        </p:tgtEl>
                                        <p:attrNameLst>
                                          <p:attrName>style.visibility</p:attrName>
                                        </p:attrNameLst>
                                      </p:cBhvr>
                                      <p:to>
                                        <p:strVal val="visible"/>
                                      </p:to>
                                    </p:set>
                                    <p:animEffect transition="in" filter="fade">
                                      <p:cBhvr>
                                        <p:cTn id="27" dur="2500"/>
                                        <p:tgtEl>
                                          <p:spTgt spid="104"/>
                                        </p:tgtEl>
                                      </p:cBhvr>
                                    </p:animEffect>
                                    <p:anim calcmode="lin" valueType="num">
                                      <p:cBhvr>
                                        <p:cTn id="28" dur="2500" fill="hold"/>
                                        <p:tgtEl>
                                          <p:spTgt spid="104"/>
                                        </p:tgtEl>
                                        <p:attrNameLst>
                                          <p:attrName>ppt_w</p:attrName>
                                        </p:attrNameLst>
                                      </p:cBhvr>
                                      <p:tavLst>
                                        <p:tav tm="0" fmla="#ppt_w*sin(2.5*pi*$)">
                                          <p:val>
                                            <p:fltVal val="0"/>
                                          </p:val>
                                        </p:tav>
                                        <p:tav tm="100000">
                                          <p:val>
                                            <p:fltVal val="1"/>
                                          </p:val>
                                        </p:tav>
                                      </p:tavLst>
                                    </p:anim>
                                    <p:anim calcmode="lin" valueType="num">
                                      <p:cBhvr>
                                        <p:cTn id="29" dur="2500" fill="hold"/>
                                        <p:tgtEl>
                                          <p:spTgt spid="104"/>
                                        </p:tgtEl>
                                        <p:attrNameLst>
                                          <p:attrName>ppt_h</p:attrName>
                                        </p:attrNameLst>
                                      </p:cBhvr>
                                      <p:tavLst>
                                        <p:tav tm="0">
                                          <p:val>
                                            <p:strVal val="#ppt_h"/>
                                          </p:val>
                                        </p:tav>
                                        <p:tav tm="100000">
                                          <p:val>
                                            <p:strVal val="#ppt_h"/>
                                          </p:val>
                                        </p:tav>
                                      </p:tavLst>
                                    </p:anim>
                                  </p:childTnLst>
                                </p:cTn>
                              </p:par>
                              <p:par>
                                <p:cTn id="30" presetID="14" presetClass="entr" presetSubtype="10" fill="hold" nodeType="withEffect">
                                  <p:stCondLst>
                                    <p:cond delay="4000"/>
                                  </p:stCondLst>
                                  <p:childTnLst>
                                    <p:set>
                                      <p:cBhvr>
                                        <p:cTn id="31" dur="1" fill="hold">
                                          <p:stCondLst>
                                            <p:cond delay="0"/>
                                          </p:stCondLst>
                                        </p:cTn>
                                        <p:tgtEl>
                                          <p:spTgt spid="75">
                                            <p:txEl>
                                              <p:pRg st="7" end="7"/>
                                            </p:txEl>
                                          </p:spTgt>
                                        </p:tgtEl>
                                        <p:attrNameLst>
                                          <p:attrName>style.visibility</p:attrName>
                                        </p:attrNameLst>
                                      </p:cBhvr>
                                      <p:to>
                                        <p:strVal val="visible"/>
                                      </p:to>
                                    </p:set>
                                    <p:animEffect transition="in" filter="randombar(horizontal)">
                                      <p:cBhvr>
                                        <p:cTn id="32" dur="750"/>
                                        <p:tgtEl>
                                          <p:spTgt spid="75">
                                            <p:txEl>
                                              <p:pRg st="7" end="7"/>
                                            </p:txEl>
                                          </p:spTgt>
                                        </p:tgtEl>
                                      </p:cBhvr>
                                    </p:animEffect>
                                  </p:childTnLst>
                                </p:cTn>
                              </p:par>
                              <p:par>
                                <p:cTn id="33" presetID="26" presetClass="entr" presetSubtype="0" fill="hold" nodeType="withEffect">
                                  <p:stCondLst>
                                    <p:cond delay="4500"/>
                                  </p:stCondLst>
                                  <p:childTnLst>
                                    <p:set>
                                      <p:cBhvr>
                                        <p:cTn id="34" dur="1" fill="hold">
                                          <p:stCondLst>
                                            <p:cond delay="0"/>
                                          </p:stCondLst>
                                        </p:cTn>
                                        <p:tgtEl>
                                          <p:spTgt spid="102"/>
                                        </p:tgtEl>
                                        <p:attrNameLst>
                                          <p:attrName>style.visibility</p:attrName>
                                        </p:attrNameLst>
                                      </p:cBhvr>
                                      <p:to>
                                        <p:strVal val="visible"/>
                                      </p:to>
                                    </p:set>
                                    <p:animEffect transition="in" filter="wipe(down)">
                                      <p:cBhvr>
                                        <p:cTn id="35" dur="580">
                                          <p:stCondLst>
                                            <p:cond delay="0"/>
                                          </p:stCondLst>
                                        </p:cTn>
                                        <p:tgtEl>
                                          <p:spTgt spid="102"/>
                                        </p:tgtEl>
                                      </p:cBhvr>
                                    </p:animEffect>
                                    <p:anim calcmode="lin" valueType="num">
                                      <p:cBhvr>
                                        <p:cTn id="36" dur="1822" tmFilter="0,0; 0.14,0.36; 0.43,0.73; 0.71,0.91; 1.0,1.0">
                                          <p:stCondLst>
                                            <p:cond delay="0"/>
                                          </p:stCondLst>
                                        </p:cTn>
                                        <p:tgtEl>
                                          <p:spTgt spid="102"/>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2"/>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2"/>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2"/>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2"/>
                                        </p:tgtEl>
                                        <p:attrNameLst>
                                          <p:attrName>ppt_y</p:attrName>
                                        </p:attrNameLst>
                                      </p:cBhvr>
                                      <p:tavLst>
                                        <p:tav tm="0" fmla="#ppt_y-sin(pi*$)/81">
                                          <p:val>
                                            <p:fltVal val="0"/>
                                          </p:val>
                                        </p:tav>
                                        <p:tav tm="100000">
                                          <p:val>
                                            <p:fltVal val="1"/>
                                          </p:val>
                                        </p:tav>
                                      </p:tavLst>
                                    </p:anim>
                                    <p:animScale>
                                      <p:cBhvr>
                                        <p:cTn id="41" dur="26">
                                          <p:stCondLst>
                                            <p:cond delay="650"/>
                                          </p:stCondLst>
                                        </p:cTn>
                                        <p:tgtEl>
                                          <p:spTgt spid="102"/>
                                        </p:tgtEl>
                                      </p:cBhvr>
                                      <p:to x="100000" y="60000"/>
                                    </p:animScale>
                                    <p:animScale>
                                      <p:cBhvr>
                                        <p:cTn id="42" dur="166" decel="50000">
                                          <p:stCondLst>
                                            <p:cond delay="676"/>
                                          </p:stCondLst>
                                        </p:cTn>
                                        <p:tgtEl>
                                          <p:spTgt spid="102"/>
                                        </p:tgtEl>
                                      </p:cBhvr>
                                      <p:to x="100000" y="100000"/>
                                    </p:animScale>
                                    <p:animScale>
                                      <p:cBhvr>
                                        <p:cTn id="43" dur="26">
                                          <p:stCondLst>
                                            <p:cond delay="1312"/>
                                          </p:stCondLst>
                                        </p:cTn>
                                        <p:tgtEl>
                                          <p:spTgt spid="102"/>
                                        </p:tgtEl>
                                      </p:cBhvr>
                                      <p:to x="100000" y="80000"/>
                                    </p:animScale>
                                    <p:animScale>
                                      <p:cBhvr>
                                        <p:cTn id="44" dur="166" decel="50000">
                                          <p:stCondLst>
                                            <p:cond delay="1338"/>
                                          </p:stCondLst>
                                        </p:cTn>
                                        <p:tgtEl>
                                          <p:spTgt spid="102"/>
                                        </p:tgtEl>
                                      </p:cBhvr>
                                      <p:to x="100000" y="100000"/>
                                    </p:animScale>
                                    <p:animScale>
                                      <p:cBhvr>
                                        <p:cTn id="45" dur="26">
                                          <p:stCondLst>
                                            <p:cond delay="1642"/>
                                          </p:stCondLst>
                                        </p:cTn>
                                        <p:tgtEl>
                                          <p:spTgt spid="102"/>
                                        </p:tgtEl>
                                      </p:cBhvr>
                                      <p:to x="100000" y="90000"/>
                                    </p:animScale>
                                    <p:animScale>
                                      <p:cBhvr>
                                        <p:cTn id="46" dur="166" decel="50000">
                                          <p:stCondLst>
                                            <p:cond delay="1668"/>
                                          </p:stCondLst>
                                        </p:cTn>
                                        <p:tgtEl>
                                          <p:spTgt spid="102"/>
                                        </p:tgtEl>
                                      </p:cBhvr>
                                      <p:to x="100000" y="100000"/>
                                    </p:animScale>
                                    <p:animScale>
                                      <p:cBhvr>
                                        <p:cTn id="47" dur="26">
                                          <p:stCondLst>
                                            <p:cond delay="1808"/>
                                          </p:stCondLst>
                                        </p:cTn>
                                        <p:tgtEl>
                                          <p:spTgt spid="102"/>
                                        </p:tgtEl>
                                      </p:cBhvr>
                                      <p:to x="100000" y="95000"/>
                                    </p:animScale>
                                    <p:animScale>
                                      <p:cBhvr>
                                        <p:cTn id="48" dur="166" decel="50000">
                                          <p:stCondLst>
                                            <p:cond delay="1834"/>
                                          </p:stCondLst>
                                        </p:cTn>
                                        <p:tgtEl>
                                          <p:spTgt spid="102"/>
                                        </p:tgtEl>
                                      </p:cBhvr>
                                      <p:to x="100000" y="100000"/>
                                    </p:animScale>
                                  </p:childTnLst>
                                </p:cTn>
                              </p:par>
                            </p:childTnLst>
                          </p:cTn>
                        </p:par>
                        <p:par>
                          <p:cTn id="49" fill="hold">
                            <p:stCondLst>
                              <p:cond delay="13000"/>
                            </p:stCondLst>
                            <p:childTnLst>
                              <p:par>
                                <p:cTn id="50" presetID="14" presetClass="entr" presetSubtype="10" fill="hold" nodeType="afterEffect">
                                  <p:stCondLst>
                                    <p:cond delay="0"/>
                                  </p:stCondLst>
                                  <p:childTnLst>
                                    <p:set>
                                      <p:cBhvr>
                                        <p:cTn id="51" dur="1" fill="hold">
                                          <p:stCondLst>
                                            <p:cond delay="0"/>
                                          </p:stCondLst>
                                        </p:cTn>
                                        <p:tgtEl>
                                          <p:spTgt spid="75">
                                            <p:txEl>
                                              <p:pRg st="9" end="9"/>
                                            </p:txEl>
                                          </p:spTgt>
                                        </p:tgtEl>
                                        <p:attrNameLst>
                                          <p:attrName>style.visibility</p:attrName>
                                        </p:attrNameLst>
                                      </p:cBhvr>
                                      <p:to>
                                        <p:strVal val="visible"/>
                                      </p:to>
                                    </p:set>
                                    <p:animEffect transition="in" filter="randombar(horizontal)">
                                      <p:cBhvr>
                                        <p:cTn id="52" dur="750"/>
                                        <p:tgtEl>
                                          <p:spTgt spid="75">
                                            <p:txEl>
                                              <p:pRg st="9" end="9"/>
                                            </p:txEl>
                                          </p:spTgt>
                                        </p:tgtEl>
                                      </p:cBhvr>
                                    </p:animEffect>
                                  </p:childTnLst>
                                </p:cTn>
                              </p:par>
                              <p:par>
                                <p:cTn id="53" presetID="45" presetClass="entr" presetSubtype="0" fill="hold" nodeType="withEffect">
                                  <p:stCondLst>
                                    <p:cond delay="250"/>
                                  </p:stCondLst>
                                  <p:childTnLst>
                                    <p:set>
                                      <p:cBhvr>
                                        <p:cTn id="54" dur="1" fill="hold">
                                          <p:stCondLst>
                                            <p:cond delay="0"/>
                                          </p:stCondLst>
                                        </p:cTn>
                                        <p:tgtEl>
                                          <p:spTgt spid="105"/>
                                        </p:tgtEl>
                                        <p:attrNameLst>
                                          <p:attrName>style.visibility</p:attrName>
                                        </p:attrNameLst>
                                      </p:cBhvr>
                                      <p:to>
                                        <p:strVal val="visible"/>
                                      </p:to>
                                    </p:set>
                                    <p:animEffect transition="in" filter="fade">
                                      <p:cBhvr>
                                        <p:cTn id="55" dur="2000"/>
                                        <p:tgtEl>
                                          <p:spTgt spid="105"/>
                                        </p:tgtEl>
                                      </p:cBhvr>
                                    </p:animEffect>
                                    <p:anim calcmode="lin" valueType="num">
                                      <p:cBhvr>
                                        <p:cTn id="56" dur="2000" fill="hold"/>
                                        <p:tgtEl>
                                          <p:spTgt spid="105"/>
                                        </p:tgtEl>
                                        <p:attrNameLst>
                                          <p:attrName>ppt_w</p:attrName>
                                        </p:attrNameLst>
                                      </p:cBhvr>
                                      <p:tavLst>
                                        <p:tav tm="0" fmla="#ppt_w*sin(2.5*pi*$)">
                                          <p:val>
                                            <p:fltVal val="0"/>
                                          </p:val>
                                        </p:tav>
                                        <p:tav tm="100000">
                                          <p:val>
                                            <p:fltVal val="1"/>
                                          </p:val>
                                        </p:tav>
                                      </p:tavLst>
                                    </p:anim>
                                    <p:anim calcmode="lin" valueType="num">
                                      <p:cBhvr>
                                        <p:cTn id="57" dur="2000" fill="hold"/>
                                        <p:tgtEl>
                                          <p:spTgt spid="10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104"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a:picLocks noChangeAspect="1"/>
          </p:cNvPicPr>
          <p:nvPr/>
        </p:nvPicPr>
        <p:blipFill rotWithShape="1">
          <a:blip r:embed="rId4">
            <a:extLst>
              <a:ext uri="{28A0092B-C50C-407E-A947-70E740481C1C}">
                <a14:useLocalDpi xmlns:a14="http://schemas.microsoft.com/office/drawing/2010/main" val="0"/>
              </a:ext>
            </a:extLst>
          </a:blip>
          <a:srcRect l="284" t="94" r="696" b="51823"/>
          <a:stretch/>
        </p:blipFill>
        <p:spPr>
          <a:xfrm>
            <a:off x="2355845" y="2229421"/>
            <a:ext cx="6611691" cy="2317218"/>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32055" y="1765577"/>
            <a:ext cx="9143999" cy="425168"/>
          </a:xfrm>
          <a:prstGeom prst="rect">
            <a:avLst/>
          </a:prstGeom>
          <a:noFill/>
          <a:ln>
            <a:noFill/>
          </a:ln>
        </p:spPr>
        <p:txBody>
          <a:bodyPr spcFirstLastPara="1" wrap="square" lIns="91425" tIns="91425" rIns="91425" bIns="91425" anchor="t" anchorCtr="0">
            <a:noAutofit/>
          </a:bodyPr>
          <a:lstStyle/>
          <a:p>
            <a:pPr lvl="0" indent="228600"/>
            <a:endParaRPr lang="en-US" sz="1600" dirty="0">
              <a:solidFill>
                <a:schemeClr val="bg2"/>
              </a:solidFill>
              <a:latin typeface="Roboto"/>
              <a:ea typeface="Roboto"/>
              <a:cs typeface="Roboto"/>
              <a:sym typeface="Roboto"/>
            </a:endParaRP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Roboto"/>
                <a:cs typeface="Roboto"/>
                <a:sym typeface="Caveat"/>
              </a:rPr>
              <a:t>Continuing with the game</a:t>
            </a:r>
            <a:endParaRPr sz="2400" dirty="0">
              <a:latin typeface="Roboto"/>
              <a:ea typeface="Roboto"/>
              <a:cs typeface="Roboto"/>
              <a:sym typeface="Roboto"/>
            </a:endParaRPr>
          </a:p>
        </p:txBody>
      </p:sp>
      <p:sp>
        <p:nvSpPr>
          <p:cNvPr id="2" name="Rectangle 1"/>
          <p:cNvSpPr/>
          <p:nvPr/>
        </p:nvSpPr>
        <p:spPr>
          <a:xfrm>
            <a:off x="5749901" y="2424696"/>
            <a:ext cx="949299" cy="261610"/>
          </a:xfrm>
          <a:prstGeom prst="rect">
            <a:avLst/>
          </a:prstGeom>
        </p:spPr>
        <p:txBody>
          <a:bodyPr wrap="none">
            <a:spAutoFit/>
          </a:bodyPr>
          <a:lstStyle/>
          <a:p>
            <a:r>
              <a:rPr lang="en-US" sz="1050" dirty="0">
                <a:solidFill>
                  <a:schemeClr val="bg2"/>
                </a:solidFill>
                <a:latin typeface="Roboto"/>
                <a:ea typeface="Roboto"/>
                <a:cs typeface="Roboto"/>
                <a:sym typeface="Roboto"/>
              </a:rPr>
              <a:t>Holyoke HS </a:t>
            </a:r>
            <a:endParaRPr lang="en-US" sz="1050" dirty="0">
              <a:solidFill>
                <a:schemeClr val="bg2"/>
              </a:solidFill>
            </a:endParaRPr>
          </a:p>
        </p:txBody>
      </p:sp>
      <p:sp>
        <p:nvSpPr>
          <p:cNvPr id="3" name="Rectangle 2"/>
          <p:cNvSpPr/>
          <p:nvPr/>
        </p:nvSpPr>
        <p:spPr>
          <a:xfrm>
            <a:off x="5747848" y="2574693"/>
            <a:ext cx="739305" cy="246221"/>
          </a:xfrm>
          <a:prstGeom prst="rect">
            <a:avLst/>
          </a:prstGeom>
        </p:spPr>
        <p:txBody>
          <a:bodyPr wrap="none">
            <a:spAutoFit/>
          </a:bodyPr>
          <a:lstStyle/>
          <a:p>
            <a:r>
              <a:rPr lang="en-US" sz="1000" dirty="0">
                <a:solidFill>
                  <a:schemeClr val="bg2"/>
                </a:solidFill>
                <a:latin typeface="Roboto"/>
                <a:ea typeface="Roboto"/>
                <a:cs typeface="Roboto"/>
                <a:sym typeface="Roboto"/>
              </a:rPr>
              <a:t>Tigers HS</a:t>
            </a:r>
            <a:endParaRPr lang="en-US" sz="1000" dirty="0">
              <a:solidFill>
                <a:schemeClr val="bg2"/>
              </a:solidFill>
            </a:endParaRPr>
          </a:p>
        </p:txBody>
      </p:sp>
      <p:sp>
        <p:nvSpPr>
          <p:cNvPr id="9" name="Oval 8"/>
          <p:cNvSpPr/>
          <p:nvPr/>
        </p:nvSpPr>
        <p:spPr>
          <a:xfrm>
            <a:off x="7210927" y="2471389"/>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218949" y="2631810"/>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272043" y="2740327"/>
            <a:ext cx="684803" cy="307777"/>
          </a:xfrm>
          <a:prstGeom prst="rect">
            <a:avLst/>
          </a:prstGeom>
        </p:spPr>
        <p:txBody>
          <a:bodyPr wrap="none">
            <a:spAutoFit/>
          </a:bodyPr>
          <a:lstStyle/>
          <a:p>
            <a:r>
              <a:rPr lang="en-US" dirty="0">
                <a:solidFill>
                  <a:schemeClr val="bg2"/>
                </a:solidFill>
                <a:latin typeface="Roboto"/>
                <a:ea typeface="Roboto"/>
                <a:cs typeface="Roboto"/>
                <a:sym typeface="Roboto"/>
              </a:rPr>
              <a:t>Tigers</a:t>
            </a:r>
            <a:endParaRPr lang="en-US" dirty="0"/>
          </a:p>
        </p:txBody>
      </p:sp>
      <p:sp>
        <p:nvSpPr>
          <p:cNvPr id="19" name="Oval 18"/>
          <p:cNvSpPr/>
          <p:nvPr/>
        </p:nvSpPr>
        <p:spPr>
          <a:xfrm>
            <a:off x="5869549" y="2896848"/>
            <a:ext cx="228832" cy="118386"/>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2" name="TextBox 31"/>
          <p:cNvSpPr txBox="1"/>
          <p:nvPr/>
        </p:nvSpPr>
        <p:spPr>
          <a:xfrm>
            <a:off x="6469899" y="3276954"/>
            <a:ext cx="320206" cy="1079783"/>
          </a:xfrm>
          <a:prstGeom prst="rect">
            <a:avLst/>
          </a:prstGeom>
          <a:noFill/>
        </p:spPr>
        <p:txBody>
          <a:bodyPr wrap="square" rtlCol="0">
            <a:spAutoFit/>
          </a:bodyPr>
          <a:lstStyle/>
          <a:p>
            <a:pPr>
              <a:spcAft>
                <a:spcPts val="100"/>
              </a:spcAft>
            </a:pPr>
            <a:r>
              <a:rPr lang="en-US" sz="1000" dirty="0"/>
              <a:t>3</a:t>
            </a:r>
          </a:p>
          <a:p>
            <a:pPr>
              <a:spcAft>
                <a:spcPts val="100"/>
              </a:spcAft>
            </a:pPr>
            <a:r>
              <a:rPr lang="en-US" sz="1000" dirty="0"/>
              <a:t>7</a:t>
            </a:r>
          </a:p>
          <a:p>
            <a:pPr>
              <a:spcAft>
                <a:spcPts val="100"/>
              </a:spcAft>
            </a:pPr>
            <a:r>
              <a:rPr lang="en-US" sz="1000" dirty="0"/>
              <a:t>4</a:t>
            </a:r>
          </a:p>
          <a:p>
            <a:pPr>
              <a:spcAft>
                <a:spcPts val="100"/>
              </a:spcAft>
            </a:pPr>
            <a:r>
              <a:rPr lang="en-US" sz="1000" dirty="0"/>
              <a:t>1</a:t>
            </a:r>
          </a:p>
          <a:p>
            <a:pPr>
              <a:spcAft>
                <a:spcPts val="100"/>
              </a:spcAft>
            </a:pPr>
            <a:r>
              <a:rPr lang="en-US" sz="1000" dirty="0"/>
              <a:t>9</a:t>
            </a:r>
          </a:p>
          <a:p>
            <a:pPr>
              <a:spcAft>
                <a:spcPts val="100"/>
              </a:spcAft>
            </a:pPr>
            <a:r>
              <a:rPr lang="en-US" sz="1000" dirty="0"/>
              <a:t>2</a:t>
            </a:r>
          </a:p>
        </p:txBody>
      </p:sp>
      <p:sp>
        <p:nvSpPr>
          <p:cNvPr id="33" name="TextBox 32"/>
          <p:cNvSpPr txBox="1"/>
          <p:nvPr/>
        </p:nvSpPr>
        <p:spPr>
          <a:xfrm>
            <a:off x="6480822" y="2856338"/>
            <a:ext cx="456187" cy="276999"/>
          </a:xfrm>
          <a:prstGeom prst="rect">
            <a:avLst/>
          </a:prstGeom>
          <a:noFill/>
          <a:ln>
            <a:noFill/>
          </a:ln>
        </p:spPr>
        <p:txBody>
          <a:bodyPr wrap="square" rtlCol="0">
            <a:spAutoFit/>
          </a:bodyPr>
          <a:lstStyle/>
          <a:p>
            <a:r>
              <a:rPr lang="en-US" sz="1200" dirty="0">
                <a:solidFill>
                  <a:schemeClr val="bg2"/>
                </a:solidFill>
              </a:rPr>
              <a:t>5</a:t>
            </a:r>
          </a:p>
        </p:txBody>
      </p:sp>
      <p:sp>
        <p:nvSpPr>
          <p:cNvPr id="34" name="TextBox 33"/>
          <p:cNvSpPr txBox="1"/>
          <p:nvPr/>
        </p:nvSpPr>
        <p:spPr>
          <a:xfrm>
            <a:off x="2740109" y="3276954"/>
            <a:ext cx="320206" cy="1079783"/>
          </a:xfrm>
          <a:prstGeom prst="rect">
            <a:avLst/>
          </a:prstGeom>
          <a:noFill/>
        </p:spPr>
        <p:txBody>
          <a:bodyPr wrap="square" rtlCol="0">
            <a:spAutoFit/>
          </a:bodyPr>
          <a:lstStyle/>
          <a:p>
            <a:pPr>
              <a:spcAft>
                <a:spcPts val="100"/>
              </a:spcAft>
            </a:pPr>
            <a:r>
              <a:rPr lang="en-US" sz="1000" dirty="0">
                <a:solidFill>
                  <a:schemeClr val="bg2"/>
                </a:solidFill>
              </a:rPr>
              <a:t>4</a:t>
            </a:r>
          </a:p>
          <a:p>
            <a:pPr>
              <a:spcAft>
                <a:spcPts val="100"/>
              </a:spcAft>
            </a:pPr>
            <a:r>
              <a:rPr lang="en-US" sz="1000" dirty="0">
                <a:solidFill>
                  <a:schemeClr val="bg2"/>
                </a:solidFill>
              </a:rPr>
              <a:t>8</a:t>
            </a:r>
          </a:p>
          <a:p>
            <a:pPr>
              <a:spcAft>
                <a:spcPts val="100"/>
              </a:spcAft>
            </a:pPr>
            <a:r>
              <a:rPr lang="en-US" sz="1000" dirty="0">
                <a:solidFill>
                  <a:schemeClr val="bg2"/>
                </a:solidFill>
              </a:rPr>
              <a:t>2</a:t>
            </a:r>
          </a:p>
          <a:p>
            <a:pPr>
              <a:spcAft>
                <a:spcPts val="100"/>
              </a:spcAft>
            </a:pPr>
            <a:r>
              <a:rPr lang="en-US" sz="1000" dirty="0">
                <a:solidFill>
                  <a:schemeClr val="bg2"/>
                </a:solidFill>
              </a:rPr>
              <a:t>1</a:t>
            </a:r>
          </a:p>
          <a:p>
            <a:pPr>
              <a:spcAft>
                <a:spcPts val="100"/>
              </a:spcAft>
            </a:pPr>
            <a:r>
              <a:rPr lang="en-US" sz="1000" dirty="0">
                <a:solidFill>
                  <a:schemeClr val="bg2"/>
                </a:solidFill>
              </a:rPr>
              <a:t>3</a:t>
            </a:r>
          </a:p>
          <a:p>
            <a:pPr>
              <a:spcAft>
                <a:spcPts val="100"/>
              </a:spcAft>
            </a:pPr>
            <a:r>
              <a:rPr lang="en-US" sz="1000" dirty="0">
                <a:solidFill>
                  <a:schemeClr val="bg2"/>
                </a:solidFill>
              </a:rPr>
              <a:t>9</a:t>
            </a:r>
          </a:p>
        </p:txBody>
      </p:sp>
      <p:sp>
        <p:nvSpPr>
          <p:cNvPr id="35" name="TextBox 34"/>
          <p:cNvSpPr txBox="1"/>
          <p:nvPr/>
        </p:nvSpPr>
        <p:spPr>
          <a:xfrm>
            <a:off x="2740109" y="2851301"/>
            <a:ext cx="456187" cy="276999"/>
          </a:xfrm>
          <a:prstGeom prst="rect">
            <a:avLst/>
          </a:prstGeom>
          <a:noFill/>
        </p:spPr>
        <p:txBody>
          <a:bodyPr wrap="square" rtlCol="0">
            <a:spAutoFit/>
          </a:bodyPr>
          <a:lstStyle/>
          <a:p>
            <a:r>
              <a:rPr lang="en-US" sz="1200" dirty="0">
                <a:solidFill>
                  <a:schemeClr val="bg2"/>
                </a:solidFill>
              </a:rPr>
              <a:t>X</a:t>
            </a:r>
          </a:p>
        </p:txBody>
      </p:sp>
      <p:sp>
        <p:nvSpPr>
          <p:cNvPr id="20" name="Rectangle 19"/>
          <p:cNvSpPr/>
          <p:nvPr/>
        </p:nvSpPr>
        <p:spPr>
          <a:xfrm>
            <a:off x="3145428" y="2268709"/>
            <a:ext cx="923651"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3/14/20</a:t>
            </a:r>
          </a:p>
        </p:txBody>
      </p:sp>
      <p:sp>
        <p:nvSpPr>
          <p:cNvPr id="21" name="Rectangle 20"/>
          <p:cNvSpPr/>
          <p:nvPr/>
        </p:nvSpPr>
        <p:spPr>
          <a:xfrm>
            <a:off x="3609639" y="2429301"/>
            <a:ext cx="1433145" cy="261610"/>
          </a:xfrm>
          <a:prstGeom prst="rect">
            <a:avLst/>
          </a:prstGeom>
        </p:spPr>
        <p:txBody>
          <a:bodyPr wrap="square">
            <a:spAutoFit/>
          </a:bodyPr>
          <a:lstStyle/>
          <a:p>
            <a:r>
              <a:rPr lang="en-US" sz="1050" dirty="0">
                <a:solidFill>
                  <a:schemeClr val="bg2"/>
                </a:solidFill>
                <a:latin typeface="Roboto"/>
                <a:ea typeface="Roboto"/>
                <a:cs typeface="Roboto"/>
                <a:sym typeface="Roboto"/>
              </a:rPr>
              <a:t>Holyoke HS</a:t>
            </a:r>
            <a:endParaRPr lang="en-US" sz="1050" dirty="0">
              <a:solidFill>
                <a:schemeClr val="bg2"/>
              </a:solidFill>
            </a:endParaRPr>
          </a:p>
        </p:txBody>
      </p:sp>
      <p:sp>
        <p:nvSpPr>
          <p:cNvPr id="22" name="Rectangle 21"/>
          <p:cNvSpPr/>
          <p:nvPr/>
        </p:nvSpPr>
        <p:spPr>
          <a:xfrm>
            <a:off x="4891116" y="2431684"/>
            <a:ext cx="263214" cy="261610"/>
          </a:xfrm>
          <a:prstGeom prst="rect">
            <a:avLst/>
          </a:prstGeom>
        </p:spPr>
        <p:txBody>
          <a:bodyPr wrap="none">
            <a:spAutoFit/>
          </a:bodyPr>
          <a:lstStyle/>
          <a:p>
            <a:r>
              <a:rPr lang="en-US" sz="1050" dirty="0">
                <a:solidFill>
                  <a:schemeClr val="bg2"/>
                </a:solidFill>
                <a:latin typeface="Roboto"/>
                <a:ea typeface="Roboto"/>
                <a:cs typeface="Roboto"/>
                <a:sym typeface="Roboto"/>
              </a:rPr>
              <a:t>1</a:t>
            </a:r>
            <a:endParaRPr lang="en-US" sz="1050" dirty="0">
              <a:solidFill>
                <a:schemeClr val="bg2"/>
              </a:solidFill>
            </a:endParaRPr>
          </a:p>
        </p:txBody>
      </p:sp>
      <p:sp>
        <p:nvSpPr>
          <p:cNvPr id="23" name="Rectangle 22"/>
          <p:cNvSpPr/>
          <p:nvPr/>
        </p:nvSpPr>
        <p:spPr>
          <a:xfrm>
            <a:off x="4322463" y="2260605"/>
            <a:ext cx="922047"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6:30 pm</a:t>
            </a:r>
          </a:p>
        </p:txBody>
      </p:sp>
      <p:sp>
        <p:nvSpPr>
          <p:cNvPr id="24" name="Rectangle 23"/>
          <p:cNvSpPr/>
          <p:nvPr/>
        </p:nvSpPr>
        <p:spPr>
          <a:xfrm>
            <a:off x="3389560" y="2578534"/>
            <a:ext cx="1396536"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William Morgan</a:t>
            </a:r>
          </a:p>
        </p:txBody>
      </p:sp>
      <p:sp>
        <p:nvSpPr>
          <p:cNvPr id="25" name="Rectangle 24"/>
          <p:cNvSpPr/>
          <p:nvPr/>
        </p:nvSpPr>
        <p:spPr>
          <a:xfrm rot="655564">
            <a:off x="7772501" y="3242682"/>
            <a:ext cx="223138" cy="215444"/>
          </a:xfrm>
          <a:prstGeom prst="rect">
            <a:avLst/>
          </a:prstGeom>
          <a:ln>
            <a:noFill/>
          </a:ln>
        </p:spPr>
        <p:txBody>
          <a:bodyPr wrap="none">
            <a:spAutoFit/>
          </a:bodyPr>
          <a:lstStyle/>
          <a:p>
            <a:r>
              <a:rPr lang="en-US" sz="800" b="1" dirty="0">
                <a:solidFill>
                  <a:schemeClr val="bg2"/>
                </a:solidFill>
                <a:latin typeface="Roboto"/>
                <a:ea typeface="Roboto"/>
                <a:sym typeface="Roboto"/>
              </a:rPr>
              <a:t>/</a:t>
            </a:r>
            <a:endParaRPr lang="en-US" sz="800" b="1" dirty="0">
              <a:solidFill>
                <a:schemeClr val="bg2"/>
              </a:solidFill>
            </a:endParaRPr>
          </a:p>
        </p:txBody>
      </p:sp>
      <p:cxnSp>
        <p:nvCxnSpPr>
          <p:cNvPr id="7" name="Straight Connector 6"/>
          <p:cNvCxnSpPr/>
          <p:nvPr/>
        </p:nvCxnSpPr>
        <p:spPr>
          <a:xfrm rot="-540000" flipV="1">
            <a:off x="5731070" y="304810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 flipV="1">
            <a:off x="5732468" y="313339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 flipV="1">
            <a:off x="5740857" y="321728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 flipV="1">
            <a:off x="5740857" y="330117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556640" y="2742574"/>
            <a:ext cx="832279" cy="307777"/>
          </a:xfrm>
          <a:prstGeom prst="rect">
            <a:avLst/>
          </a:prstGeom>
        </p:spPr>
        <p:txBody>
          <a:bodyPr wrap="none">
            <a:spAutoFit/>
          </a:bodyPr>
          <a:lstStyle/>
          <a:p>
            <a:r>
              <a:rPr lang="en-US" dirty="0">
                <a:solidFill>
                  <a:schemeClr val="bg2"/>
                </a:solidFill>
                <a:latin typeface="Roboto"/>
                <a:ea typeface="Roboto"/>
                <a:cs typeface="Roboto"/>
                <a:sym typeface="Roboto"/>
              </a:rPr>
              <a:t>Holyoke</a:t>
            </a:r>
            <a:endParaRPr lang="en-US" dirty="0">
              <a:solidFill>
                <a:schemeClr val="bg2"/>
              </a:solidFill>
            </a:endParaRPr>
          </a:p>
        </p:txBody>
      </p:sp>
      <p:sp>
        <p:nvSpPr>
          <p:cNvPr id="30" name="TextBox 29"/>
          <p:cNvSpPr txBox="1"/>
          <p:nvPr/>
        </p:nvSpPr>
        <p:spPr>
          <a:xfrm>
            <a:off x="7814208" y="3250647"/>
            <a:ext cx="290007" cy="276999"/>
          </a:xfrm>
          <a:prstGeom prst="rect">
            <a:avLst/>
          </a:prstGeom>
          <a:noFill/>
          <a:ln>
            <a:noFill/>
          </a:ln>
        </p:spPr>
        <p:txBody>
          <a:bodyPr wrap="square" rtlCol="0">
            <a:spAutoFit/>
          </a:bodyPr>
          <a:lstStyle/>
          <a:p>
            <a:r>
              <a:rPr lang="en-US" sz="1200" dirty="0">
                <a:solidFill>
                  <a:schemeClr val="bg2"/>
                </a:solidFill>
              </a:rPr>
              <a:t>4</a:t>
            </a:r>
          </a:p>
        </p:txBody>
      </p:sp>
      <p:cxnSp>
        <p:nvCxnSpPr>
          <p:cNvPr id="39" name="Straight Connector 38"/>
          <p:cNvCxnSpPr/>
          <p:nvPr/>
        </p:nvCxnSpPr>
        <p:spPr>
          <a:xfrm rot="-540000" flipV="1">
            <a:off x="5200438" y="306932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 flipV="1">
            <a:off x="5192049" y="3163879"/>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 flipV="1">
            <a:off x="5204634" y="323164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rot="704574">
            <a:off x="4008979" y="3252424"/>
            <a:ext cx="367636" cy="246221"/>
          </a:xfrm>
          <a:prstGeom prst="rect">
            <a:avLst/>
          </a:prstGeom>
        </p:spPr>
        <p:txBody>
          <a:bodyPr wrap="square">
            <a:spAutoFit/>
          </a:bodyPr>
          <a:lstStyle/>
          <a:p>
            <a:r>
              <a:rPr lang="en-US" sz="1000" b="1" dirty="0">
                <a:solidFill>
                  <a:schemeClr val="bg2"/>
                </a:solidFill>
                <a:latin typeface="Roboto"/>
                <a:ea typeface="Roboto"/>
                <a:sym typeface="Roboto"/>
              </a:rPr>
              <a:t>/</a:t>
            </a:r>
            <a:endParaRPr lang="en-US" sz="1000" b="1" dirty="0">
              <a:solidFill>
                <a:schemeClr val="bg2"/>
              </a:solidFill>
            </a:endParaRPr>
          </a:p>
        </p:txBody>
      </p:sp>
      <p:cxnSp>
        <p:nvCxnSpPr>
          <p:cNvPr id="40" name="Straight Connector 39"/>
          <p:cNvCxnSpPr/>
          <p:nvPr/>
        </p:nvCxnSpPr>
        <p:spPr>
          <a:xfrm rot="-540000" flipV="1">
            <a:off x="5734539" y="338404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069079" y="3244712"/>
            <a:ext cx="290007" cy="276999"/>
          </a:xfrm>
          <a:prstGeom prst="rect">
            <a:avLst/>
          </a:prstGeom>
          <a:noFill/>
        </p:spPr>
        <p:txBody>
          <a:bodyPr wrap="square" rtlCol="0">
            <a:spAutoFit/>
          </a:bodyPr>
          <a:lstStyle/>
          <a:p>
            <a:r>
              <a:rPr lang="en-US" sz="1200" dirty="0">
                <a:solidFill>
                  <a:schemeClr val="bg2"/>
                </a:solidFill>
              </a:rPr>
              <a:t>3</a:t>
            </a:r>
          </a:p>
        </p:txBody>
      </p:sp>
      <p:cxnSp>
        <p:nvCxnSpPr>
          <p:cNvPr id="43" name="Straight Connector 42"/>
          <p:cNvCxnSpPr/>
          <p:nvPr/>
        </p:nvCxnSpPr>
        <p:spPr>
          <a:xfrm rot="-540000" flipV="1">
            <a:off x="5731070" y="348634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 flipV="1">
            <a:off x="5727600" y="3579348"/>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 flipV="1">
            <a:off x="5737330" y="363959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 flipV="1">
            <a:off x="5725401" y="381731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 flipV="1">
            <a:off x="5725402" y="373347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rot="909087">
            <a:off x="7770479" y="3380436"/>
            <a:ext cx="232756" cy="246221"/>
          </a:xfrm>
          <a:prstGeom prst="rect">
            <a:avLst/>
          </a:prstGeom>
          <a:ln>
            <a:noFill/>
          </a:ln>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0" name="Rectangle 49"/>
          <p:cNvSpPr/>
          <p:nvPr/>
        </p:nvSpPr>
        <p:spPr>
          <a:xfrm rot="909087">
            <a:off x="4030499" y="3398601"/>
            <a:ext cx="232756" cy="246221"/>
          </a:xfrm>
          <a:prstGeom prst="rect">
            <a:avLst/>
          </a:prstGeom>
        </p:spPr>
        <p:txBody>
          <a:bodyPr wrap="squar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1" name="Rectangle 50"/>
          <p:cNvSpPr/>
          <p:nvPr/>
        </p:nvSpPr>
        <p:spPr>
          <a:xfrm rot="909087">
            <a:off x="4022270" y="3743714"/>
            <a:ext cx="232756" cy="246221"/>
          </a:xfrm>
          <a:prstGeom prst="rect">
            <a:avLst/>
          </a:prstGeom>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2" name="Rectangle 51"/>
          <p:cNvSpPr/>
          <p:nvPr/>
        </p:nvSpPr>
        <p:spPr>
          <a:xfrm rot="909087">
            <a:off x="7767692" y="3734826"/>
            <a:ext cx="232756" cy="246221"/>
          </a:xfrm>
          <a:prstGeom prst="rect">
            <a:avLst/>
          </a:prstGeom>
          <a:ln>
            <a:noFill/>
          </a:ln>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3" name="Rectangle 52"/>
          <p:cNvSpPr/>
          <p:nvPr/>
        </p:nvSpPr>
        <p:spPr>
          <a:xfrm rot="909087">
            <a:off x="4026385" y="3577607"/>
            <a:ext cx="232756" cy="246221"/>
          </a:xfrm>
          <a:prstGeom prst="rect">
            <a:avLst/>
          </a:prstGeom>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4" name="Rectangle 53"/>
          <p:cNvSpPr/>
          <p:nvPr/>
        </p:nvSpPr>
        <p:spPr>
          <a:xfrm rot="909087">
            <a:off x="7767692" y="3577607"/>
            <a:ext cx="232756" cy="246221"/>
          </a:xfrm>
          <a:prstGeom prst="rect">
            <a:avLst/>
          </a:prstGeom>
          <a:ln>
            <a:noFill/>
          </a:ln>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cxnSp>
        <p:nvCxnSpPr>
          <p:cNvPr id="55" name="Straight Connector 54"/>
          <p:cNvCxnSpPr/>
          <p:nvPr/>
        </p:nvCxnSpPr>
        <p:spPr>
          <a:xfrm rot="-540000" flipV="1">
            <a:off x="5725401" y="3899399"/>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 flipV="1">
            <a:off x="5717226" y="400057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 flipV="1">
            <a:off x="5844724" y="3146203"/>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 flipV="1">
            <a:off x="5205322" y="331499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 flipV="1">
            <a:off x="5200438" y="348754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 flipV="1">
            <a:off x="5192427" y="340062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 flipV="1">
            <a:off x="5841586" y="306929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 flipV="1">
            <a:off x="5851483" y="322851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 flipV="1">
            <a:off x="5851484" y="331450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773852" y="3419865"/>
            <a:ext cx="497693" cy="276999"/>
          </a:xfrm>
          <a:prstGeom prst="rect">
            <a:avLst/>
          </a:prstGeom>
          <a:noFill/>
          <a:ln>
            <a:noFill/>
          </a:ln>
        </p:spPr>
        <p:txBody>
          <a:bodyPr wrap="square" rtlCol="0">
            <a:spAutoFit/>
          </a:bodyPr>
          <a:lstStyle/>
          <a:p>
            <a:r>
              <a:rPr lang="en-US" sz="1200" dirty="0">
                <a:solidFill>
                  <a:schemeClr val="bg2"/>
                </a:solidFill>
              </a:rPr>
              <a:t>10</a:t>
            </a:r>
          </a:p>
        </p:txBody>
      </p:sp>
      <p:sp>
        <p:nvSpPr>
          <p:cNvPr id="65" name="TextBox 64"/>
          <p:cNvSpPr txBox="1"/>
          <p:nvPr/>
        </p:nvSpPr>
        <p:spPr>
          <a:xfrm>
            <a:off x="4075629" y="3411476"/>
            <a:ext cx="497693" cy="276999"/>
          </a:xfrm>
          <a:prstGeom prst="rect">
            <a:avLst/>
          </a:prstGeom>
          <a:noFill/>
        </p:spPr>
        <p:txBody>
          <a:bodyPr wrap="square" rtlCol="0">
            <a:spAutoFit/>
          </a:bodyPr>
          <a:lstStyle/>
          <a:p>
            <a:r>
              <a:rPr lang="en-US" sz="1200" dirty="0">
                <a:solidFill>
                  <a:schemeClr val="bg2"/>
                </a:solidFill>
              </a:rPr>
              <a:t>4</a:t>
            </a:r>
          </a:p>
        </p:txBody>
      </p:sp>
      <p:sp>
        <p:nvSpPr>
          <p:cNvPr id="66" name="TextBox 65"/>
          <p:cNvSpPr txBox="1"/>
          <p:nvPr/>
        </p:nvSpPr>
        <p:spPr>
          <a:xfrm>
            <a:off x="4074757" y="3587727"/>
            <a:ext cx="497693" cy="276999"/>
          </a:xfrm>
          <a:prstGeom prst="rect">
            <a:avLst/>
          </a:prstGeom>
          <a:noFill/>
        </p:spPr>
        <p:txBody>
          <a:bodyPr wrap="square" rtlCol="0">
            <a:spAutoFit/>
          </a:bodyPr>
          <a:lstStyle/>
          <a:p>
            <a:r>
              <a:rPr lang="en-US" sz="1200" dirty="0">
                <a:solidFill>
                  <a:schemeClr val="bg2"/>
                </a:solidFill>
              </a:rPr>
              <a:t>5</a:t>
            </a:r>
          </a:p>
        </p:txBody>
      </p:sp>
      <p:sp>
        <p:nvSpPr>
          <p:cNvPr id="72" name="TextBox 71"/>
          <p:cNvSpPr txBox="1"/>
          <p:nvPr/>
        </p:nvSpPr>
        <p:spPr>
          <a:xfrm>
            <a:off x="7765463" y="3589083"/>
            <a:ext cx="497693" cy="276999"/>
          </a:xfrm>
          <a:prstGeom prst="rect">
            <a:avLst/>
          </a:prstGeom>
          <a:noFill/>
          <a:ln>
            <a:noFill/>
          </a:ln>
        </p:spPr>
        <p:txBody>
          <a:bodyPr wrap="square" rtlCol="0">
            <a:spAutoFit/>
          </a:bodyPr>
          <a:lstStyle/>
          <a:p>
            <a:r>
              <a:rPr lang="en-US" sz="1200" dirty="0">
                <a:solidFill>
                  <a:schemeClr val="bg2"/>
                </a:solidFill>
              </a:rPr>
              <a:t>13</a:t>
            </a:r>
          </a:p>
        </p:txBody>
      </p:sp>
      <p:sp>
        <p:nvSpPr>
          <p:cNvPr id="73" name="TextBox 72"/>
          <p:cNvSpPr txBox="1"/>
          <p:nvPr/>
        </p:nvSpPr>
        <p:spPr>
          <a:xfrm>
            <a:off x="7766871" y="3755535"/>
            <a:ext cx="497693" cy="276999"/>
          </a:xfrm>
          <a:prstGeom prst="rect">
            <a:avLst/>
          </a:prstGeom>
          <a:noFill/>
          <a:ln>
            <a:noFill/>
          </a:ln>
        </p:spPr>
        <p:txBody>
          <a:bodyPr wrap="square" rtlCol="0">
            <a:spAutoFit/>
          </a:bodyPr>
          <a:lstStyle/>
          <a:p>
            <a:r>
              <a:rPr lang="en-US" sz="1200" dirty="0">
                <a:solidFill>
                  <a:schemeClr val="bg2"/>
                </a:solidFill>
              </a:rPr>
              <a:t>16</a:t>
            </a:r>
          </a:p>
        </p:txBody>
      </p:sp>
      <p:cxnSp>
        <p:nvCxnSpPr>
          <p:cNvPr id="74" name="Straight Connector 73"/>
          <p:cNvCxnSpPr/>
          <p:nvPr/>
        </p:nvCxnSpPr>
        <p:spPr>
          <a:xfrm rot="-540000" flipV="1">
            <a:off x="5198728" y="357056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5" name="Google Shape;70;p13"/>
          <p:cNvSpPr txBox="1"/>
          <p:nvPr/>
        </p:nvSpPr>
        <p:spPr>
          <a:xfrm>
            <a:off x="-22357" y="1982185"/>
            <a:ext cx="2403633" cy="2916986"/>
          </a:xfrm>
          <a:prstGeom prst="rect">
            <a:avLst/>
          </a:prstGeom>
          <a:noFill/>
          <a:ln>
            <a:noFill/>
          </a:ln>
        </p:spPr>
        <p:txBody>
          <a:bodyPr spcFirstLastPara="1" wrap="square" lIns="91425" tIns="91425" rIns="91425" bIns="91425" anchor="t" anchorCtr="0">
            <a:noAutofit/>
          </a:bodyPr>
          <a:lstStyle/>
          <a:p>
            <a:pPr lvl="0"/>
            <a:endParaRPr lang="en-US" dirty="0">
              <a:solidFill>
                <a:srgbClr val="FF0000"/>
              </a:solidFill>
              <a:latin typeface="Roboto"/>
              <a:ea typeface="Roboto"/>
              <a:cs typeface="Roboto"/>
              <a:sym typeface="Roboto"/>
            </a:endParaRPr>
          </a:p>
          <a:p>
            <a:pPr lvl="0"/>
            <a:r>
              <a:rPr lang="en-US" dirty="0">
                <a:solidFill>
                  <a:schemeClr val="bg2"/>
                </a:solidFill>
                <a:latin typeface="Roboto"/>
                <a:ea typeface="Roboto"/>
                <a:cs typeface="Roboto"/>
                <a:sym typeface="Roboto"/>
              </a:rPr>
              <a:t>Upon #2 serving the first time, slash the service Rd 1</a:t>
            </a:r>
            <a:br>
              <a:rPr lang="en-US" dirty="0">
                <a:solidFill>
                  <a:schemeClr val="bg2"/>
                </a:solidFill>
                <a:latin typeface="Roboto"/>
                <a:ea typeface="Roboto"/>
                <a:cs typeface="Roboto"/>
                <a:sym typeface="Roboto"/>
              </a:rPr>
            </a:br>
            <a:r>
              <a:rPr lang="en-US" dirty="0">
                <a:solidFill>
                  <a:schemeClr val="bg2"/>
                </a:solidFill>
                <a:latin typeface="Roboto"/>
                <a:ea typeface="Roboto"/>
                <a:cs typeface="Roboto"/>
                <a:sym typeface="Roboto"/>
              </a:rPr>
              <a:t>box (top left corner)</a:t>
            </a:r>
          </a:p>
          <a:p>
            <a:pPr lvl="0"/>
            <a:endParaRPr lang="en-US" dirty="0">
              <a:solidFill>
                <a:srgbClr val="FF0000"/>
              </a:solidFill>
              <a:latin typeface="Roboto"/>
              <a:ea typeface="Roboto"/>
              <a:cs typeface="Roboto"/>
              <a:sym typeface="Roboto"/>
            </a:endParaRPr>
          </a:p>
          <a:p>
            <a:pPr lvl="0"/>
            <a:r>
              <a:rPr lang="en-US" dirty="0">
                <a:solidFill>
                  <a:srgbClr val="FF0000"/>
                </a:solidFill>
                <a:latin typeface="Roboto"/>
                <a:ea typeface="Roboto"/>
                <a:cs typeface="Roboto"/>
                <a:sym typeface="Roboto"/>
              </a:rPr>
              <a:t>Holyoke earns the point</a:t>
            </a:r>
          </a:p>
          <a:p>
            <a:pPr lvl="0"/>
            <a:endParaRPr lang="en-US" dirty="0">
              <a:solidFill>
                <a:srgbClr val="FF0000"/>
              </a:solidFill>
              <a:latin typeface="Roboto"/>
              <a:ea typeface="Roboto"/>
              <a:cs typeface="Roboto"/>
              <a:sym typeface="Roboto"/>
            </a:endParaRPr>
          </a:p>
          <a:p>
            <a:pPr lvl="0"/>
            <a:r>
              <a:rPr lang="en-US" dirty="0">
                <a:solidFill>
                  <a:srgbClr val="FF0000"/>
                </a:solidFill>
                <a:latin typeface="Roboto"/>
                <a:ea typeface="Roboto"/>
                <a:cs typeface="Roboto"/>
                <a:sym typeface="Roboto"/>
              </a:rPr>
              <a:t>Write the Exit score</a:t>
            </a:r>
          </a:p>
          <a:p>
            <a:pPr lvl="0"/>
            <a:endParaRPr lang="en-US" dirty="0">
              <a:solidFill>
                <a:srgbClr val="FF0000"/>
              </a:solidFill>
              <a:latin typeface="Roboto"/>
              <a:ea typeface="Roboto"/>
              <a:cs typeface="Roboto"/>
              <a:sym typeface="Roboto"/>
            </a:endParaRPr>
          </a:p>
          <a:p>
            <a:pPr lvl="0"/>
            <a:r>
              <a:rPr lang="en-US" dirty="0">
                <a:solidFill>
                  <a:srgbClr val="FF0000"/>
                </a:solidFill>
                <a:latin typeface="Roboto"/>
                <a:ea typeface="Roboto"/>
                <a:cs typeface="Roboto"/>
                <a:sym typeface="Roboto"/>
              </a:rPr>
              <a:t>Award the side-out point </a:t>
            </a:r>
          </a:p>
          <a:p>
            <a:pPr lvl="0"/>
            <a:endParaRPr lang="en-US" dirty="0">
              <a:solidFill>
                <a:srgbClr val="FF0000"/>
              </a:solidFill>
              <a:latin typeface="Roboto"/>
              <a:ea typeface="Roboto"/>
              <a:cs typeface="Roboto"/>
              <a:sym typeface="Roboto"/>
            </a:endParaRPr>
          </a:p>
          <a:p>
            <a:pPr lvl="0"/>
            <a:r>
              <a:rPr lang="en-US" dirty="0">
                <a:solidFill>
                  <a:srgbClr val="FF0000"/>
                </a:solidFill>
                <a:latin typeface="Roboto"/>
                <a:ea typeface="Roboto"/>
                <a:cs typeface="Roboto"/>
                <a:sym typeface="Roboto"/>
              </a:rPr>
              <a:t>Determine the next server</a:t>
            </a:r>
          </a:p>
          <a:p>
            <a:pPr lvl="0"/>
            <a:endParaRPr lang="en-US" dirty="0">
              <a:solidFill>
                <a:srgbClr val="FF0000"/>
              </a:solidFill>
              <a:latin typeface="Roboto"/>
              <a:ea typeface="Roboto"/>
              <a:cs typeface="Roboto"/>
              <a:sym typeface="Roboto"/>
            </a:endParaRPr>
          </a:p>
          <a:p>
            <a:pPr lvl="0"/>
            <a:endParaRPr lang="en-US" dirty="0">
              <a:solidFill>
                <a:srgbClr val="FF0000"/>
              </a:solidFill>
              <a:latin typeface="Roboto"/>
              <a:ea typeface="Roboto"/>
              <a:cs typeface="Roboto"/>
              <a:sym typeface="Roboto"/>
            </a:endParaRPr>
          </a:p>
        </p:txBody>
      </p:sp>
      <p:sp>
        <p:nvSpPr>
          <p:cNvPr id="76" name="TextBox 75"/>
          <p:cNvSpPr txBox="1"/>
          <p:nvPr/>
        </p:nvSpPr>
        <p:spPr>
          <a:xfrm>
            <a:off x="5624008" y="4100177"/>
            <a:ext cx="609012" cy="276999"/>
          </a:xfrm>
          <a:prstGeom prst="rect">
            <a:avLst/>
          </a:prstGeom>
          <a:noFill/>
          <a:ln>
            <a:noFill/>
          </a:ln>
        </p:spPr>
        <p:txBody>
          <a:bodyPr wrap="square" rtlCol="0">
            <a:spAutoFit/>
          </a:bodyPr>
          <a:lstStyle/>
          <a:p>
            <a:r>
              <a:rPr lang="en-US" sz="1200" dirty="0">
                <a:solidFill>
                  <a:schemeClr val="bg2"/>
                </a:solidFill>
              </a:rPr>
              <a:t>16 10</a:t>
            </a:r>
          </a:p>
        </p:txBody>
      </p:sp>
      <p:sp>
        <p:nvSpPr>
          <p:cNvPr id="77" name="TextBox 76"/>
          <p:cNvSpPr txBox="1"/>
          <p:nvPr/>
        </p:nvSpPr>
        <p:spPr>
          <a:xfrm>
            <a:off x="5615292" y="4312509"/>
            <a:ext cx="609012" cy="276999"/>
          </a:xfrm>
          <a:prstGeom prst="rect">
            <a:avLst/>
          </a:prstGeom>
          <a:noFill/>
          <a:ln>
            <a:noFill/>
          </a:ln>
        </p:spPr>
        <p:txBody>
          <a:bodyPr wrap="square" rtlCol="0">
            <a:spAutoFit/>
          </a:bodyPr>
          <a:lstStyle/>
          <a:p>
            <a:r>
              <a:rPr lang="en-US" sz="1200" dirty="0">
                <a:solidFill>
                  <a:schemeClr val="bg2"/>
                </a:solidFill>
              </a:rPr>
              <a:t>16 14</a:t>
            </a:r>
          </a:p>
        </p:txBody>
      </p:sp>
      <p:cxnSp>
        <p:nvCxnSpPr>
          <p:cNvPr id="79" name="Straight Connector 78"/>
          <p:cNvCxnSpPr/>
          <p:nvPr/>
        </p:nvCxnSpPr>
        <p:spPr>
          <a:xfrm rot="-540000" flipV="1">
            <a:off x="5198727" y="3656451"/>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 flipV="1">
            <a:off x="5201128" y="373279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 flipV="1">
            <a:off x="5212888" y="380978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 flipV="1">
            <a:off x="5191648" y="3891948"/>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 flipV="1">
            <a:off x="5194049" y="396829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 flipV="1">
            <a:off x="5329662" y="305440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 flipV="1">
            <a:off x="5331060" y="312313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684649" y="3226547"/>
            <a:ext cx="290007" cy="276999"/>
          </a:xfrm>
          <a:prstGeom prst="rect">
            <a:avLst/>
          </a:prstGeom>
          <a:noFill/>
          <a:ln>
            <a:noFill/>
          </a:ln>
        </p:spPr>
        <p:txBody>
          <a:bodyPr wrap="square" rtlCol="0">
            <a:spAutoFit/>
          </a:bodyPr>
          <a:lstStyle/>
          <a:p>
            <a:r>
              <a:rPr lang="en-US" sz="1200" dirty="0">
                <a:solidFill>
                  <a:schemeClr val="bg2"/>
                </a:solidFill>
              </a:rPr>
              <a:t>6</a:t>
            </a:r>
          </a:p>
        </p:txBody>
      </p:sp>
      <p:cxnSp>
        <p:nvCxnSpPr>
          <p:cNvPr id="87" name="Straight Connector 86"/>
          <p:cNvCxnSpPr/>
          <p:nvPr/>
        </p:nvCxnSpPr>
        <p:spPr>
          <a:xfrm rot="-540000" flipV="1">
            <a:off x="6425504" y="4370883"/>
            <a:ext cx="110637"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 flipV="1">
            <a:off x="5340024" y="321666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 flipV="1">
            <a:off x="5333642" y="330213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4024705" y="3765156"/>
            <a:ext cx="497693" cy="276999"/>
          </a:xfrm>
          <a:prstGeom prst="rect">
            <a:avLst/>
          </a:prstGeom>
          <a:noFill/>
        </p:spPr>
        <p:txBody>
          <a:bodyPr wrap="square" rtlCol="0">
            <a:spAutoFit/>
          </a:bodyPr>
          <a:lstStyle/>
          <a:p>
            <a:r>
              <a:rPr lang="en-US" sz="1200" dirty="0">
                <a:solidFill>
                  <a:schemeClr val="bg2"/>
                </a:solidFill>
              </a:rPr>
              <a:t>16</a:t>
            </a:r>
          </a:p>
        </p:txBody>
      </p:sp>
      <p:cxnSp>
        <p:nvCxnSpPr>
          <p:cNvPr id="92" name="Straight Connector 91"/>
          <p:cNvCxnSpPr/>
          <p:nvPr/>
        </p:nvCxnSpPr>
        <p:spPr>
          <a:xfrm rot="-540000" flipV="1">
            <a:off x="5856739" y="3386979"/>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3" name="Isosceles Triangle 92"/>
          <p:cNvSpPr/>
          <p:nvPr/>
        </p:nvSpPr>
        <p:spPr>
          <a:xfrm>
            <a:off x="6236959" y="3970444"/>
            <a:ext cx="192608" cy="158568"/>
          </a:xfrm>
          <a:prstGeom prst="triangl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95" name="Straight Connector 94"/>
          <p:cNvCxnSpPr/>
          <p:nvPr/>
        </p:nvCxnSpPr>
        <p:spPr>
          <a:xfrm rot="-540000" flipV="1">
            <a:off x="7827244" y="3984989"/>
            <a:ext cx="109083"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4" name="Isosceles Triangle 93"/>
          <p:cNvSpPr/>
          <p:nvPr/>
        </p:nvSpPr>
        <p:spPr>
          <a:xfrm>
            <a:off x="5883627" y="3464590"/>
            <a:ext cx="73218" cy="87000"/>
          </a:xfrm>
          <a:prstGeom prst="triangl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6" name="Isosceles Triangle 95"/>
          <p:cNvSpPr/>
          <p:nvPr/>
        </p:nvSpPr>
        <p:spPr>
          <a:xfrm>
            <a:off x="5876636" y="3549878"/>
            <a:ext cx="73218" cy="87000"/>
          </a:xfrm>
          <a:prstGeom prst="triangl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7" name="TextBox 96"/>
          <p:cNvSpPr txBox="1"/>
          <p:nvPr/>
        </p:nvSpPr>
        <p:spPr>
          <a:xfrm>
            <a:off x="7765463" y="3932710"/>
            <a:ext cx="497693" cy="276999"/>
          </a:xfrm>
          <a:prstGeom prst="rect">
            <a:avLst/>
          </a:prstGeom>
          <a:noFill/>
        </p:spPr>
        <p:txBody>
          <a:bodyPr wrap="square" rtlCol="0">
            <a:spAutoFit/>
          </a:bodyPr>
          <a:lstStyle/>
          <a:p>
            <a:r>
              <a:rPr lang="en-US" sz="1200" dirty="0">
                <a:solidFill>
                  <a:schemeClr val="bg2"/>
                </a:solidFill>
              </a:rPr>
              <a:t>19</a:t>
            </a:r>
          </a:p>
        </p:txBody>
      </p:sp>
      <p:cxnSp>
        <p:nvCxnSpPr>
          <p:cNvPr id="98" name="Straight Connector 97"/>
          <p:cNvCxnSpPr/>
          <p:nvPr/>
        </p:nvCxnSpPr>
        <p:spPr>
          <a:xfrm rot="-540000" flipV="1">
            <a:off x="5337672" y="3396248"/>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2909710" y="3914927"/>
            <a:ext cx="352357" cy="246221"/>
          </a:xfrm>
          <a:prstGeom prst="rect">
            <a:avLst/>
          </a:prstGeom>
          <a:noFill/>
          <a:ln>
            <a:noFill/>
          </a:ln>
        </p:spPr>
        <p:txBody>
          <a:bodyPr wrap="square" rtlCol="0">
            <a:spAutoFit/>
          </a:bodyPr>
          <a:lstStyle/>
          <a:p>
            <a:r>
              <a:rPr lang="en-US" sz="1000" dirty="0">
                <a:solidFill>
                  <a:schemeClr val="bg2"/>
                </a:solidFill>
              </a:rPr>
              <a:t>11</a:t>
            </a:r>
          </a:p>
        </p:txBody>
      </p:sp>
      <p:sp>
        <p:nvSpPr>
          <p:cNvPr id="99" name="TextBox 98"/>
          <p:cNvSpPr txBox="1"/>
          <p:nvPr/>
        </p:nvSpPr>
        <p:spPr>
          <a:xfrm>
            <a:off x="2953226" y="3581200"/>
            <a:ext cx="352357" cy="246221"/>
          </a:xfrm>
          <a:prstGeom prst="rect">
            <a:avLst/>
          </a:prstGeom>
          <a:noFill/>
          <a:ln>
            <a:noFill/>
          </a:ln>
        </p:spPr>
        <p:txBody>
          <a:bodyPr wrap="square" rtlCol="0">
            <a:spAutoFit/>
          </a:bodyPr>
          <a:lstStyle/>
          <a:p>
            <a:r>
              <a:rPr lang="en-US" sz="1000" dirty="0">
                <a:solidFill>
                  <a:schemeClr val="bg2"/>
                </a:solidFill>
              </a:rPr>
              <a:t>7</a:t>
            </a:r>
          </a:p>
        </p:txBody>
      </p:sp>
      <p:cxnSp>
        <p:nvCxnSpPr>
          <p:cNvPr id="100" name="Straight Connector 99"/>
          <p:cNvCxnSpPr/>
          <p:nvPr/>
        </p:nvCxnSpPr>
        <p:spPr>
          <a:xfrm rot="-540000" flipV="1">
            <a:off x="2676075" y="4371614"/>
            <a:ext cx="110637"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 flipV="1">
            <a:off x="2820086" y="4364623"/>
            <a:ext cx="110637"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 flipV="1">
            <a:off x="5867577" y="364092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 flipV="1">
            <a:off x="4082225" y="3980480"/>
            <a:ext cx="104225" cy="7260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4031466" y="3925090"/>
            <a:ext cx="497693" cy="276999"/>
          </a:xfrm>
          <a:prstGeom prst="rect">
            <a:avLst/>
          </a:prstGeom>
          <a:noFill/>
        </p:spPr>
        <p:txBody>
          <a:bodyPr wrap="square" rtlCol="0">
            <a:spAutoFit/>
          </a:bodyPr>
          <a:lstStyle/>
          <a:p>
            <a:r>
              <a:rPr lang="en-US" sz="1200" dirty="0">
                <a:solidFill>
                  <a:schemeClr val="bg2"/>
                </a:solidFill>
              </a:rPr>
              <a:t>17</a:t>
            </a:r>
          </a:p>
        </p:txBody>
      </p:sp>
      <p:cxnSp>
        <p:nvCxnSpPr>
          <p:cNvPr id="106" name="Straight Connector 105"/>
          <p:cNvCxnSpPr/>
          <p:nvPr/>
        </p:nvCxnSpPr>
        <p:spPr>
          <a:xfrm rot="-540000" flipV="1">
            <a:off x="5330097" y="3474935"/>
            <a:ext cx="121701"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540000" flipV="1">
            <a:off x="7842561" y="4156865"/>
            <a:ext cx="84439" cy="7260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H="1">
            <a:off x="2901321" y="4227235"/>
            <a:ext cx="1302627" cy="0"/>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7766861" y="4101888"/>
            <a:ext cx="497693" cy="276999"/>
          </a:xfrm>
          <a:prstGeom prst="rect">
            <a:avLst/>
          </a:prstGeom>
          <a:noFill/>
        </p:spPr>
        <p:txBody>
          <a:bodyPr wrap="square" rtlCol="0">
            <a:spAutoFit/>
          </a:bodyPr>
          <a:lstStyle/>
          <a:p>
            <a:r>
              <a:rPr lang="en-US" sz="1200" dirty="0">
                <a:solidFill>
                  <a:srgbClr val="FF0000"/>
                </a:solidFill>
              </a:rPr>
              <a:t>20</a:t>
            </a:r>
          </a:p>
        </p:txBody>
      </p:sp>
      <p:sp>
        <p:nvSpPr>
          <p:cNvPr id="110" name="Google Shape;70;p13"/>
          <p:cNvSpPr txBox="1"/>
          <p:nvPr/>
        </p:nvSpPr>
        <p:spPr>
          <a:xfrm>
            <a:off x="147716" y="1715252"/>
            <a:ext cx="9044987" cy="425168"/>
          </a:xfrm>
          <a:prstGeom prst="rect">
            <a:avLst/>
          </a:prstGeom>
          <a:noFill/>
          <a:ln>
            <a:noFill/>
          </a:ln>
        </p:spPr>
        <p:txBody>
          <a:bodyPr spcFirstLastPara="1" wrap="square" lIns="91425" tIns="91425" rIns="91425" bIns="91425" anchor="t" anchorCtr="0">
            <a:noAutofit/>
          </a:bodyPr>
          <a:lstStyle/>
          <a:p>
            <a:pPr lvl="0" indent="228600"/>
            <a:r>
              <a:rPr lang="en-US" sz="1600" dirty="0">
                <a:solidFill>
                  <a:srgbClr val="FF0000"/>
                </a:solidFill>
                <a:latin typeface="Roboto"/>
                <a:ea typeface="Roboto"/>
                <a:cs typeface="Roboto"/>
                <a:sym typeface="Roboto"/>
              </a:rPr>
              <a:t>Tigers # 2 serves, but they don’t score any additional points.</a:t>
            </a:r>
          </a:p>
        </p:txBody>
      </p:sp>
    </p:spTree>
    <p:extLst>
      <p:ext uri="{BB962C8B-B14F-4D97-AF65-F5344CB8AC3E}">
        <p14:creationId xmlns:p14="http://schemas.microsoft.com/office/powerpoint/2010/main" val="353466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999"/>
                                          </p:stCondLst>
                                        </p:cTn>
                                        <p:tgtEl>
                                          <p:spTgt spid="110"/>
                                        </p:tgtEl>
                                        <p:attrNameLst>
                                          <p:attrName>style.visibility</p:attrName>
                                        </p:attrNameLst>
                                      </p:cBhvr>
                                      <p:to>
                                        <p:strVal val="visible"/>
                                      </p:to>
                                    </p:set>
                                  </p:childTnLst>
                                </p:cTn>
                              </p:par>
                            </p:childTnLst>
                          </p:cTn>
                        </p:par>
                        <p:par>
                          <p:cTn id="7" fill="hold">
                            <p:stCondLst>
                              <p:cond delay="1000"/>
                            </p:stCondLst>
                            <p:childTnLst>
                              <p:par>
                                <p:cTn id="8" presetID="10" presetClass="entr" presetSubtype="0" fill="hold" nodeType="afterEffect">
                                  <p:stCondLst>
                                    <p:cond delay="500"/>
                                  </p:stCondLst>
                                  <p:childTnLst>
                                    <p:set>
                                      <p:cBhvr>
                                        <p:cTn id="9" dur="1" fill="hold">
                                          <p:stCondLst>
                                            <p:cond delay="0"/>
                                          </p:stCondLst>
                                        </p:cTn>
                                        <p:tgtEl>
                                          <p:spTgt spid="75">
                                            <p:txEl>
                                              <p:pRg st="1" end="1"/>
                                            </p:txEl>
                                          </p:spTgt>
                                        </p:tgtEl>
                                        <p:attrNameLst>
                                          <p:attrName>style.visibility</p:attrName>
                                        </p:attrNameLst>
                                      </p:cBhvr>
                                      <p:to>
                                        <p:strVal val="visible"/>
                                      </p:to>
                                    </p:set>
                                    <p:animEffect transition="in" filter="fade">
                                      <p:cBhvr>
                                        <p:cTn id="10" dur="1000"/>
                                        <p:tgtEl>
                                          <p:spTgt spid="75">
                                            <p:txEl>
                                              <p:pRg st="1" end="1"/>
                                            </p:txEl>
                                          </p:spTgt>
                                        </p:tgtEl>
                                      </p:cBhvr>
                                    </p:animEffect>
                                  </p:childTnLst>
                                </p:cTn>
                              </p:par>
                            </p:childTnLst>
                          </p:cTn>
                        </p:par>
                        <p:par>
                          <p:cTn id="11" fill="hold">
                            <p:stCondLst>
                              <p:cond delay="2500"/>
                            </p:stCondLst>
                            <p:childTnLst>
                              <p:par>
                                <p:cTn id="12" presetID="2" presetClass="entr" presetSubtype="8" fill="hold" nodeType="afterEffect">
                                  <p:stCondLst>
                                    <p:cond delay="500"/>
                                  </p:stCondLst>
                                  <p:childTnLst>
                                    <p:set>
                                      <p:cBhvr>
                                        <p:cTn id="13" dur="1" fill="hold">
                                          <p:stCondLst>
                                            <p:cond delay="0"/>
                                          </p:stCondLst>
                                        </p:cTn>
                                        <p:tgtEl>
                                          <p:spTgt spid="107"/>
                                        </p:tgtEl>
                                        <p:attrNameLst>
                                          <p:attrName>style.visibility</p:attrName>
                                        </p:attrNameLst>
                                      </p:cBhvr>
                                      <p:to>
                                        <p:strVal val="visible"/>
                                      </p:to>
                                    </p:set>
                                    <p:anim calcmode="lin" valueType="num">
                                      <p:cBhvr additive="base">
                                        <p:cTn id="14" dur="1250" fill="hold"/>
                                        <p:tgtEl>
                                          <p:spTgt spid="107"/>
                                        </p:tgtEl>
                                        <p:attrNameLst>
                                          <p:attrName>ppt_x</p:attrName>
                                        </p:attrNameLst>
                                      </p:cBhvr>
                                      <p:tavLst>
                                        <p:tav tm="0">
                                          <p:val>
                                            <p:strVal val="0-#ppt_w/2"/>
                                          </p:val>
                                        </p:tav>
                                        <p:tav tm="100000">
                                          <p:val>
                                            <p:strVal val="#ppt_x"/>
                                          </p:val>
                                        </p:tav>
                                      </p:tavLst>
                                    </p:anim>
                                    <p:anim calcmode="lin" valueType="num">
                                      <p:cBhvr additive="base">
                                        <p:cTn id="15" dur="1250" fill="hold"/>
                                        <p:tgtEl>
                                          <p:spTgt spid="107"/>
                                        </p:tgtEl>
                                        <p:attrNameLst>
                                          <p:attrName>ppt_y</p:attrName>
                                        </p:attrNameLst>
                                      </p:cBhvr>
                                      <p:tavLst>
                                        <p:tav tm="0">
                                          <p:val>
                                            <p:strVal val="#ppt_y"/>
                                          </p:val>
                                        </p:tav>
                                        <p:tav tm="100000">
                                          <p:val>
                                            <p:strVal val="#ppt_y"/>
                                          </p:val>
                                        </p:tav>
                                      </p:tavLst>
                                    </p:anim>
                                  </p:childTnLst>
                                </p:cTn>
                              </p:par>
                            </p:childTnLst>
                          </p:cTn>
                        </p:par>
                        <p:par>
                          <p:cTn id="16" fill="hold">
                            <p:stCondLst>
                              <p:cond delay="4250"/>
                            </p:stCondLst>
                            <p:childTnLst>
                              <p:par>
                                <p:cTn id="17" presetID="10" presetClass="entr" presetSubtype="0" fill="hold" nodeType="afterEffect">
                                  <p:stCondLst>
                                    <p:cond delay="0"/>
                                  </p:stCondLst>
                                  <p:childTnLst>
                                    <p:set>
                                      <p:cBhvr>
                                        <p:cTn id="18" dur="1" fill="hold">
                                          <p:stCondLst>
                                            <p:cond delay="0"/>
                                          </p:stCondLst>
                                        </p:cTn>
                                        <p:tgtEl>
                                          <p:spTgt spid="75">
                                            <p:txEl>
                                              <p:pRg st="3" end="3"/>
                                            </p:txEl>
                                          </p:spTgt>
                                        </p:tgtEl>
                                        <p:attrNameLst>
                                          <p:attrName>style.visibility</p:attrName>
                                        </p:attrNameLst>
                                      </p:cBhvr>
                                      <p:to>
                                        <p:strVal val="visible"/>
                                      </p:to>
                                    </p:set>
                                    <p:animEffect transition="in" filter="fade">
                                      <p:cBhvr>
                                        <p:cTn id="19" dur="750"/>
                                        <p:tgtEl>
                                          <p:spTgt spid="75">
                                            <p:txEl>
                                              <p:pRg st="3" end="3"/>
                                            </p:txEl>
                                          </p:spTgt>
                                        </p:tgtEl>
                                      </p:cBhvr>
                                    </p:animEffect>
                                  </p:childTnLst>
                                </p:cTn>
                              </p:par>
                            </p:childTnLst>
                          </p:cTn>
                        </p:par>
                        <p:par>
                          <p:cTn id="20" fill="hold">
                            <p:stCondLst>
                              <p:cond delay="5000"/>
                            </p:stCondLst>
                            <p:childTnLst>
                              <p:par>
                                <p:cTn id="21" presetID="14" presetClass="entr" presetSubtype="10" fill="hold" nodeType="afterEffect">
                                  <p:stCondLst>
                                    <p:cond delay="1250"/>
                                  </p:stCondLst>
                                  <p:childTnLst>
                                    <p:set>
                                      <p:cBhvr>
                                        <p:cTn id="22" dur="1" fill="hold">
                                          <p:stCondLst>
                                            <p:cond delay="0"/>
                                          </p:stCondLst>
                                        </p:cTn>
                                        <p:tgtEl>
                                          <p:spTgt spid="75">
                                            <p:txEl>
                                              <p:pRg st="5" end="5"/>
                                            </p:txEl>
                                          </p:spTgt>
                                        </p:tgtEl>
                                        <p:attrNameLst>
                                          <p:attrName>style.visibility</p:attrName>
                                        </p:attrNameLst>
                                      </p:cBhvr>
                                      <p:to>
                                        <p:strVal val="visible"/>
                                      </p:to>
                                    </p:set>
                                    <p:animEffect transition="in" filter="randombar(horizontal)">
                                      <p:cBhvr>
                                        <p:cTn id="23" dur="750"/>
                                        <p:tgtEl>
                                          <p:spTgt spid="75">
                                            <p:txEl>
                                              <p:pRg st="5" end="5"/>
                                            </p:txEl>
                                          </p:spTgt>
                                        </p:tgtEl>
                                      </p:cBhvr>
                                    </p:animEffect>
                                  </p:childTnLst>
                                </p:cTn>
                              </p:par>
                            </p:childTnLst>
                          </p:cTn>
                        </p:par>
                        <p:par>
                          <p:cTn id="24" fill="hold">
                            <p:stCondLst>
                              <p:cond delay="7000"/>
                            </p:stCondLst>
                            <p:childTnLst>
                              <p:par>
                                <p:cTn id="25" presetID="45" presetClass="entr" presetSubtype="0" fill="hold" grpId="0" nodeType="afterEffect">
                                  <p:stCondLst>
                                    <p:cond delay="0"/>
                                  </p:stCondLst>
                                  <p:childTnLst>
                                    <p:set>
                                      <p:cBhvr>
                                        <p:cTn id="26" dur="1" fill="hold">
                                          <p:stCondLst>
                                            <p:cond delay="0"/>
                                          </p:stCondLst>
                                        </p:cTn>
                                        <p:tgtEl>
                                          <p:spTgt spid="109"/>
                                        </p:tgtEl>
                                        <p:attrNameLst>
                                          <p:attrName>style.visibility</p:attrName>
                                        </p:attrNameLst>
                                      </p:cBhvr>
                                      <p:to>
                                        <p:strVal val="visible"/>
                                      </p:to>
                                    </p:set>
                                    <p:animEffect transition="in" filter="fade">
                                      <p:cBhvr>
                                        <p:cTn id="27" dur="2500"/>
                                        <p:tgtEl>
                                          <p:spTgt spid="109"/>
                                        </p:tgtEl>
                                      </p:cBhvr>
                                    </p:animEffect>
                                    <p:anim calcmode="lin" valueType="num">
                                      <p:cBhvr>
                                        <p:cTn id="28" dur="2500" fill="hold"/>
                                        <p:tgtEl>
                                          <p:spTgt spid="109"/>
                                        </p:tgtEl>
                                        <p:attrNameLst>
                                          <p:attrName>ppt_w</p:attrName>
                                        </p:attrNameLst>
                                      </p:cBhvr>
                                      <p:tavLst>
                                        <p:tav tm="0" fmla="#ppt_w*sin(2.5*pi*$)">
                                          <p:val>
                                            <p:fltVal val="0"/>
                                          </p:val>
                                        </p:tav>
                                        <p:tav tm="100000">
                                          <p:val>
                                            <p:fltVal val="1"/>
                                          </p:val>
                                        </p:tav>
                                      </p:tavLst>
                                    </p:anim>
                                    <p:anim calcmode="lin" valueType="num">
                                      <p:cBhvr>
                                        <p:cTn id="29" dur="2500" fill="hold"/>
                                        <p:tgtEl>
                                          <p:spTgt spid="109"/>
                                        </p:tgtEl>
                                        <p:attrNameLst>
                                          <p:attrName>ppt_h</p:attrName>
                                        </p:attrNameLst>
                                      </p:cBhvr>
                                      <p:tavLst>
                                        <p:tav tm="0">
                                          <p:val>
                                            <p:strVal val="#ppt_h"/>
                                          </p:val>
                                        </p:tav>
                                        <p:tav tm="100000">
                                          <p:val>
                                            <p:strVal val="#ppt_h"/>
                                          </p:val>
                                        </p:tav>
                                      </p:tavLst>
                                    </p:anim>
                                  </p:childTnLst>
                                </p:cTn>
                              </p:par>
                            </p:childTnLst>
                          </p:cTn>
                        </p:par>
                        <p:par>
                          <p:cTn id="30" fill="hold">
                            <p:stCondLst>
                              <p:cond delay="9500"/>
                            </p:stCondLst>
                            <p:childTnLst>
                              <p:par>
                                <p:cTn id="31" presetID="14" presetClass="entr" presetSubtype="10" fill="hold" nodeType="afterEffect">
                                  <p:stCondLst>
                                    <p:cond delay="250"/>
                                  </p:stCondLst>
                                  <p:childTnLst>
                                    <p:set>
                                      <p:cBhvr>
                                        <p:cTn id="32" dur="1" fill="hold">
                                          <p:stCondLst>
                                            <p:cond delay="0"/>
                                          </p:stCondLst>
                                        </p:cTn>
                                        <p:tgtEl>
                                          <p:spTgt spid="75">
                                            <p:txEl>
                                              <p:pRg st="7" end="7"/>
                                            </p:txEl>
                                          </p:spTgt>
                                        </p:tgtEl>
                                        <p:attrNameLst>
                                          <p:attrName>style.visibility</p:attrName>
                                        </p:attrNameLst>
                                      </p:cBhvr>
                                      <p:to>
                                        <p:strVal val="visible"/>
                                      </p:to>
                                    </p:set>
                                    <p:animEffect transition="in" filter="randombar(horizontal)">
                                      <p:cBhvr>
                                        <p:cTn id="33" dur="750"/>
                                        <p:tgtEl>
                                          <p:spTgt spid="75">
                                            <p:txEl>
                                              <p:pRg st="7" end="7"/>
                                            </p:txEl>
                                          </p:spTgt>
                                        </p:tgtEl>
                                      </p:cBhvr>
                                    </p:animEffect>
                                  </p:childTnLst>
                                </p:cTn>
                              </p:par>
                            </p:childTnLst>
                          </p:cTn>
                        </p:par>
                        <p:par>
                          <p:cTn id="34" fill="hold">
                            <p:stCondLst>
                              <p:cond delay="10500"/>
                            </p:stCondLst>
                            <p:childTnLst>
                              <p:par>
                                <p:cTn id="35" presetID="26" presetClass="entr" presetSubtype="0" fill="hold" nodeType="afterEffect">
                                  <p:stCondLst>
                                    <p:cond delay="0"/>
                                  </p:stCondLst>
                                  <p:childTnLst>
                                    <p:set>
                                      <p:cBhvr>
                                        <p:cTn id="36" dur="1" fill="hold">
                                          <p:stCondLst>
                                            <p:cond delay="0"/>
                                          </p:stCondLst>
                                        </p:cTn>
                                        <p:tgtEl>
                                          <p:spTgt spid="106"/>
                                        </p:tgtEl>
                                        <p:attrNameLst>
                                          <p:attrName>style.visibility</p:attrName>
                                        </p:attrNameLst>
                                      </p:cBhvr>
                                      <p:to>
                                        <p:strVal val="visible"/>
                                      </p:to>
                                    </p:set>
                                    <p:animEffect transition="in" filter="wipe(down)">
                                      <p:cBhvr>
                                        <p:cTn id="37" dur="435">
                                          <p:stCondLst>
                                            <p:cond delay="0"/>
                                          </p:stCondLst>
                                        </p:cTn>
                                        <p:tgtEl>
                                          <p:spTgt spid="106"/>
                                        </p:tgtEl>
                                      </p:cBhvr>
                                    </p:animEffect>
                                    <p:anim calcmode="lin" valueType="num">
                                      <p:cBhvr>
                                        <p:cTn id="38" dur="1367" tmFilter="0,0; 0.14,0.36; 0.43,0.73; 0.71,0.91; 1.0,1.0">
                                          <p:stCondLst>
                                            <p:cond delay="0"/>
                                          </p:stCondLst>
                                        </p:cTn>
                                        <p:tgtEl>
                                          <p:spTgt spid="106"/>
                                        </p:tgtEl>
                                        <p:attrNameLst>
                                          <p:attrName>ppt_x</p:attrName>
                                        </p:attrNameLst>
                                      </p:cBhvr>
                                      <p:tavLst>
                                        <p:tav tm="0">
                                          <p:val>
                                            <p:strVal val="#ppt_x-0.25"/>
                                          </p:val>
                                        </p:tav>
                                        <p:tav tm="100000">
                                          <p:val>
                                            <p:strVal val="#ppt_x"/>
                                          </p:val>
                                        </p:tav>
                                      </p:tavLst>
                                    </p:anim>
                                    <p:anim calcmode="lin" valueType="num">
                                      <p:cBhvr>
                                        <p:cTn id="39" dur="498" tmFilter="0.0,0.0; 0.25,0.07; 0.50,0.2; 0.75,0.467; 1.0,1.0">
                                          <p:stCondLst>
                                            <p:cond delay="0"/>
                                          </p:stCondLst>
                                        </p:cTn>
                                        <p:tgtEl>
                                          <p:spTgt spid="106"/>
                                        </p:tgtEl>
                                        <p:attrNameLst>
                                          <p:attrName>ppt_y</p:attrName>
                                        </p:attrNameLst>
                                      </p:cBhvr>
                                      <p:tavLst>
                                        <p:tav tm="0" fmla="#ppt_y-sin(pi*$)/3">
                                          <p:val>
                                            <p:fltVal val="0.5"/>
                                          </p:val>
                                        </p:tav>
                                        <p:tav tm="100000">
                                          <p:val>
                                            <p:fltVal val="1"/>
                                          </p:val>
                                        </p:tav>
                                      </p:tavLst>
                                    </p:anim>
                                    <p:anim calcmode="lin" valueType="num">
                                      <p:cBhvr>
                                        <p:cTn id="40" dur="498" tmFilter="0, 0; 0.125,0.2665; 0.25,0.4; 0.375,0.465; 0.5,0.5;  0.625,0.535; 0.75,0.6; 0.875,0.7335; 1,1">
                                          <p:stCondLst>
                                            <p:cond delay="498"/>
                                          </p:stCondLst>
                                        </p:cTn>
                                        <p:tgtEl>
                                          <p:spTgt spid="106"/>
                                        </p:tgtEl>
                                        <p:attrNameLst>
                                          <p:attrName>ppt_y</p:attrName>
                                        </p:attrNameLst>
                                      </p:cBhvr>
                                      <p:tavLst>
                                        <p:tav tm="0" fmla="#ppt_y-sin(pi*$)/9">
                                          <p:val>
                                            <p:fltVal val="0"/>
                                          </p:val>
                                        </p:tav>
                                        <p:tav tm="100000">
                                          <p:val>
                                            <p:fltVal val="1"/>
                                          </p:val>
                                        </p:tav>
                                      </p:tavLst>
                                    </p:anim>
                                    <p:anim calcmode="lin" valueType="num">
                                      <p:cBhvr>
                                        <p:cTn id="41" dur="249" tmFilter="0, 0; 0.125,0.2665; 0.25,0.4; 0.375,0.465; 0.5,0.5;  0.625,0.535; 0.75,0.6; 0.875,0.7335; 1,1">
                                          <p:stCondLst>
                                            <p:cond delay="993"/>
                                          </p:stCondLst>
                                        </p:cTn>
                                        <p:tgtEl>
                                          <p:spTgt spid="106"/>
                                        </p:tgtEl>
                                        <p:attrNameLst>
                                          <p:attrName>ppt_y</p:attrName>
                                        </p:attrNameLst>
                                      </p:cBhvr>
                                      <p:tavLst>
                                        <p:tav tm="0" fmla="#ppt_y-sin(pi*$)/27">
                                          <p:val>
                                            <p:fltVal val="0"/>
                                          </p:val>
                                        </p:tav>
                                        <p:tav tm="100000">
                                          <p:val>
                                            <p:fltVal val="1"/>
                                          </p:val>
                                        </p:tav>
                                      </p:tavLst>
                                    </p:anim>
                                    <p:anim calcmode="lin" valueType="num">
                                      <p:cBhvr>
                                        <p:cTn id="42" dur="123" tmFilter="0, 0; 0.125,0.2665; 0.25,0.4; 0.375,0.465; 0.5,0.5;  0.625,0.535; 0.75,0.6; 0.875,0.7335; 1,1">
                                          <p:stCondLst>
                                            <p:cond delay="1242"/>
                                          </p:stCondLst>
                                        </p:cTn>
                                        <p:tgtEl>
                                          <p:spTgt spid="106"/>
                                        </p:tgtEl>
                                        <p:attrNameLst>
                                          <p:attrName>ppt_y</p:attrName>
                                        </p:attrNameLst>
                                      </p:cBhvr>
                                      <p:tavLst>
                                        <p:tav tm="0" fmla="#ppt_y-sin(pi*$)/81">
                                          <p:val>
                                            <p:fltVal val="0"/>
                                          </p:val>
                                        </p:tav>
                                        <p:tav tm="100000">
                                          <p:val>
                                            <p:fltVal val="1"/>
                                          </p:val>
                                        </p:tav>
                                      </p:tavLst>
                                    </p:anim>
                                    <p:animScale>
                                      <p:cBhvr>
                                        <p:cTn id="43" dur="20">
                                          <p:stCondLst>
                                            <p:cond delay="487"/>
                                          </p:stCondLst>
                                        </p:cTn>
                                        <p:tgtEl>
                                          <p:spTgt spid="106"/>
                                        </p:tgtEl>
                                      </p:cBhvr>
                                      <p:to x="100000" y="60000"/>
                                    </p:animScale>
                                    <p:animScale>
                                      <p:cBhvr>
                                        <p:cTn id="44" dur="124" decel="50000">
                                          <p:stCondLst>
                                            <p:cond delay="507"/>
                                          </p:stCondLst>
                                        </p:cTn>
                                        <p:tgtEl>
                                          <p:spTgt spid="106"/>
                                        </p:tgtEl>
                                      </p:cBhvr>
                                      <p:to x="100000" y="100000"/>
                                    </p:animScale>
                                    <p:animScale>
                                      <p:cBhvr>
                                        <p:cTn id="45" dur="20">
                                          <p:stCondLst>
                                            <p:cond delay="984"/>
                                          </p:stCondLst>
                                        </p:cTn>
                                        <p:tgtEl>
                                          <p:spTgt spid="106"/>
                                        </p:tgtEl>
                                      </p:cBhvr>
                                      <p:to x="100000" y="80000"/>
                                    </p:animScale>
                                    <p:animScale>
                                      <p:cBhvr>
                                        <p:cTn id="46" dur="124" decel="50000">
                                          <p:stCondLst>
                                            <p:cond delay="1004"/>
                                          </p:stCondLst>
                                        </p:cTn>
                                        <p:tgtEl>
                                          <p:spTgt spid="106"/>
                                        </p:tgtEl>
                                      </p:cBhvr>
                                      <p:to x="100000" y="100000"/>
                                    </p:animScale>
                                    <p:animScale>
                                      <p:cBhvr>
                                        <p:cTn id="47" dur="20">
                                          <p:stCondLst>
                                            <p:cond delay="1231"/>
                                          </p:stCondLst>
                                        </p:cTn>
                                        <p:tgtEl>
                                          <p:spTgt spid="106"/>
                                        </p:tgtEl>
                                      </p:cBhvr>
                                      <p:to x="100000" y="90000"/>
                                    </p:animScale>
                                    <p:animScale>
                                      <p:cBhvr>
                                        <p:cTn id="48" dur="124" decel="50000">
                                          <p:stCondLst>
                                            <p:cond delay="1251"/>
                                          </p:stCondLst>
                                        </p:cTn>
                                        <p:tgtEl>
                                          <p:spTgt spid="106"/>
                                        </p:tgtEl>
                                      </p:cBhvr>
                                      <p:to x="100000" y="100000"/>
                                    </p:animScale>
                                    <p:animScale>
                                      <p:cBhvr>
                                        <p:cTn id="49" dur="20">
                                          <p:stCondLst>
                                            <p:cond delay="1356"/>
                                          </p:stCondLst>
                                        </p:cTn>
                                        <p:tgtEl>
                                          <p:spTgt spid="106"/>
                                        </p:tgtEl>
                                      </p:cBhvr>
                                      <p:to x="100000" y="95000"/>
                                    </p:animScale>
                                    <p:animScale>
                                      <p:cBhvr>
                                        <p:cTn id="50" dur="124" decel="50000">
                                          <p:stCondLst>
                                            <p:cond delay="1376"/>
                                          </p:stCondLst>
                                        </p:cTn>
                                        <p:tgtEl>
                                          <p:spTgt spid="106"/>
                                        </p:tgtEl>
                                      </p:cBhvr>
                                      <p:to x="100000" y="100000"/>
                                    </p:animScale>
                                  </p:childTnLst>
                                </p:cTn>
                              </p:par>
                            </p:childTnLst>
                          </p:cTn>
                        </p:par>
                        <p:par>
                          <p:cTn id="51" fill="hold">
                            <p:stCondLst>
                              <p:cond delay="12000"/>
                            </p:stCondLst>
                            <p:childTnLst>
                              <p:par>
                                <p:cTn id="52" presetID="14" presetClass="entr" presetSubtype="10" fill="hold" nodeType="afterEffect">
                                  <p:stCondLst>
                                    <p:cond delay="250"/>
                                  </p:stCondLst>
                                  <p:childTnLst>
                                    <p:set>
                                      <p:cBhvr>
                                        <p:cTn id="53" dur="1" fill="hold">
                                          <p:stCondLst>
                                            <p:cond delay="0"/>
                                          </p:stCondLst>
                                        </p:cTn>
                                        <p:tgtEl>
                                          <p:spTgt spid="75">
                                            <p:txEl>
                                              <p:pRg st="9" end="9"/>
                                            </p:txEl>
                                          </p:spTgt>
                                        </p:tgtEl>
                                        <p:attrNameLst>
                                          <p:attrName>style.visibility</p:attrName>
                                        </p:attrNameLst>
                                      </p:cBhvr>
                                      <p:to>
                                        <p:strVal val="visible"/>
                                      </p:to>
                                    </p:set>
                                    <p:animEffect transition="in" filter="randombar(horizontal)">
                                      <p:cBhvr>
                                        <p:cTn id="54" dur="750"/>
                                        <p:tgtEl>
                                          <p:spTgt spid="75">
                                            <p:txEl>
                                              <p:pRg st="9" end="9"/>
                                            </p:txEl>
                                          </p:spTgt>
                                        </p:tgtEl>
                                      </p:cBhvr>
                                    </p:animEffect>
                                  </p:childTnLst>
                                </p:cTn>
                              </p:par>
                              <p:par>
                                <p:cTn id="55" presetID="45" presetClass="entr" presetSubtype="0" fill="hold" nodeType="withEffect">
                                  <p:stCondLst>
                                    <p:cond delay="750"/>
                                  </p:stCondLst>
                                  <p:childTnLst>
                                    <p:set>
                                      <p:cBhvr>
                                        <p:cTn id="56" dur="1" fill="hold">
                                          <p:stCondLst>
                                            <p:cond delay="0"/>
                                          </p:stCondLst>
                                        </p:cTn>
                                        <p:tgtEl>
                                          <p:spTgt spid="108"/>
                                        </p:tgtEl>
                                        <p:attrNameLst>
                                          <p:attrName>style.visibility</p:attrName>
                                        </p:attrNameLst>
                                      </p:cBhvr>
                                      <p:to>
                                        <p:strVal val="visible"/>
                                      </p:to>
                                    </p:set>
                                    <p:animEffect transition="in" filter="fade">
                                      <p:cBhvr>
                                        <p:cTn id="57" dur="2000"/>
                                        <p:tgtEl>
                                          <p:spTgt spid="108"/>
                                        </p:tgtEl>
                                      </p:cBhvr>
                                    </p:animEffect>
                                    <p:anim calcmode="lin" valueType="num">
                                      <p:cBhvr>
                                        <p:cTn id="58" dur="2000" fill="hold"/>
                                        <p:tgtEl>
                                          <p:spTgt spid="108"/>
                                        </p:tgtEl>
                                        <p:attrNameLst>
                                          <p:attrName>ppt_w</p:attrName>
                                        </p:attrNameLst>
                                      </p:cBhvr>
                                      <p:tavLst>
                                        <p:tav tm="0" fmla="#ppt_w*sin(2.5*pi*$)">
                                          <p:val>
                                            <p:fltVal val="0"/>
                                          </p:val>
                                        </p:tav>
                                        <p:tav tm="100000">
                                          <p:val>
                                            <p:fltVal val="1"/>
                                          </p:val>
                                        </p:tav>
                                      </p:tavLst>
                                    </p:anim>
                                    <p:anim calcmode="lin" valueType="num">
                                      <p:cBhvr>
                                        <p:cTn id="59" dur="2000" fill="hold"/>
                                        <p:tgtEl>
                                          <p:spTgt spid="10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10"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a:picLocks noChangeAspect="1"/>
          </p:cNvPicPr>
          <p:nvPr/>
        </p:nvPicPr>
        <p:blipFill rotWithShape="1">
          <a:blip r:embed="rId4">
            <a:extLst>
              <a:ext uri="{28A0092B-C50C-407E-A947-70E740481C1C}">
                <a14:useLocalDpi xmlns:a14="http://schemas.microsoft.com/office/drawing/2010/main" val="0"/>
              </a:ext>
            </a:extLst>
          </a:blip>
          <a:srcRect l="284" t="94" r="696" b="51823"/>
          <a:stretch/>
        </p:blipFill>
        <p:spPr>
          <a:xfrm>
            <a:off x="2355845" y="2229421"/>
            <a:ext cx="6611691" cy="2317218"/>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32055" y="1765577"/>
            <a:ext cx="9143999" cy="425168"/>
          </a:xfrm>
          <a:prstGeom prst="rect">
            <a:avLst/>
          </a:prstGeom>
          <a:noFill/>
          <a:ln>
            <a:noFill/>
          </a:ln>
        </p:spPr>
        <p:txBody>
          <a:bodyPr spcFirstLastPara="1" wrap="square" lIns="91425" tIns="91425" rIns="91425" bIns="91425" anchor="t" anchorCtr="0">
            <a:noAutofit/>
          </a:bodyPr>
          <a:lstStyle/>
          <a:p>
            <a:pPr lvl="0" indent="228600"/>
            <a:endParaRPr lang="en-US" sz="1600" dirty="0">
              <a:solidFill>
                <a:schemeClr val="bg2"/>
              </a:solidFill>
              <a:latin typeface="Roboto"/>
              <a:ea typeface="Roboto"/>
              <a:cs typeface="Roboto"/>
              <a:sym typeface="Roboto"/>
            </a:endParaRP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Roboto"/>
                <a:cs typeface="Roboto"/>
                <a:sym typeface="Caveat"/>
              </a:rPr>
              <a:t>Returning to the game</a:t>
            </a:r>
            <a:endParaRPr sz="2400" dirty="0">
              <a:latin typeface="Roboto"/>
              <a:ea typeface="Roboto"/>
              <a:cs typeface="Roboto"/>
              <a:sym typeface="Roboto"/>
            </a:endParaRPr>
          </a:p>
        </p:txBody>
      </p:sp>
      <p:sp>
        <p:nvSpPr>
          <p:cNvPr id="2" name="Rectangle 1"/>
          <p:cNvSpPr/>
          <p:nvPr/>
        </p:nvSpPr>
        <p:spPr>
          <a:xfrm>
            <a:off x="5749901" y="2424696"/>
            <a:ext cx="949299" cy="261610"/>
          </a:xfrm>
          <a:prstGeom prst="rect">
            <a:avLst/>
          </a:prstGeom>
        </p:spPr>
        <p:txBody>
          <a:bodyPr wrap="none">
            <a:spAutoFit/>
          </a:bodyPr>
          <a:lstStyle/>
          <a:p>
            <a:r>
              <a:rPr lang="en-US" sz="1050" dirty="0">
                <a:solidFill>
                  <a:schemeClr val="bg2"/>
                </a:solidFill>
                <a:latin typeface="Roboto"/>
                <a:ea typeface="Roboto"/>
                <a:cs typeface="Roboto"/>
                <a:sym typeface="Roboto"/>
              </a:rPr>
              <a:t>Holyoke HS </a:t>
            </a:r>
            <a:endParaRPr lang="en-US" sz="1050" dirty="0">
              <a:solidFill>
                <a:schemeClr val="bg2"/>
              </a:solidFill>
            </a:endParaRPr>
          </a:p>
        </p:txBody>
      </p:sp>
      <p:sp>
        <p:nvSpPr>
          <p:cNvPr id="3" name="Rectangle 2"/>
          <p:cNvSpPr/>
          <p:nvPr/>
        </p:nvSpPr>
        <p:spPr>
          <a:xfrm>
            <a:off x="5747848" y="2574693"/>
            <a:ext cx="739305" cy="246221"/>
          </a:xfrm>
          <a:prstGeom prst="rect">
            <a:avLst/>
          </a:prstGeom>
        </p:spPr>
        <p:txBody>
          <a:bodyPr wrap="none">
            <a:spAutoFit/>
          </a:bodyPr>
          <a:lstStyle/>
          <a:p>
            <a:r>
              <a:rPr lang="en-US" sz="1000" dirty="0">
                <a:solidFill>
                  <a:schemeClr val="bg2"/>
                </a:solidFill>
                <a:latin typeface="Roboto"/>
                <a:ea typeface="Roboto"/>
                <a:cs typeface="Roboto"/>
                <a:sym typeface="Roboto"/>
              </a:rPr>
              <a:t>Tigers HS</a:t>
            </a:r>
            <a:endParaRPr lang="en-US" sz="1000" dirty="0">
              <a:solidFill>
                <a:schemeClr val="bg2"/>
              </a:solidFill>
            </a:endParaRPr>
          </a:p>
        </p:txBody>
      </p:sp>
      <p:sp>
        <p:nvSpPr>
          <p:cNvPr id="9" name="Oval 8"/>
          <p:cNvSpPr/>
          <p:nvPr/>
        </p:nvSpPr>
        <p:spPr>
          <a:xfrm>
            <a:off x="7210927" y="2471389"/>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218949" y="2631810"/>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272043" y="2740327"/>
            <a:ext cx="684803" cy="307777"/>
          </a:xfrm>
          <a:prstGeom prst="rect">
            <a:avLst/>
          </a:prstGeom>
        </p:spPr>
        <p:txBody>
          <a:bodyPr wrap="none">
            <a:spAutoFit/>
          </a:bodyPr>
          <a:lstStyle/>
          <a:p>
            <a:r>
              <a:rPr lang="en-US" dirty="0">
                <a:solidFill>
                  <a:schemeClr val="bg2"/>
                </a:solidFill>
                <a:latin typeface="Roboto"/>
                <a:ea typeface="Roboto"/>
                <a:cs typeface="Roboto"/>
                <a:sym typeface="Roboto"/>
              </a:rPr>
              <a:t>Tigers</a:t>
            </a:r>
            <a:endParaRPr lang="en-US" dirty="0"/>
          </a:p>
        </p:txBody>
      </p:sp>
      <p:sp>
        <p:nvSpPr>
          <p:cNvPr id="19" name="Oval 18"/>
          <p:cNvSpPr/>
          <p:nvPr/>
        </p:nvSpPr>
        <p:spPr>
          <a:xfrm>
            <a:off x="5869549" y="2896848"/>
            <a:ext cx="228832" cy="118386"/>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2" name="TextBox 31"/>
          <p:cNvSpPr txBox="1"/>
          <p:nvPr/>
        </p:nvSpPr>
        <p:spPr>
          <a:xfrm>
            <a:off x="6469899" y="3276954"/>
            <a:ext cx="320206" cy="1079783"/>
          </a:xfrm>
          <a:prstGeom prst="rect">
            <a:avLst/>
          </a:prstGeom>
          <a:noFill/>
        </p:spPr>
        <p:txBody>
          <a:bodyPr wrap="square" rtlCol="0">
            <a:spAutoFit/>
          </a:bodyPr>
          <a:lstStyle/>
          <a:p>
            <a:pPr>
              <a:spcAft>
                <a:spcPts val="100"/>
              </a:spcAft>
            </a:pPr>
            <a:r>
              <a:rPr lang="en-US" sz="1000" dirty="0"/>
              <a:t>3</a:t>
            </a:r>
          </a:p>
          <a:p>
            <a:pPr>
              <a:spcAft>
                <a:spcPts val="100"/>
              </a:spcAft>
            </a:pPr>
            <a:r>
              <a:rPr lang="en-US" sz="1000" dirty="0"/>
              <a:t>7</a:t>
            </a:r>
          </a:p>
          <a:p>
            <a:pPr>
              <a:spcAft>
                <a:spcPts val="100"/>
              </a:spcAft>
            </a:pPr>
            <a:r>
              <a:rPr lang="en-US" sz="1000" dirty="0"/>
              <a:t>4</a:t>
            </a:r>
          </a:p>
          <a:p>
            <a:pPr>
              <a:spcAft>
                <a:spcPts val="100"/>
              </a:spcAft>
            </a:pPr>
            <a:r>
              <a:rPr lang="en-US" sz="1000" dirty="0"/>
              <a:t>1</a:t>
            </a:r>
          </a:p>
          <a:p>
            <a:pPr>
              <a:spcAft>
                <a:spcPts val="100"/>
              </a:spcAft>
            </a:pPr>
            <a:r>
              <a:rPr lang="en-US" sz="1000" dirty="0"/>
              <a:t>9</a:t>
            </a:r>
          </a:p>
          <a:p>
            <a:pPr>
              <a:spcAft>
                <a:spcPts val="100"/>
              </a:spcAft>
            </a:pPr>
            <a:r>
              <a:rPr lang="en-US" sz="1000" dirty="0"/>
              <a:t>2</a:t>
            </a:r>
          </a:p>
        </p:txBody>
      </p:sp>
      <p:sp>
        <p:nvSpPr>
          <p:cNvPr id="33" name="TextBox 32"/>
          <p:cNvSpPr txBox="1"/>
          <p:nvPr/>
        </p:nvSpPr>
        <p:spPr>
          <a:xfrm>
            <a:off x="6480822" y="2856338"/>
            <a:ext cx="456187" cy="276999"/>
          </a:xfrm>
          <a:prstGeom prst="rect">
            <a:avLst/>
          </a:prstGeom>
          <a:noFill/>
          <a:ln>
            <a:noFill/>
          </a:ln>
        </p:spPr>
        <p:txBody>
          <a:bodyPr wrap="square" rtlCol="0">
            <a:spAutoFit/>
          </a:bodyPr>
          <a:lstStyle/>
          <a:p>
            <a:r>
              <a:rPr lang="en-US" sz="1200" dirty="0">
                <a:solidFill>
                  <a:schemeClr val="bg2"/>
                </a:solidFill>
              </a:rPr>
              <a:t>5</a:t>
            </a:r>
          </a:p>
        </p:txBody>
      </p:sp>
      <p:sp>
        <p:nvSpPr>
          <p:cNvPr id="34" name="TextBox 33"/>
          <p:cNvSpPr txBox="1"/>
          <p:nvPr/>
        </p:nvSpPr>
        <p:spPr>
          <a:xfrm>
            <a:off x="2740109" y="3276954"/>
            <a:ext cx="320206" cy="1079783"/>
          </a:xfrm>
          <a:prstGeom prst="rect">
            <a:avLst/>
          </a:prstGeom>
          <a:noFill/>
        </p:spPr>
        <p:txBody>
          <a:bodyPr wrap="square" rtlCol="0">
            <a:spAutoFit/>
          </a:bodyPr>
          <a:lstStyle/>
          <a:p>
            <a:pPr>
              <a:spcAft>
                <a:spcPts val="100"/>
              </a:spcAft>
            </a:pPr>
            <a:r>
              <a:rPr lang="en-US" sz="1000" dirty="0">
                <a:solidFill>
                  <a:schemeClr val="bg2"/>
                </a:solidFill>
              </a:rPr>
              <a:t>4</a:t>
            </a:r>
          </a:p>
          <a:p>
            <a:pPr>
              <a:spcAft>
                <a:spcPts val="100"/>
              </a:spcAft>
            </a:pPr>
            <a:r>
              <a:rPr lang="en-US" sz="1000" dirty="0">
                <a:solidFill>
                  <a:schemeClr val="bg2"/>
                </a:solidFill>
              </a:rPr>
              <a:t>8</a:t>
            </a:r>
          </a:p>
          <a:p>
            <a:pPr>
              <a:spcAft>
                <a:spcPts val="100"/>
              </a:spcAft>
            </a:pPr>
            <a:r>
              <a:rPr lang="en-US" sz="1000" dirty="0">
                <a:solidFill>
                  <a:schemeClr val="bg2"/>
                </a:solidFill>
              </a:rPr>
              <a:t>2</a:t>
            </a:r>
          </a:p>
          <a:p>
            <a:pPr>
              <a:spcAft>
                <a:spcPts val="100"/>
              </a:spcAft>
            </a:pPr>
            <a:r>
              <a:rPr lang="en-US" sz="1000" dirty="0">
                <a:solidFill>
                  <a:schemeClr val="bg2"/>
                </a:solidFill>
              </a:rPr>
              <a:t>1</a:t>
            </a:r>
          </a:p>
          <a:p>
            <a:pPr>
              <a:spcAft>
                <a:spcPts val="100"/>
              </a:spcAft>
            </a:pPr>
            <a:r>
              <a:rPr lang="en-US" sz="1000" dirty="0">
                <a:solidFill>
                  <a:schemeClr val="bg2"/>
                </a:solidFill>
              </a:rPr>
              <a:t>3</a:t>
            </a:r>
          </a:p>
          <a:p>
            <a:pPr>
              <a:spcAft>
                <a:spcPts val="100"/>
              </a:spcAft>
            </a:pPr>
            <a:r>
              <a:rPr lang="en-US" sz="1000" dirty="0">
                <a:solidFill>
                  <a:schemeClr val="bg2"/>
                </a:solidFill>
              </a:rPr>
              <a:t>9</a:t>
            </a:r>
          </a:p>
        </p:txBody>
      </p:sp>
      <p:sp>
        <p:nvSpPr>
          <p:cNvPr id="35" name="TextBox 34"/>
          <p:cNvSpPr txBox="1"/>
          <p:nvPr/>
        </p:nvSpPr>
        <p:spPr>
          <a:xfrm>
            <a:off x="2740109" y="2851301"/>
            <a:ext cx="456187" cy="276999"/>
          </a:xfrm>
          <a:prstGeom prst="rect">
            <a:avLst/>
          </a:prstGeom>
          <a:noFill/>
        </p:spPr>
        <p:txBody>
          <a:bodyPr wrap="square" rtlCol="0">
            <a:spAutoFit/>
          </a:bodyPr>
          <a:lstStyle/>
          <a:p>
            <a:r>
              <a:rPr lang="en-US" sz="1200" dirty="0">
                <a:solidFill>
                  <a:schemeClr val="bg2"/>
                </a:solidFill>
              </a:rPr>
              <a:t>X</a:t>
            </a:r>
          </a:p>
        </p:txBody>
      </p:sp>
      <p:sp>
        <p:nvSpPr>
          <p:cNvPr id="20" name="Rectangle 19"/>
          <p:cNvSpPr/>
          <p:nvPr/>
        </p:nvSpPr>
        <p:spPr>
          <a:xfrm>
            <a:off x="3145428" y="2268709"/>
            <a:ext cx="923651"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3/14/20</a:t>
            </a:r>
          </a:p>
        </p:txBody>
      </p:sp>
      <p:sp>
        <p:nvSpPr>
          <p:cNvPr id="21" name="Rectangle 20"/>
          <p:cNvSpPr/>
          <p:nvPr/>
        </p:nvSpPr>
        <p:spPr>
          <a:xfrm>
            <a:off x="3609639" y="2429301"/>
            <a:ext cx="1433145" cy="261610"/>
          </a:xfrm>
          <a:prstGeom prst="rect">
            <a:avLst/>
          </a:prstGeom>
        </p:spPr>
        <p:txBody>
          <a:bodyPr wrap="square">
            <a:spAutoFit/>
          </a:bodyPr>
          <a:lstStyle/>
          <a:p>
            <a:r>
              <a:rPr lang="en-US" sz="1050" dirty="0">
                <a:solidFill>
                  <a:schemeClr val="bg2"/>
                </a:solidFill>
                <a:latin typeface="Roboto"/>
                <a:ea typeface="Roboto"/>
                <a:cs typeface="Roboto"/>
                <a:sym typeface="Roboto"/>
              </a:rPr>
              <a:t>Holyoke HS</a:t>
            </a:r>
            <a:endParaRPr lang="en-US" sz="1050" dirty="0">
              <a:solidFill>
                <a:schemeClr val="bg2"/>
              </a:solidFill>
            </a:endParaRPr>
          </a:p>
        </p:txBody>
      </p:sp>
      <p:sp>
        <p:nvSpPr>
          <p:cNvPr id="22" name="Rectangle 21"/>
          <p:cNvSpPr/>
          <p:nvPr/>
        </p:nvSpPr>
        <p:spPr>
          <a:xfrm>
            <a:off x="4891116" y="2431684"/>
            <a:ext cx="263214" cy="261610"/>
          </a:xfrm>
          <a:prstGeom prst="rect">
            <a:avLst/>
          </a:prstGeom>
        </p:spPr>
        <p:txBody>
          <a:bodyPr wrap="none">
            <a:spAutoFit/>
          </a:bodyPr>
          <a:lstStyle/>
          <a:p>
            <a:r>
              <a:rPr lang="en-US" sz="1050" dirty="0">
                <a:solidFill>
                  <a:schemeClr val="bg2"/>
                </a:solidFill>
                <a:latin typeface="Roboto"/>
                <a:ea typeface="Roboto"/>
                <a:cs typeface="Roboto"/>
                <a:sym typeface="Roboto"/>
              </a:rPr>
              <a:t>1</a:t>
            </a:r>
            <a:endParaRPr lang="en-US" sz="1050" dirty="0">
              <a:solidFill>
                <a:schemeClr val="bg2"/>
              </a:solidFill>
            </a:endParaRPr>
          </a:p>
        </p:txBody>
      </p:sp>
      <p:sp>
        <p:nvSpPr>
          <p:cNvPr id="23" name="Rectangle 22"/>
          <p:cNvSpPr/>
          <p:nvPr/>
        </p:nvSpPr>
        <p:spPr>
          <a:xfrm>
            <a:off x="4322463" y="2260605"/>
            <a:ext cx="922047"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6:30 pm</a:t>
            </a:r>
          </a:p>
        </p:txBody>
      </p:sp>
      <p:sp>
        <p:nvSpPr>
          <p:cNvPr id="24" name="Rectangle 23"/>
          <p:cNvSpPr/>
          <p:nvPr/>
        </p:nvSpPr>
        <p:spPr>
          <a:xfrm>
            <a:off x="3389560" y="2578534"/>
            <a:ext cx="1396536"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William Morgan</a:t>
            </a:r>
          </a:p>
        </p:txBody>
      </p:sp>
      <p:sp>
        <p:nvSpPr>
          <p:cNvPr id="25" name="Rectangle 24"/>
          <p:cNvSpPr/>
          <p:nvPr/>
        </p:nvSpPr>
        <p:spPr>
          <a:xfrm rot="655564">
            <a:off x="7772501" y="3242682"/>
            <a:ext cx="223138" cy="215444"/>
          </a:xfrm>
          <a:prstGeom prst="rect">
            <a:avLst/>
          </a:prstGeom>
          <a:ln>
            <a:noFill/>
          </a:ln>
        </p:spPr>
        <p:txBody>
          <a:bodyPr wrap="none">
            <a:spAutoFit/>
          </a:bodyPr>
          <a:lstStyle/>
          <a:p>
            <a:r>
              <a:rPr lang="en-US" sz="800" b="1" dirty="0">
                <a:solidFill>
                  <a:schemeClr val="bg2"/>
                </a:solidFill>
                <a:latin typeface="Roboto"/>
                <a:ea typeface="Roboto"/>
                <a:sym typeface="Roboto"/>
              </a:rPr>
              <a:t>/</a:t>
            </a:r>
            <a:endParaRPr lang="en-US" sz="800" b="1" dirty="0">
              <a:solidFill>
                <a:schemeClr val="bg2"/>
              </a:solidFill>
            </a:endParaRPr>
          </a:p>
        </p:txBody>
      </p:sp>
      <p:cxnSp>
        <p:nvCxnSpPr>
          <p:cNvPr id="7" name="Straight Connector 6"/>
          <p:cNvCxnSpPr/>
          <p:nvPr/>
        </p:nvCxnSpPr>
        <p:spPr>
          <a:xfrm rot="-540000" flipV="1">
            <a:off x="5731070" y="304810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 flipV="1">
            <a:off x="5732468" y="313339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 flipV="1">
            <a:off x="5740857" y="321728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 flipV="1">
            <a:off x="5740857" y="330117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556640" y="2742574"/>
            <a:ext cx="832279" cy="307777"/>
          </a:xfrm>
          <a:prstGeom prst="rect">
            <a:avLst/>
          </a:prstGeom>
        </p:spPr>
        <p:txBody>
          <a:bodyPr wrap="none">
            <a:spAutoFit/>
          </a:bodyPr>
          <a:lstStyle/>
          <a:p>
            <a:r>
              <a:rPr lang="en-US" dirty="0">
                <a:solidFill>
                  <a:schemeClr val="bg2"/>
                </a:solidFill>
                <a:latin typeface="Roboto"/>
                <a:ea typeface="Roboto"/>
                <a:cs typeface="Roboto"/>
                <a:sym typeface="Roboto"/>
              </a:rPr>
              <a:t>Holyoke</a:t>
            </a:r>
            <a:endParaRPr lang="en-US" dirty="0">
              <a:solidFill>
                <a:schemeClr val="bg2"/>
              </a:solidFill>
            </a:endParaRPr>
          </a:p>
        </p:txBody>
      </p:sp>
      <p:sp>
        <p:nvSpPr>
          <p:cNvPr id="30" name="TextBox 29"/>
          <p:cNvSpPr txBox="1"/>
          <p:nvPr/>
        </p:nvSpPr>
        <p:spPr>
          <a:xfrm>
            <a:off x="7814208" y="3250647"/>
            <a:ext cx="290007" cy="276999"/>
          </a:xfrm>
          <a:prstGeom prst="rect">
            <a:avLst/>
          </a:prstGeom>
          <a:noFill/>
          <a:ln>
            <a:noFill/>
          </a:ln>
        </p:spPr>
        <p:txBody>
          <a:bodyPr wrap="square" rtlCol="0">
            <a:spAutoFit/>
          </a:bodyPr>
          <a:lstStyle/>
          <a:p>
            <a:r>
              <a:rPr lang="en-US" sz="1200" dirty="0">
                <a:solidFill>
                  <a:schemeClr val="bg2"/>
                </a:solidFill>
              </a:rPr>
              <a:t>4</a:t>
            </a:r>
          </a:p>
        </p:txBody>
      </p:sp>
      <p:cxnSp>
        <p:nvCxnSpPr>
          <p:cNvPr id="39" name="Straight Connector 38"/>
          <p:cNvCxnSpPr/>
          <p:nvPr/>
        </p:nvCxnSpPr>
        <p:spPr>
          <a:xfrm rot="-540000" flipV="1">
            <a:off x="5200438" y="306932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 flipV="1">
            <a:off x="5192049" y="3163879"/>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 flipV="1">
            <a:off x="5204634" y="323164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rot="704574">
            <a:off x="4008979" y="3252424"/>
            <a:ext cx="367636" cy="246221"/>
          </a:xfrm>
          <a:prstGeom prst="rect">
            <a:avLst/>
          </a:prstGeom>
        </p:spPr>
        <p:txBody>
          <a:bodyPr wrap="square">
            <a:spAutoFit/>
          </a:bodyPr>
          <a:lstStyle/>
          <a:p>
            <a:r>
              <a:rPr lang="en-US" sz="1000" b="1" dirty="0">
                <a:solidFill>
                  <a:schemeClr val="bg2"/>
                </a:solidFill>
                <a:latin typeface="Roboto"/>
                <a:ea typeface="Roboto"/>
                <a:sym typeface="Roboto"/>
              </a:rPr>
              <a:t>/</a:t>
            </a:r>
            <a:endParaRPr lang="en-US" sz="1000" b="1" dirty="0">
              <a:solidFill>
                <a:schemeClr val="bg2"/>
              </a:solidFill>
            </a:endParaRPr>
          </a:p>
        </p:txBody>
      </p:sp>
      <p:cxnSp>
        <p:nvCxnSpPr>
          <p:cNvPr id="40" name="Straight Connector 39"/>
          <p:cNvCxnSpPr/>
          <p:nvPr/>
        </p:nvCxnSpPr>
        <p:spPr>
          <a:xfrm rot="-540000" flipV="1">
            <a:off x="5734539" y="338404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069079" y="3244712"/>
            <a:ext cx="290007" cy="276999"/>
          </a:xfrm>
          <a:prstGeom prst="rect">
            <a:avLst/>
          </a:prstGeom>
          <a:noFill/>
        </p:spPr>
        <p:txBody>
          <a:bodyPr wrap="square" rtlCol="0">
            <a:spAutoFit/>
          </a:bodyPr>
          <a:lstStyle/>
          <a:p>
            <a:r>
              <a:rPr lang="en-US" sz="1200" dirty="0">
                <a:solidFill>
                  <a:schemeClr val="bg2"/>
                </a:solidFill>
              </a:rPr>
              <a:t>3</a:t>
            </a:r>
          </a:p>
        </p:txBody>
      </p:sp>
      <p:cxnSp>
        <p:nvCxnSpPr>
          <p:cNvPr id="43" name="Straight Connector 42"/>
          <p:cNvCxnSpPr/>
          <p:nvPr/>
        </p:nvCxnSpPr>
        <p:spPr>
          <a:xfrm rot="-540000" flipV="1">
            <a:off x="5731070" y="348634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 flipV="1">
            <a:off x="5727600" y="3579348"/>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 flipV="1">
            <a:off x="5737330" y="363959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 flipV="1">
            <a:off x="5725401" y="381731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 flipV="1">
            <a:off x="5725402" y="373347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rot="909087">
            <a:off x="7770479" y="3380436"/>
            <a:ext cx="232756" cy="246221"/>
          </a:xfrm>
          <a:prstGeom prst="rect">
            <a:avLst/>
          </a:prstGeom>
          <a:ln>
            <a:noFill/>
          </a:ln>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0" name="Rectangle 49"/>
          <p:cNvSpPr/>
          <p:nvPr/>
        </p:nvSpPr>
        <p:spPr>
          <a:xfrm rot="909087">
            <a:off x="4030499" y="3398601"/>
            <a:ext cx="232756" cy="246221"/>
          </a:xfrm>
          <a:prstGeom prst="rect">
            <a:avLst/>
          </a:prstGeom>
        </p:spPr>
        <p:txBody>
          <a:bodyPr wrap="squar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1" name="Rectangle 50"/>
          <p:cNvSpPr/>
          <p:nvPr/>
        </p:nvSpPr>
        <p:spPr>
          <a:xfrm rot="909087">
            <a:off x="4022270" y="3743714"/>
            <a:ext cx="232756" cy="246221"/>
          </a:xfrm>
          <a:prstGeom prst="rect">
            <a:avLst/>
          </a:prstGeom>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2" name="Rectangle 51"/>
          <p:cNvSpPr/>
          <p:nvPr/>
        </p:nvSpPr>
        <p:spPr>
          <a:xfrm rot="909087">
            <a:off x="7767692" y="3734826"/>
            <a:ext cx="232756" cy="246221"/>
          </a:xfrm>
          <a:prstGeom prst="rect">
            <a:avLst/>
          </a:prstGeom>
          <a:ln>
            <a:noFill/>
          </a:ln>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3" name="Rectangle 52"/>
          <p:cNvSpPr/>
          <p:nvPr/>
        </p:nvSpPr>
        <p:spPr>
          <a:xfrm rot="909087">
            <a:off x="4026385" y="3577607"/>
            <a:ext cx="232756" cy="246221"/>
          </a:xfrm>
          <a:prstGeom prst="rect">
            <a:avLst/>
          </a:prstGeom>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4" name="Rectangle 53"/>
          <p:cNvSpPr/>
          <p:nvPr/>
        </p:nvSpPr>
        <p:spPr>
          <a:xfrm rot="909087">
            <a:off x="7767692" y="3577607"/>
            <a:ext cx="232756" cy="246221"/>
          </a:xfrm>
          <a:prstGeom prst="rect">
            <a:avLst/>
          </a:prstGeom>
          <a:ln>
            <a:noFill/>
          </a:ln>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cxnSp>
        <p:nvCxnSpPr>
          <p:cNvPr id="55" name="Straight Connector 54"/>
          <p:cNvCxnSpPr/>
          <p:nvPr/>
        </p:nvCxnSpPr>
        <p:spPr>
          <a:xfrm rot="-540000" flipV="1">
            <a:off x="5725401" y="3899399"/>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 flipV="1">
            <a:off x="5717226" y="400057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 flipV="1">
            <a:off x="5844724" y="3146203"/>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 flipV="1">
            <a:off x="5205322" y="331499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 flipV="1">
            <a:off x="5200438" y="348754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 flipV="1">
            <a:off x="5192427" y="340062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 flipV="1">
            <a:off x="5841586" y="306929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 flipV="1">
            <a:off x="5851483" y="322851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 flipV="1">
            <a:off x="5851484" y="331450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773852" y="3419865"/>
            <a:ext cx="497693" cy="276999"/>
          </a:xfrm>
          <a:prstGeom prst="rect">
            <a:avLst/>
          </a:prstGeom>
          <a:noFill/>
          <a:ln>
            <a:noFill/>
          </a:ln>
        </p:spPr>
        <p:txBody>
          <a:bodyPr wrap="square" rtlCol="0">
            <a:spAutoFit/>
          </a:bodyPr>
          <a:lstStyle/>
          <a:p>
            <a:r>
              <a:rPr lang="en-US" sz="1200" dirty="0">
                <a:solidFill>
                  <a:schemeClr val="bg2"/>
                </a:solidFill>
              </a:rPr>
              <a:t>10</a:t>
            </a:r>
          </a:p>
        </p:txBody>
      </p:sp>
      <p:sp>
        <p:nvSpPr>
          <p:cNvPr id="65" name="TextBox 64"/>
          <p:cNvSpPr txBox="1"/>
          <p:nvPr/>
        </p:nvSpPr>
        <p:spPr>
          <a:xfrm>
            <a:off x="4075629" y="3411476"/>
            <a:ext cx="497693" cy="276999"/>
          </a:xfrm>
          <a:prstGeom prst="rect">
            <a:avLst/>
          </a:prstGeom>
          <a:noFill/>
        </p:spPr>
        <p:txBody>
          <a:bodyPr wrap="square" rtlCol="0">
            <a:spAutoFit/>
          </a:bodyPr>
          <a:lstStyle/>
          <a:p>
            <a:r>
              <a:rPr lang="en-US" sz="1200" dirty="0">
                <a:solidFill>
                  <a:schemeClr val="bg2"/>
                </a:solidFill>
              </a:rPr>
              <a:t>4</a:t>
            </a:r>
          </a:p>
        </p:txBody>
      </p:sp>
      <p:sp>
        <p:nvSpPr>
          <p:cNvPr id="66" name="TextBox 65"/>
          <p:cNvSpPr txBox="1"/>
          <p:nvPr/>
        </p:nvSpPr>
        <p:spPr>
          <a:xfrm>
            <a:off x="4074757" y="3587727"/>
            <a:ext cx="497693" cy="276999"/>
          </a:xfrm>
          <a:prstGeom prst="rect">
            <a:avLst/>
          </a:prstGeom>
          <a:noFill/>
        </p:spPr>
        <p:txBody>
          <a:bodyPr wrap="square" rtlCol="0">
            <a:spAutoFit/>
          </a:bodyPr>
          <a:lstStyle/>
          <a:p>
            <a:r>
              <a:rPr lang="en-US" sz="1200" dirty="0">
                <a:solidFill>
                  <a:schemeClr val="bg2"/>
                </a:solidFill>
              </a:rPr>
              <a:t>5</a:t>
            </a:r>
          </a:p>
        </p:txBody>
      </p:sp>
      <p:sp>
        <p:nvSpPr>
          <p:cNvPr id="72" name="TextBox 71"/>
          <p:cNvSpPr txBox="1"/>
          <p:nvPr/>
        </p:nvSpPr>
        <p:spPr>
          <a:xfrm>
            <a:off x="7765463" y="3589083"/>
            <a:ext cx="497693" cy="276999"/>
          </a:xfrm>
          <a:prstGeom prst="rect">
            <a:avLst/>
          </a:prstGeom>
          <a:noFill/>
          <a:ln>
            <a:noFill/>
          </a:ln>
        </p:spPr>
        <p:txBody>
          <a:bodyPr wrap="square" rtlCol="0">
            <a:spAutoFit/>
          </a:bodyPr>
          <a:lstStyle/>
          <a:p>
            <a:r>
              <a:rPr lang="en-US" sz="1200" dirty="0">
                <a:solidFill>
                  <a:schemeClr val="bg2"/>
                </a:solidFill>
              </a:rPr>
              <a:t>13</a:t>
            </a:r>
          </a:p>
        </p:txBody>
      </p:sp>
      <p:sp>
        <p:nvSpPr>
          <p:cNvPr id="73" name="TextBox 72"/>
          <p:cNvSpPr txBox="1"/>
          <p:nvPr/>
        </p:nvSpPr>
        <p:spPr>
          <a:xfrm>
            <a:off x="7766871" y="3755535"/>
            <a:ext cx="497693" cy="276999"/>
          </a:xfrm>
          <a:prstGeom prst="rect">
            <a:avLst/>
          </a:prstGeom>
          <a:noFill/>
          <a:ln>
            <a:noFill/>
          </a:ln>
        </p:spPr>
        <p:txBody>
          <a:bodyPr wrap="square" rtlCol="0">
            <a:spAutoFit/>
          </a:bodyPr>
          <a:lstStyle/>
          <a:p>
            <a:r>
              <a:rPr lang="en-US" sz="1200" dirty="0">
                <a:solidFill>
                  <a:schemeClr val="bg2"/>
                </a:solidFill>
              </a:rPr>
              <a:t>16</a:t>
            </a:r>
          </a:p>
        </p:txBody>
      </p:sp>
      <p:cxnSp>
        <p:nvCxnSpPr>
          <p:cNvPr id="74" name="Straight Connector 73"/>
          <p:cNvCxnSpPr/>
          <p:nvPr/>
        </p:nvCxnSpPr>
        <p:spPr>
          <a:xfrm rot="-540000" flipV="1">
            <a:off x="5198728" y="357056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5" name="Google Shape;70;p13"/>
          <p:cNvSpPr txBox="1"/>
          <p:nvPr/>
        </p:nvSpPr>
        <p:spPr>
          <a:xfrm>
            <a:off x="-22357" y="1982185"/>
            <a:ext cx="2403633" cy="2916986"/>
          </a:xfrm>
          <a:prstGeom prst="rect">
            <a:avLst/>
          </a:prstGeom>
          <a:noFill/>
          <a:ln>
            <a:noFill/>
          </a:ln>
        </p:spPr>
        <p:txBody>
          <a:bodyPr spcFirstLastPara="1" wrap="square" lIns="91425" tIns="91425" rIns="91425" bIns="91425" anchor="t" anchorCtr="0">
            <a:noAutofit/>
          </a:bodyPr>
          <a:lstStyle/>
          <a:p>
            <a:pPr lvl="0"/>
            <a:endParaRPr lang="en-US" dirty="0">
              <a:solidFill>
                <a:srgbClr val="FF0000"/>
              </a:solidFill>
              <a:latin typeface="Roboto"/>
              <a:ea typeface="Roboto"/>
              <a:cs typeface="Roboto"/>
              <a:sym typeface="Roboto"/>
            </a:endParaRPr>
          </a:p>
          <a:p>
            <a:pPr lvl="0"/>
            <a:r>
              <a:rPr lang="en-US" dirty="0">
                <a:solidFill>
                  <a:schemeClr val="bg2"/>
                </a:solidFill>
                <a:latin typeface="Roboto"/>
                <a:ea typeface="Roboto"/>
                <a:cs typeface="Roboto"/>
                <a:sym typeface="Roboto"/>
              </a:rPr>
              <a:t>Ensure the substitutions are coming back into the same service order position…</a:t>
            </a:r>
          </a:p>
          <a:p>
            <a:pPr lvl="0"/>
            <a:endParaRPr lang="en-US" dirty="0">
              <a:solidFill>
                <a:srgbClr val="FF0000"/>
              </a:solidFill>
              <a:latin typeface="Roboto"/>
              <a:ea typeface="Roboto"/>
              <a:cs typeface="Roboto"/>
              <a:sym typeface="Roboto"/>
            </a:endParaRPr>
          </a:p>
          <a:p>
            <a:pPr lvl="0"/>
            <a:r>
              <a:rPr lang="en-US" dirty="0">
                <a:solidFill>
                  <a:srgbClr val="FF0000"/>
                </a:solidFill>
                <a:latin typeface="Roboto"/>
                <a:ea typeface="Roboto"/>
                <a:cs typeface="Roboto"/>
                <a:sym typeface="Roboto"/>
              </a:rPr>
              <a:t>#3 for #11 (that works!)</a:t>
            </a:r>
          </a:p>
          <a:p>
            <a:pPr lvl="0"/>
            <a:endParaRPr lang="en-US" dirty="0">
              <a:solidFill>
                <a:srgbClr val="FF0000"/>
              </a:solidFill>
              <a:latin typeface="Roboto"/>
              <a:ea typeface="Roboto"/>
              <a:cs typeface="Roboto"/>
              <a:sym typeface="Roboto"/>
            </a:endParaRPr>
          </a:p>
          <a:p>
            <a:pPr lvl="0"/>
            <a:r>
              <a:rPr lang="en-US" dirty="0">
                <a:solidFill>
                  <a:srgbClr val="FF0000"/>
                </a:solidFill>
                <a:latin typeface="Roboto"/>
                <a:ea typeface="Roboto"/>
                <a:cs typeface="Roboto"/>
                <a:sym typeface="Roboto"/>
              </a:rPr>
              <a:t>#2 for#7 (that works, too) </a:t>
            </a:r>
          </a:p>
          <a:p>
            <a:pPr lvl="0"/>
            <a:endParaRPr lang="en-US" dirty="0">
              <a:solidFill>
                <a:srgbClr val="FF0000"/>
              </a:solidFill>
              <a:latin typeface="Roboto"/>
              <a:ea typeface="Roboto"/>
              <a:cs typeface="Roboto"/>
              <a:sym typeface="Roboto"/>
            </a:endParaRPr>
          </a:p>
          <a:p>
            <a:pPr lvl="0"/>
            <a:r>
              <a:rPr lang="en-US" dirty="0">
                <a:solidFill>
                  <a:srgbClr val="FF0000"/>
                </a:solidFill>
                <a:latin typeface="Roboto"/>
                <a:ea typeface="Roboto"/>
                <a:cs typeface="Roboto"/>
                <a:sym typeface="Roboto"/>
              </a:rPr>
              <a:t>Cross off two additional team substitutions</a:t>
            </a:r>
          </a:p>
          <a:p>
            <a:pPr lvl="0"/>
            <a:endParaRPr lang="en-US" dirty="0">
              <a:solidFill>
                <a:srgbClr val="FF0000"/>
              </a:solidFill>
              <a:latin typeface="Roboto"/>
              <a:ea typeface="Roboto"/>
              <a:cs typeface="Roboto"/>
              <a:sym typeface="Roboto"/>
            </a:endParaRPr>
          </a:p>
          <a:p>
            <a:pPr lvl="0"/>
            <a:r>
              <a:rPr lang="en-US" dirty="0">
                <a:solidFill>
                  <a:schemeClr val="bg2"/>
                </a:solidFill>
                <a:latin typeface="Roboto"/>
                <a:ea typeface="Roboto"/>
                <a:cs typeface="Roboto"/>
                <a:sym typeface="Roboto"/>
              </a:rPr>
              <a:t>When#9 serves, slash the top corner of exit score box</a:t>
            </a:r>
            <a:endParaRPr lang="en-US" dirty="0">
              <a:solidFill>
                <a:srgbClr val="FF0000"/>
              </a:solidFill>
              <a:latin typeface="Roboto"/>
              <a:ea typeface="Roboto"/>
              <a:cs typeface="Roboto"/>
              <a:sym typeface="Roboto"/>
            </a:endParaRPr>
          </a:p>
        </p:txBody>
      </p:sp>
      <p:sp>
        <p:nvSpPr>
          <p:cNvPr id="76" name="TextBox 75"/>
          <p:cNvSpPr txBox="1"/>
          <p:nvPr/>
        </p:nvSpPr>
        <p:spPr>
          <a:xfrm>
            <a:off x="5624008" y="4100177"/>
            <a:ext cx="609012" cy="276999"/>
          </a:xfrm>
          <a:prstGeom prst="rect">
            <a:avLst/>
          </a:prstGeom>
          <a:noFill/>
          <a:ln>
            <a:noFill/>
          </a:ln>
        </p:spPr>
        <p:txBody>
          <a:bodyPr wrap="square" rtlCol="0">
            <a:spAutoFit/>
          </a:bodyPr>
          <a:lstStyle/>
          <a:p>
            <a:r>
              <a:rPr lang="en-US" sz="1200" dirty="0">
                <a:solidFill>
                  <a:schemeClr val="bg2"/>
                </a:solidFill>
              </a:rPr>
              <a:t>16 10</a:t>
            </a:r>
          </a:p>
        </p:txBody>
      </p:sp>
      <p:sp>
        <p:nvSpPr>
          <p:cNvPr id="77" name="TextBox 76"/>
          <p:cNvSpPr txBox="1"/>
          <p:nvPr/>
        </p:nvSpPr>
        <p:spPr>
          <a:xfrm>
            <a:off x="5615292" y="4312509"/>
            <a:ext cx="609012" cy="276999"/>
          </a:xfrm>
          <a:prstGeom prst="rect">
            <a:avLst/>
          </a:prstGeom>
          <a:noFill/>
          <a:ln>
            <a:noFill/>
          </a:ln>
        </p:spPr>
        <p:txBody>
          <a:bodyPr wrap="square" rtlCol="0">
            <a:spAutoFit/>
          </a:bodyPr>
          <a:lstStyle/>
          <a:p>
            <a:r>
              <a:rPr lang="en-US" sz="1200" dirty="0">
                <a:solidFill>
                  <a:schemeClr val="bg2"/>
                </a:solidFill>
              </a:rPr>
              <a:t>16 14</a:t>
            </a:r>
          </a:p>
        </p:txBody>
      </p:sp>
      <p:cxnSp>
        <p:nvCxnSpPr>
          <p:cNvPr id="79" name="Straight Connector 78"/>
          <p:cNvCxnSpPr/>
          <p:nvPr/>
        </p:nvCxnSpPr>
        <p:spPr>
          <a:xfrm rot="-540000" flipV="1">
            <a:off x="5198727" y="3656451"/>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 flipV="1">
            <a:off x="5201128" y="373279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 flipV="1">
            <a:off x="5212888" y="380978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 flipV="1">
            <a:off x="5191648" y="3891948"/>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 flipV="1">
            <a:off x="5194049" y="396829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 flipV="1">
            <a:off x="5329662" y="305440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 flipV="1">
            <a:off x="5331060" y="312313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684649" y="3226547"/>
            <a:ext cx="290007" cy="276999"/>
          </a:xfrm>
          <a:prstGeom prst="rect">
            <a:avLst/>
          </a:prstGeom>
          <a:noFill/>
          <a:ln>
            <a:noFill/>
          </a:ln>
        </p:spPr>
        <p:txBody>
          <a:bodyPr wrap="square" rtlCol="0">
            <a:spAutoFit/>
          </a:bodyPr>
          <a:lstStyle/>
          <a:p>
            <a:r>
              <a:rPr lang="en-US" sz="1200" dirty="0">
                <a:solidFill>
                  <a:schemeClr val="bg2"/>
                </a:solidFill>
              </a:rPr>
              <a:t>6</a:t>
            </a:r>
          </a:p>
        </p:txBody>
      </p:sp>
      <p:cxnSp>
        <p:nvCxnSpPr>
          <p:cNvPr id="87" name="Straight Connector 86"/>
          <p:cNvCxnSpPr/>
          <p:nvPr/>
        </p:nvCxnSpPr>
        <p:spPr>
          <a:xfrm rot="-540000" flipV="1">
            <a:off x="6425504" y="4370883"/>
            <a:ext cx="110637"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 flipV="1">
            <a:off x="5340024" y="321666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 flipV="1">
            <a:off x="5333642" y="330213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4024705" y="3765156"/>
            <a:ext cx="497693" cy="276999"/>
          </a:xfrm>
          <a:prstGeom prst="rect">
            <a:avLst/>
          </a:prstGeom>
          <a:noFill/>
        </p:spPr>
        <p:txBody>
          <a:bodyPr wrap="square" rtlCol="0">
            <a:spAutoFit/>
          </a:bodyPr>
          <a:lstStyle/>
          <a:p>
            <a:r>
              <a:rPr lang="en-US" sz="1200" dirty="0">
                <a:solidFill>
                  <a:schemeClr val="bg2"/>
                </a:solidFill>
              </a:rPr>
              <a:t>16</a:t>
            </a:r>
          </a:p>
        </p:txBody>
      </p:sp>
      <p:cxnSp>
        <p:nvCxnSpPr>
          <p:cNvPr id="92" name="Straight Connector 91"/>
          <p:cNvCxnSpPr/>
          <p:nvPr/>
        </p:nvCxnSpPr>
        <p:spPr>
          <a:xfrm rot="-540000" flipV="1">
            <a:off x="5856739" y="3386979"/>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3" name="Isosceles Triangle 92"/>
          <p:cNvSpPr/>
          <p:nvPr/>
        </p:nvSpPr>
        <p:spPr>
          <a:xfrm>
            <a:off x="6236959" y="3970444"/>
            <a:ext cx="192608" cy="158568"/>
          </a:xfrm>
          <a:prstGeom prst="triangl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95" name="Straight Connector 94"/>
          <p:cNvCxnSpPr/>
          <p:nvPr/>
        </p:nvCxnSpPr>
        <p:spPr>
          <a:xfrm rot="-540000" flipV="1">
            <a:off x="7827244" y="3984989"/>
            <a:ext cx="109083"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4" name="Isosceles Triangle 93"/>
          <p:cNvSpPr/>
          <p:nvPr/>
        </p:nvSpPr>
        <p:spPr>
          <a:xfrm>
            <a:off x="5883627" y="3464590"/>
            <a:ext cx="73218" cy="87000"/>
          </a:xfrm>
          <a:prstGeom prst="triangl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6" name="Isosceles Triangle 95"/>
          <p:cNvSpPr/>
          <p:nvPr/>
        </p:nvSpPr>
        <p:spPr>
          <a:xfrm>
            <a:off x="5876636" y="3549878"/>
            <a:ext cx="73218" cy="87000"/>
          </a:xfrm>
          <a:prstGeom prst="triangl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7" name="TextBox 96"/>
          <p:cNvSpPr txBox="1"/>
          <p:nvPr/>
        </p:nvSpPr>
        <p:spPr>
          <a:xfrm>
            <a:off x="7765463" y="3932710"/>
            <a:ext cx="497693" cy="276999"/>
          </a:xfrm>
          <a:prstGeom prst="rect">
            <a:avLst/>
          </a:prstGeom>
          <a:noFill/>
        </p:spPr>
        <p:txBody>
          <a:bodyPr wrap="square" rtlCol="0">
            <a:spAutoFit/>
          </a:bodyPr>
          <a:lstStyle/>
          <a:p>
            <a:r>
              <a:rPr lang="en-US" sz="1200" dirty="0">
                <a:solidFill>
                  <a:schemeClr val="bg2"/>
                </a:solidFill>
              </a:rPr>
              <a:t>19</a:t>
            </a:r>
          </a:p>
        </p:txBody>
      </p:sp>
      <p:cxnSp>
        <p:nvCxnSpPr>
          <p:cNvPr id="98" name="Straight Connector 97"/>
          <p:cNvCxnSpPr/>
          <p:nvPr/>
        </p:nvCxnSpPr>
        <p:spPr>
          <a:xfrm rot="-540000" flipV="1">
            <a:off x="5337672" y="3396248"/>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2909710" y="3914927"/>
            <a:ext cx="352357" cy="246221"/>
          </a:xfrm>
          <a:prstGeom prst="rect">
            <a:avLst/>
          </a:prstGeom>
          <a:noFill/>
          <a:ln>
            <a:noFill/>
          </a:ln>
        </p:spPr>
        <p:txBody>
          <a:bodyPr wrap="square" rtlCol="0">
            <a:spAutoFit/>
          </a:bodyPr>
          <a:lstStyle/>
          <a:p>
            <a:r>
              <a:rPr lang="en-US" sz="1000" dirty="0">
                <a:solidFill>
                  <a:schemeClr val="bg2"/>
                </a:solidFill>
              </a:rPr>
              <a:t>11</a:t>
            </a:r>
          </a:p>
        </p:txBody>
      </p:sp>
      <p:sp>
        <p:nvSpPr>
          <p:cNvPr id="99" name="TextBox 98"/>
          <p:cNvSpPr txBox="1"/>
          <p:nvPr/>
        </p:nvSpPr>
        <p:spPr>
          <a:xfrm>
            <a:off x="2953226" y="3581200"/>
            <a:ext cx="352357" cy="246221"/>
          </a:xfrm>
          <a:prstGeom prst="rect">
            <a:avLst/>
          </a:prstGeom>
          <a:noFill/>
          <a:ln>
            <a:noFill/>
          </a:ln>
        </p:spPr>
        <p:txBody>
          <a:bodyPr wrap="square" rtlCol="0">
            <a:spAutoFit/>
          </a:bodyPr>
          <a:lstStyle/>
          <a:p>
            <a:r>
              <a:rPr lang="en-US" sz="1000" dirty="0">
                <a:solidFill>
                  <a:schemeClr val="bg2"/>
                </a:solidFill>
              </a:rPr>
              <a:t>7</a:t>
            </a:r>
          </a:p>
        </p:txBody>
      </p:sp>
      <p:cxnSp>
        <p:nvCxnSpPr>
          <p:cNvPr id="100" name="Straight Connector 99"/>
          <p:cNvCxnSpPr/>
          <p:nvPr/>
        </p:nvCxnSpPr>
        <p:spPr>
          <a:xfrm rot="-540000" flipV="1">
            <a:off x="2676075" y="4371614"/>
            <a:ext cx="110637"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 flipV="1">
            <a:off x="2820086" y="4364623"/>
            <a:ext cx="110637"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 flipV="1">
            <a:off x="5867577" y="364092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 flipV="1">
            <a:off x="4082225" y="3980480"/>
            <a:ext cx="104225" cy="7260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4031466" y="3925090"/>
            <a:ext cx="497693" cy="276999"/>
          </a:xfrm>
          <a:prstGeom prst="rect">
            <a:avLst/>
          </a:prstGeom>
          <a:noFill/>
        </p:spPr>
        <p:txBody>
          <a:bodyPr wrap="square" rtlCol="0">
            <a:spAutoFit/>
          </a:bodyPr>
          <a:lstStyle/>
          <a:p>
            <a:r>
              <a:rPr lang="en-US" sz="1200" dirty="0">
                <a:solidFill>
                  <a:schemeClr val="bg2"/>
                </a:solidFill>
              </a:rPr>
              <a:t>17</a:t>
            </a:r>
          </a:p>
        </p:txBody>
      </p:sp>
      <p:cxnSp>
        <p:nvCxnSpPr>
          <p:cNvPr id="106" name="Straight Connector 105"/>
          <p:cNvCxnSpPr/>
          <p:nvPr/>
        </p:nvCxnSpPr>
        <p:spPr>
          <a:xfrm rot="-540000" flipV="1">
            <a:off x="5330097" y="347493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540000" flipV="1">
            <a:off x="7842561" y="4156865"/>
            <a:ext cx="84439" cy="7260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7771758" y="4097124"/>
            <a:ext cx="497693" cy="276999"/>
          </a:xfrm>
          <a:prstGeom prst="rect">
            <a:avLst/>
          </a:prstGeom>
          <a:noFill/>
        </p:spPr>
        <p:txBody>
          <a:bodyPr wrap="square" rtlCol="0">
            <a:spAutoFit/>
          </a:bodyPr>
          <a:lstStyle/>
          <a:p>
            <a:r>
              <a:rPr lang="en-US" sz="1200" dirty="0">
                <a:solidFill>
                  <a:schemeClr val="bg2"/>
                </a:solidFill>
              </a:rPr>
              <a:t>20</a:t>
            </a:r>
          </a:p>
        </p:txBody>
      </p:sp>
      <p:cxnSp>
        <p:nvCxnSpPr>
          <p:cNvPr id="110" name="Straight Connector 109"/>
          <p:cNvCxnSpPr/>
          <p:nvPr/>
        </p:nvCxnSpPr>
        <p:spPr>
          <a:xfrm rot="-540000" flipV="1">
            <a:off x="4110894" y="4158072"/>
            <a:ext cx="84439" cy="7260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11" name="Google Shape;70;p13"/>
          <p:cNvSpPr txBox="1"/>
          <p:nvPr/>
        </p:nvSpPr>
        <p:spPr>
          <a:xfrm>
            <a:off x="185479" y="1715710"/>
            <a:ext cx="9044987" cy="425168"/>
          </a:xfrm>
          <a:prstGeom prst="rect">
            <a:avLst/>
          </a:prstGeom>
          <a:noFill/>
          <a:ln>
            <a:noFill/>
          </a:ln>
        </p:spPr>
        <p:txBody>
          <a:bodyPr spcFirstLastPara="1" wrap="square" lIns="91425" tIns="91425" rIns="91425" bIns="91425" anchor="t" anchorCtr="0">
            <a:noAutofit/>
          </a:bodyPr>
          <a:lstStyle/>
          <a:p>
            <a:pPr lvl="0" indent="228600"/>
            <a:r>
              <a:rPr lang="en-US" sz="1600" dirty="0">
                <a:solidFill>
                  <a:srgbClr val="FF0000"/>
                </a:solidFill>
                <a:latin typeface="Roboto"/>
                <a:ea typeface="Roboto"/>
                <a:cs typeface="Roboto"/>
                <a:sym typeface="Roboto"/>
              </a:rPr>
              <a:t>Before #9 serves, Holyoke subs #3 and # 2 back into the game.</a:t>
            </a:r>
          </a:p>
        </p:txBody>
      </p:sp>
      <p:sp>
        <p:nvSpPr>
          <p:cNvPr id="114" name="TextBox 113"/>
          <p:cNvSpPr txBox="1"/>
          <p:nvPr/>
        </p:nvSpPr>
        <p:spPr>
          <a:xfrm>
            <a:off x="3095666" y="3966659"/>
            <a:ext cx="352357" cy="246221"/>
          </a:xfrm>
          <a:prstGeom prst="rect">
            <a:avLst/>
          </a:prstGeom>
          <a:noFill/>
          <a:ln>
            <a:noFill/>
          </a:ln>
        </p:spPr>
        <p:txBody>
          <a:bodyPr wrap="square" rtlCol="0">
            <a:spAutoFit/>
          </a:bodyPr>
          <a:lstStyle/>
          <a:p>
            <a:r>
              <a:rPr lang="en-US" sz="1000" dirty="0">
                <a:solidFill>
                  <a:srgbClr val="FF0000"/>
                </a:solidFill>
              </a:rPr>
              <a:t>3</a:t>
            </a:r>
          </a:p>
        </p:txBody>
      </p:sp>
      <p:sp>
        <p:nvSpPr>
          <p:cNvPr id="115" name="TextBox 114"/>
          <p:cNvSpPr txBox="1"/>
          <p:nvPr/>
        </p:nvSpPr>
        <p:spPr>
          <a:xfrm>
            <a:off x="3097013" y="3624035"/>
            <a:ext cx="352357" cy="246221"/>
          </a:xfrm>
          <a:prstGeom prst="rect">
            <a:avLst/>
          </a:prstGeom>
          <a:noFill/>
          <a:ln>
            <a:noFill/>
          </a:ln>
        </p:spPr>
        <p:txBody>
          <a:bodyPr wrap="square" rtlCol="0">
            <a:spAutoFit/>
          </a:bodyPr>
          <a:lstStyle/>
          <a:p>
            <a:r>
              <a:rPr lang="en-US" sz="1000" dirty="0">
                <a:solidFill>
                  <a:srgbClr val="FF0000"/>
                </a:solidFill>
              </a:rPr>
              <a:t>2</a:t>
            </a:r>
          </a:p>
        </p:txBody>
      </p:sp>
      <p:cxnSp>
        <p:nvCxnSpPr>
          <p:cNvPr id="116" name="Straight Connector 115"/>
          <p:cNvCxnSpPr/>
          <p:nvPr/>
        </p:nvCxnSpPr>
        <p:spPr>
          <a:xfrm rot="-540000" flipV="1">
            <a:off x="2946149" y="4363360"/>
            <a:ext cx="110637"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 flipV="1">
            <a:off x="3081720" y="4373894"/>
            <a:ext cx="110637"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522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999"/>
                                          </p:stCondLst>
                                        </p:cTn>
                                        <p:tgtEl>
                                          <p:spTgt spid="111"/>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500"/>
                                  </p:stCondLst>
                                  <p:childTnLst>
                                    <p:set>
                                      <p:cBhvr>
                                        <p:cTn id="9" dur="1" fill="hold">
                                          <p:stCondLst>
                                            <p:cond delay="749"/>
                                          </p:stCondLst>
                                        </p:cTn>
                                        <p:tgtEl>
                                          <p:spTgt spid="75">
                                            <p:txEl>
                                              <p:pRg st="1" end="1"/>
                                            </p:txEl>
                                          </p:spTgt>
                                        </p:tgtEl>
                                        <p:attrNameLst>
                                          <p:attrName>style.visibility</p:attrName>
                                        </p:attrNameLst>
                                      </p:cBhvr>
                                      <p:to>
                                        <p:strVal val="visible"/>
                                      </p:to>
                                    </p:set>
                                  </p:childTnLst>
                                </p:cTn>
                              </p:par>
                            </p:childTnLst>
                          </p:cTn>
                        </p:par>
                        <p:par>
                          <p:cTn id="10" fill="hold">
                            <p:stCondLst>
                              <p:cond delay="3250"/>
                            </p:stCondLst>
                            <p:childTnLst>
                              <p:par>
                                <p:cTn id="11" presetID="2" presetClass="entr" presetSubtype="1" fill="hold" nodeType="afterEffect">
                                  <p:stCondLst>
                                    <p:cond delay="1250"/>
                                  </p:stCondLst>
                                  <p:childTnLst>
                                    <p:set>
                                      <p:cBhvr>
                                        <p:cTn id="12" dur="1" fill="hold">
                                          <p:stCondLst>
                                            <p:cond delay="0"/>
                                          </p:stCondLst>
                                        </p:cTn>
                                        <p:tgtEl>
                                          <p:spTgt spid="75">
                                            <p:txEl>
                                              <p:pRg st="3" end="3"/>
                                            </p:txEl>
                                          </p:spTgt>
                                        </p:tgtEl>
                                        <p:attrNameLst>
                                          <p:attrName>style.visibility</p:attrName>
                                        </p:attrNameLst>
                                      </p:cBhvr>
                                      <p:to>
                                        <p:strVal val="visible"/>
                                      </p:to>
                                    </p:set>
                                    <p:anim calcmode="lin" valueType="num">
                                      <p:cBhvr additive="base">
                                        <p:cTn id="13" dur="1000" fill="hold"/>
                                        <p:tgtEl>
                                          <p:spTgt spid="75">
                                            <p:txEl>
                                              <p:pRg st="3" end="3"/>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75">
                                            <p:txEl>
                                              <p:pRg st="3" end="3"/>
                                            </p:txEl>
                                          </p:spTgt>
                                        </p:tgtEl>
                                        <p:attrNameLst>
                                          <p:attrName>ppt_y</p:attrName>
                                        </p:attrNameLst>
                                      </p:cBhvr>
                                      <p:tavLst>
                                        <p:tav tm="0">
                                          <p:val>
                                            <p:strVal val="0-#ppt_h/2"/>
                                          </p:val>
                                        </p:tav>
                                        <p:tav tm="100000">
                                          <p:val>
                                            <p:strVal val="#ppt_y"/>
                                          </p:val>
                                        </p:tav>
                                      </p:tavLst>
                                    </p:anim>
                                  </p:childTnLst>
                                </p:cTn>
                              </p:par>
                              <p:par>
                                <p:cTn id="15" presetID="45" presetClass="entr" presetSubtype="0" fill="hold" grpId="0" nodeType="withEffect">
                                  <p:stCondLst>
                                    <p:cond delay="2000"/>
                                  </p:stCondLst>
                                  <p:childTnLst>
                                    <p:set>
                                      <p:cBhvr>
                                        <p:cTn id="16" dur="1" fill="hold">
                                          <p:stCondLst>
                                            <p:cond delay="0"/>
                                          </p:stCondLst>
                                        </p:cTn>
                                        <p:tgtEl>
                                          <p:spTgt spid="114"/>
                                        </p:tgtEl>
                                        <p:attrNameLst>
                                          <p:attrName>style.visibility</p:attrName>
                                        </p:attrNameLst>
                                      </p:cBhvr>
                                      <p:to>
                                        <p:strVal val="visible"/>
                                      </p:to>
                                    </p:set>
                                    <p:animEffect transition="in" filter="fade">
                                      <p:cBhvr>
                                        <p:cTn id="17" dur="2000"/>
                                        <p:tgtEl>
                                          <p:spTgt spid="114"/>
                                        </p:tgtEl>
                                      </p:cBhvr>
                                    </p:animEffect>
                                    <p:anim calcmode="lin" valueType="num">
                                      <p:cBhvr>
                                        <p:cTn id="18" dur="2000" fill="hold"/>
                                        <p:tgtEl>
                                          <p:spTgt spid="114"/>
                                        </p:tgtEl>
                                        <p:attrNameLst>
                                          <p:attrName>ppt_w</p:attrName>
                                        </p:attrNameLst>
                                      </p:cBhvr>
                                      <p:tavLst>
                                        <p:tav tm="0" fmla="#ppt_w*sin(2.5*pi*$)">
                                          <p:val>
                                            <p:fltVal val="0"/>
                                          </p:val>
                                        </p:tav>
                                        <p:tav tm="100000">
                                          <p:val>
                                            <p:fltVal val="1"/>
                                          </p:val>
                                        </p:tav>
                                      </p:tavLst>
                                    </p:anim>
                                    <p:anim calcmode="lin" valueType="num">
                                      <p:cBhvr>
                                        <p:cTn id="19" dur="2000" fill="hold"/>
                                        <p:tgtEl>
                                          <p:spTgt spid="114"/>
                                        </p:tgtEl>
                                        <p:attrNameLst>
                                          <p:attrName>ppt_h</p:attrName>
                                        </p:attrNameLst>
                                      </p:cBhvr>
                                      <p:tavLst>
                                        <p:tav tm="0">
                                          <p:val>
                                            <p:strVal val="#ppt_h"/>
                                          </p:val>
                                        </p:tav>
                                        <p:tav tm="100000">
                                          <p:val>
                                            <p:strVal val="#ppt_h"/>
                                          </p:val>
                                        </p:tav>
                                      </p:tavLst>
                                    </p:anim>
                                  </p:childTnLst>
                                </p:cTn>
                              </p:par>
                            </p:childTnLst>
                          </p:cTn>
                        </p:par>
                        <p:par>
                          <p:cTn id="20" fill="hold">
                            <p:stCondLst>
                              <p:cond delay="7250"/>
                            </p:stCondLst>
                            <p:childTnLst>
                              <p:par>
                                <p:cTn id="21" presetID="14" presetClass="entr" presetSubtype="10" fill="hold" nodeType="afterEffect">
                                  <p:stCondLst>
                                    <p:cond delay="1000"/>
                                  </p:stCondLst>
                                  <p:childTnLst>
                                    <p:set>
                                      <p:cBhvr>
                                        <p:cTn id="22" dur="1" fill="hold">
                                          <p:stCondLst>
                                            <p:cond delay="0"/>
                                          </p:stCondLst>
                                        </p:cTn>
                                        <p:tgtEl>
                                          <p:spTgt spid="75">
                                            <p:txEl>
                                              <p:pRg st="5" end="5"/>
                                            </p:txEl>
                                          </p:spTgt>
                                        </p:tgtEl>
                                        <p:attrNameLst>
                                          <p:attrName>style.visibility</p:attrName>
                                        </p:attrNameLst>
                                      </p:cBhvr>
                                      <p:to>
                                        <p:strVal val="visible"/>
                                      </p:to>
                                    </p:set>
                                    <p:animEffect transition="in" filter="randombar(horizontal)">
                                      <p:cBhvr>
                                        <p:cTn id="23" dur="1000"/>
                                        <p:tgtEl>
                                          <p:spTgt spid="75">
                                            <p:txEl>
                                              <p:pRg st="5" end="5"/>
                                            </p:txEl>
                                          </p:spTgt>
                                        </p:tgtEl>
                                      </p:cBhvr>
                                    </p:animEffect>
                                  </p:childTnLst>
                                </p:cTn>
                              </p:par>
                              <p:par>
                                <p:cTn id="24" presetID="45" presetClass="entr" presetSubtype="0" fill="hold" grpId="0" nodeType="withEffect">
                                  <p:stCondLst>
                                    <p:cond delay="1500"/>
                                  </p:stCondLst>
                                  <p:childTnLst>
                                    <p:set>
                                      <p:cBhvr>
                                        <p:cTn id="25" dur="1" fill="hold">
                                          <p:stCondLst>
                                            <p:cond delay="0"/>
                                          </p:stCondLst>
                                        </p:cTn>
                                        <p:tgtEl>
                                          <p:spTgt spid="115"/>
                                        </p:tgtEl>
                                        <p:attrNameLst>
                                          <p:attrName>style.visibility</p:attrName>
                                        </p:attrNameLst>
                                      </p:cBhvr>
                                      <p:to>
                                        <p:strVal val="visible"/>
                                      </p:to>
                                    </p:set>
                                    <p:animEffect transition="in" filter="fade">
                                      <p:cBhvr>
                                        <p:cTn id="26" dur="2000"/>
                                        <p:tgtEl>
                                          <p:spTgt spid="115"/>
                                        </p:tgtEl>
                                      </p:cBhvr>
                                    </p:animEffect>
                                    <p:anim calcmode="lin" valueType="num">
                                      <p:cBhvr>
                                        <p:cTn id="27" dur="2000" fill="hold"/>
                                        <p:tgtEl>
                                          <p:spTgt spid="115"/>
                                        </p:tgtEl>
                                        <p:attrNameLst>
                                          <p:attrName>ppt_w</p:attrName>
                                        </p:attrNameLst>
                                      </p:cBhvr>
                                      <p:tavLst>
                                        <p:tav tm="0" fmla="#ppt_w*sin(2.5*pi*$)">
                                          <p:val>
                                            <p:fltVal val="0"/>
                                          </p:val>
                                        </p:tav>
                                        <p:tav tm="100000">
                                          <p:val>
                                            <p:fltVal val="1"/>
                                          </p:val>
                                        </p:tav>
                                      </p:tavLst>
                                    </p:anim>
                                    <p:anim calcmode="lin" valueType="num">
                                      <p:cBhvr>
                                        <p:cTn id="28" dur="2000" fill="hold"/>
                                        <p:tgtEl>
                                          <p:spTgt spid="115"/>
                                        </p:tgtEl>
                                        <p:attrNameLst>
                                          <p:attrName>ppt_h</p:attrName>
                                        </p:attrNameLst>
                                      </p:cBhvr>
                                      <p:tavLst>
                                        <p:tav tm="0">
                                          <p:val>
                                            <p:strVal val="#ppt_h"/>
                                          </p:val>
                                        </p:tav>
                                        <p:tav tm="100000">
                                          <p:val>
                                            <p:strVal val="#ppt_h"/>
                                          </p:val>
                                        </p:tav>
                                      </p:tavLst>
                                    </p:anim>
                                  </p:childTnLst>
                                </p:cTn>
                              </p:par>
                            </p:childTnLst>
                          </p:cTn>
                        </p:par>
                        <p:par>
                          <p:cTn id="29" fill="hold">
                            <p:stCondLst>
                              <p:cond delay="10750"/>
                            </p:stCondLst>
                            <p:childTnLst>
                              <p:par>
                                <p:cTn id="30" presetID="14" presetClass="entr" presetSubtype="10" fill="hold" nodeType="afterEffect">
                                  <p:stCondLst>
                                    <p:cond delay="750"/>
                                  </p:stCondLst>
                                  <p:childTnLst>
                                    <p:set>
                                      <p:cBhvr>
                                        <p:cTn id="31" dur="1" fill="hold">
                                          <p:stCondLst>
                                            <p:cond delay="0"/>
                                          </p:stCondLst>
                                        </p:cTn>
                                        <p:tgtEl>
                                          <p:spTgt spid="75">
                                            <p:txEl>
                                              <p:pRg st="7" end="7"/>
                                            </p:txEl>
                                          </p:spTgt>
                                        </p:tgtEl>
                                        <p:attrNameLst>
                                          <p:attrName>style.visibility</p:attrName>
                                        </p:attrNameLst>
                                      </p:cBhvr>
                                      <p:to>
                                        <p:strVal val="visible"/>
                                      </p:to>
                                    </p:set>
                                    <p:animEffect transition="in" filter="randombar(horizontal)">
                                      <p:cBhvr>
                                        <p:cTn id="32" dur="750"/>
                                        <p:tgtEl>
                                          <p:spTgt spid="7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16"/>
                                        </p:tgtEl>
                                        <p:attrNameLst>
                                          <p:attrName>style.visibility</p:attrName>
                                        </p:attrNameLst>
                                      </p:cBhvr>
                                      <p:to>
                                        <p:strVal val="visible"/>
                                      </p:to>
                                    </p:set>
                                    <p:anim calcmode="lin" valueType="num">
                                      <p:cBhvr additive="base">
                                        <p:cTn id="37" dur="1000" fill="hold"/>
                                        <p:tgtEl>
                                          <p:spTgt spid="116"/>
                                        </p:tgtEl>
                                        <p:attrNameLst>
                                          <p:attrName>ppt_x</p:attrName>
                                        </p:attrNameLst>
                                      </p:cBhvr>
                                      <p:tavLst>
                                        <p:tav tm="0">
                                          <p:val>
                                            <p:strVal val="0-#ppt_w/2"/>
                                          </p:val>
                                        </p:tav>
                                        <p:tav tm="100000">
                                          <p:val>
                                            <p:strVal val="#ppt_x"/>
                                          </p:val>
                                        </p:tav>
                                      </p:tavLst>
                                    </p:anim>
                                    <p:anim calcmode="lin" valueType="num">
                                      <p:cBhvr additive="base">
                                        <p:cTn id="38" dur="1000" fill="hold"/>
                                        <p:tgtEl>
                                          <p:spTgt spid="116"/>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17"/>
                                        </p:tgtEl>
                                        <p:attrNameLst>
                                          <p:attrName>style.visibility</p:attrName>
                                        </p:attrNameLst>
                                      </p:cBhvr>
                                      <p:to>
                                        <p:strVal val="visible"/>
                                      </p:to>
                                    </p:set>
                                    <p:anim calcmode="lin" valueType="num">
                                      <p:cBhvr additive="base">
                                        <p:cTn id="41" dur="1000" fill="hold"/>
                                        <p:tgtEl>
                                          <p:spTgt spid="117"/>
                                        </p:tgtEl>
                                        <p:attrNameLst>
                                          <p:attrName>ppt_x</p:attrName>
                                        </p:attrNameLst>
                                      </p:cBhvr>
                                      <p:tavLst>
                                        <p:tav tm="0">
                                          <p:val>
                                            <p:strVal val="0-#ppt_w/2"/>
                                          </p:val>
                                        </p:tav>
                                        <p:tav tm="100000">
                                          <p:val>
                                            <p:strVal val="#ppt_x"/>
                                          </p:val>
                                        </p:tav>
                                      </p:tavLst>
                                    </p:anim>
                                    <p:anim calcmode="lin" valueType="num">
                                      <p:cBhvr additive="base">
                                        <p:cTn id="42" dur="1000" fill="hold"/>
                                        <p:tgtEl>
                                          <p:spTgt spid="117"/>
                                        </p:tgtEl>
                                        <p:attrNameLst>
                                          <p:attrName>ppt_y</p:attrName>
                                        </p:attrNameLst>
                                      </p:cBhvr>
                                      <p:tavLst>
                                        <p:tav tm="0">
                                          <p:val>
                                            <p:strVal val="#ppt_y"/>
                                          </p:val>
                                        </p:tav>
                                        <p:tav tm="100000">
                                          <p:val>
                                            <p:strVal val="#ppt_y"/>
                                          </p:val>
                                        </p:tav>
                                      </p:tavLst>
                                    </p:anim>
                                  </p:childTnLst>
                                </p:cTn>
                              </p:par>
                            </p:childTnLst>
                          </p:cTn>
                        </p:par>
                        <p:par>
                          <p:cTn id="43" fill="hold">
                            <p:stCondLst>
                              <p:cond delay="1000"/>
                            </p:stCondLst>
                            <p:childTnLst>
                              <p:par>
                                <p:cTn id="44" presetID="14" presetClass="entr" presetSubtype="10" fill="hold" nodeType="afterEffect">
                                  <p:stCondLst>
                                    <p:cond delay="0"/>
                                  </p:stCondLst>
                                  <p:childTnLst>
                                    <p:set>
                                      <p:cBhvr>
                                        <p:cTn id="45" dur="1" fill="hold">
                                          <p:stCondLst>
                                            <p:cond delay="0"/>
                                          </p:stCondLst>
                                        </p:cTn>
                                        <p:tgtEl>
                                          <p:spTgt spid="75">
                                            <p:txEl>
                                              <p:pRg st="9" end="9"/>
                                            </p:txEl>
                                          </p:spTgt>
                                        </p:tgtEl>
                                        <p:attrNameLst>
                                          <p:attrName>style.visibility</p:attrName>
                                        </p:attrNameLst>
                                      </p:cBhvr>
                                      <p:to>
                                        <p:strVal val="visible"/>
                                      </p:to>
                                    </p:set>
                                    <p:animEffect transition="in" filter="randombar(horizontal)">
                                      <p:cBhvr>
                                        <p:cTn id="46" dur="750"/>
                                        <p:tgtEl>
                                          <p:spTgt spid="75">
                                            <p:txEl>
                                              <p:pRg st="9" end="9"/>
                                            </p:txEl>
                                          </p:spTgt>
                                        </p:tgtEl>
                                      </p:cBhvr>
                                    </p:animEffect>
                                  </p:childTnLst>
                                </p:cTn>
                              </p:par>
                            </p:childTnLst>
                          </p:cTn>
                        </p:par>
                        <p:par>
                          <p:cTn id="47" fill="hold">
                            <p:stCondLst>
                              <p:cond delay="1750"/>
                            </p:stCondLst>
                            <p:childTnLst>
                              <p:par>
                                <p:cTn id="48" presetID="2" presetClass="entr" presetSubtype="9" fill="hold" nodeType="afterEffect">
                                  <p:stCondLst>
                                    <p:cond delay="0"/>
                                  </p:stCondLst>
                                  <p:childTnLst>
                                    <p:set>
                                      <p:cBhvr>
                                        <p:cTn id="49" dur="1" fill="hold">
                                          <p:stCondLst>
                                            <p:cond delay="0"/>
                                          </p:stCondLst>
                                        </p:cTn>
                                        <p:tgtEl>
                                          <p:spTgt spid="110"/>
                                        </p:tgtEl>
                                        <p:attrNameLst>
                                          <p:attrName>style.visibility</p:attrName>
                                        </p:attrNameLst>
                                      </p:cBhvr>
                                      <p:to>
                                        <p:strVal val="visible"/>
                                      </p:to>
                                    </p:set>
                                    <p:anim calcmode="lin" valueType="num">
                                      <p:cBhvr additive="base">
                                        <p:cTn id="50" dur="1250" fill="hold"/>
                                        <p:tgtEl>
                                          <p:spTgt spid="110"/>
                                        </p:tgtEl>
                                        <p:attrNameLst>
                                          <p:attrName>ppt_x</p:attrName>
                                        </p:attrNameLst>
                                      </p:cBhvr>
                                      <p:tavLst>
                                        <p:tav tm="0">
                                          <p:val>
                                            <p:strVal val="0-#ppt_w/2"/>
                                          </p:val>
                                        </p:tav>
                                        <p:tav tm="100000">
                                          <p:val>
                                            <p:strVal val="#ppt_x"/>
                                          </p:val>
                                        </p:tav>
                                      </p:tavLst>
                                    </p:anim>
                                    <p:anim calcmode="lin" valueType="num">
                                      <p:cBhvr additive="base">
                                        <p:cTn id="51" dur="1250" fill="hold"/>
                                        <p:tgtEl>
                                          <p:spTgt spid="1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4" grpId="0"/>
      <p:bldP spid="115"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a:picLocks noChangeAspect="1"/>
          </p:cNvPicPr>
          <p:nvPr/>
        </p:nvPicPr>
        <p:blipFill rotWithShape="1">
          <a:blip r:embed="rId4">
            <a:extLst>
              <a:ext uri="{28A0092B-C50C-407E-A947-70E740481C1C}">
                <a14:useLocalDpi xmlns:a14="http://schemas.microsoft.com/office/drawing/2010/main" val="0"/>
              </a:ext>
            </a:extLst>
          </a:blip>
          <a:srcRect l="284" t="94" r="696" b="51823"/>
          <a:stretch/>
        </p:blipFill>
        <p:spPr>
          <a:xfrm>
            <a:off x="2355845" y="2229421"/>
            <a:ext cx="6611691" cy="2317218"/>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32055" y="1765577"/>
            <a:ext cx="9143999" cy="425168"/>
          </a:xfrm>
          <a:prstGeom prst="rect">
            <a:avLst/>
          </a:prstGeom>
          <a:noFill/>
          <a:ln>
            <a:noFill/>
          </a:ln>
        </p:spPr>
        <p:txBody>
          <a:bodyPr spcFirstLastPara="1" wrap="square" lIns="91425" tIns="91425" rIns="91425" bIns="91425" anchor="t" anchorCtr="0">
            <a:noAutofit/>
          </a:bodyPr>
          <a:lstStyle/>
          <a:p>
            <a:pPr lvl="0" indent="228600"/>
            <a:endParaRPr lang="en-US" sz="1600" dirty="0">
              <a:solidFill>
                <a:schemeClr val="bg2"/>
              </a:solidFill>
              <a:latin typeface="Roboto"/>
              <a:ea typeface="Roboto"/>
              <a:cs typeface="Roboto"/>
              <a:sym typeface="Roboto"/>
            </a:endParaRP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Roboto"/>
                <a:cs typeface="Roboto"/>
                <a:sym typeface="Caveat"/>
              </a:rPr>
              <a:t>Returning to the game</a:t>
            </a:r>
            <a:endParaRPr sz="2400" dirty="0">
              <a:latin typeface="Roboto"/>
              <a:ea typeface="Roboto"/>
              <a:cs typeface="Roboto"/>
              <a:sym typeface="Roboto"/>
            </a:endParaRPr>
          </a:p>
        </p:txBody>
      </p:sp>
      <p:sp>
        <p:nvSpPr>
          <p:cNvPr id="2" name="Rectangle 1"/>
          <p:cNvSpPr/>
          <p:nvPr/>
        </p:nvSpPr>
        <p:spPr>
          <a:xfrm>
            <a:off x="5749901" y="2424696"/>
            <a:ext cx="949299" cy="261610"/>
          </a:xfrm>
          <a:prstGeom prst="rect">
            <a:avLst/>
          </a:prstGeom>
        </p:spPr>
        <p:txBody>
          <a:bodyPr wrap="none">
            <a:spAutoFit/>
          </a:bodyPr>
          <a:lstStyle/>
          <a:p>
            <a:r>
              <a:rPr lang="en-US" sz="1050" dirty="0">
                <a:solidFill>
                  <a:schemeClr val="bg2"/>
                </a:solidFill>
                <a:latin typeface="Roboto"/>
                <a:ea typeface="Roboto"/>
                <a:cs typeface="Roboto"/>
                <a:sym typeface="Roboto"/>
              </a:rPr>
              <a:t>Holyoke HS </a:t>
            </a:r>
            <a:endParaRPr lang="en-US" sz="1050" dirty="0">
              <a:solidFill>
                <a:schemeClr val="bg2"/>
              </a:solidFill>
            </a:endParaRPr>
          </a:p>
        </p:txBody>
      </p:sp>
      <p:sp>
        <p:nvSpPr>
          <p:cNvPr id="3" name="Rectangle 2"/>
          <p:cNvSpPr/>
          <p:nvPr/>
        </p:nvSpPr>
        <p:spPr>
          <a:xfrm>
            <a:off x="5747848" y="2574693"/>
            <a:ext cx="739305" cy="246221"/>
          </a:xfrm>
          <a:prstGeom prst="rect">
            <a:avLst/>
          </a:prstGeom>
        </p:spPr>
        <p:txBody>
          <a:bodyPr wrap="none">
            <a:spAutoFit/>
          </a:bodyPr>
          <a:lstStyle/>
          <a:p>
            <a:r>
              <a:rPr lang="en-US" sz="1000" dirty="0">
                <a:solidFill>
                  <a:schemeClr val="bg2"/>
                </a:solidFill>
                <a:latin typeface="Roboto"/>
                <a:ea typeface="Roboto"/>
                <a:cs typeface="Roboto"/>
                <a:sym typeface="Roboto"/>
              </a:rPr>
              <a:t>Tigers HS</a:t>
            </a:r>
            <a:endParaRPr lang="en-US" sz="1000" dirty="0">
              <a:solidFill>
                <a:schemeClr val="bg2"/>
              </a:solidFill>
            </a:endParaRPr>
          </a:p>
        </p:txBody>
      </p:sp>
      <p:sp>
        <p:nvSpPr>
          <p:cNvPr id="9" name="Oval 8"/>
          <p:cNvSpPr/>
          <p:nvPr/>
        </p:nvSpPr>
        <p:spPr>
          <a:xfrm>
            <a:off x="7210927" y="2471389"/>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218949" y="2631810"/>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272043" y="2740327"/>
            <a:ext cx="684803" cy="307777"/>
          </a:xfrm>
          <a:prstGeom prst="rect">
            <a:avLst/>
          </a:prstGeom>
        </p:spPr>
        <p:txBody>
          <a:bodyPr wrap="none">
            <a:spAutoFit/>
          </a:bodyPr>
          <a:lstStyle/>
          <a:p>
            <a:r>
              <a:rPr lang="en-US" dirty="0">
                <a:solidFill>
                  <a:schemeClr val="bg2"/>
                </a:solidFill>
                <a:latin typeface="Roboto"/>
                <a:ea typeface="Roboto"/>
                <a:cs typeface="Roboto"/>
                <a:sym typeface="Roboto"/>
              </a:rPr>
              <a:t>Tigers</a:t>
            </a:r>
            <a:endParaRPr lang="en-US" dirty="0"/>
          </a:p>
        </p:txBody>
      </p:sp>
      <p:sp>
        <p:nvSpPr>
          <p:cNvPr id="19" name="Oval 18"/>
          <p:cNvSpPr/>
          <p:nvPr/>
        </p:nvSpPr>
        <p:spPr>
          <a:xfrm>
            <a:off x="5869549" y="2896848"/>
            <a:ext cx="228832" cy="118386"/>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2" name="TextBox 31"/>
          <p:cNvSpPr txBox="1"/>
          <p:nvPr/>
        </p:nvSpPr>
        <p:spPr>
          <a:xfrm>
            <a:off x="6469899" y="3276954"/>
            <a:ext cx="320206" cy="1079783"/>
          </a:xfrm>
          <a:prstGeom prst="rect">
            <a:avLst/>
          </a:prstGeom>
          <a:noFill/>
        </p:spPr>
        <p:txBody>
          <a:bodyPr wrap="square" rtlCol="0">
            <a:spAutoFit/>
          </a:bodyPr>
          <a:lstStyle/>
          <a:p>
            <a:pPr>
              <a:spcAft>
                <a:spcPts val="100"/>
              </a:spcAft>
            </a:pPr>
            <a:r>
              <a:rPr lang="en-US" sz="1000" dirty="0"/>
              <a:t>3</a:t>
            </a:r>
          </a:p>
          <a:p>
            <a:pPr>
              <a:spcAft>
                <a:spcPts val="100"/>
              </a:spcAft>
            </a:pPr>
            <a:r>
              <a:rPr lang="en-US" sz="1000" dirty="0"/>
              <a:t>7</a:t>
            </a:r>
          </a:p>
          <a:p>
            <a:pPr>
              <a:spcAft>
                <a:spcPts val="100"/>
              </a:spcAft>
            </a:pPr>
            <a:r>
              <a:rPr lang="en-US" sz="1000" dirty="0"/>
              <a:t>4</a:t>
            </a:r>
          </a:p>
          <a:p>
            <a:pPr>
              <a:spcAft>
                <a:spcPts val="100"/>
              </a:spcAft>
            </a:pPr>
            <a:r>
              <a:rPr lang="en-US" sz="1000" dirty="0"/>
              <a:t>1</a:t>
            </a:r>
          </a:p>
          <a:p>
            <a:pPr>
              <a:spcAft>
                <a:spcPts val="100"/>
              </a:spcAft>
            </a:pPr>
            <a:r>
              <a:rPr lang="en-US" sz="1000" dirty="0"/>
              <a:t>9</a:t>
            </a:r>
          </a:p>
          <a:p>
            <a:pPr>
              <a:spcAft>
                <a:spcPts val="100"/>
              </a:spcAft>
            </a:pPr>
            <a:r>
              <a:rPr lang="en-US" sz="1000" dirty="0"/>
              <a:t>2</a:t>
            </a:r>
          </a:p>
        </p:txBody>
      </p:sp>
      <p:sp>
        <p:nvSpPr>
          <p:cNvPr id="33" name="TextBox 32"/>
          <p:cNvSpPr txBox="1"/>
          <p:nvPr/>
        </p:nvSpPr>
        <p:spPr>
          <a:xfrm>
            <a:off x="6480822" y="2856338"/>
            <a:ext cx="456187" cy="276999"/>
          </a:xfrm>
          <a:prstGeom prst="rect">
            <a:avLst/>
          </a:prstGeom>
          <a:noFill/>
          <a:ln>
            <a:noFill/>
          </a:ln>
        </p:spPr>
        <p:txBody>
          <a:bodyPr wrap="square" rtlCol="0">
            <a:spAutoFit/>
          </a:bodyPr>
          <a:lstStyle/>
          <a:p>
            <a:r>
              <a:rPr lang="en-US" sz="1200" dirty="0">
                <a:solidFill>
                  <a:schemeClr val="bg2"/>
                </a:solidFill>
              </a:rPr>
              <a:t>5</a:t>
            </a:r>
          </a:p>
        </p:txBody>
      </p:sp>
      <p:sp>
        <p:nvSpPr>
          <p:cNvPr id="34" name="TextBox 33"/>
          <p:cNvSpPr txBox="1"/>
          <p:nvPr/>
        </p:nvSpPr>
        <p:spPr>
          <a:xfrm>
            <a:off x="2740109" y="3276954"/>
            <a:ext cx="320206" cy="1079783"/>
          </a:xfrm>
          <a:prstGeom prst="rect">
            <a:avLst/>
          </a:prstGeom>
          <a:noFill/>
        </p:spPr>
        <p:txBody>
          <a:bodyPr wrap="square" rtlCol="0">
            <a:spAutoFit/>
          </a:bodyPr>
          <a:lstStyle/>
          <a:p>
            <a:pPr>
              <a:spcAft>
                <a:spcPts val="100"/>
              </a:spcAft>
            </a:pPr>
            <a:r>
              <a:rPr lang="en-US" sz="1000" dirty="0">
                <a:solidFill>
                  <a:schemeClr val="bg2"/>
                </a:solidFill>
              </a:rPr>
              <a:t>4</a:t>
            </a:r>
          </a:p>
          <a:p>
            <a:pPr>
              <a:spcAft>
                <a:spcPts val="100"/>
              </a:spcAft>
            </a:pPr>
            <a:r>
              <a:rPr lang="en-US" sz="1000" dirty="0">
                <a:solidFill>
                  <a:schemeClr val="bg2"/>
                </a:solidFill>
              </a:rPr>
              <a:t>8</a:t>
            </a:r>
          </a:p>
          <a:p>
            <a:pPr>
              <a:spcAft>
                <a:spcPts val="100"/>
              </a:spcAft>
            </a:pPr>
            <a:r>
              <a:rPr lang="en-US" sz="1000" dirty="0">
                <a:solidFill>
                  <a:schemeClr val="bg2"/>
                </a:solidFill>
              </a:rPr>
              <a:t>2</a:t>
            </a:r>
          </a:p>
          <a:p>
            <a:pPr>
              <a:spcAft>
                <a:spcPts val="100"/>
              </a:spcAft>
            </a:pPr>
            <a:r>
              <a:rPr lang="en-US" sz="1000" dirty="0">
                <a:solidFill>
                  <a:schemeClr val="bg2"/>
                </a:solidFill>
              </a:rPr>
              <a:t>1</a:t>
            </a:r>
          </a:p>
          <a:p>
            <a:pPr>
              <a:spcAft>
                <a:spcPts val="100"/>
              </a:spcAft>
            </a:pPr>
            <a:r>
              <a:rPr lang="en-US" sz="1000" dirty="0">
                <a:solidFill>
                  <a:schemeClr val="bg2"/>
                </a:solidFill>
              </a:rPr>
              <a:t>3</a:t>
            </a:r>
          </a:p>
          <a:p>
            <a:pPr>
              <a:spcAft>
                <a:spcPts val="100"/>
              </a:spcAft>
            </a:pPr>
            <a:r>
              <a:rPr lang="en-US" sz="1000" dirty="0">
                <a:solidFill>
                  <a:schemeClr val="bg2"/>
                </a:solidFill>
              </a:rPr>
              <a:t>9</a:t>
            </a:r>
          </a:p>
        </p:txBody>
      </p:sp>
      <p:sp>
        <p:nvSpPr>
          <p:cNvPr id="35" name="TextBox 34"/>
          <p:cNvSpPr txBox="1"/>
          <p:nvPr/>
        </p:nvSpPr>
        <p:spPr>
          <a:xfrm>
            <a:off x="2740109" y="2851301"/>
            <a:ext cx="456187" cy="276999"/>
          </a:xfrm>
          <a:prstGeom prst="rect">
            <a:avLst/>
          </a:prstGeom>
          <a:noFill/>
        </p:spPr>
        <p:txBody>
          <a:bodyPr wrap="square" rtlCol="0">
            <a:spAutoFit/>
          </a:bodyPr>
          <a:lstStyle/>
          <a:p>
            <a:r>
              <a:rPr lang="en-US" sz="1200" dirty="0">
                <a:solidFill>
                  <a:schemeClr val="bg2"/>
                </a:solidFill>
              </a:rPr>
              <a:t>X</a:t>
            </a:r>
          </a:p>
        </p:txBody>
      </p:sp>
      <p:sp>
        <p:nvSpPr>
          <p:cNvPr id="20" name="Rectangle 19"/>
          <p:cNvSpPr/>
          <p:nvPr/>
        </p:nvSpPr>
        <p:spPr>
          <a:xfrm>
            <a:off x="3145428" y="2268709"/>
            <a:ext cx="923651"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3/14/20</a:t>
            </a:r>
          </a:p>
        </p:txBody>
      </p:sp>
      <p:sp>
        <p:nvSpPr>
          <p:cNvPr id="21" name="Rectangle 20"/>
          <p:cNvSpPr/>
          <p:nvPr/>
        </p:nvSpPr>
        <p:spPr>
          <a:xfrm>
            <a:off x="3609639" y="2429301"/>
            <a:ext cx="1433145" cy="261610"/>
          </a:xfrm>
          <a:prstGeom prst="rect">
            <a:avLst/>
          </a:prstGeom>
        </p:spPr>
        <p:txBody>
          <a:bodyPr wrap="square">
            <a:spAutoFit/>
          </a:bodyPr>
          <a:lstStyle/>
          <a:p>
            <a:r>
              <a:rPr lang="en-US" sz="1050" dirty="0">
                <a:solidFill>
                  <a:schemeClr val="bg2"/>
                </a:solidFill>
                <a:latin typeface="Roboto"/>
                <a:ea typeface="Roboto"/>
                <a:cs typeface="Roboto"/>
                <a:sym typeface="Roboto"/>
              </a:rPr>
              <a:t>Holyoke HS</a:t>
            </a:r>
            <a:endParaRPr lang="en-US" sz="1050" dirty="0">
              <a:solidFill>
                <a:schemeClr val="bg2"/>
              </a:solidFill>
            </a:endParaRPr>
          </a:p>
        </p:txBody>
      </p:sp>
      <p:sp>
        <p:nvSpPr>
          <p:cNvPr id="22" name="Rectangle 21"/>
          <p:cNvSpPr/>
          <p:nvPr/>
        </p:nvSpPr>
        <p:spPr>
          <a:xfrm>
            <a:off x="4891116" y="2431684"/>
            <a:ext cx="263214" cy="261610"/>
          </a:xfrm>
          <a:prstGeom prst="rect">
            <a:avLst/>
          </a:prstGeom>
        </p:spPr>
        <p:txBody>
          <a:bodyPr wrap="none">
            <a:spAutoFit/>
          </a:bodyPr>
          <a:lstStyle/>
          <a:p>
            <a:r>
              <a:rPr lang="en-US" sz="1050" dirty="0">
                <a:solidFill>
                  <a:schemeClr val="bg2"/>
                </a:solidFill>
                <a:latin typeface="Roboto"/>
                <a:ea typeface="Roboto"/>
                <a:cs typeface="Roboto"/>
                <a:sym typeface="Roboto"/>
              </a:rPr>
              <a:t>1</a:t>
            </a:r>
            <a:endParaRPr lang="en-US" sz="1050" dirty="0">
              <a:solidFill>
                <a:schemeClr val="bg2"/>
              </a:solidFill>
            </a:endParaRPr>
          </a:p>
        </p:txBody>
      </p:sp>
      <p:sp>
        <p:nvSpPr>
          <p:cNvPr id="23" name="Rectangle 22"/>
          <p:cNvSpPr/>
          <p:nvPr/>
        </p:nvSpPr>
        <p:spPr>
          <a:xfrm>
            <a:off x="4322463" y="2260605"/>
            <a:ext cx="922047"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6:30 pm</a:t>
            </a:r>
          </a:p>
        </p:txBody>
      </p:sp>
      <p:sp>
        <p:nvSpPr>
          <p:cNvPr id="24" name="Rectangle 23"/>
          <p:cNvSpPr/>
          <p:nvPr/>
        </p:nvSpPr>
        <p:spPr>
          <a:xfrm>
            <a:off x="3389560" y="2578534"/>
            <a:ext cx="1396536"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William Morgan</a:t>
            </a:r>
          </a:p>
        </p:txBody>
      </p:sp>
      <p:sp>
        <p:nvSpPr>
          <p:cNvPr id="25" name="Rectangle 24"/>
          <p:cNvSpPr/>
          <p:nvPr/>
        </p:nvSpPr>
        <p:spPr>
          <a:xfrm rot="655564">
            <a:off x="7772501" y="3242682"/>
            <a:ext cx="223138" cy="215444"/>
          </a:xfrm>
          <a:prstGeom prst="rect">
            <a:avLst/>
          </a:prstGeom>
          <a:ln>
            <a:noFill/>
          </a:ln>
        </p:spPr>
        <p:txBody>
          <a:bodyPr wrap="none">
            <a:spAutoFit/>
          </a:bodyPr>
          <a:lstStyle/>
          <a:p>
            <a:r>
              <a:rPr lang="en-US" sz="800" b="1" dirty="0">
                <a:solidFill>
                  <a:schemeClr val="bg2"/>
                </a:solidFill>
                <a:latin typeface="Roboto"/>
                <a:ea typeface="Roboto"/>
                <a:sym typeface="Roboto"/>
              </a:rPr>
              <a:t>/</a:t>
            </a:r>
            <a:endParaRPr lang="en-US" sz="800" b="1" dirty="0">
              <a:solidFill>
                <a:schemeClr val="bg2"/>
              </a:solidFill>
            </a:endParaRPr>
          </a:p>
        </p:txBody>
      </p:sp>
      <p:cxnSp>
        <p:nvCxnSpPr>
          <p:cNvPr id="7" name="Straight Connector 6"/>
          <p:cNvCxnSpPr/>
          <p:nvPr/>
        </p:nvCxnSpPr>
        <p:spPr>
          <a:xfrm rot="-540000" flipV="1">
            <a:off x="5731070" y="304810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 flipV="1">
            <a:off x="5732468" y="313339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 flipV="1">
            <a:off x="5740857" y="321728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 flipV="1">
            <a:off x="5740857" y="330117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556640" y="2742574"/>
            <a:ext cx="832279" cy="307777"/>
          </a:xfrm>
          <a:prstGeom prst="rect">
            <a:avLst/>
          </a:prstGeom>
        </p:spPr>
        <p:txBody>
          <a:bodyPr wrap="none">
            <a:spAutoFit/>
          </a:bodyPr>
          <a:lstStyle/>
          <a:p>
            <a:r>
              <a:rPr lang="en-US" dirty="0">
                <a:solidFill>
                  <a:schemeClr val="bg2"/>
                </a:solidFill>
                <a:latin typeface="Roboto"/>
                <a:ea typeface="Roboto"/>
                <a:cs typeface="Roboto"/>
                <a:sym typeface="Roboto"/>
              </a:rPr>
              <a:t>Holyoke</a:t>
            </a:r>
            <a:endParaRPr lang="en-US" dirty="0">
              <a:solidFill>
                <a:schemeClr val="bg2"/>
              </a:solidFill>
            </a:endParaRPr>
          </a:p>
        </p:txBody>
      </p:sp>
      <p:sp>
        <p:nvSpPr>
          <p:cNvPr id="30" name="TextBox 29"/>
          <p:cNvSpPr txBox="1"/>
          <p:nvPr/>
        </p:nvSpPr>
        <p:spPr>
          <a:xfrm>
            <a:off x="7814208" y="3250647"/>
            <a:ext cx="290007" cy="276999"/>
          </a:xfrm>
          <a:prstGeom prst="rect">
            <a:avLst/>
          </a:prstGeom>
          <a:noFill/>
          <a:ln>
            <a:noFill/>
          </a:ln>
        </p:spPr>
        <p:txBody>
          <a:bodyPr wrap="square" rtlCol="0">
            <a:spAutoFit/>
          </a:bodyPr>
          <a:lstStyle/>
          <a:p>
            <a:r>
              <a:rPr lang="en-US" sz="1200" dirty="0">
                <a:solidFill>
                  <a:schemeClr val="bg2"/>
                </a:solidFill>
              </a:rPr>
              <a:t>4</a:t>
            </a:r>
          </a:p>
        </p:txBody>
      </p:sp>
      <p:cxnSp>
        <p:nvCxnSpPr>
          <p:cNvPr id="39" name="Straight Connector 38"/>
          <p:cNvCxnSpPr/>
          <p:nvPr/>
        </p:nvCxnSpPr>
        <p:spPr>
          <a:xfrm rot="-540000" flipV="1">
            <a:off x="5200438" y="306932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 flipV="1">
            <a:off x="5192049" y="3163879"/>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 flipV="1">
            <a:off x="5204634" y="323164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rot="704574">
            <a:off x="4008979" y="3252424"/>
            <a:ext cx="367636" cy="246221"/>
          </a:xfrm>
          <a:prstGeom prst="rect">
            <a:avLst/>
          </a:prstGeom>
        </p:spPr>
        <p:txBody>
          <a:bodyPr wrap="square">
            <a:spAutoFit/>
          </a:bodyPr>
          <a:lstStyle/>
          <a:p>
            <a:r>
              <a:rPr lang="en-US" sz="1000" b="1" dirty="0">
                <a:solidFill>
                  <a:schemeClr val="bg2"/>
                </a:solidFill>
                <a:latin typeface="Roboto"/>
                <a:ea typeface="Roboto"/>
                <a:sym typeface="Roboto"/>
              </a:rPr>
              <a:t>/</a:t>
            </a:r>
            <a:endParaRPr lang="en-US" sz="1000" b="1" dirty="0">
              <a:solidFill>
                <a:schemeClr val="bg2"/>
              </a:solidFill>
            </a:endParaRPr>
          </a:p>
        </p:txBody>
      </p:sp>
      <p:cxnSp>
        <p:nvCxnSpPr>
          <p:cNvPr id="40" name="Straight Connector 39"/>
          <p:cNvCxnSpPr/>
          <p:nvPr/>
        </p:nvCxnSpPr>
        <p:spPr>
          <a:xfrm rot="-540000" flipV="1">
            <a:off x="5734539" y="338404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069079" y="3244712"/>
            <a:ext cx="290007" cy="276999"/>
          </a:xfrm>
          <a:prstGeom prst="rect">
            <a:avLst/>
          </a:prstGeom>
          <a:noFill/>
        </p:spPr>
        <p:txBody>
          <a:bodyPr wrap="square" rtlCol="0">
            <a:spAutoFit/>
          </a:bodyPr>
          <a:lstStyle/>
          <a:p>
            <a:r>
              <a:rPr lang="en-US" sz="1200" dirty="0">
                <a:solidFill>
                  <a:schemeClr val="bg2"/>
                </a:solidFill>
              </a:rPr>
              <a:t>3</a:t>
            </a:r>
          </a:p>
        </p:txBody>
      </p:sp>
      <p:cxnSp>
        <p:nvCxnSpPr>
          <p:cNvPr id="43" name="Straight Connector 42"/>
          <p:cNvCxnSpPr/>
          <p:nvPr/>
        </p:nvCxnSpPr>
        <p:spPr>
          <a:xfrm rot="-540000" flipV="1">
            <a:off x="5731070" y="348634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 flipV="1">
            <a:off x="5727600" y="3579348"/>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 flipV="1">
            <a:off x="5737330" y="363959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 flipV="1">
            <a:off x="5725401" y="381731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 flipV="1">
            <a:off x="5725402" y="373347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rot="909087">
            <a:off x="7770479" y="3380436"/>
            <a:ext cx="232756" cy="246221"/>
          </a:xfrm>
          <a:prstGeom prst="rect">
            <a:avLst/>
          </a:prstGeom>
          <a:ln>
            <a:noFill/>
          </a:ln>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0" name="Rectangle 49"/>
          <p:cNvSpPr/>
          <p:nvPr/>
        </p:nvSpPr>
        <p:spPr>
          <a:xfrm rot="909087">
            <a:off x="4030499" y="3398601"/>
            <a:ext cx="232756" cy="246221"/>
          </a:xfrm>
          <a:prstGeom prst="rect">
            <a:avLst/>
          </a:prstGeom>
        </p:spPr>
        <p:txBody>
          <a:bodyPr wrap="squar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1" name="Rectangle 50"/>
          <p:cNvSpPr/>
          <p:nvPr/>
        </p:nvSpPr>
        <p:spPr>
          <a:xfrm rot="909087">
            <a:off x="4022270" y="3743714"/>
            <a:ext cx="232756" cy="246221"/>
          </a:xfrm>
          <a:prstGeom prst="rect">
            <a:avLst/>
          </a:prstGeom>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2" name="Rectangle 51"/>
          <p:cNvSpPr/>
          <p:nvPr/>
        </p:nvSpPr>
        <p:spPr>
          <a:xfrm rot="909087">
            <a:off x="7767692" y="3734826"/>
            <a:ext cx="232756" cy="246221"/>
          </a:xfrm>
          <a:prstGeom prst="rect">
            <a:avLst/>
          </a:prstGeom>
          <a:ln>
            <a:noFill/>
          </a:ln>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3" name="Rectangle 52"/>
          <p:cNvSpPr/>
          <p:nvPr/>
        </p:nvSpPr>
        <p:spPr>
          <a:xfrm rot="909087">
            <a:off x="4026385" y="3577607"/>
            <a:ext cx="232756" cy="246221"/>
          </a:xfrm>
          <a:prstGeom prst="rect">
            <a:avLst/>
          </a:prstGeom>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4" name="Rectangle 53"/>
          <p:cNvSpPr/>
          <p:nvPr/>
        </p:nvSpPr>
        <p:spPr>
          <a:xfrm rot="909087">
            <a:off x="7767692" y="3577607"/>
            <a:ext cx="232756" cy="246221"/>
          </a:xfrm>
          <a:prstGeom prst="rect">
            <a:avLst/>
          </a:prstGeom>
          <a:ln>
            <a:noFill/>
          </a:ln>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cxnSp>
        <p:nvCxnSpPr>
          <p:cNvPr id="55" name="Straight Connector 54"/>
          <p:cNvCxnSpPr/>
          <p:nvPr/>
        </p:nvCxnSpPr>
        <p:spPr>
          <a:xfrm rot="-540000" flipV="1">
            <a:off x="5725401" y="3899399"/>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 flipV="1">
            <a:off x="5717226" y="400057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 flipV="1">
            <a:off x="5844724" y="3146203"/>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 flipV="1">
            <a:off x="5205322" y="331499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 flipV="1">
            <a:off x="5200438" y="348754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 flipV="1">
            <a:off x="5192427" y="340062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 flipV="1">
            <a:off x="5841586" y="306929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 flipV="1">
            <a:off x="5851483" y="322851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 flipV="1">
            <a:off x="5851484" y="331450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773852" y="3419865"/>
            <a:ext cx="497693" cy="276999"/>
          </a:xfrm>
          <a:prstGeom prst="rect">
            <a:avLst/>
          </a:prstGeom>
          <a:noFill/>
          <a:ln>
            <a:noFill/>
          </a:ln>
        </p:spPr>
        <p:txBody>
          <a:bodyPr wrap="square" rtlCol="0">
            <a:spAutoFit/>
          </a:bodyPr>
          <a:lstStyle/>
          <a:p>
            <a:r>
              <a:rPr lang="en-US" sz="1200" dirty="0">
                <a:solidFill>
                  <a:schemeClr val="bg2"/>
                </a:solidFill>
              </a:rPr>
              <a:t>10</a:t>
            </a:r>
          </a:p>
        </p:txBody>
      </p:sp>
      <p:sp>
        <p:nvSpPr>
          <p:cNvPr id="65" name="TextBox 64"/>
          <p:cNvSpPr txBox="1"/>
          <p:nvPr/>
        </p:nvSpPr>
        <p:spPr>
          <a:xfrm>
            <a:off x="4075629" y="3411476"/>
            <a:ext cx="497693" cy="276999"/>
          </a:xfrm>
          <a:prstGeom prst="rect">
            <a:avLst/>
          </a:prstGeom>
          <a:noFill/>
        </p:spPr>
        <p:txBody>
          <a:bodyPr wrap="square" rtlCol="0">
            <a:spAutoFit/>
          </a:bodyPr>
          <a:lstStyle/>
          <a:p>
            <a:r>
              <a:rPr lang="en-US" sz="1200" dirty="0">
                <a:solidFill>
                  <a:schemeClr val="bg2"/>
                </a:solidFill>
              </a:rPr>
              <a:t>4</a:t>
            </a:r>
          </a:p>
        </p:txBody>
      </p:sp>
      <p:sp>
        <p:nvSpPr>
          <p:cNvPr id="66" name="TextBox 65"/>
          <p:cNvSpPr txBox="1"/>
          <p:nvPr/>
        </p:nvSpPr>
        <p:spPr>
          <a:xfrm>
            <a:off x="4074757" y="3587727"/>
            <a:ext cx="497693" cy="276999"/>
          </a:xfrm>
          <a:prstGeom prst="rect">
            <a:avLst/>
          </a:prstGeom>
          <a:noFill/>
        </p:spPr>
        <p:txBody>
          <a:bodyPr wrap="square" rtlCol="0">
            <a:spAutoFit/>
          </a:bodyPr>
          <a:lstStyle/>
          <a:p>
            <a:r>
              <a:rPr lang="en-US" sz="1200" dirty="0">
                <a:solidFill>
                  <a:schemeClr val="bg2"/>
                </a:solidFill>
              </a:rPr>
              <a:t>5</a:t>
            </a:r>
          </a:p>
        </p:txBody>
      </p:sp>
      <p:sp>
        <p:nvSpPr>
          <p:cNvPr id="72" name="TextBox 71"/>
          <p:cNvSpPr txBox="1"/>
          <p:nvPr/>
        </p:nvSpPr>
        <p:spPr>
          <a:xfrm>
            <a:off x="7765463" y="3589083"/>
            <a:ext cx="497693" cy="276999"/>
          </a:xfrm>
          <a:prstGeom prst="rect">
            <a:avLst/>
          </a:prstGeom>
          <a:noFill/>
          <a:ln>
            <a:noFill/>
          </a:ln>
        </p:spPr>
        <p:txBody>
          <a:bodyPr wrap="square" rtlCol="0">
            <a:spAutoFit/>
          </a:bodyPr>
          <a:lstStyle/>
          <a:p>
            <a:r>
              <a:rPr lang="en-US" sz="1200" dirty="0">
                <a:solidFill>
                  <a:schemeClr val="bg2"/>
                </a:solidFill>
              </a:rPr>
              <a:t>13</a:t>
            </a:r>
          </a:p>
        </p:txBody>
      </p:sp>
      <p:sp>
        <p:nvSpPr>
          <p:cNvPr id="73" name="TextBox 72"/>
          <p:cNvSpPr txBox="1"/>
          <p:nvPr/>
        </p:nvSpPr>
        <p:spPr>
          <a:xfrm>
            <a:off x="7766871" y="3755535"/>
            <a:ext cx="497693" cy="276999"/>
          </a:xfrm>
          <a:prstGeom prst="rect">
            <a:avLst/>
          </a:prstGeom>
          <a:noFill/>
          <a:ln>
            <a:noFill/>
          </a:ln>
        </p:spPr>
        <p:txBody>
          <a:bodyPr wrap="square" rtlCol="0">
            <a:spAutoFit/>
          </a:bodyPr>
          <a:lstStyle/>
          <a:p>
            <a:r>
              <a:rPr lang="en-US" sz="1200" dirty="0">
                <a:solidFill>
                  <a:schemeClr val="bg2"/>
                </a:solidFill>
              </a:rPr>
              <a:t>16</a:t>
            </a:r>
          </a:p>
        </p:txBody>
      </p:sp>
      <p:cxnSp>
        <p:nvCxnSpPr>
          <p:cNvPr id="74" name="Straight Connector 73"/>
          <p:cNvCxnSpPr/>
          <p:nvPr/>
        </p:nvCxnSpPr>
        <p:spPr>
          <a:xfrm rot="-540000" flipV="1">
            <a:off x="5198728" y="357056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5" name="Google Shape;70;p13"/>
          <p:cNvSpPr txBox="1"/>
          <p:nvPr/>
        </p:nvSpPr>
        <p:spPr>
          <a:xfrm>
            <a:off x="-22357" y="1982185"/>
            <a:ext cx="2403633" cy="2916986"/>
          </a:xfrm>
          <a:prstGeom prst="rect">
            <a:avLst/>
          </a:prstGeom>
          <a:noFill/>
          <a:ln>
            <a:noFill/>
          </a:ln>
        </p:spPr>
        <p:txBody>
          <a:bodyPr spcFirstLastPara="1" wrap="square" lIns="91425" tIns="91425" rIns="91425" bIns="91425" anchor="t" anchorCtr="0">
            <a:noAutofit/>
          </a:bodyPr>
          <a:lstStyle/>
          <a:p>
            <a:pPr lvl="0"/>
            <a:endParaRPr lang="en-US" dirty="0">
              <a:solidFill>
                <a:srgbClr val="FF0000"/>
              </a:solidFill>
              <a:latin typeface="Roboto"/>
              <a:ea typeface="Roboto"/>
              <a:cs typeface="Roboto"/>
              <a:sym typeface="Roboto"/>
            </a:endParaRPr>
          </a:p>
          <a:p>
            <a:pPr lvl="0"/>
            <a:r>
              <a:rPr lang="en-US" dirty="0">
                <a:solidFill>
                  <a:schemeClr val="bg2"/>
                </a:solidFill>
                <a:latin typeface="Roboto"/>
                <a:ea typeface="Roboto"/>
                <a:cs typeface="Roboto"/>
                <a:sym typeface="Roboto"/>
              </a:rPr>
              <a:t>Mark points 19 &amp; 20 for Holyoke</a:t>
            </a:r>
          </a:p>
          <a:p>
            <a:pPr lvl="0"/>
            <a:endParaRPr lang="en-US" dirty="0">
              <a:solidFill>
                <a:srgbClr val="FF0000"/>
              </a:solidFill>
              <a:latin typeface="Roboto"/>
              <a:ea typeface="Roboto"/>
              <a:cs typeface="Roboto"/>
              <a:sym typeface="Roboto"/>
            </a:endParaRPr>
          </a:p>
          <a:p>
            <a:pPr lvl="0"/>
            <a:r>
              <a:rPr lang="en-US" dirty="0">
                <a:solidFill>
                  <a:srgbClr val="FF0000"/>
                </a:solidFill>
                <a:latin typeface="Roboto"/>
                <a:ea typeface="Roboto"/>
                <a:cs typeface="Roboto"/>
                <a:sym typeface="Roboto"/>
              </a:rPr>
              <a:t>Enter Exit Score</a:t>
            </a:r>
          </a:p>
          <a:p>
            <a:pPr lvl="0"/>
            <a:r>
              <a:rPr lang="en-US" dirty="0">
                <a:solidFill>
                  <a:srgbClr val="FF0000"/>
                </a:solidFill>
                <a:latin typeface="Roboto"/>
                <a:ea typeface="Roboto"/>
                <a:cs typeface="Roboto"/>
                <a:sym typeface="Roboto"/>
              </a:rPr>
              <a:t>Award Side-out point </a:t>
            </a:r>
          </a:p>
          <a:p>
            <a:pPr lvl="0"/>
            <a:r>
              <a:rPr lang="en-US" dirty="0">
                <a:solidFill>
                  <a:srgbClr val="FF0000"/>
                </a:solidFill>
                <a:latin typeface="Roboto"/>
                <a:ea typeface="Roboto"/>
                <a:cs typeface="Roboto"/>
                <a:sym typeface="Roboto"/>
              </a:rPr>
              <a:t>Determine next server</a:t>
            </a:r>
          </a:p>
          <a:p>
            <a:pPr lvl="0"/>
            <a:endParaRPr lang="en-US" dirty="0">
              <a:solidFill>
                <a:srgbClr val="FF0000"/>
              </a:solidFill>
              <a:latin typeface="Roboto"/>
              <a:ea typeface="Roboto"/>
              <a:cs typeface="Roboto"/>
              <a:sym typeface="Roboto"/>
            </a:endParaRPr>
          </a:p>
          <a:p>
            <a:pPr lvl="0"/>
            <a:r>
              <a:rPr lang="en-US" dirty="0">
                <a:solidFill>
                  <a:schemeClr val="bg2"/>
                </a:solidFill>
                <a:latin typeface="Roboto"/>
                <a:ea typeface="Roboto"/>
                <a:cs typeface="Roboto"/>
                <a:sym typeface="Roboto"/>
              </a:rPr>
              <a:t>In this case, Round 1 is complete and servers will be attempting their 2</a:t>
            </a:r>
            <a:r>
              <a:rPr lang="en-US" baseline="30000" dirty="0">
                <a:solidFill>
                  <a:schemeClr val="bg2"/>
                </a:solidFill>
                <a:latin typeface="Roboto"/>
                <a:ea typeface="Roboto"/>
                <a:cs typeface="Roboto"/>
                <a:sym typeface="Roboto"/>
              </a:rPr>
              <a:t>nd</a:t>
            </a:r>
            <a:r>
              <a:rPr lang="en-US" dirty="0">
                <a:solidFill>
                  <a:schemeClr val="bg2"/>
                </a:solidFill>
                <a:latin typeface="Roboto"/>
                <a:ea typeface="Roboto"/>
                <a:cs typeface="Roboto"/>
                <a:sym typeface="Roboto"/>
              </a:rPr>
              <a:t> round of serves….</a:t>
            </a:r>
            <a:br>
              <a:rPr lang="en-US" dirty="0">
                <a:solidFill>
                  <a:schemeClr val="bg2"/>
                </a:solidFill>
                <a:latin typeface="Roboto"/>
                <a:ea typeface="Roboto"/>
                <a:cs typeface="Roboto"/>
                <a:sym typeface="Roboto"/>
              </a:rPr>
            </a:br>
            <a:r>
              <a:rPr lang="en-US" dirty="0">
                <a:solidFill>
                  <a:schemeClr val="bg2"/>
                </a:solidFill>
                <a:latin typeface="Roboto"/>
                <a:ea typeface="Roboto"/>
                <a:cs typeface="Roboto"/>
                <a:sym typeface="Roboto"/>
              </a:rPr>
              <a:t>So, we start at the top again</a:t>
            </a:r>
            <a:endParaRPr lang="en-US" dirty="0">
              <a:solidFill>
                <a:srgbClr val="FF0000"/>
              </a:solidFill>
              <a:latin typeface="Roboto"/>
              <a:ea typeface="Roboto"/>
              <a:cs typeface="Roboto"/>
              <a:sym typeface="Roboto"/>
            </a:endParaRPr>
          </a:p>
        </p:txBody>
      </p:sp>
      <p:sp>
        <p:nvSpPr>
          <p:cNvPr id="76" name="TextBox 75"/>
          <p:cNvSpPr txBox="1"/>
          <p:nvPr/>
        </p:nvSpPr>
        <p:spPr>
          <a:xfrm>
            <a:off x="5624008" y="4100177"/>
            <a:ext cx="609012" cy="276999"/>
          </a:xfrm>
          <a:prstGeom prst="rect">
            <a:avLst/>
          </a:prstGeom>
          <a:noFill/>
          <a:ln>
            <a:noFill/>
          </a:ln>
        </p:spPr>
        <p:txBody>
          <a:bodyPr wrap="square" rtlCol="0">
            <a:spAutoFit/>
          </a:bodyPr>
          <a:lstStyle/>
          <a:p>
            <a:r>
              <a:rPr lang="en-US" sz="1200" dirty="0">
                <a:solidFill>
                  <a:schemeClr val="bg2"/>
                </a:solidFill>
              </a:rPr>
              <a:t>16 10</a:t>
            </a:r>
          </a:p>
        </p:txBody>
      </p:sp>
      <p:sp>
        <p:nvSpPr>
          <p:cNvPr id="77" name="TextBox 76"/>
          <p:cNvSpPr txBox="1"/>
          <p:nvPr/>
        </p:nvSpPr>
        <p:spPr>
          <a:xfrm>
            <a:off x="5615292" y="4312509"/>
            <a:ext cx="609012" cy="276999"/>
          </a:xfrm>
          <a:prstGeom prst="rect">
            <a:avLst/>
          </a:prstGeom>
          <a:noFill/>
          <a:ln>
            <a:noFill/>
          </a:ln>
        </p:spPr>
        <p:txBody>
          <a:bodyPr wrap="square" rtlCol="0">
            <a:spAutoFit/>
          </a:bodyPr>
          <a:lstStyle/>
          <a:p>
            <a:r>
              <a:rPr lang="en-US" sz="1200" dirty="0">
                <a:solidFill>
                  <a:schemeClr val="bg2"/>
                </a:solidFill>
              </a:rPr>
              <a:t>16 14</a:t>
            </a:r>
          </a:p>
        </p:txBody>
      </p:sp>
      <p:cxnSp>
        <p:nvCxnSpPr>
          <p:cNvPr id="79" name="Straight Connector 78"/>
          <p:cNvCxnSpPr/>
          <p:nvPr/>
        </p:nvCxnSpPr>
        <p:spPr>
          <a:xfrm rot="-540000" flipV="1">
            <a:off x="5198727" y="3656451"/>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 flipV="1">
            <a:off x="5201128" y="373279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 flipV="1">
            <a:off x="5212888" y="380978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 flipV="1">
            <a:off x="5191648" y="3891948"/>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 flipV="1">
            <a:off x="5194049" y="396829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 flipV="1">
            <a:off x="5329662" y="305440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 flipV="1">
            <a:off x="5331060" y="312313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684649" y="3226547"/>
            <a:ext cx="290007" cy="276999"/>
          </a:xfrm>
          <a:prstGeom prst="rect">
            <a:avLst/>
          </a:prstGeom>
          <a:noFill/>
          <a:ln>
            <a:noFill/>
          </a:ln>
        </p:spPr>
        <p:txBody>
          <a:bodyPr wrap="square" rtlCol="0">
            <a:spAutoFit/>
          </a:bodyPr>
          <a:lstStyle/>
          <a:p>
            <a:r>
              <a:rPr lang="en-US" sz="1200" dirty="0">
                <a:solidFill>
                  <a:schemeClr val="bg2"/>
                </a:solidFill>
              </a:rPr>
              <a:t>6</a:t>
            </a:r>
          </a:p>
        </p:txBody>
      </p:sp>
      <p:cxnSp>
        <p:nvCxnSpPr>
          <p:cNvPr id="87" name="Straight Connector 86"/>
          <p:cNvCxnSpPr/>
          <p:nvPr/>
        </p:nvCxnSpPr>
        <p:spPr>
          <a:xfrm rot="-540000" flipV="1">
            <a:off x="6425504" y="4370883"/>
            <a:ext cx="110637"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 flipV="1">
            <a:off x="5340024" y="321666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 flipV="1">
            <a:off x="5333642" y="330213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4024705" y="3765156"/>
            <a:ext cx="497693" cy="276999"/>
          </a:xfrm>
          <a:prstGeom prst="rect">
            <a:avLst/>
          </a:prstGeom>
          <a:noFill/>
        </p:spPr>
        <p:txBody>
          <a:bodyPr wrap="square" rtlCol="0">
            <a:spAutoFit/>
          </a:bodyPr>
          <a:lstStyle/>
          <a:p>
            <a:r>
              <a:rPr lang="en-US" sz="1200" dirty="0">
                <a:solidFill>
                  <a:schemeClr val="bg2"/>
                </a:solidFill>
              </a:rPr>
              <a:t>16</a:t>
            </a:r>
          </a:p>
        </p:txBody>
      </p:sp>
      <p:cxnSp>
        <p:nvCxnSpPr>
          <p:cNvPr id="92" name="Straight Connector 91"/>
          <p:cNvCxnSpPr/>
          <p:nvPr/>
        </p:nvCxnSpPr>
        <p:spPr>
          <a:xfrm rot="-540000" flipV="1">
            <a:off x="5856739" y="3386979"/>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3" name="Isosceles Triangle 92"/>
          <p:cNvSpPr/>
          <p:nvPr/>
        </p:nvSpPr>
        <p:spPr>
          <a:xfrm>
            <a:off x="6236959" y="3970444"/>
            <a:ext cx="192608" cy="158568"/>
          </a:xfrm>
          <a:prstGeom prst="triangl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95" name="Straight Connector 94"/>
          <p:cNvCxnSpPr/>
          <p:nvPr/>
        </p:nvCxnSpPr>
        <p:spPr>
          <a:xfrm rot="-540000" flipV="1">
            <a:off x="7827244" y="3984989"/>
            <a:ext cx="109083"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4" name="Isosceles Triangle 93"/>
          <p:cNvSpPr/>
          <p:nvPr/>
        </p:nvSpPr>
        <p:spPr>
          <a:xfrm>
            <a:off x="5883627" y="3464590"/>
            <a:ext cx="73218" cy="87000"/>
          </a:xfrm>
          <a:prstGeom prst="triangl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6" name="Isosceles Triangle 95"/>
          <p:cNvSpPr/>
          <p:nvPr/>
        </p:nvSpPr>
        <p:spPr>
          <a:xfrm>
            <a:off x="5876636" y="3549878"/>
            <a:ext cx="73218" cy="87000"/>
          </a:xfrm>
          <a:prstGeom prst="triangl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7" name="TextBox 96"/>
          <p:cNvSpPr txBox="1"/>
          <p:nvPr/>
        </p:nvSpPr>
        <p:spPr>
          <a:xfrm>
            <a:off x="7765463" y="3932710"/>
            <a:ext cx="497693" cy="276999"/>
          </a:xfrm>
          <a:prstGeom prst="rect">
            <a:avLst/>
          </a:prstGeom>
          <a:noFill/>
        </p:spPr>
        <p:txBody>
          <a:bodyPr wrap="square" rtlCol="0">
            <a:spAutoFit/>
          </a:bodyPr>
          <a:lstStyle/>
          <a:p>
            <a:r>
              <a:rPr lang="en-US" sz="1200" dirty="0">
                <a:solidFill>
                  <a:schemeClr val="bg2"/>
                </a:solidFill>
              </a:rPr>
              <a:t>19</a:t>
            </a:r>
          </a:p>
        </p:txBody>
      </p:sp>
      <p:cxnSp>
        <p:nvCxnSpPr>
          <p:cNvPr id="98" name="Straight Connector 97"/>
          <p:cNvCxnSpPr/>
          <p:nvPr/>
        </p:nvCxnSpPr>
        <p:spPr>
          <a:xfrm rot="-540000" flipV="1">
            <a:off x="5337672" y="3396248"/>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2909710" y="3914927"/>
            <a:ext cx="352357" cy="246221"/>
          </a:xfrm>
          <a:prstGeom prst="rect">
            <a:avLst/>
          </a:prstGeom>
          <a:noFill/>
          <a:ln>
            <a:noFill/>
          </a:ln>
        </p:spPr>
        <p:txBody>
          <a:bodyPr wrap="square" rtlCol="0">
            <a:spAutoFit/>
          </a:bodyPr>
          <a:lstStyle/>
          <a:p>
            <a:r>
              <a:rPr lang="en-US" sz="1000" dirty="0">
                <a:solidFill>
                  <a:schemeClr val="bg2"/>
                </a:solidFill>
              </a:rPr>
              <a:t>11</a:t>
            </a:r>
          </a:p>
        </p:txBody>
      </p:sp>
      <p:sp>
        <p:nvSpPr>
          <p:cNvPr id="99" name="TextBox 98"/>
          <p:cNvSpPr txBox="1"/>
          <p:nvPr/>
        </p:nvSpPr>
        <p:spPr>
          <a:xfrm>
            <a:off x="2953226" y="3581200"/>
            <a:ext cx="352357" cy="246221"/>
          </a:xfrm>
          <a:prstGeom prst="rect">
            <a:avLst/>
          </a:prstGeom>
          <a:noFill/>
          <a:ln>
            <a:noFill/>
          </a:ln>
        </p:spPr>
        <p:txBody>
          <a:bodyPr wrap="square" rtlCol="0">
            <a:spAutoFit/>
          </a:bodyPr>
          <a:lstStyle/>
          <a:p>
            <a:r>
              <a:rPr lang="en-US" sz="1000" dirty="0">
                <a:solidFill>
                  <a:schemeClr val="bg2"/>
                </a:solidFill>
              </a:rPr>
              <a:t>7</a:t>
            </a:r>
          </a:p>
        </p:txBody>
      </p:sp>
      <p:cxnSp>
        <p:nvCxnSpPr>
          <p:cNvPr id="100" name="Straight Connector 99"/>
          <p:cNvCxnSpPr/>
          <p:nvPr/>
        </p:nvCxnSpPr>
        <p:spPr>
          <a:xfrm rot="-540000" flipV="1">
            <a:off x="2676075" y="4371614"/>
            <a:ext cx="110637"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 flipV="1">
            <a:off x="2820086" y="4364623"/>
            <a:ext cx="110637"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 flipV="1">
            <a:off x="5867577" y="364092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 flipV="1">
            <a:off x="4082225" y="3980480"/>
            <a:ext cx="104225" cy="7260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4031466" y="3925090"/>
            <a:ext cx="497693" cy="276999"/>
          </a:xfrm>
          <a:prstGeom prst="rect">
            <a:avLst/>
          </a:prstGeom>
          <a:noFill/>
        </p:spPr>
        <p:txBody>
          <a:bodyPr wrap="square" rtlCol="0">
            <a:spAutoFit/>
          </a:bodyPr>
          <a:lstStyle/>
          <a:p>
            <a:r>
              <a:rPr lang="en-US" sz="1200" dirty="0">
                <a:solidFill>
                  <a:schemeClr val="bg2"/>
                </a:solidFill>
              </a:rPr>
              <a:t>17</a:t>
            </a:r>
          </a:p>
        </p:txBody>
      </p:sp>
      <p:cxnSp>
        <p:nvCxnSpPr>
          <p:cNvPr id="106" name="Straight Connector 105"/>
          <p:cNvCxnSpPr/>
          <p:nvPr/>
        </p:nvCxnSpPr>
        <p:spPr>
          <a:xfrm rot="-540000" flipV="1">
            <a:off x="5330097" y="347493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540000" flipV="1">
            <a:off x="7842561" y="4156865"/>
            <a:ext cx="84439" cy="7260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7771758" y="4097124"/>
            <a:ext cx="497693" cy="276999"/>
          </a:xfrm>
          <a:prstGeom prst="rect">
            <a:avLst/>
          </a:prstGeom>
          <a:noFill/>
        </p:spPr>
        <p:txBody>
          <a:bodyPr wrap="square" rtlCol="0">
            <a:spAutoFit/>
          </a:bodyPr>
          <a:lstStyle/>
          <a:p>
            <a:r>
              <a:rPr lang="en-US" sz="1200" dirty="0">
                <a:solidFill>
                  <a:schemeClr val="bg2"/>
                </a:solidFill>
              </a:rPr>
              <a:t>20</a:t>
            </a:r>
          </a:p>
        </p:txBody>
      </p:sp>
      <p:cxnSp>
        <p:nvCxnSpPr>
          <p:cNvPr id="110" name="Straight Connector 109"/>
          <p:cNvCxnSpPr/>
          <p:nvPr/>
        </p:nvCxnSpPr>
        <p:spPr>
          <a:xfrm rot="-540000" flipV="1">
            <a:off x="4110894" y="4158072"/>
            <a:ext cx="84439" cy="7260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11" name="Google Shape;70;p13"/>
          <p:cNvSpPr txBox="1"/>
          <p:nvPr/>
        </p:nvSpPr>
        <p:spPr>
          <a:xfrm>
            <a:off x="185479" y="1715710"/>
            <a:ext cx="9044987" cy="425168"/>
          </a:xfrm>
          <a:prstGeom prst="rect">
            <a:avLst/>
          </a:prstGeom>
          <a:noFill/>
          <a:ln>
            <a:noFill/>
          </a:ln>
        </p:spPr>
        <p:txBody>
          <a:bodyPr spcFirstLastPara="1" wrap="square" lIns="91425" tIns="91425" rIns="91425" bIns="91425" anchor="t" anchorCtr="0">
            <a:noAutofit/>
          </a:bodyPr>
          <a:lstStyle/>
          <a:p>
            <a:pPr lvl="0" indent="228600"/>
            <a:r>
              <a:rPr lang="en-US" sz="1600" dirty="0">
                <a:solidFill>
                  <a:srgbClr val="FF0000"/>
                </a:solidFill>
                <a:latin typeface="Roboto"/>
                <a:ea typeface="Roboto"/>
                <a:cs typeface="Roboto"/>
                <a:sym typeface="Roboto"/>
              </a:rPr>
              <a:t>#9 for Holyoke serves and scores points 19 &amp; 20 before the Tigers win a rally.</a:t>
            </a:r>
          </a:p>
        </p:txBody>
      </p:sp>
      <p:sp>
        <p:nvSpPr>
          <p:cNvPr id="114" name="TextBox 113"/>
          <p:cNvSpPr txBox="1"/>
          <p:nvPr/>
        </p:nvSpPr>
        <p:spPr>
          <a:xfrm>
            <a:off x="3095666" y="3966659"/>
            <a:ext cx="352357" cy="246221"/>
          </a:xfrm>
          <a:prstGeom prst="rect">
            <a:avLst/>
          </a:prstGeom>
          <a:noFill/>
          <a:ln>
            <a:noFill/>
          </a:ln>
        </p:spPr>
        <p:txBody>
          <a:bodyPr wrap="square" rtlCol="0">
            <a:spAutoFit/>
          </a:bodyPr>
          <a:lstStyle/>
          <a:p>
            <a:r>
              <a:rPr lang="en-US" sz="1000" dirty="0">
                <a:solidFill>
                  <a:schemeClr val="bg2"/>
                </a:solidFill>
              </a:rPr>
              <a:t>3</a:t>
            </a:r>
          </a:p>
        </p:txBody>
      </p:sp>
      <p:sp>
        <p:nvSpPr>
          <p:cNvPr id="115" name="TextBox 114"/>
          <p:cNvSpPr txBox="1"/>
          <p:nvPr/>
        </p:nvSpPr>
        <p:spPr>
          <a:xfrm>
            <a:off x="3097013" y="3624035"/>
            <a:ext cx="352357" cy="246221"/>
          </a:xfrm>
          <a:prstGeom prst="rect">
            <a:avLst/>
          </a:prstGeom>
          <a:noFill/>
          <a:ln>
            <a:noFill/>
          </a:ln>
        </p:spPr>
        <p:txBody>
          <a:bodyPr wrap="square" rtlCol="0">
            <a:spAutoFit/>
          </a:bodyPr>
          <a:lstStyle/>
          <a:p>
            <a:r>
              <a:rPr lang="en-US" sz="1000" dirty="0">
                <a:solidFill>
                  <a:schemeClr val="bg2"/>
                </a:solidFill>
              </a:rPr>
              <a:t>2</a:t>
            </a:r>
          </a:p>
        </p:txBody>
      </p:sp>
      <p:cxnSp>
        <p:nvCxnSpPr>
          <p:cNvPr id="116" name="Straight Connector 115"/>
          <p:cNvCxnSpPr/>
          <p:nvPr/>
        </p:nvCxnSpPr>
        <p:spPr>
          <a:xfrm rot="-540000" flipV="1">
            <a:off x="2946149" y="4363360"/>
            <a:ext cx="110637"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 flipV="1">
            <a:off x="3081720" y="4373894"/>
            <a:ext cx="110637"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 flipV="1">
            <a:off x="5881273" y="3732244"/>
            <a:ext cx="84439" cy="7260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 flipV="1">
            <a:off x="5322725" y="3560237"/>
            <a:ext cx="121701"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540000" flipV="1">
            <a:off x="5341067" y="3645795"/>
            <a:ext cx="121701"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4031466" y="4100082"/>
            <a:ext cx="497693" cy="276999"/>
          </a:xfrm>
          <a:prstGeom prst="rect">
            <a:avLst/>
          </a:prstGeom>
          <a:noFill/>
        </p:spPr>
        <p:txBody>
          <a:bodyPr wrap="square" rtlCol="0">
            <a:spAutoFit/>
          </a:bodyPr>
          <a:lstStyle/>
          <a:p>
            <a:r>
              <a:rPr lang="en-US" sz="1200" dirty="0">
                <a:solidFill>
                  <a:srgbClr val="FF0000"/>
                </a:solidFill>
              </a:rPr>
              <a:t>20</a:t>
            </a:r>
          </a:p>
        </p:txBody>
      </p:sp>
      <p:cxnSp>
        <p:nvCxnSpPr>
          <p:cNvPr id="118" name="Straight Arrow Connector 117"/>
          <p:cNvCxnSpPr/>
          <p:nvPr/>
        </p:nvCxnSpPr>
        <p:spPr>
          <a:xfrm flipV="1">
            <a:off x="1711354" y="3397052"/>
            <a:ext cx="6435531" cy="1073484"/>
          </a:xfrm>
          <a:prstGeom prst="straightConnector1">
            <a:avLst/>
          </a:prstGeom>
          <a:ln w="22225">
            <a:solidFill>
              <a:srgbClr val="FF000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H="1">
            <a:off x="6907439" y="3354297"/>
            <a:ext cx="1184206" cy="0"/>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141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999"/>
                                          </p:stCondLst>
                                        </p:cTn>
                                        <p:tgtEl>
                                          <p:spTgt spid="111"/>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500"/>
                                  </p:stCondLst>
                                  <p:childTnLst>
                                    <p:set>
                                      <p:cBhvr>
                                        <p:cTn id="9" dur="1" fill="hold">
                                          <p:stCondLst>
                                            <p:cond delay="749"/>
                                          </p:stCondLst>
                                        </p:cTn>
                                        <p:tgtEl>
                                          <p:spTgt spid="75">
                                            <p:txEl>
                                              <p:pRg st="1" end="1"/>
                                            </p:txEl>
                                          </p:spTgt>
                                        </p:tgtEl>
                                        <p:attrNameLst>
                                          <p:attrName>style.visibility</p:attrName>
                                        </p:attrNameLst>
                                      </p:cBhvr>
                                      <p:to>
                                        <p:strVal val="visible"/>
                                      </p:to>
                                    </p:set>
                                  </p:childTnLst>
                                </p:cTn>
                              </p:par>
                              <p:par>
                                <p:cTn id="10" presetID="26" presetClass="entr" presetSubtype="0" fill="hold" nodeType="withEffect">
                                  <p:stCondLst>
                                    <p:cond delay="2250"/>
                                  </p:stCondLst>
                                  <p:childTnLst>
                                    <p:set>
                                      <p:cBhvr>
                                        <p:cTn id="11" dur="1" fill="hold">
                                          <p:stCondLst>
                                            <p:cond delay="0"/>
                                          </p:stCondLst>
                                        </p:cTn>
                                        <p:tgtEl>
                                          <p:spTgt spid="108"/>
                                        </p:tgtEl>
                                        <p:attrNameLst>
                                          <p:attrName>style.visibility</p:attrName>
                                        </p:attrNameLst>
                                      </p:cBhvr>
                                      <p:to>
                                        <p:strVal val="visible"/>
                                      </p:to>
                                    </p:set>
                                    <p:animEffect transition="in" filter="wipe(down)">
                                      <p:cBhvr>
                                        <p:cTn id="12" dur="580">
                                          <p:stCondLst>
                                            <p:cond delay="0"/>
                                          </p:stCondLst>
                                        </p:cTn>
                                        <p:tgtEl>
                                          <p:spTgt spid="108"/>
                                        </p:tgtEl>
                                      </p:cBhvr>
                                    </p:animEffect>
                                    <p:anim calcmode="lin" valueType="num">
                                      <p:cBhvr>
                                        <p:cTn id="13" dur="1822" tmFilter="0,0; 0.14,0.36; 0.43,0.73; 0.71,0.91; 1.0,1.0">
                                          <p:stCondLst>
                                            <p:cond delay="0"/>
                                          </p:stCondLst>
                                        </p:cTn>
                                        <p:tgtEl>
                                          <p:spTgt spid="10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8"/>
                                        </p:tgtEl>
                                        <p:attrNameLst>
                                          <p:attrName>ppt_y</p:attrName>
                                        </p:attrNameLst>
                                      </p:cBhvr>
                                      <p:tavLst>
                                        <p:tav tm="0" fmla="#ppt_y-sin(pi*$)/81">
                                          <p:val>
                                            <p:fltVal val="0"/>
                                          </p:val>
                                        </p:tav>
                                        <p:tav tm="100000">
                                          <p:val>
                                            <p:fltVal val="1"/>
                                          </p:val>
                                        </p:tav>
                                      </p:tavLst>
                                    </p:anim>
                                    <p:animScale>
                                      <p:cBhvr>
                                        <p:cTn id="18" dur="26">
                                          <p:stCondLst>
                                            <p:cond delay="650"/>
                                          </p:stCondLst>
                                        </p:cTn>
                                        <p:tgtEl>
                                          <p:spTgt spid="108"/>
                                        </p:tgtEl>
                                      </p:cBhvr>
                                      <p:to x="100000" y="60000"/>
                                    </p:animScale>
                                    <p:animScale>
                                      <p:cBhvr>
                                        <p:cTn id="19" dur="166" decel="50000">
                                          <p:stCondLst>
                                            <p:cond delay="676"/>
                                          </p:stCondLst>
                                        </p:cTn>
                                        <p:tgtEl>
                                          <p:spTgt spid="108"/>
                                        </p:tgtEl>
                                      </p:cBhvr>
                                      <p:to x="100000" y="100000"/>
                                    </p:animScale>
                                    <p:animScale>
                                      <p:cBhvr>
                                        <p:cTn id="20" dur="26">
                                          <p:stCondLst>
                                            <p:cond delay="1312"/>
                                          </p:stCondLst>
                                        </p:cTn>
                                        <p:tgtEl>
                                          <p:spTgt spid="108"/>
                                        </p:tgtEl>
                                      </p:cBhvr>
                                      <p:to x="100000" y="80000"/>
                                    </p:animScale>
                                    <p:animScale>
                                      <p:cBhvr>
                                        <p:cTn id="21" dur="166" decel="50000">
                                          <p:stCondLst>
                                            <p:cond delay="1338"/>
                                          </p:stCondLst>
                                        </p:cTn>
                                        <p:tgtEl>
                                          <p:spTgt spid="108"/>
                                        </p:tgtEl>
                                      </p:cBhvr>
                                      <p:to x="100000" y="100000"/>
                                    </p:animScale>
                                    <p:animScale>
                                      <p:cBhvr>
                                        <p:cTn id="22" dur="26">
                                          <p:stCondLst>
                                            <p:cond delay="1642"/>
                                          </p:stCondLst>
                                        </p:cTn>
                                        <p:tgtEl>
                                          <p:spTgt spid="108"/>
                                        </p:tgtEl>
                                      </p:cBhvr>
                                      <p:to x="100000" y="90000"/>
                                    </p:animScale>
                                    <p:animScale>
                                      <p:cBhvr>
                                        <p:cTn id="23" dur="166" decel="50000">
                                          <p:stCondLst>
                                            <p:cond delay="1668"/>
                                          </p:stCondLst>
                                        </p:cTn>
                                        <p:tgtEl>
                                          <p:spTgt spid="108"/>
                                        </p:tgtEl>
                                      </p:cBhvr>
                                      <p:to x="100000" y="100000"/>
                                    </p:animScale>
                                    <p:animScale>
                                      <p:cBhvr>
                                        <p:cTn id="24" dur="26">
                                          <p:stCondLst>
                                            <p:cond delay="1808"/>
                                          </p:stCondLst>
                                        </p:cTn>
                                        <p:tgtEl>
                                          <p:spTgt spid="108"/>
                                        </p:tgtEl>
                                      </p:cBhvr>
                                      <p:to x="100000" y="95000"/>
                                    </p:animScale>
                                    <p:animScale>
                                      <p:cBhvr>
                                        <p:cTn id="25" dur="166" decel="50000">
                                          <p:stCondLst>
                                            <p:cond delay="1834"/>
                                          </p:stCondLst>
                                        </p:cTn>
                                        <p:tgtEl>
                                          <p:spTgt spid="108"/>
                                        </p:tgtEl>
                                      </p:cBhvr>
                                      <p:to x="100000" y="100000"/>
                                    </p:animScale>
                                  </p:childTnLst>
                                </p:cTn>
                              </p:par>
                              <p:par>
                                <p:cTn id="26" presetID="26" presetClass="entr" presetSubtype="0" fill="hold" nodeType="withEffect">
                                  <p:stCondLst>
                                    <p:cond delay="2500"/>
                                  </p:stCondLst>
                                  <p:childTnLst>
                                    <p:set>
                                      <p:cBhvr>
                                        <p:cTn id="27" dur="1" fill="hold">
                                          <p:stCondLst>
                                            <p:cond delay="0"/>
                                          </p:stCondLst>
                                        </p:cTn>
                                        <p:tgtEl>
                                          <p:spTgt spid="112"/>
                                        </p:tgtEl>
                                        <p:attrNameLst>
                                          <p:attrName>style.visibility</p:attrName>
                                        </p:attrNameLst>
                                      </p:cBhvr>
                                      <p:to>
                                        <p:strVal val="visible"/>
                                      </p:to>
                                    </p:set>
                                    <p:animEffect transition="in" filter="wipe(down)">
                                      <p:cBhvr>
                                        <p:cTn id="28" dur="580">
                                          <p:stCondLst>
                                            <p:cond delay="0"/>
                                          </p:stCondLst>
                                        </p:cTn>
                                        <p:tgtEl>
                                          <p:spTgt spid="112"/>
                                        </p:tgtEl>
                                      </p:cBhvr>
                                    </p:animEffect>
                                    <p:anim calcmode="lin" valueType="num">
                                      <p:cBhvr>
                                        <p:cTn id="29" dur="1822" tmFilter="0,0; 0.14,0.36; 0.43,0.73; 0.71,0.91; 1.0,1.0">
                                          <p:stCondLst>
                                            <p:cond delay="0"/>
                                          </p:stCondLst>
                                        </p:cTn>
                                        <p:tgtEl>
                                          <p:spTgt spid="11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2"/>
                                        </p:tgtEl>
                                        <p:attrNameLst>
                                          <p:attrName>ppt_y</p:attrName>
                                        </p:attrNameLst>
                                      </p:cBhvr>
                                      <p:tavLst>
                                        <p:tav tm="0" fmla="#ppt_y-sin(pi*$)/81">
                                          <p:val>
                                            <p:fltVal val="0"/>
                                          </p:val>
                                        </p:tav>
                                        <p:tav tm="100000">
                                          <p:val>
                                            <p:fltVal val="1"/>
                                          </p:val>
                                        </p:tav>
                                      </p:tavLst>
                                    </p:anim>
                                    <p:animScale>
                                      <p:cBhvr>
                                        <p:cTn id="34" dur="26">
                                          <p:stCondLst>
                                            <p:cond delay="650"/>
                                          </p:stCondLst>
                                        </p:cTn>
                                        <p:tgtEl>
                                          <p:spTgt spid="112"/>
                                        </p:tgtEl>
                                      </p:cBhvr>
                                      <p:to x="100000" y="60000"/>
                                    </p:animScale>
                                    <p:animScale>
                                      <p:cBhvr>
                                        <p:cTn id="35" dur="166" decel="50000">
                                          <p:stCondLst>
                                            <p:cond delay="676"/>
                                          </p:stCondLst>
                                        </p:cTn>
                                        <p:tgtEl>
                                          <p:spTgt spid="112"/>
                                        </p:tgtEl>
                                      </p:cBhvr>
                                      <p:to x="100000" y="100000"/>
                                    </p:animScale>
                                    <p:animScale>
                                      <p:cBhvr>
                                        <p:cTn id="36" dur="26">
                                          <p:stCondLst>
                                            <p:cond delay="1312"/>
                                          </p:stCondLst>
                                        </p:cTn>
                                        <p:tgtEl>
                                          <p:spTgt spid="112"/>
                                        </p:tgtEl>
                                      </p:cBhvr>
                                      <p:to x="100000" y="80000"/>
                                    </p:animScale>
                                    <p:animScale>
                                      <p:cBhvr>
                                        <p:cTn id="37" dur="166" decel="50000">
                                          <p:stCondLst>
                                            <p:cond delay="1338"/>
                                          </p:stCondLst>
                                        </p:cTn>
                                        <p:tgtEl>
                                          <p:spTgt spid="112"/>
                                        </p:tgtEl>
                                      </p:cBhvr>
                                      <p:to x="100000" y="100000"/>
                                    </p:animScale>
                                    <p:animScale>
                                      <p:cBhvr>
                                        <p:cTn id="38" dur="26">
                                          <p:stCondLst>
                                            <p:cond delay="1642"/>
                                          </p:stCondLst>
                                        </p:cTn>
                                        <p:tgtEl>
                                          <p:spTgt spid="112"/>
                                        </p:tgtEl>
                                      </p:cBhvr>
                                      <p:to x="100000" y="90000"/>
                                    </p:animScale>
                                    <p:animScale>
                                      <p:cBhvr>
                                        <p:cTn id="39" dur="166" decel="50000">
                                          <p:stCondLst>
                                            <p:cond delay="1668"/>
                                          </p:stCondLst>
                                        </p:cTn>
                                        <p:tgtEl>
                                          <p:spTgt spid="112"/>
                                        </p:tgtEl>
                                      </p:cBhvr>
                                      <p:to x="100000" y="100000"/>
                                    </p:animScale>
                                    <p:animScale>
                                      <p:cBhvr>
                                        <p:cTn id="40" dur="26">
                                          <p:stCondLst>
                                            <p:cond delay="1808"/>
                                          </p:stCondLst>
                                        </p:cTn>
                                        <p:tgtEl>
                                          <p:spTgt spid="112"/>
                                        </p:tgtEl>
                                      </p:cBhvr>
                                      <p:to x="100000" y="95000"/>
                                    </p:animScale>
                                    <p:animScale>
                                      <p:cBhvr>
                                        <p:cTn id="41" dur="166" decel="50000">
                                          <p:stCondLst>
                                            <p:cond delay="1834"/>
                                          </p:stCondLst>
                                        </p:cTn>
                                        <p:tgtEl>
                                          <p:spTgt spid="112"/>
                                        </p:tgtEl>
                                      </p:cBhvr>
                                      <p:to x="100000" y="100000"/>
                                    </p:animScale>
                                  </p:childTnLst>
                                </p:cTn>
                              </p:par>
                            </p:childTnLst>
                          </p:cTn>
                        </p:par>
                        <p:par>
                          <p:cTn id="42" fill="hold">
                            <p:stCondLst>
                              <p:cond delay="5500"/>
                            </p:stCondLst>
                            <p:childTnLst>
                              <p:par>
                                <p:cTn id="43" presetID="1" presetClass="entr" presetSubtype="0" fill="hold" nodeType="afterEffect">
                                  <p:stCondLst>
                                    <p:cond delay="1500"/>
                                  </p:stCondLst>
                                  <p:childTnLst>
                                    <p:set>
                                      <p:cBhvr>
                                        <p:cTn id="44" dur="1" fill="hold">
                                          <p:stCondLst>
                                            <p:cond delay="749"/>
                                          </p:stCondLst>
                                        </p:cTn>
                                        <p:tgtEl>
                                          <p:spTgt spid="75">
                                            <p:txEl>
                                              <p:pRg st="3" end="3"/>
                                            </p:txEl>
                                          </p:spTgt>
                                        </p:tgtEl>
                                        <p:attrNameLst>
                                          <p:attrName>style.visibility</p:attrName>
                                        </p:attrNameLst>
                                      </p:cBhvr>
                                      <p:to>
                                        <p:strVal val="visible"/>
                                      </p:to>
                                    </p:set>
                                  </p:childTnLst>
                                </p:cTn>
                              </p:par>
                              <p:par>
                                <p:cTn id="45" presetID="2" presetClass="entr" presetSubtype="9" fill="hold" grpId="0" nodeType="withEffect">
                                  <p:stCondLst>
                                    <p:cond delay="2000"/>
                                  </p:stCondLst>
                                  <p:childTnLst>
                                    <p:set>
                                      <p:cBhvr>
                                        <p:cTn id="46" dur="1" fill="hold">
                                          <p:stCondLst>
                                            <p:cond delay="0"/>
                                          </p:stCondLst>
                                        </p:cTn>
                                        <p:tgtEl>
                                          <p:spTgt spid="113"/>
                                        </p:tgtEl>
                                        <p:attrNameLst>
                                          <p:attrName>style.visibility</p:attrName>
                                        </p:attrNameLst>
                                      </p:cBhvr>
                                      <p:to>
                                        <p:strVal val="visible"/>
                                      </p:to>
                                    </p:set>
                                    <p:anim calcmode="lin" valueType="num">
                                      <p:cBhvr additive="base">
                                        <p:cTn id="47" dur="1000" fill="hold"/>
                                        <p:tgtEl>
                                          <p:spTgt spid="113"/>
                                        </p:tgtEl>
                                        <p:attrNameLst>
                                          <p:attrName>ppt_x</p:attrName>
                                        </p:attrNameLst>
                                      </p:cBhvr>
                                      <p:tavLst>
                                        <p:tav tm="0">
                                          <p:val>
                                            <p:strVal val="0-#ppt_w/2"/>
                                          </p:val>
                                        </p:tav>
                                        <p:tav tm="100000">
                                          <p:val>
                                            <p:strVal val="#ppt_x"/>
                                          </p:val>
                                        </p:tav>
                                      </p:tavLst>
                                    </p:anim>
                                    <p:anim calcmode="lin" valueType="num">
                                      <p:cBhvr additive="base">
                                        <p:cTn id="48" dur="1000" fill="hold"/>
                                        <p:tgtEl>
                                          <p:spTgt spid="113"/>
                                        </p:tgtEl>
                                        <p:attrNameLst>
                                          <p:attrName>ppt_y</p:attrName>
                                        </p:attrNameLst>
                                      </p:cBhvr>
                                      <p:tavLst>
                                        <p:tav tm="0">
                                          <p:val>
                                            <p:strVal val="0-#ppt_h/2"/>
                                          </p:val>
                                        </p:tav>
                                        <p:tav tm="100000">
                                          <p:val>
                                            <p:strVal val="#ppt_y"/>
                                          </p:val>
                                        </p:tav>
                                      </p:tavLst>
                                    </p:anim>
                                  </p:childTnLst>
                                </p:cTn>
                              </p:par>
                            </p:childTnLst>
                          </p:cTn>
                        </p:par>
                        <p:par>
                          <p:cTn id="49" fill="hold">
                            <p:stCondLst>
                              <p:cond delay="8500"/>
                            </p:stCondLst>
                            <p:childTnLst>
                              <p:par>
                                <p:cTn id="50" presetID="14" presetClass="entr" presetSubtype="10" fill="hold" nodeType="afterEffect">
                                  <p:stCondLst>
                                    <p:cond delay="1000"/>
                                  </p:stCondLst>
                                  <p:childTnLst>
                                    <p:set>
                                      <p:cBhvr>
                                        <p:cTn id="51" dur="1" fill="hold">
                                          <p:stCondLst>
                                            <p:cond delay="0"/>
                                          </p:stCondLst>
                                        </p:cTn>
                                        <p:tgtEl>
                                          <p:spTgt spid="75">
                                            <p:txEl>
                                              <p:pRg st="4" end="4"/>
                                            </p:txEl>
                                          </p:spTgt>
                                        </p:tgtEl>
                                        <p:attrNameLst>
                                          <p:attrName>style.visibility</p:attrName>
                                        </p:attrNameLst>
                                      </p:cBhvr>
                                      <p:to>
                                        <p:strVal val="visible"/>
                                      </p:to>
                                    </p:set>
                                    <p:animEffect transition="in" filter="randombar(horizontal)">
                                      <p:cBhvr>
                                        <p:cTn id="52" dur="1000"/>
                                        <p:tgtEl>
                                          <p:spTgt spid="75">
                                            <p:txEl>
                                              <p:pRg st="4" end="4"/>
                                            </p:txEl>
                                          </p:spTgt>
                                        </p:tgtEl>
                                      </p:cBhvr>
                                    </p:animEffect>
                                  </p:childTnLst>
                                </p:cTn>
                              </p:par>
                            </p:childTnLst>
                          </p:cTn>
                        </p:par>
                        <p:par>
                          <p:cTn id="53" fill="hold">
                            <p:stCondLst>
                              <p:cond delay="10500"/>
                            </p:stCondLst>
                            <p:childTnLst>
                              <p:par>
                                <p:cTn id="54" presetID="26" presetClass="entr" presetSubtype="0" fill="hold" nodeType="after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wipe(down)">
                                      <p:cBhvr>
                                        <p:cTn id="56" dur="580">
                                          <p:stCondLst>
                                            <p:cond delay="0"/>
                                          </p:stCondLst>
                                        </p:cTn>
                                        <p:tgtEl>
                                          <p:spTgt spid="105"/>
                                        </p:tgtEl>
                                      </p:cBhvr>
                                    </p:animEffect>
                                    <p:anim calcmode="lin" valueType="num">
                                      <p:cBhvr>
                                        <p:cTn id="57" dur="1822" tmFilter="0,0; 0.14,0.36; 0.43,0.73; 0.71,0.91; 1.0,1.0">
                                          <p:stCondLst>
                                            <p:cond delay="0"/>
                                          </p:stCondLst>
                                        </p:cTn>
                                        <p:tgtEl>
                                          <p:spTgt spid="105"/>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05"/>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05"/>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05"/>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05"/>
                                        </p:tgtEl>
                                        <p:attrNameLst>
                                          <p:attrName>ppt_y</p:attrName>
                                        </p:attrNameLst>
                                      </p:cBhvr>
                                      <p:tavLst>
                                        <p:tav tm="0" fmla="#ppt_y-sin(pi*$)/81">
                                          <p:val>
                                            <p:fltVal val="0"/>
                                          </p:val>
                                        </p:tav>
                                        <p:tav tm="100000">
                                          <p:val>
                                            <p:fltVal val="1"/>
                                          </p:val>
                                        </p:tav>
                                      </p:tavLst>
                                    </p:anim>
                                    <p:animScale>
                                      <p:cBhvr>
                                        <p:cTn id="62" dur="26">
                                          <p:stCondLst>
                                            <p:cond delay="650"/>
                                          </p:stCondLst>
                                        </p:cTn>
                                        <p:tgtEl>
                                          <p:spTgt spid="105"/>
                                        </p:tgtEl>
                                      </p:cBhvr>
                                      <p:to x="100000" y="60000"/>
                                    </p:animScale>
                                    <p:animScale>
                                      <p:cBhvr>
                                        <p:cTn id="63" dur="166" decel="50000">
                                          <p:stCondLst>
                                            <p:cond delay="676"/>
                                          </p:stCondLst>
                                        </p:cTn>
                                        <p:tgtEl>
                                          <p:spTgt spid="105"/>
                                        </p:tgtEl>
                                      </p:cBhvr>
                                      <p:to x="100000" y="100000"/>
                                    </p:animScale>
                                    <p:animScale>
                                      <p:cBhvr>
                                        <p:cTn id="64" dur="26">
                                          <p:stCondLst>
                                            <p:cond delay="1312"/>
                                          </p:stCondLst>
                                        </p:cTn>
                                        <p:tgtEl>
                                          <p:spTgt spid="105"/>
                                        </p:tgtEl>
                                      </p:cBhvr>
                                      <p:to x="100000" y="80000"/>
                                    </p:animScale>
                                    <p:animScale>
                                      <p:cBhvr>
                                        <p:cTn id="65" dur="166" decel="50000">
                                          <p:stCondLst>
                                            <p:cond delay="1338"/>
                                          </p:stCondLst>
                                        </p:cTn>
                                        <p:tgtEl>
                                          <p:spTgt spid="105"/>
                                        </p:tgtEl>
                                      </p:cBhvr>
                                      <p:to x="100000" y="100000"/>
                                    </p:animScale>
                                    <p:animScale>
                                      <p:cBhvr>
                                        <p:cTn id="66" dur="26">
                                          <p:stCondLst>
                                            <p:cond delay="1642"/>
                                          </p:stCondLst>
                                        </p:cTn>
                                        <p:tgtEl>
                                          <p:spTgt spid="105"/>
                                        </p:tgtEl>
                                      </p:cBhvr>
                                      <p:to x="100000" y="90000"/>
                                    </p:animScale>
                                    <p:animScale>
                                      <p:cBhvr>
                                        <p:cTn id="67" dur="166" decel="50000">
                                          <p:stCondLst>
                                            <p:cond delay="1668"/>
                                          </p:stCondLst>
                                        </p:cTn>
                                        <p:tgtEl>
                                          <p:spTgt spid="105"/>
                                        </p:tgtEl>
                                      </p:cBhvr>
                                      <p:to x="100000" y="100000"/>
                                    </p:animScale>
                                    <p:animScale>
                                      <p:cBhvr>
                                        <p:cTn id="68" dur="26">
                                          <p:stCondLst>
                                            <p:cond delay="1808"/>
                                          </p:stCondLst>
                                        </p:cTn>
                                        <p:tgtEl>
                                          <p:spTgt spid="105"/>
                                        </p:tgtEl>
                                      </p:cBhvr>
                                      <p:to x="100000" y="95000"/>
                                    </p:animScale>
                                    <p:animScale>
                                      <p:cBhvr>
                                        <p:cTn id="69" dur="166" decel="50000">
                                          <p:stCondLst>
                                            <p:cond delay="1834"/>
                                          </p:stCondLst>
                                        </p:cTn>
                                        <p:tgtEl>
                                          <p:spTgt spid="105"/>
                                        </p:tgtEl>
                                      </p:cBhvr>
                                      <p:to x="100000" y="100000"/>
                                    </p:animScale>
                                  </p:childTnLst>
                                </p:cTn>
                              </p:par>
                            </p:childTnLst>
                          </p:cTn>
                        </p:par>
                        <p:par>
                          <p:cTn id="70" fill="hold">
                            <p:stCondLst>
                              <p:cond delay="12500"/>
                            </p:stCondLst>
                            <p:childTnLst>
                              <p:par>
                                <p:cTn id="71" presetID="14" presetClass="entr" presetSubtype="10" fill="hold" nodeType="afterEffect">
                                  <p:stCondLst>
                                    <p:cond delay="1000"/>
                                  </p:stCondLst>
                                  <p:childTnLst>
                                    <p:set>
                                      <p:cBhvr>
                                        <p:cTn id="72" dur="1" fill="hold">
                                          <p:stCondLst>
                                            <p:cond delay="0"/>
                                          </p:stCondLst>
                                        </p:cTn>
                                        <p:tgtEl>
                                          <p:spTgt spid="75">
                                            <p:txEl>
                                              <p:pRg st="5" end="5"/>
                                            </p:txEl>
                                          </p:spTgt>
                                        </p:tgtEl>
                                        <p:attrNameLst>
                                          <p:attrName>style.visibility</p:attrName>
                                        </p:attrNameLst>
                                      </p:cBhvr>
                                      <p:to>
                                        <p:strVal val="visible"/>
                                      </p:to>
                                    </p:set>
                                    <p:animEffect transition="in" filter="randombar(horizontal)">
                                      <p:cBhvr>
                                        <p:cTn id="73" dur="1000"/>
                                        <p:tgtEl>
                                          <p:spTgt spid="75">
                                            <p:txEl>
                                              <p:pRg st="5" end="5"/>
                                            </p:txEl>
                                          </p:spTgt>
                                        </p:tgtEl>
                                      </p:cBhvr>
                                    </p:animEffect>
                                  </p:childTnLst>
                                </p:cTn>
                              </p:par>
                              <p:par>
                                <p:cTn id="74" presetID="10" presetClass="entr" presetSubtype="0" fill="hold" nodeType="withEffect">
                                  <p:stCondLst>
                                    <p:cond delay="1750"/>
                                  </p:stCondLst>
                                  <p:childTnLst>
                                    <p:set>
                                      <p:cBhvr>
                                        <p:cTn id="75" dur="1" fill="hold">
                                          <p:stCondLst>
                                            <p:cond delay="0"/>
                                          </p:stCondLst>
                                        </p:cTn>
                                        <p:tgtEl>
                                          <p:spTgt spid="75">
                                            <p:txEl>
                                              <p:pRg st="7" end="7"/>
                                            </p:txEl>
                                          </p:spTgt>
                                        </p:tgtEl>
                                        <p:attrNameLst>
                                          <p:attrName>style.visibility</p:attrName>
                                        </p:attrNameLst>
                                      </p:cBhvr>
                                      <p:to>
                                        <p:strVal val="visible"/>
                                      </p:to>
                                    </p:set>
                                    <p:animEffect transition="in" filter="fade">
                                      <p:cBhvr>
                                        <p:cTn id="76" dur="750"/>
                                        <p:tgtEl>
                                          <p:spTgt spid="75">
                                            <p:txEl>
                                              <p:pRg st="7" end="7"/>
                                            </p:txEl>
                                          </p:spTgt>
                                        </p:tgtEl>
                                      </p:cBhvr>
                                    </p:animEffect>
                                  </p:childTnLst>
                                </p:cTn>
                              </p:par>
                              <p:par>
                                <p:cTn id="77" presetID="31" presetClass="entr" presetSubtype="0" fill="hold" nodeType="withEffect">
                                  <p:stCondLst>
                                    <p:cond delay="2000"/>
                                  </p:stCondLst>
                                  <p:childTnLst>
                                    <p:set>
                                      <p:cBhvr>
                                        <p:cTn id="78" dur="1" fill="hold">
                                          <p:stCondLst>
                                            <p:cond delay="0"/>
                                          </p:stCondLst>
                                        </p:cTn>
                                        <p:tgtEl>
                                          <p:spTgt spid="118"/>
                                        </p:tgtEl>
                                        <p:attrNameLst>
                                          <p:attrName>style.visibility</p:attrName>
                                        </p:attrNameLst>
                                      </p:cBhvr>
                                      <p:to>
                                        <p:strVal val="visible"/>
                                      </p:to>
                                    </p:set>
                                    <p:anim calcmode="lin" valueType="num">
                                      <p:cBhvr>
                                        <p:cTn id="79" dur="2000" fill="hold"/>
                                        <p:tgtEl>
                                          <p:spTgt spid="118"/>
                                        </p:tgtEl>
                                        <p:attrNameLst>
                                          <p:attrName>ppt_w</p:attrName>
                                        </p:attrNameLst>
                                      </p:cBhvr>
                                      <p:tavLst>
                                        <p:tav tm="0">
                                          <p:val>
                                            <p:fltVal val="0"/>
                                          </p:val>
                                        </p:tav>
                                        <p:tav tm="100000">
                                          <p:val>
                                            <p:strVal val="#ppt_w"/>
                                          </p:val>
                                        </p:tav>
                                      </p:tavLst>
                                    </p:anim>
                                    <p:anim calcmode="lin" valueType="num">
                                      <p:cBhvr>
                                        <p:cTn id="80" dur="2000" fill="hold"/>
                                        <p:tgtEl>
                                          <p:spTgt spid="118"/>
                                        </p:tgtEl>
                                        <p:attrNameLst>
                                          <p:attrName>ppt_h</p:attrName>
                                        </p:attrNameLst>
                                      </p:cBhvr>
                                      <p:tavLst>
                                        <p:tav tm="0">
                                          <p:val>
                                            <p:fltVal val="0"/>
                                          </p:val>
                                        </p:tav>
                                        <p:tav tm="100000">
                                          <p:val>
                                            <p:strVal val="#ppt_h"/>
                                          </p:val>
                                        </p:tav>
                                      </p:tavLst>
                                    </p:anim>
                                    <p:anim calcmode="lin" valueType="num">
                                      <p:cBhvr>
                                        <p:cTn id="81" dur="2000" fill="hold"/>
                                        <p:tgtEl>
                                          <p:spTgt spid="118"/>
                                        </p:tgtEl>
                                        <p:attrNameLst>
                                          <p:attrName>style.rotation</p:attrName>
                                        </p:attrNameLst>
                                      </p:cBhvr>
                                      <p:tavLst>
                                        <p:tav tm="0">
                                          <p:val>
                                            <p:fltVal val="90"/>
                                          </p:val>
                                        </p:tav>
                                        <p:tav tm="100000">
                                          <p:val>
                                            <p:fltVal val="0"/>
                                          </p:val>
                                        </p:tav>
                                      </p:tavLst>
                                    </p:anim>
                                    <p:animEffect transition="in" filter="fade">
                                      <p:cBhvr>
                                        <p:cTn id="82" dur="2000"/>
                                        <p:tgtEl>
                                          <p:spTgt spid="118"/>
                                        </p:tgtEl>
                                      </p:cBhvr>
                                    </p:animEffect>
                                  </p:childTnLst>
                                </p:cTn>
                              </p:par>
                              <p:par>
                                <p:cTn id="83" presetID="45" presetClass="entr" presetSubtype="0" fill="hold" nodeType="withEffect">
                                  <p:stCondLst>
                                    <p:cond delay="750"/>
                                  </p:stCondLst>
                                  <p:childTnLst>
                                    <p:set>
                                      <p:cBhvr>
                                        <p:cTn id="84" dur="1" fill="hold">
                                          <p:stCondLst>
                                            <p:cond delay="0"/>
                                          </p:stCondLst>
                                        </p:cTn>
                                        <p:tgtEl>
                                          <p:spTgt spid="119"/>
                                        </p:tgtEl>
                                        <p:attrNameLst>
                                          <p:attrName>style.visibility</p:attrName>
                                        </p:attrNameLst>
                                      </p:cBhvr>
                                      <p:to>
                                        <p:strVal val="visible"/>
                                      </p:to>
                                    </p:set>
                                    <p:animEffect transition="in" filter="fade">
                                      <p:cBhvr>
                                        <p:cTn id="85" dur="2000"/>
                                        <p:tgtEl>
                                          <p:spTgt spid="119"/>
                                        </p:tgtEl>
                                      </p:cBhvr>
                                    </p:animEffect>
                                    <p:anim calcmode="lin" valueType="num">
                                      <p:cBhvr>
                                        <p:cTn id="86" dur="2000" fill="hold"/>
                                        <p:tgtEl>
                                          <p:spTgt spid="119"/>
                                        </p:tgtEl>
                                        <p:attrNameLst>
                                          <p:attrName>ppt_w</p:attrName>
                                        </p:attrNameLst>
                                      </p:cBhvr>
                                      <p:tavLst>
                                        <p:tav tm="0" fmla="#ppt_w*sin(2.5*pi*$)">
                                          <p:val>
                                            <p:fltVal val="0"/>
                                          </p:val>
                                        </p:tav>
                                        <p:tav tm="100000">
                                          <p:val>
                                            <p:fltVal val="1"/>
                                          </p:val>
                                        </p:tav>
                                      </p:tavLst>
                                    </p:anim>
                                    <p:anim calcmode="lin" valueType="num">
                                      <p:cBhvr>
                                        <p:cTn id="87" dur="2000" fill="hold"/>
                                        <p:tgtEl>
                                          <p:spTgt spid="1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a:picLocks noChangeAspect="1"/>
          </p:cNvPicPr>
          <p:nvPr/>
        </p:nvPicPr>
        <p:blipFill rotWithShape="1">
          <a:blip r:embed="rId4">
            <a:extLst>
              <a:ext uri="{28A0092B-C50C-407E-A947-70E740481C1C}">
                <a14:useLocalDpi xmlns:a14="http://schemas.microsoft.com/office/drawing/2010/main" val="0"/>
              </a:ext>
            </a:extLst>
          </a:blip>
          <a:srcRect l="284" t="94" r="696" b="51823"/>
          <a:stretch/>
        </p:blipFill>
        <p:spPr>
          <a:xfrm>
            <a:off x="2355845" y="2229421"/>
            <a:ext cx="6611691" cy="2317218"/>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32055" y="1765577"/>
            <a:ext cx="9143999" cy="425168"/>
          </a:xfrm>
          <a:prstGeom prst="rect">
            <a:avLst/>
          </a:prstGeom>
          <a:noFill/>
          <a:ln>
            <a:noFill/>
          </a:ln>
        </p:spPr>
        <p:txBody>
          <a:bodyPr spcFirstLastPara="1" wrap="square" lIns="91425" tIns="91425" rIns="91425" bIns="91425" anchor="t" anchorCtr="0">
            <a:noAutofit/>
          </a:bodyPr>
          <a:lstStyle/>
          <a:p>
            <a:pPr lvl="0" indent="228600"/>
            <a:endParaRPr lang="en-US" sz="1600" dirty="0">
              <a:solidFill>
                <a:schemeClr val="bg2"/>
              </a:solidFill>
              <a:latin typeface="Roboto"/>
              <a:ea typeface="Roboto"/>
              <a:cs typeface="Roboto"/>
              <a:sym typeface="Roboto"/>
            </a:endParaRP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Roboto"/>
                <a:cs typeface="Roboto"/>
                <a:sym typeface="Caveat"/>
              </a:rPr>
              <a:t>Returning to the game</a:t>
            </a:r>
            <a:endParaRPr sz="2400" dirty="0">
              <a:latin typeface="Roboto"/>
              <a:ea typeface="Roboto"/>
              <a:cs typeface="Roboto"/>
              <a:sym typeface="Roboto"/>
            </a:endParaRPr>
          </a:p>
        </p:txBody>
      </p:sp>
      <p:sp>
        <p:nvSpPr>
          <p:cNvPr id="2" name="Rectangle 1"/>
          <p:cNvSpPr/>
          <p:nvPr/>
        </p:nvSpPr>
        <p:spPr>
          <a:xfrm>
            <a:off x="5749901" y="2424696"/>
            <a:ext cx="949299" cy="261610"/>
          </a:xfrm>
          <a:prstGeom prst="rect">
            <a:avLst/>
          </a:prstGeom>
        </p:spPr>
        <p:txBody>
          <a:bodyPr wrap="none">
            <a:spAutoFit/>
          </a:bodyPr>
          <a:lstStyle/>
          <a:p>
            <a:r>
              <a:rPr lang="en-US" sz="1050" dirty="0">
                <a:solidFill>
                  <a:schemeClr val="bg2"/>
                </a:solidFill>
                <a:latin typeface="Roboto"/>
                <a:ea typeface="Roboto"/>
                <a:cs typeface="Roboto"/>
                <a:sym typeface="Roboto"/>
              </a:rPr>
              <a:t>Holyoke HS </a:t>
            </a:r>
            <a:endParaRPr lang="en-US" sz="1050" dirty="0">
              <a:solidFill>
                <a:schemeClr val="bg2"/>
              </a:solidFill>
            </a:endParaRPr>
          </a:p>
        </p:txBody>
      </p:sp>
      <p:sp>
        <p:nvSpPr>
          <p:cNvPr id="3" name="Rectangle 2"/>
          <p:cNvSpPr/>
          <p:nvPr/>
        </p:nvSpPr>
        <p:spPr>
          <a:xfrm>
            <a:off x="5747848" y="2574693"/>
            <a:ext cx="739305" cy="246221"/>
          </a:xfrm>
          <a:prstGeom prst="rect">
            <a:avLst/>
          </a:prstGeom>
        </p:spPr>
        <p:txBody>
          <a:bodyPr wrap="none">
            <a:spAutoFit/>
          </a:bodyPr>
          <a:lstStyle/>
          <a:p>
            <a:r>
              <a:rPr lang="en-US" sz="1000" dirty="0">
                <a:solidFill>
                  <a:schemeClr val="bg2"/>
                </a:solidFill>
                <a:latin typeface="Roboto"/>
                <a:ea typeface="Roboto"/>
                <a:cs typeface="Roboto"/>
                <a:sym typeface="Roboto"/>
              </a:rPr>
              <a:t>Tigers HS</a:t>
            </a:r>
            <a:endParaRPr lang="en-US" sz="1000" dirty="0">
              <a:solidFill>
                <a:schemeClr val="bg2"/>
              </a:solidFill>
            </a:endParaRPr>
          </a:p>
        </p:txBody>
      </p:sp>
      <p:sp>
        <p:nvSpPr>
          <p:cNvPr id="9" name="Oval 8"/>
          <p:cNvSpPr/>
          <p:nvPr/>
        </p:nvSpPr>
        <p:spPr>
          <a:xfrm>
            <a:off x="7210927" y="2471389"/>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218949" y="2631810"/>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272043" y="2740327"/>
            <a:ext cx="684803" cy="307777"/>
          </a:xfrm>
          <a:prstGeom prst="rect">
            <a:avLst/>
          </a:prstGeom>
        </p:spPr>
        <p:txBody>
          <a:bodyPr wrap="none">
            <a:spAutoFit/>
          </a:bodyPr>
          <a:lstStyle/>
          <a:p>
            <a:r>
              <a:rPr lang="en-US" dirty="0">
                <a:solidFill>
                  <a:schemeClr val="bg2"/>
                </a:solidFill>
                <a:latin typeface="Roboto"/>
                <a:ea typeface="Roboto"/>
                <a:cs typeface="Roboto"/>
                <a:sym typeface="Roboto"/>
              </a:rPr>
              <a:t>Tigers</a:t>
            </a:r>
            <a:endParaRPr lang="en-US" dirty="0"/>
          </a:p>
        </p:txBody>
      </p:sp>
      <p:sp>
        <p:nvSpPr>
          <p:cNvPr id="19" name="Oval 18"/>
          <p:cNvSpPr/>
          <p:nvPr/>
        </p:nvSpPr>
        <p:spPr>
          <a:xfrm>
            <a:off x="5869549" y="2896848"/>
            <a:ext cx="228832" cy="118386"/>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2" name="TextBox 31"/>
          <p:cNvSpPr txBox="1"/>
          <p:nvPr/>
        </p:nvSpPr>
        <p:spPr>
          <a:xfrm>
            <a:off x="6469899" y="3276954"/>
            <a:ext cx="320206" cy="1079783"/>
          </a:xfrm>
          <a:prstGeom prst="rect">
            <a:avLst/>
          </a:prstGeom>
          <a:noFill/>
        </p:spPr>
        <p:txBody>
          <a:bodyPr wrap="square" rtlCol="0">
            <a:spAutoFit/>
          </a:bodyPr>
          <a:lstStyle/>
          <a:p>
            <a:pPr>
              <a:spcAft>
                <a:spcPts val="100"/>
              </a:spcAft>
            </a:pPr>
            <a:r>
              <a:rPr lang="en-US" sz="1000" dirty="0"/>
              <a:t>3</a:t>
            </a:r>
          </a:p>
          <a:p>
            <a:pPr>
              <a:spcAft>
                <a:spcPts val="100"/>
              </a:spcAft>
            </a:pPr>
            <a:r>
              <a:rPr lang="en-US" sz="1000" dirty="0"/>
              <a:t>7</a:t>
            </a:r>
          </a:p>
          <a:p>
            <a:pPr>
              <a:spcAft>
                <a:spcPts val="100"/>
              </a:spcAft>
            </a:pPr>
            <a:r>
              <a:rPr lang="en-US" sz="1000" dirty="0"/>
              <a:t>4</a:t>
            </a:r>
          </a:p>
          <a:p>
            <a:pPr>
              <a:spcAft>
                <a:spcPts val="100"/>
              </a:spcAft>
            </a:pPr>
            <a:r>
              <a:rPr lang="en-US" sz="1000" dirty="0"/>
              <a:t>1</a:t>
            </a:r>
          </a:p>
          <a:p>
            <a:pPr>
              <a:spcAft>
                <a:spcPts val="100"/>
              </a:spcAft>
            </a:pPr>
            <a:r>
              <a:rPr lang="en-US" sz="1000" dirty="0"/>
              <a:t>9</a:t>
            </a:r>
          </a:p>
          <a:p>
            <a:pPr>
              <a:spcAft>
                <a:spcPts val="100"/>
              </a:spcAft>
            </a:pPr>
            <a:r>
              <a:rPr lang="en-US" sz="1000" dirty="0"/>
              <a:t>2</a:t>
            </a:r>
          </a:p>
        </p:txBody>
      </p:sp>
      <p:sp>
        <p:nvSpPr>
          <p:cNvPr id="33" name="TextBox 32"/>
          <p:cNvSpPr txBox="1"/>
          <p:nvPr/>
        </p:nvSpPr>
        <p:spPr>
          <a:xfrm>
            <a:off x="6480822" y="2856338"/>
            <a:ext cx="456187" cy="276999"/>
          </a:xfrm>
          <a:prstGeom prst="rect">
            <a:avLst/>
          </a:prstGeom>
          <a:noFill/>
          <a:ln>
            <a:noFill/>
          </a:ln>
        </p:spPr>
        <p:txBody>
          <a:bodyPr wrap="square" rtlCol="0">
            <a:spAutoFit/>
          </a:bodyPr>
          <a:lstStyle/>
          <a:p>
            <a:r>
              <a:rPr lang="en-US" sz="1200" dirty="0">
                <a:solidFill>
                  <a:schemeClr val="bg2"/>
                </a:solidFill>
              </a:rPr>
              <a:t>5</a:t>
            </a:r>
          </a:p>
        </p:txBody>
      </p:sp>
      <p:sp>
        <p:nvSpPr>
          <p:cNvPr id="34" name="TextBox 33"/>
          <p:cNvSpPr txBox="1"/>
          <p:nvPr/>
        </p:nvSpPr>
        <p:spPr>
          <a:xfrm>
            <a:off x="2740109" y="3276954"/>
            <a:ext cx="320206" cy="1079783"/>
          </a:xfrm>
          <a:prstGeom prst="rect">
            <a:avLst/>
          </a:prstGeom>
          <a:noFill/>
        </p:spPr>
        <p:txBody>
          <a:bodyPr wrap="square" rtlCol="0">
            <a:spAutoFit/>
          </a:bodyPr>
          <a:lstStyle/>
          <a:p>
            <a:pPr>
              <a:spcAft>
                <a:spcPts val="100"/>
              </a:spcAft>
            </a:pPr>
            <a:r>
              <a:rPr lang="en-US" sz="1000" dirty="0">
                <a:solidFill>
                  <a:schemeClr val="bg2"/>
                </a:solidFill>
              </a:rPr>
              <a:t>4</a:t>
            </a:r>
          </a:p>
          <a:p>
            <a:pPr>
              <a:spcAft>
                <a:spcPts val="100"/>
              </a:spcAft>
            </a:pPr>
            <a:r>
              <a:rPr lang="en-US" sz="1000" dirty="0">
                <a:solidFill>
                  <a:schemeClr val="bg2"/>
                </a:solidFill>
              </a:rPr>
              <a:t>8</a:t>
            </a:r>
          </a:p>
          <a:p>
            <a:pPr>
              <a:spcAft>
                <a:spcPts val="100"/>
              </a:spcAft>
            </a:pPr>
            <a:r>
              <a:rPr lang="en-US" sz="1000" dirty="0">
                <a:solidFill>
                  <a:schemeClr val="bg2"/>
                </a:solidFill>
              </a:rPr>
              <a:t>2</a:t>
            </a:r>
          </a:p>
          <a:p>
            <a:pPr>
              <a:spcAft>
                <a:spcPts val="100"/>
              </a:spcAft>
            </a:pPr>
            <a:r>
              <a:rPr lang="en-US" sz="1000" dirty="0">
                <a:solidFill>
                  <a:schemeClr val="bg2"/>
                </a:solidFill>
              </a:rPr>
              <a:t>1</a:t>
            </a:r>
          </a:p>
          <a:p>
            <a:pPr>
              <a:spcAft>
                <a:spcPts val="100"/>
              </a:spcAft>
            </a:pPr>
            <a:r>
              <a:rPr lang="en-US" sz="1000" dirty="0">
                <a:solidFill>
                  <a:schemeClr val="bg2"/>
                </a:solidFill>
              </a:rPr>
              <a:t>3</a:t>
            </a:r>
          </a:p>
          <a:p>
            <a:pPr>
              <a:spcAft>
                <a:spcPts val="100"/>
              </a:spcAft>
            </a:pPr>
            <a:r>
              <a:rPr lang="en-US" sz="1000" dirty="0">
                <a:solidFill>
                  <a:schemeClr val="bg2"/>
                </a:solidFill>
              </a:rPr>
              <a:t>9</a:t>
            </a:r>
          </a:p>
        </p:txBody>
      </p:sp>
      <p:sp>
        <p:nvSpPr>
          <p:cNvPr id="35" name="TextBox 34"/>
          <p:cNvSpPr txBox="1"/>
          <p:nvPr/>
        </p:nvSpPr>
        <p:spPr>
          <a:xfrm>
            <a:off x="2740109" y="2851301"/>
            <a:ext cx="456187" cy="276999"/>
          </a:xfrm>
          <a:prstGeom prst="rect">
            <a:avLst/>
          </a:prstGeom>
          <a:noFill/>
        </p:spPr>
        <p:txBody>
          <a:bodyPr wrap="square" rtlCol="0">
            <a:spAutoFit/>
          </a:bodyPr>
          <a:lstStyle/>
          <a:p>
            <a:r>
              <a:rPr lang="en-US" sz="1200" dirty="0">
                <a:solidFill>
                  <a:schemeClr val="bg2"/>
                </a:solidFill>
              </a:rPr>
              <a:t>X</a:t>
            </a:r>
          </a:p>
        </p:txBody>
      </p:sp>
      <p:sp>
        <p:nvSpPr>
          <p:cNvPr id="20" name="Rectangle 19"/>
          <p:cNvSpPr/>
          <p:nvPr/>
        </p:nvSpPr>
        <p:spPr>
          <a:xfrm>
            <a:off x="3145428" y="2268709"/>
            <a:ext cx="923651"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3/14/20</a:t>
            </a:r>
          </a:p>
        </p:txBody>
      </p:sp>
      <p:sp>
        <p:nvSpPr>
          <p:cNvPr id="21" name="Rectangle 20"/>
          <p:cNvSpPr/>
          <p:nvPr/>
        </p:nvSpPr>
        <p:spPr>
          <a:xfrm>
            <a:off x="3609639" y="2429301"/>
            <a:ext cx="1433145" cy="261610"/>
          </a:xfrm>
          <a:prstGeom prst="rect">
            <a:avLst/>
          </a:prstGeom>
        </p:spPr>
        <p:txBody>
          <a:bodyPr wrap="square">
            <a:spAutoFit/>
          </a:bodyPr>
          <a:lstStyle/>
          <a:p>
            <a:r>
              <a:rPr lang="en-US" sz="1050" dirty="0">
                <a:solidFill>
                  <a:schemeClr val="bg2"/>
                </a:solidFill>
                <a:latin typeface="Roboto"/>
                <a:ea typeface="Roboto"/>
                <a:cs typeface="Roboto"/>
                <a:sym typeface="Roboto"/>
              </a:rPr>
              <a:t>Holyoke HS</a:t>
            </a:r>
            <a:endParaRPr lang="en-US" sz="1050" dirty="0">
              <a:solidFill>
                <a:schemeClr val="bg2"/>
              </a:solidFill>
            </a:endParaRPr>
          </a:p>
        </p:txBody>
      </p:sp>
      <p:sp>
        <p:nvSpPr>
          <p:cNvPr id="22" name="Rectangle 21"/>
          <p:cNvSpPr/>
          <p:nvPr/>
        </p:nvSpPr>
        <p:spPr>
          <a:xfrm>
            <a:off x="4891116" y="2431684"/>
            <a:ext cx="263214" cy="261610"/>
          </a:xfrm>
          <a:prstGeom prst="rect">
            <a:avLst/>
          </a:prstGeom>
        </p:spPr>
        <p:txBody>
          <a:bodyPr wrap="none">
            <a:spAutoFit/>
          </a:bodyPr>
          <a:lstStyle/>
          <a:p>
            <a:r>
              <a:rPr lang="en-US" sz="1050" dirty="0">
                <a:solidFill>
                  <a:schemeClr val="bg2"/>
                </a:solidFill>
                <a:latin typeface="Roboto"/>
                <a:ea typeface="Roboto"/>
                <a:cs typeface="Roboto"/>
                <a:sym typeface="Roboto"/>
              </a:rPr>
              <a:t>1</a:t>
            </a:r>
            <a:endParaRPr lang="en-US" sz="1050" dirty="0">
              <a:solidFill>
                <a:schemeClr val="bg2"/>
              </a:solidFill>
            </a:endParaRPr>
          </a:p>
        </p:txBody>
      </p:sp>
      <p:sp>
        <p:nvSpPr>
          <p:cNvPr id="23" name="Rectangle 22"/>
          <p:cNvSpPr/>
          <p:nvPr/>
        </p:nvSpPr>
        <p:spPr>
          <a:xfrm>
            <a:off x="4322463" y="2260605"/>
            <a:ext cx="922047"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6:30 pm</a:t>
            </a:r>
          </a:p>
        </p:txBody>
      </p:sp>
      <p:sp>
        <p:nvSpPr>
          <p:cNvPr id="24" name="Rectangle 23"/>
          <p:cNvSpPr/>
          <p:nvPr/>
        </p:nvSpPr>
        <p:spPr>
          <a:xfrm>
            <a:off x="3389560" y="2578534"/>
            <a:ext cx="1396536"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William Morgan</a:t>
            </a:r>
          </a:p>
        </p:txBody>
      </p:sp>
      <p:sp>
        <p:nvSpPr>
          <p:cNvPr id="25" name="Rectangle 24"/>
          <p:cNvSpPr/>
          <p:nvPr/>
        </p:nvSpPr>
        <p:spPr>
          <a:xfrm rot="655564">
            <a:off x="7772501" y="3242682"/>
            <a:ext cx="223138" cy="215444"/>
          </a:xfrm>
          <a:prstGeom prst="rect">
            <a:avLst/>
          </a:prstGeom>
          <a:ln>
            <a:noFill/>
          </a:ln>
        </p:spPr>
        <p:txBody>
          <a:bodyPr wrap="none">
            <a:spAutoFit/>
          </a:bodyPr>
          <a:lstStyle/>
          <a:p>
            <a:r>
              <a:rPr lang="en-US" sz="800" b="1" dirty="0">
                <a:solidFill>
                  <a:schemeClr val="bg2"/>
                </a:solidFill>
                <a:latin typeface="Roboto"/>
                <a:ea typeface="Roboto"/>
                <a:sym typeface="Roboto"/>
              </a:rPr>
              <a:t>/</a:t>
            </a:r>
            <a:endParaRPr lang="en-US" sz="800" b="1" dirty="0">
              <a:solidFill>
                <a:schemeClr val="bg2"/>
              </a:solidFill>
            </a:endParaRPr>
          </a:p>
        </p:txBody>
      </p:sp>
      <p:cxnSp>
        <p:nvCxnSpPr>
          <p:cNvPr id="7" name="Straight Connector 6"/>
          <p:cNvCxnSpPr/>
          <p:nvPr/>
        </p:nvCxnSpPr>
        <p:spPr>
          <a:xfrm rot="-540000" flipV="1">
            <a:off x="5731070" y="304810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 flipV="1">
            <a:off x="5732468" y="313339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 flipV="1">
            <a:off x="5740857" y="321728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 flipV="1">
            <a:off x="5740857" y="330117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556640" y="2742574"/>
            <a:ext cx="832279" cy="307777"/>
          </a:xfrm>
          <a:prstGeom prst="rect">
            <a:avLst/>
          </a:prstGeom>
        </p:spPr>
        <p:txBody>
          <a:bodyPr wrap="none">
            <a:spAutoFit/>
          </a:bodyPr>
          <a:lstStyle/>
          <a:p>
            <a:r>
              <a:rPr lang="en-US" dirty="0">
                <a:solidFill>
                  <a:schemeClr val="bg2"/>
                </a:solidFill>
                <a:latin typeface="Roboto"/>
                <a:ea typeface="Roboto"/>
                <a:cs typeface="Roboto"/>
                <a:sym typeface="Roboto"/>
              </a:rPr>
              <a:t>Holyoke</a:t>
            </a:r>
            <a:endParaRPr lang="en-US" dirty="0">
              <a:solidFill>
                <a:schemeClr val="bg2"/>
              </a:solidFill>
            </a:endParaRPr>
          </a:p>
        </p:txBody>
      </p:sp>
      <p:sp>
        <p:nvSpPr>
          <p:cNvPr id="30" name="TextBox 29"/>
          <p:cNvSpPr txBox="1"/>
          <p:nvPr/>
        </p:nvSpPr>
        <p:spPr>
          <a:xfrm>
            <a:off x="7814208" y="3250647"/>
            <a:ext cx="290007" cy="276999"/>
          </a:xfrm>
          <a:prstGeom prst="rect">
            <a:avLst/>
          </a:prstGeom>
          <a:noFill/>
          <a:ln>
            <a:noFill/>
          </a:ln>
        </p:spPr>
        <p:txBody>
          <a:bodyPr wrap="square" rtlCol="0">
            <a:spAutoFit/>
          </a:bodyPr>
          <a:lstStyle/>
          <a:p>
            <a:r>
              <a:rPr lang="en-US" sz="1200" dirty="0">
                <a:solidFill>
                  <a:schemeClr val="bg2"/>
                </a:solidFill>
              </a:rPr>
              <a:t>4</a:t>
            </a:r>
          </a:p>
        </p:txBody>
      </p:sp>
      <p:cxnSp>
        <p:nvCxnSpPr>
          <p:cNvPr id="39" name="Straight Connector 38"/>
          <p:cNvCxnSpPr/>
          <p:nvPr/>
        </p:nvCxnSpPr>
        <p:spPr>
          <a:xfrm rot="-540000" flipV="1">
            <a:off x="5200438" y="306932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 flipV="1">
            <a:off x="5192049" y="3163879"/>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 flipV="1">
            <a:off x="5204634" y="323164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rot="704574">
            <a:off x="4008979" y="3252424"/>
            <a:ext cx="367636" cy="246221"/>
          </a:xfrm>
          <a:prstGeom prst="rect">
            <a:avLst/>
          </a:prstGeom>
        </p:spPr>
        <p:txBody>
          <a:bodyPr wrap="square">
            <a:spAutoFit/>
          </a:bodyPr>
          <a:lstStyle/>
          <a:p>
            <a:r>
              <a:rPr lang="en-US" sz="1000" b="1" dirty="0">
                <a:solidFill>
                  <a:schemeClr val="bg2"/>
                </a:solidFill>
                <a:latin typeface="Roboto"/>
                <a:ea typeface="Roboto"/>
                <a:sym typeface="Roboto"/>
              </a:rPr>
              <a:t>/</a:t>
            </a:r>
            <a:endParaRPr lang="en-US" sz="1000" b="1" dirty="0">
              <a:solidFill>
                <a:schemeClr val="bg2"/>
              </a:solidFill>
            </a:endParaRPr>
          </a:p>
        </p:txBody>
      </p:sp>
      <p:cxnSp>
        <p:nvCxnSpPr>
          <p:cNvPr id="40" name="Straight Connector 39"/>
          <p:cNvCxnSpPr/>
          <p:nvPr/>
        </p:nvCxnSpPr>
        <p:spPr>
          <a:xfrm rot="-540000" flipV="1">
            <a:off x="5734539" y="338404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069079" y="3244712"/>
            <a:ext cx="290007" cy="276999"/>
          </a:xfrm>
          <a:prstGeom prst="rect">
            <a:avLst/>
          </a:prstGeom>
          <a:noFill/>
        </p:spPr>
        <p:txBody>
          <a:bodyPr wrap="square" rtlCol="0">
            <a:spAutoFit/>
          </a:bodyPr>
          <a:lstStyle/>
          <a:p>
            <a:r>
              <a:rPr lang="en-US" sz="1200" dirty="0">
                <a:solidFill>
                  <a:schemeClr val="bg2"/>
                </a:solidFill>
              </a:rPr>
              <a:t>3</a:t>
            </a:r>
          </a:p>
        </p:txBody>
      </p:sp>
      <p:cxnSp>
        <p:nvCxnSpPr>
          <p:cNvPr id="43" name="Straight Connector 42"/>
          <p:cNvCxnSpPr/>
          <p:nvPr/>
        </p:nvCxnSpPr>
        <p:spPr>
          <a:xfrm rot="-540000" flipV="1">
            <a:off x="5731070" y="348634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 flipV="1">
            <a:off x="5727600" y="3579348"/>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 flipV="1">
            <a:off x="5737330" y="363959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 flipV="1">
            <a:off x="5725401" y="381731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 flipV="1">
            <a:off x="5725402" y="373347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rot="909087">
            <a:off x="7770479" y="3380436"/>
            <a:ext cx="232756" cy="246221"/>
          </a:xfrm>
          <a:prstGeom prst="rect">
            <a:avLst/>
          </a:prstGeom>
          <a:ln>
            <a:noFill/>
          </a:ln>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0" name="Rectangle 49"/>
          <p:cNvSpPr/>
          <p:nvPr/>
        </p:nvSpPr>
        <p:spPr>
          <a:xfrm rot="909087">
            <a:off x="4030499" y="3398601"/>
            <a:ext cx="232756" cy="246221"/>
          </a:xfrm>
          <a:prstGeom prst="rect">
            <a:avLst/>
          </a:prstGeom>
        </p:spPr>
        <p:txBody>
          <a:bodyPr wrap="squar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1" name="Rectangle 50"/>
          <p:cNvSpPr/>
          <p:nvPr/>
        </p:nvSpPr>
        <p:spPr>
          <a:xfrm rot="909087">
            <a:off x="4022270" y="3743714"/>
            <a:ext cx="232756" cy="246221"/>
          </a:xfrm>
          <a:prstGeom prst="rect">
            <a:avLst/>
          </a:prstGeom>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2" name="Rectangle 51"/>
          <p:cNvSpPr/>
          <p:nvPr/>
        </p:nvSpPr>
        <p:spPr>
          <a:xfrm rot="909087">
            <a:off x="7767692" y="3734826"/>
            <a:ext cx="232756" cy="246221"/>
          </a:xfrm>
          <a:prstGeom prst="rect">
            <a:avLst/>
          </a:prstGeom>
          <a:ln>
            <a:noFill/>
          </a:ln>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3" name="Rectangle 52"/>
          <p:cNvSpPr/>
          <p:nvPr/>
        </p:nvSpPr>
        <p:spPr>
          <a:xfrm rot="909087">
            <a:off x="4026385" y="3577607"/>
            <a:ext cx="232756" cy="246221"/>
          </a:xfrm>
          <a:prstGeom prst="rect">
            <a:avLst/>
          </a:prstGeom>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4" name="Rectangle 53"/>
          <p:cNvSpPr/>
          <p:nvPr/>
        </p:nvSpPr>
        <p:spPr>
          <a:xfrm rot="909087">
            <a:off x="7767692" y="3577607"/>
            <a:ext cx="232756" cy="246221"/>
          </a:xfrm>
          <a:prstGeom prst="rect">
            <a:avLst/>
          </a:prstGeom>
          <a:ln>
            <a:noFill/>
          </a:ln>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cxnSp>
        <p:nvCxnSpPr>
          <p:cNvPr id="55" name="Straight Connector 54"/>
          <p:cNvCxnSpPr/>
          <p:nvPr/>
        </p:nvCxnSpPr>
        <p:spPr>
          <a:xfrm rot="-540000" flipV="1">
            <a:off x="5725401" y="3899399"/>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 flipV="1">
            <a:off x="5717226" y="400057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 flipV="1">
            <a:off x="5844724" y="3146203"/>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 flipV="1">
            <a:off x="5205322" y="331499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 flipV="1">
            <a:off x="5200438" y="348754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 flipV="1">
            <a:off x="5192427" y="340062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 flipV="1">
            <a:off x="5841586" y="306929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 flipV="1">
            <a:off x="5851483" y="322851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 flipV="1">
            <a:off x="5851484" y="331450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773852" y="3419865"/>
            <a:ext cx="497693" cy="276999"/>
          </a:xfrm>
          <a:prstGeom prst="rect">
            <a:avLst/>
          </a:prstGeom>
          <a:noFill/>
          <a:ln>
            <a:noFill/>
          </a:ln>
        </p:spPr>
        <p:txBody>
          <a:bodyPr wrap="square" rtlCol="0">
            <a:spAutoFit/>
          </a:bodyPr>
          <a:lstStyle/>
          <a:p>
            <a:r>
              <a:rPr lang="en-US" sz="1200" dirty="0">
                <a:solidFill>
                  <a:schemeClr val="bg2"/>
                </a:solidFill>
              </a:rPr>
              <a:t>10</a:t>
            </a:r>
          </a:p>
        </p:txBody>
      </p:sp>
      <p:sp>
        <p:nvSpPr>
          <p:cNvPr id="65" name="TextBox 64"/>
          <p:cNvSpPr txBox="1"/>
          <p:nvPr/>
        </p:nvSpPr>
        <p:spPr>
          <a:xfrm>
            <a:off x="4075629" y="3411476"/>
            <a:ext cx="497693" cy="276999"/>
          </a:xfrm>
          <a:prstGeom prst="rect">
            <a:avLst/>
          </a:prstGeom>
          <a:noFill/>
        </p:spPr>
        <p:txBody>
          <a:bodyPr wrap="square" rtlCol="0">
            <a:spAutoFit/>
          </a:bodyPr>
          <a:lstStyle/>
          <a:p>
            <a:r>
              <a:rPr lang="en-US" sz="1200" dirty="0">
                <a:solidFill>
                  <a:schemeClr val="bg2"/>
                </a:solidFill>
              </a:rPr>
              <a:t>4</a:t>
            </a:r>
          </a:p>
        </p:txBody>
      </p:sp>
      <p:sp>
        <p:nvSpPr>
          <p:cNvPr id="66" name="TextBox 65"/>
          <p:cNvSpPr txBox="1"/>
          <p:nvPr/>
        </p:nvSpPr>
        <p:spPr>
          <a:xfrm>
            <a:off x="4074757" y="3587727"/>
            <a:ext cx="497693" cy="276999"/>
          </a:xfrm>
          <a:prstGeom prst="rect">
            <a:avLst/>
          </a:prstGeom>
          <a:noFill/>
        </p:spPr>
        <p:txBody>
          <a:bodyPr wrap="square" rtlCol="0">
            <a:spAutoFit/>
          </a:bodyPr>
          <a:lstStyle/>
          <a:p>
            <a:r>
              <a:rPr lang="en-US" sz="1200" dirty="0">
                <a:solidFill>
                  <a:schemeClr val="bg2"/>
                </a:solidFill>
              </a:rPr>
              <a:t>5</a:t>
            </a:r>
          </a:p>
        </p:txBody>
      </p:sp>
      <p:sp>
        <p:nvSpPr>
          <p:cNvPr id="72" name="TextBox 71"/>
          <p:cNvSpPr txBox="1"/>
          <p:nvPr/>
        </p:nvSpPr>
        <p:spPr>
          <a:xfrm>
            <a:off x="7765463" y="3589083"/>
            <a:ext cx="497693" cy="276999"/>
          </a:xfrm>
          <a:prstGeom prst="rect">
            <a:avLst/>
          </a:prstGeom>
          <a:noFill/>
          <a:ln>
            <a:noFill/>
          </a:ln>
        </p:spPr>
        <p:txBody>
          <a:bodyPr wrap="square" rtlCol="0">
            <a:spAutoFit/>
          </a:bodyPr>
          <a:lstStyle/>
          <a:p>
            <a:r>
              <a:rPr lang="en-US" sz="1200" dirty="0">
                <a:solidFill>
                  <a:schemeClr val="bg2"/>
                </a:solidFill>
              </a:rPr>
              <a:t>13</a:t>
            </a:r>
          </a:p>
        </p:txBody>
      </p:sp>
      <p:sp>
        <p:nvSpPr>
          <p:cNvPr id="73" name="TextBox 72"/>
          <p:cNvSpPr txBox="1"/>
          <p:nvPr/>
        </p:nvSpPr>
        <p:spPr>
          <a:xfrm>
            <a:off x="7766871" y="3755535"/>
            <a:ext cx="497693" cy="276999"/>
          </a:xfrm>
          <a:prstGeom prst="rect">
            <a:avLst/>
          </a:prstGeom>
          <a:noFill/>
          <a:ln>
            <a:noFill/>
          </a:ln>
        </p:spPr>
        <p:txBody>
          <a:bodyPr wrap="square" rtlCol="0">
            <a:spAutoFit/>
          </a:bodyPr>
          <a:lstStyle/>
          <a:p>
            <a:r>
              <a:rPr lang="en-US" sz="1200" dirty="0">
                <a:solidFill>
                  <a:schemeClr val="bg2"/>
                </a:solidFill>
              </a:rPr>
              <a:t>16</a:t>
            </a:r>
          </a:p>
        </p:txBody>
      </p:sp>
      <p:cxnSp>
        <p:nvCxnSpPr>
          <p:cNvPr id="74" name="Straight Connector 73"/>
          <p:cNvCxnSpPr/>
          <p:nvPr/>
        </p:nvCxnSpPr>
        <p:spPr>
          <a:xfrm rot="-540000" flipV="1">
            <a:off x="5198728" y="357056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5" name="Google Shape;70;p13"/>
          <p:cNvSpPr txBox="1"/>
          <p:nvPr/>
        </p:nvSpPr>
        <p:spPr>
          <a:xfrm>
            <a:off x="-22357" y="1982185"/>
            <a:ext cx="2403633" cy="2916986"/>
          </a:xfrm>
          <a:prstGeom prst="rect">
            <a:avLst/>
          </a:prstGeom>
          <a:noFill/>
          <a:ln>
            <a:noFill/>
          </a:ln>
        </p:spPr>
        <p:txBody>
          <a:bodyPr spcFirstLastPara="1" wrap="square" lIns="91425" tIns="91425" rIns="91425" bIns="91425" anchor="t" anchorCtr="0">
            <a:noAutofit/>
          </a:bodyPr>
          <a:lstStyle/>
          <a:p>
            <a:pPr lvl="0"/>
            <a:endParaRPr lang="en-US" dirty="0">
              <a:solidFill>
                <a:srgbClr val="FF0000"/>
              </a:solidFill>
              <a:latin typeface="Roboto"/>
              <a:ea typeface="Roboto"/>
              <a:cs typeface="Roboto"/>
              <a:sym typeface="Roboto"/>
            </a:endParaRPr>
          </a:p>
          <a:p>
            <a:pPr lvl="0"/>
            <a:r>
              <a:rPr lang="en-US" dirty="0">
                <a:solidFill>
                  <a:schemeClr val="bg2"/>
                </a:solidFill>
                <a:latin typeface="Roboto"/>
                <a:ea typeface="Roboto"/>
                <a:cs typeface="Roboto"/>
                <a:sym typeface="Roboto"/>
              </a:rPr>
              <a:t>However, before the beckon for serve, the Tigers send #8 up to sub in for #6</a:t>
            </a:r>
          </a:p>
          <a:p>
            <a:pPr lvl="0"/>
            <a:endParaRPr lang="en-US" dirty="0">
              <a:solidFill>
                <a:srgbClr val="FF0000"/>
              </a:solidFill>
              <a:latin typeface="Roboto"/>
              <a:ea typeface="Roboto"/>
              <a:cs typeface="Roboto"/>
              <a:sym typeface="Roboto"/>
            </a:endParaRPr>
          </a:p>
          <a:p>
            <a:pPr lvl="0"/>
            <a:r>
              <a:rPr lang="en-US" dirty="0">
                <a:solidFill>
                  <a:srgbClr val="FF0000"/>
                </a:solidFill>
                <a:latin typeface="Roboto"/>
                <a:ea typeface="Roboto"/>
                <a:cs typeface="Roboto"/>
                <a:sym typeface="Roboto"/>
              </a:rPr>
              <a:t>Remember, MULTIPLE players can play in any of the service order spots.</a:t>
            </a:r>
          </a:p>
          <a:p>
            <a:pPr lvl="0"/>
            <a:endParaRPr lang="en-US" dirty="0">
              <a:solidFill>
                <a:srgbClr val="FF0000"/>
              </a:solidFill>
              <a:latin typeface="Roboto"/>
              <a:ea typeface="Roboto"/>
              <a:cs typeface="Roboto"/>
              <a:sym typeface="Roboto"/>
            </a:endParaRPr>
          </a:p>
          <a:p>
            <a:pPr lvl="0"/>
            <a:r>
              <a:rPr lang="en-US" dirty="0">
                <a:solidFill>
                  <a:srgbClr val="FF0000"/>
                </a:solidFill>
                <a:latin typeface="Roboto"/>
                <a:ea typeface="Roboto"/>
                <a:cs typeface="Roboto"/>
                <a:sym typeface="Roboto"/>
              </a:rPr>
              <a:t>But, each INDIVIDUAL player is only allowed in ONE service order position per set.</a:t>
            </a:r>
          </a:p>
        </p:txBody>
      </p:sp>
      <p:sp>
        <p:nvSpPr>
          <p:cNvPr id="76" name="TextBox 75"/>
          <p:cNvSpPr txBox="1"/>
          <p:nvPr/>
        </p:nvSpPr>
        <p:spPr>
          <a:xfrm>
            <a:off x="5624008" y="4100177"/>
            <a:ext cx="609012" cy="276999"/>
          </a:xfrm>
          <a:prstGeom prst="rect">
            <a:avLst/>
          </a:prstGeom>
          <a:noFill/>
          <a:ln>
            <a:noFill/>
          </a:ln>
        </p:spPr>
        <p:txBody>
          <a:bodyPr wrap="square" rtlCol="0">
            <a:spAutoFit/>
          </a:bodyPr>
          <a:lstStyle/>
          <a:p>
            <a:r>
              <a:rPr lang="en-US" sz="1200" dirty="0">
                <a:solidFill>
                  <a:schemeClr val="bg2"/>
                </a:solidFill>
              </a:rPr>
              <a:t>16 10</a:t>
            </a:r>
          </a:p>
        </p:txBody>
      </p:sp>
      <p:sp>
        <p:nvSpPr>
          <p:cNvPr id="77" name="TextBox 76"/>
          <p:cNvSpPr txBox="1"/>
          <p:nvPr/>
        </p:nvSpPr>
        <p:spPr>
          <a:xfrm>
            <a:off x="5615292" y="4312509"/>
            <a:ext cx="609012" cy="276999"/>
          </a:xfrm>
          <a:prstGeom prst="rect">
            <a:avLst/>
          </a:prstGeom>
          <a:noFill/>
          <a:ln>
            <a:noFill/>
          </a:ln>
        </p:spPr>
        <p:txBody>
          <a:bodyPr wrap="square" rtlCol="0">
            <a:spAutoFit/>
          </a:bodyPr>
          <a:lstStyle/>
          <a:p>
            <a:r>
              <a:rPr lang="en-US" sz="1200" dirty="0">
                <a:solidFill>
                  <a:schemeClr val="bg2"/>
                </a:solidFill>
              </a:rPr>
              <a:t>16 14</a:t>
            </a:r>
          </a:p>
        </p:txBody>
      </p:sp>
      <p:cxnSp>
        <p:nvCxnSpPr>
          <p:cNvPr id="79" name="Straight Connector 78"/>
          <p:cNvCxnSpPr/>
          <p:nvPr/>
        </p:nvCxnSpPr>
        <p:spPr>
          <a:xfrm rot="-540000" flipV="1">
            <a:off x="5198727" y="3656451"/>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 flipV="1">
            <a:off x="5201128" y="373279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 flipV="1">
            <a:off x="5212888" y="380978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 flipV="1">
            <a:off x="5191648" y="3891948"/>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 flipV="1">
            <a:off x="5194049" y="396829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 flipV="1">
            <a:off x="5329662" y="305440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 flipV="1">
            <a:off x="5331060" y="312313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684649" y="3243325"/>
            <a:ext cx="290007" cy="246221"/>
          </a:xfrm>
          <a:prstGeom prst="rect">
            <a:avLst/>
          </a:prstGeom>
          <a:noFill/>
          <a:ln>
            <a:noFill/>
          </a:ln>
        </p:spPr>
        <p:txBody>
          <a:bodyPr wrap="square" rtlCol="0">
            <a:spAutoFit/>
          </a:bodyPr>
          <a:lstStyle/>
          <a:p>
            <a:r>
              <a:rPr lang="en-US" sz="1000" dirty="0">
                <a:solidFill>
                  <a:schemeClr val="bg2"/>
                </a:solidFill>
              </a:rPr>
              <a:t>6</a:t>
            </a:r>
          </a:p>
        </p:txBody>
      </p:sp>
      <p:cxnSp>
        <p:nvCxnSpPr>
          <p:cNvPr id="87" name="Straight Connector 86"/>
          <p:cNvCxnSpPr/>
          <p:nvPr/>
        </p:nvCxnSpPr>
        <p:spPr>
          <a:xfrm rot="-540000" flipV="1">
            <a:off x="6425504" y="4370883"/>
            <a:ext cx="110637"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 flipV="1">
            <a:off x="5340024" y="321666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 flipV="1">
            <a:off x="5333642" y="330213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4024705" y="3765156"/>
            <a:ext cx="497693" cy="276999"/>
          </a:xfrm>
          <a:prstGeom prst="rect">
            <a:avLst/>
          </a:prstGeom>
          <a:noFill/>
        </p:spPr>
        <p:txBody>
          <a:bodyPr wrap="square" rtlCol="0">
            <a:spAutoFit/>
          </a:bodyPr>
          <a:lstStyle/>
          <a:p>
            <a:r>
              <a:rPr lang="en-US" sz="1200" dirty="0">
                <a:solidFill>
                  <a:schemeClr val="bg2"/>
                </a:solidFill>
              </a:rPr>
              <a:t>16</a:t>
            </a:r>
          </a:p>
        </p:txBody>
      </p:sp>
      <p:cxnSp>
        <p:nvCxnSpPr>
          <p:cNvPr id="92" name="Straight Connector 91"/>
          <p:cNvCxnSpPr/>
          <p:nvPr/>
        </p:nvCxnSpPr>
        <p:spPr>
          <a:xfrm rot="-540000" flipV="1">
            <a:off x="5856739" y="3386979"/>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3" name="Isosceles Triangle 92"/>
          <p:cNvSpPr/>
          <p:nvPr/>
        </p:nvSpPr>
        <p:spPr>
          <a:xfrm>
            <a:off x="6236959" y="3970444"/>
            <a:ext cx="192608" cy="158568"/>
          </a:xfrm>
          <a:prstGeom prst="triangl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95" name="Straight Connector 94"/>
          <p:cNvCxnSpPr/>
          <p:nvPr/>
        </p:nvCxnSpPr>
        <p:spPr>
          <a:xfrm rot="-540000" flipV="1">
            <a:off x="7827244" y="3984989"/>
            <a:ext cx="109083"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4" name="Isosceles Triangle 93"/>
          <p:cNvSpPr/>
          <p:nvPr/>
        </p:nvSpPr>
        <p:spPr>
          <a:xfrm>
            <a:off x="5883627" y="3464590"/>
            <a:ext cx="73218" cy="87000"/>
          </a:xfrm>
          <a:prstGeom prst="triangl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6" name="Isosceles Triangle 95"/>
          <p:cNvSpPr/>
          <p:nvPr/>
        </p:nvSpPr>
        <p:spPr>
          <a:xfrm>
            <a:off x="5876636" y="3549878"/>
            <a:ext cx="73218" cy="87000"/>
          </a:xfrm>
          <a:prstGeom prst="triangl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7" name="TextBox 96"/>
          <p:cNvSpPr txBox="1"/>
          <p:nvPr/>
        </p:nvSpPr>
        <p:spPr>
          <a:xfrm>
            <a:off x="7765463" y="3932710"/>
            <a:ext cx="497693" cy="276999"/>
          </a:xfrm>
          <a:prstGeom prst="rect">
            <a:avLst/>
          </a:prstGeom>
          <a:noFill/>
        </p:spPr>
        <p:txBody>
          <a:bodyPr wrap="square" rtlCol="0">
            <a:spAutoFit/>
          </a:bodyPr>
          <a:lstStyle/>
          <a:p>
            <a:r>
              <a:rPr lang="en-US" sz="1200" dirty="0">
                <a:solidFill>
                  <a:schemeClr val="bg2"/>
                </a:solidFill>
              </a:rPr>
              <a:t>19</a:t>
            </a:r>
          </a:p>
        </p:txBody>
      </p:sp>
      <p:cxnSp>
        <p:nvCxnSpPr>
          <p:cNvPr id="98" name="Straight Connector 97"/>
          <p:cNvCxnSpPr/>
          <p:nvPr/>
        </p:nvCxnSpPr>
        <p:spPr>
          <a:xfrm rot="-540000" flipV="1">
            <a:off x="5337672" y="3396248"/>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2909710" y="3914927"/>
            <a:ext cx="352357" cy="246221"/>
          </a:xfrm>
          <a:prstGeom prst="rect">
            <a:avLst/>
          </a:prstGeom>
          <a:noFill/>
          <a:ln>
            <a:noFill/>
          </a:ln>
        </p:spPr>
        <p:txBody>
          <a:bodyPr wrap="square" rtlCol="0">
            <a:spAutoFit/>
          </a:bodyPr>
          <a:lstStyle/>
          <a:p>
            <a:r>
              <a:rPr lang="en-US" sz="1000" dirty="0">
                <a:solidFill>
                  <a:schemeClr val="bg2"/>
                </a:solidFill>
              </a:rPr>
              <a:t>11</a:t>
            </a:r>
          </a:p>
        </p:txBody>
      </p:sp>
      <p:sp>
        <p:nvSpPr>
          <p:cNvPr id="99" name="TextBox 98"/>
          <p:cNvSpPr txBox="1"/>
          <p:nvPr/>
        </p:nvSpPr>
        <p:spPr>
          <a:xfrm>
            <a:off x="2953226" y="3581200"/>
            <a:ext cx="352357" cy="246221"/>
          </a:xfrm>
          <a:prstGeom prst="rect">
            <a:avLst/>
          </a:prstGeom>
          <a:noFill/>
          <a:ln>
            <a:noFill/>
          </a:ln>
        </p:spPr>
        <p:txBody>
          <a:bodyPr wrap="square" rtlCol="0">
            <a:spAutoFit/>
          </a:bodyPr>
          <a:lstStyle/>
          <a:p>
            <a:r>
              <a:rPr lang="en-US" sz="1000" dirty="0">
                <a:solidFill>
                  <a:schemeClr val="bg2"/>
                </a:solidFill>
              </a:rPr>
              <a:t>7</a:t>
            </a:r>
          </a:p>
        </p:txBody>
      </p:sp>
      <p:cxnSp>
        <p:nvCxnSpPr>
          <p:cNvPr id="100" name="Straight Connector 99"/>
          <p:cNvCxnSpPr/>
          <p:nvPr/>
        </p:nvCxnSpPr>
        <p:spPr>
          <a:xfrm rot="-540000" flipV="1">
            <a:off x="2676075" y="4371614"/>
            <a:ext cx="110637"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 flipV="1">
            <a:off x="2820086" y="4364623"/>
            <a:ext cx="110637"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 flipV="1">
            <a:off x="5867577" y="364092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 flipV="1">
            <a:off x="4082225" y="3980480"/>
            <a:ext cx="104225" cy="7260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4031466" y="3925090"/>
            <a:ext cx="497693" cy="276999"/>
          </a:xfrm>
          <a:prstGeom prst="rect">
            <a:avLst/>
          </a:prstGeom>
          <a:noFill/>
        </p:spPr>
        <p:txBody>
          <a:bodyPr wrap="square" rtlCol="0">
            <a:spAutoFit/>
          </a:bodyPr>
          <a:lstStyle/>
          <a:p>
            <a:r>
              <a:rPr lang="en-US" sz="1200" dirty="0">
                <a:solidFill>
                  <a:schemeClr val="bg2"/>
                </a:solidFill>
              </a:rPr>
              <a:t>17</a:t>
            </a:r>
          </a:p>
        </p:txBody>
      </p:sp>
      <p:cxnSp>
        <p:nvCxnSpPr>
          <p:cNvPr id="106" name="Straight Connector 105"/>
          <p:cNvCxnSpPr/>
          <p:nvPr/>
        </p:nvCxnSpPr>
        <p:spPr>
          <a:xfrm rot="-540000" flipV="1">
            <a:off x="5330097" y="347493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540000" flipV="1">
            <a:off x="7842561" y="4156865"/>
            <a:ext cx="84439" cy="7260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7771758" y="4097124"/>
            <a:ext cx="497693" cy="276999"/>
          </a:xfrm>
          <a:prstGeom prst="rect">
            <a:avLst/>
          </a:prstGeom>
          <a:noFill/>
        </p:spPr>
        <p:txBody>
          <a:bodyPr wrap="square" rtlCol="0">
            <a:spAutoFit/>
          </a:bodyPr>
          <a:lstStyle/>
          <a:p>
            <a:r>
              <a:rPr lang="en-US" sz="1200" dirty="0">
                <a:solidFill>
                  <a:schemeClr val="bg2"/>
                </a:solidFill>
              </a:rPr>
              <a:t>20</a:t>
            </a:r>
          </a:p>
        </p:txBody>
      </p:sp>
      <p:cxnSp>
        <p:nvCxnSpPr>
          <p:cNvPr id="110" name="Straight Connector 109"/>
          <p:cNvCxnSpPr/>
          <p:nvPr/>
        </p:nvCxnSpPr>
        <p:spPr>
          <a:xfrm rot="-540000" flipV="1">
            <a:off x="4110894" y="4158072"/>
            <a:ext cx="84439" cy="7260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11" name="Google Shape;70;p13"/>
          <p:cNvSpPr txBox="1"/>
          <p:nvPr/>
        </p:nvSpPr>
        <p:spPr>
          <a:xfrm>
            <a:off x="185479" y="1715710"/>
            <a:ext cx="9044987" cy="425168"/>
          </a:xfrm>
          <a:prstGeom prst="rect">
            <a:avLst/>
          </a:prstGeom>
          <a:noFill/>
          <a:ln>
            <a:noFill/>
          </a:ln>
        </p:spPr>
        <p:txBody>
          <a:bodyPr spcFirstLastPara="1" wrap="square" lIns="91425" tIns="91425" rIns="91425" bIns="91425" anchor="t" anchorCtr="0">
            <a:noAutofit/>
          </a:bodyPr>
          <a:lstStyle/>
          <a:p>
            <a:pPr lvl="0" indent="228600"/>
            <a:r>
              <a:rPr lang="en-US" sz="1600" dirty="0">
                <a:solidFill>
                  <a:srgbClr val="FF0000"/>
                </a:solidFill>
                <a:latin typeface="Roboto"/>
                <a:ea typeface="Roboto"/>
                <a:cs typeface="Roboto"/>
                <a:sym typeface="Roboto"/>
              </a:rPr>
              <a:t>We can see it should be #6 (farthest right number) to serve for the Tigers…</a:t>
            </a:r>
          </a:p>
        </p:txBody>
      </p:sp>
      <p:sp>
        <p:nvSpPr>
          <p:cNvPr id="114" name="TextBox 113"/>
          <p:cNvSpPr txBox="1"/>
          <p:nvPr/>
        </p:nvSpPr>
        <p:spPr>
          <a:xfrm>
            <a:off x="3095666" y="3966659"/>
            <a:ext cx="352357" cy="246221"/>
          </a:xfrm>
          <a:prstGeom prst="rect">
            <a:avLst/>
          </a:prstGeom>
          <a:noFill/>
          <a:ln>
            <a:noFill/>
          </a:ln>
        </p:spPr>
        <p:txBody>
          <a:bodyPr wrap="square" rtlCol="0">
            <a:spAutoFit/>
          </a:bodyPr>
          <a:lstStyle/>
          <a:p>
            <a:r>
              <a:rPr lang="en-US" sz="1000" dirty="0">
                <a:solidFill>
                  <a:schemeClr val="bg2"/>
                </a:solidFill>
              </a:rPr>
              <a:t>3</a:t>
            </a:r>
          </a:p>
        </p:txBody>
      </p:sp>
      <p:sp>
        <p:nvSpPr>
          <p:cNvPr id="115" name="TextBox 114"/>
          <p:cNvSpPr txBox="1"/>
          <p:nvPr/>
        </p:nvSpPr>
        <p:spPr>
          <a:xfrm>
            <a:off x="3097013" y="3624035"/>
            <a:ext cx="352357" cy="246221"/>
          </a:xfrm>
          <a:prstGeom prst="rect">
            <a:avLst/>
          </a:prstGeom>
          <a:noFill/>
          <a:ln>
            <a:noFill/>
          </a:ln>
        </p:spPr>
        <p:txBody>
          <a:bodyPr wrap="square" rtlCol="0">
            <a:spAutoFit/>
          </a:bodyPr>
          <a:lstStyle/>
          <a:p>
            <a:r>
              <a:rPr lang="en-US" sz="1000" dirty="0">
                <a:solidFill>
                  <a:schemeClr val="bg2"/>
                </a:solidFill>
              </a:rPr>
              <a:t>2</a:t>
            </a:r>
          </a:p>
        </p:txBody>
      </p:sp>
      <p:cxnSp>
        <p:nvCxnSpPr>
          <p:cNvPr id="116" name="Straight Connector 115"/>
          <p:cNvCxnSpPr/>
          <p:nvPr/>
        </p:nvCxnSpPr>
        <p:spPr>
          <a:xfrm rot="-540000" flipV="1">
            <a:off x="2946149" y="4363360"/>
            <a:ext cx="110637"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 flipV="1">
            <a:off x="3081720" y="4373894"/>
            <a:ext cx="110637"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 flipV="1">
            <a:off x="5881273" y="3732244"/>
            <a:ext cx="84439" cy="7260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 flipV="1">
            <a:off x="5322725" y="356023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540000" flipV="1">
            <a:off x="5341067" y="364579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4031466" y="4100082"/>
            <a:ext cx="497693" cy="276999"/>
          </a:xfrm>
          <a:prstGeom prst="rect">
            <a:avLst/>
          </a:prstGeom>
          <a:noFill/>
        </p:spPr>
        <p:txBody>
          <a:bodyPr wrap="square" rtlCol="0">
            <a:spAutoFit/>
          </a:bodyPr>
          <a:lstStyle/>
          <a:p>
            <a:r>
              <a:rPr lang="en-US" sz="1200" dirty="0">
                <a:solidFill>
                  <a:schemeClr val="bg2"/>
                </a:solidFill>
              </a:rPr>
              <a:t>20</a:t>
            </a:r>
          </a:p>
        </p:txBody>
      </p:sp>
      <p:cxnSp>
        <p:nvCxnSpPr>
          <p:cNvPr id="118" name="Straight Arrow Connector 117"/>
          <p:cNvCxnSpPr/>
          <p:nvPr/>
        </p:nvCxnSpPr>
        <p:spPr>
          <a:xfrm flipV="1">
            <a:off x="5192331" y="3440548"/>
            <a:ext cx="1681110" cy="1324255"/>
          </a:xfrm>
          <a:prstGeom prst="straightConnector1">
            <a:avLst/>
          </a:prstGeom>
          <a:ln w="22225">
            <a:solidFill>
              <a:srgbClr val="FF0000"/>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119" name="Google Shape;70;p13"/>
          <p:cNvSpPr txBox="1"/>
          <p:nvPr/>
        </p:nvSpPr>
        <p:spPr>
          <a:xfrm>
            <a:off x="1328721" y="4718332"/>
            <a:ext cx="9044987" cy="425168"/>
          </a:xfrm>
          <a:prstGeom prst="rect">
            <a:avLst/>
          </a:prstGeom>
          <a:noFill/>
          <a:ln>
            <a:noFill/>
          </a:ln>
        </p:spPr>
        <p:txBody>
          <a:bodyPr spcFirstLastPara="1" wrap="square" lIns="91425" tIns="91425" rIns="91425" bIns="91425" anchor="t" anchorCtr="0">
            <a:noAutofit/>
          </a:bodyPr>
          <a:lstStyle/>
          <a:p>
            <a:pPr lvl="0" indent="228600"/>
            <a:r>
              <a:rPr lang="en-US" sz="1600" dirty="0">
                <a:solidFill>
                  <a:schemeClr val="bg2"/>
                </a:solidFill>
                <a:latin typeface="Roboto"/>
                <a:ea typeface="Roboto"/>
                <a:cs typeface="Roboto"/>
                <a:sym typeface="Roboto"/>
              </a:rPr>
              <a:t>This sub is LEGAL, so let’s write #8 in for #6 (</a:t>
            </a:r>
            <a:r>
              <a:rPr lang="en-US" sz="1600" dirty="0">
                <a:solidFill>
                  <a:srgbClr val="FF0000"/>
                </a:solidFill>
                <a:latin typeface="Roboto"/>
                <a:ea typeface="Roboto"/>
                <a:cs typeface="Roboto"/>
                <a:sym typeface="Roboto"/>
              </a:rPr>
              <a:t>and slash the 2</a:t>
            </a:r>
            <a:r>
              <a:rPr lang="en-US" sz="1600" baseline="30000" dirty="0">
                <a:solidFill>
                  <a:srgbClr val="FF0000"/>
                </a:solidFill>
                <a:latin typeface="Roboto"/>
                <a:ea typeface="Roboto"/>
                <a:cs typeface="Roboto"/>
                <a:sym typeface="Roboto"/>
              </a:rPr>
              <a:t>nd</a:t>
            </a:r>
            <a:r>
              <a:rPr lang="en-US" sz="1600" dirty="0">
                <a:solidFill>
                  <a:srgbClr val="FF0000"/>
                </a:solidFill>
                <a:latin typeface="Roboto"/>
                <a:ea typeface="Roboto"/>
                <a:cs typeface="Roboto"/>
                <a:sym typeface="Roboto"/>
              </a:rPr>
              <a:t> team sub</a:t>
            </a:r>
            <a:r>
              <a:rPr lang="en-US" sz="1600" dirty="0">
                <a:solidFill>
                  <a:schemeClr val="bg2"/>
                </a:solidFill>
                <a:latin typeface="Roboto"/>
                <a:ea typeface="Roboto"/>
                <a:cs typeface="Roboto"/>
                <a:sym typeface="Roboto"/>
              </a:rPr>
              <a:t>)</a:t>
            </a:r>
          </a:p>
        </p:txBody>
      </p:sp>
      <p:cxnSp>
        <p:nvCxnSpPr>
          <p:cNvPr id="120" name="Straight Connector 119"/>
          <p:cNvCxnSpPr/>
          <p:nvPr/>
        </p:nvCxnSpPr>
        <p:spPr>
          <a:xfrm rot="-540000" flipV="1">
            <a:off x="6568421" y="4363357"/>
            <a:ext cx="110637"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6845438" y="3286668"/>
            <a:ext cx="290007" cy="261610"/>
          </a:xfrm>
          <a:prstGeom prst="rect">
            <a:avLst/>
          </a:prstGeom>
          <a:noFill/>
          <a:ln>
            <a:noFill/>
          </a:ln>
        </p:spPr>
        <p:txBody>
          <a:bodyPr wrap="square" rtlCol="0">
            <a:spAutoFit/>
          </a:bodyPr>
          <a:lstStyle/>
          <a:p>
            <a:r>
              <a:rPr lang="en-US" sz="1050" dirty="0">
                <a:solidFill>
                  <a:srgbClr val="FF0000"/>
                </a:solidFill>
              </a:rPr>
              <a:t>8</a:t>
            </a:r>
          </a:p>
        </p:txBody>
      </p:sp>
    </p:spTree>
    <p:extLst>
      <p:ext uri="{BB962C8B-B14F-4D97-AF65-F5344CB8AC3E}">
        <p14:creationId xmlns:p14="http://schemas.microsoft.com/office/powerpoint/2010/main" val="3778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999"/>
                                          </p:stCondLst>
                                        </p:cTn>
                                        <p:tgtEl>
                                          <p:spTgt spid="111"/>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500"/>
                                  </p:stCondLst>
                                  <p:childTnLst>
                                    <p:set>
                                      <p:cBhvr>
                                        <p:cTn id="9" dur="1" fill="hold">
                                          <p:stCondLst>
                                            <p:cond delay="749"/>
                                          </p:stCondLst>
                                        </p:cTn>
                                        <p:tgtEl>
                                          <p:spTgt spid="75">
                                            <p:txEl>
                                              <p:pRg st="1" end="1"/>
                                            </p:txEl>
                                          </p:spTgt>
                                        </p:tgtEl>
                                        <p:attrNameLst>
                                          <p:attrName>style.visibility</p:attrName>
                                        </p:attrNameLst>
                                      </p:cBhvr>
                                      <p:to>
                                        <p:strVal val="visible"/>
                                      </p:to>
                                    </p:set>
                                  </p:childTnLst>
                                </p:cTn>
                              </p:par>
                            </p:childTnLst>
                          </p:cTn>
                        </p:par>
                        <p:par>
                          <p:cTn id="10" fill="hold">
                            <p:stCondLst>
                              <p:cond delay="3250"/>
                            </p:stCondLst>
                            <p:childTnLst>
                              <p:par>
                                <p:cTn id="11" presetID="21" presetClass="entr" presetSubtype="3" fill="hold" nodeType="afterEffect">
                                  <p:stCondLst>
                                    <p:cond delay="0"/>
                                  </p:stCondLst>
                                  <p:childTnLst>
                                    <p:set>
                                      <p:cBhvr>
                                        <p:cTn id="12" dur="1" fill="hold">
                                          <p:stCondLst>
                                            <p:cond delay="0"/>
                                          </p:stCondLst>
                                        </p:cTn>
                                        <p:tgtEl>
                                          <p:spTgt spid="75">
                                            <p:txEl>
                                              <p:pRg st="3" end="3"/>
                                            </p:txEl>
                                          </p:spTgt>
                                        </p:tgtEl>
                                        <p:attrNameLst>
                                          <p:attrName>style.visibility</p:attrName>
                                        </p:attrNameLst>
                                      </p:cBhvr>
                                      <p:to>
                                        <p:strVal val="visible"/>
                                      </p:to>
                                    </p:set>
                                    <p:animEffect transition="in" filter="wheel(3)">
                                      <p:cBhvr>
                                        <p:cTn id="13" dur="2000"/>
                                        <p:tgtEl>
                                          <p:spTgt spid="75">
                                            <p:txEl>
                                              <p:pRg st="3" end="3"/>
                                            </p:txEl>
                                          </p:spTgt>
                                        </p:tgtEl>
                                      </p:cBhvr>
                                    </p:animEffect>
                                  </p:childTnLst>
                                </p:cTn>
                              </p:par>
                              <p:par>
                                <p:cTn id="14" presetID="21" presetClass="entr" presetSubtype="3" fill="hold" nodeType="withEffect">
                                  <p:stCondLst>
                                    <p:cond delay="0"/>
                                  </p:stCondLst>
                                  <p:childTnLst>
                                    <p:set>
                                      <p:cBhvr>
                                        <p:cTn id="15" dur="1" fill="hold">
                                          <p:stCondLst>
                                            <p:cond delay="0"/>
                                          </p:stCondLst>
                                        </p:cTn>
                                        <p:tgtEl>
                                          <p:spTgt spid="75">
                                            <p:txEl>
                                              <p:pRg st="5" end="5"/>
                                            </p:txEl>
                                          </p:spTgt>
                                        </p:tgtEl>
                                        <p:attrNameLst>
                                          <p:attrName>style.visibility</p:attrName>
                                        </p:attrNameLst>
                                      </p:cBhvr>
                                      <p:to>
                                        <p:strVal val="visible"/>
                                      </p:to>
                                    </p:set>
                                    <p:animEffect transition="in" filter="wheel(3)">
                                      <p:cBhvr>
                                        <p:cTn id="16" dur="2000"/>
                                        <p:tgtEl>
                                          <p:spTgt spid="75">
                                            <p:txEl>
                                              <p:pRg st="5" end="5"/>
                                            </p:txEl>
                                          </p:spTgt>
                                        </p:tgtEl>
                                      </p:cBhvr>
                                    </p:animEffect>
                                  </p:childTnLst>
                                </p:cTn>
                              </p:par>
                            </p:childTnLst>
                          </p:cTn>
                        </p:par>
                        <p:par>
                          <p:cTn id="17" fill="hold">
                            <p:stCondLst>
                              <p:cond delay="5250"/>
                            </p:stCondLst>
                            <p:childTnLst>
                              <p:par>
                                <p:cTn id="18" presetID="16" presetClass="entr" presetSubtype="21" fill="hold" grpId="0" nodeType="afterEffect">
                                  <p:stCondLst>
                                    <p:cond delay="4250"/>
                                  </p:stCondLst>
                                  <p:childTnLst>
                                    <p:set>
                                      <p:cBhvr>
                                        <p:cTn id="19" dur="1" fill="hold">
                                          <p:stCondLst>
                                            <p:cond delay="0"/>
                                          </p:stCondLst>
                                        </p:cTn>
                                        <p:tgtEl>
                                          <p:spTgt spid="119"/>
                                        </p:tgtEl>
                                        <p:attrNameLst>
                                          <p:attrName>style.visibility</p:attrName>
                                        </p:attrNameLst>
                                      </p:cBhvr>
                                      <p:to>
                                        <p:strVal val="visible"/>
                                      </p:to>
                                    </p:set>
                                    <p:animEffect transition="in" filter="barn(inVertical)">
                                      <p:cBhvr>
                                        <p:cTn id="20" dur="1000"/>
                                        <p:tgtEl>
                                          <p:spTgt spid="119"/>
                                        </p:tgtEl>
                                      </p:cBhvr>
                                    </p:animEffect>
                                  </p:childTnLst>
                                </p:cTn>
                              </p:par>
                            </p:childTnLst>
                          </p:cTn>
                        </p:par>
                        <p:par>
                          <p:cTn id="21" fill="hold">
                            <p:stCondLst>
                              <p:cond delay="10500"/>
                            </p:stCondLst>
                            <p:childTnLst>
                              <p:par>
                                <p:cTn id="22" presetID="42" presetClass="entr" presetSubtype="0" fill="hold" nodeType="afterEffect">
                                  <p:stCondLst>
                                    <p:cond delay="500"/>
                                  </p:stCondLst>
                                  <p:childTnLst>
                                    <p:set>
                                      <p:cBhvr>
                                        <p:cTn id="23" dur="1" fill="hold">
                                          <p:stCondLst>
                                            <p:cond delay="0"/>
                                          </p:stCondLst>
                                        </p:cTn>
                                        <p:tgtEl>
                                          <p:spTgt spid="118"/>
                                        </p:tgtEl>
                                        <p:attrNameLst>
                                          <p:attrName>style.visibility</p:attrName>
                                        </p:attrNameLst>
                                      </p:cBhvr>
                                      <p:to>
                                        <p:strVal val="visible"/>
                                      </p:to>
                                    </p:set>
                                    <p:animEffect transition="in" filter="fade">
                                      <p:cBhvr>
                                        <p:cTn id="24" dur="1000"/>
                                        <p:tgtEl>
                                          <p:spTgt spid="118"/>
                                        </p:tgtEl>
                                      </p:cBhvr>
                                    </p:animEffect>
                                    <p:anim calcmode="lin" valueType="num">
                                      <p:cBhvr>
                                        <p:cTn id="25" dur="1000" fill="hold"/>
                                        <p:tgtEl>
                                          <p:spTgt spid="118"/>
                                        </p:tgtEl>
                                        <p:attrNameLst>
                                          <p:attrName>ppt_x</p:attrName>
                                        </p:attrNameLst>
                                      </p:cBhvr>
                                      <p:tavLst>
                                        <p:tav tm="0">
                                          <p:val>
                                            <p:strVal val="#ppt_x"/>
                                          </p:val>
                                        </p:tav>
                                        <p:tav tm="100000">
                                          <p:val>
                                            <p:strVal val="#ppt_x"/>
                                          </p:val>
                                        </p:tav>
                                      </p:tavLst>
                                    </p:anim>
                                    <p:anim calcmode="lin" valueType="num">
                                      <p:cBhvr>
                                        <p:cTn id="26" dur="1000" fill="hold"/>
                                        <p:tgtEl>
                                          <p:spTgt spid="118"/>
                                        </p:tgtEl>
                                        <p:attrNameLst>
                                          <p:attrName>ppt_y</p:attrName>
                                        </p:attrNameLst>
                                      </p:cBhvr>
                                      <p:tavLst>
                                        <p:tav tm="0">
                                          <p:val>
                                            <p:strVal val="#ppt_y+.1"/>
                                          </p:val>
                                        </p:tav>
                                        <p:tav tm="100000">
                                          <p:val>
                                            <p:strVal val="#ppt_y"/>
                                          </p:val>
                                        </p:tav>
                                      </p:tavLst>
                                    </p:anim>
                                  </p:childTnLst>
                                </p:cTn>
                              </p:par>
                              <p:par>
                                <p:cTn id="27" presetID="45" presetClass="entr" presetSubtype="0" fill="hold" grpId="0" nodeType="withEffect">
                                  <p:stCondLst>
                                    <p:cond delay="1000"/>
                                  </p:stCondLst>
                                  <p:childTnLst>
                                    <p:set>
                                      <p:cBhvr>
                                        <p:cTn id="28" dur="1" fill="hold">
                                          <p:stCondLst>
                                            <p:cond delay="0"/>
                                          </p:stCondLst>
                                        </p:cTn>
                                        <p:tgtEl>
                                          <p:spTgt spid="121"/>
                                        </p:tgtEl>
                                        <p:attrNameLst>
                                          <p:attrName>style.visibility</p:attrName>
                                        </p:attrNameLst>
                                      </p:cBhvr>
                                      <p:to>
                                        <p:strVal val="visible"/>
                                      </p:to>
                                    </p:set>
                                    <p:animEffect transition="in" filter="fade">
                                      <p:cBhvr>
                                        <p:cTn id="29" dur="2000"/>
                                        <p:tgtEl>
                                          <p:spTgt spid="121"/>
                                        </p:tgtEl>
                                      </p:cBhvr>
                                    </p:animEffect>
                                    <p:anim calcmode="lin" valueType="num">
                                      <p:cBhvr>
                                        <p:cTn id="30" dur="2000" fill="hold"/>
                                        <p:tgtEl>
                                          <p:spTgt spid="121"/>
                                        </p:tgtEl>
                                        <p:attrNameLst>
                                          <p:attrName>ppt_w</p:attrName>
                                        </p:attrNameLst>
                                      </p:cBhvr>
                                      <p:tavLst>
                                        <p:tav tm="0" fmla="#ppt_w*sin(2.5*pi*$)">
                                          <p:val>
                                            <p:fltVal val="0"/>
                                          </p:val>
                                        </p:tav>
                                        <p:tav tm="100000">
                                          <p:val>
                                            <p:fltVal val="1"/>
                                          </p:val>
                                        </p:tav>
                                      </p:tavLst>
                                    </p:anim>
                                    <p:anim calcmode="lin" valueType="num">
                                      <p:cBhvr>
                                        <p:cTn id="31" dur="2000" fill="hold"/>
                                        <p:tgtEl>
                                          <p:spTgt spid="121"/>
                                        </p:tgtEl>
                                        <p:attrNameLst>
                                          <p:attrName>ppt_h</p:attrName>
                                        </p:attrNameLst>
                                      </p:cBhvr>
                                      <p:tavLst>
                                        <p:tav tm="0">
                                          <p:val>
                                            <p:strVal val="#ppt_h"/>
                                          </p:val>
                                        </p:tav>
                                        <p:tav tm="100000">
                                          <p:val>
                                            <p:strVal val="#ppt_h"/>
                                          </p:val>
                                        </p:tav>
                                      </p:tavLst>
                                    </p:anim>
                                  </p:childTnLst>
                                </p:cTn>
                              </p:par>
                            </p:childTnLst>
                          </p:cTn>
                        </p:par>
                        <p:par>
                          <p:cTn id="32" fill="hold">
                            <p:stCondLst>
                              <p:cond delay="13500"/>
                            </p:stCondLst>
                            <p:childTnLst>
                              <p:par>
                                <p:cTn id="33" presetID="2" presetClass="entr" presetSubtype="1" fill="hold" nodeType="afterEffect">
                                  <p:stCondLst>
                                    <p:cond delay="250"/>
                                  </p:stCondLst>
                                  <p:childTnLst>
                                    <p:set>
                                      <p:cBhvr>
                                        <p:cTn id="34" dur="1" fill="hold">
                                          <p:stCondLst>
                                            <p:cond delay="0"/>
                                          </p:stCondLst>
                                        </p:cTn>
                                        <p:tgtEl>
                                          <p:spTgt spid="120"/>
                                        </p:tgtEl>
                                        <p:attrNameLst>
                                          <p:attrName>style.visibility</p:attrName>
                                        </p:attrNameLst>
                                      </p:cBhvr>
                                      <p:to>
                                        <p:strVal val="visible"/>
                                      </p:to>
                                    </p:set>
                                    <p:anim calcmode="lin" valueType="num">
                                      <p:cBhvr additive="base">
                                        <p:cTn id="35" dur="1000" fill="hold"/>
                                        <p:tgtEl>
                                          <p:spTgt spid="120"/>
                                        </p:tgtEl>
                                        <p:attrNameLst>
                                          <p:attrName>ppt_x</p:attrName>
                                        </p:attrNameLst>
                                      </p:cBhvr>
                                      <p:tavLst>
                                        <p:tav tm="0">
                                          <p:val>
                                            <p:strVal val="#ppt_x"/>
                                          </p:val>
                                        </p:tav>
                                        <p:tav tm="100000">
                                          <p:val>
                                            <p:strVal val="#ppt_x"/>
                                          </p:val>
                                        </p:tav>
                                      </p:tavLst>
                                    </p:anim>
                                    <p:anim calcmode="lin" valueType="num">
                                      <p:cBhvr additive="base">
                                        <p:cTn id="36" dur="1000" fill="hold"/>
                                        <p:tgtEl>
                                          <p:spTgt spid="1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9" grpId="0"/>
      <p:bldP spid="1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a:picLocks noChangeAspect="1"/>
          </p:cNvPicPr>
          <p:nvPr/>
        </p:nvPicPr>
        <p:blipFill rotWithShape="1">
          <a:blip r:embed="rId4">
            <a:extLst>
              <a:ext uri="{28A0092B-C50C-407E-A947-70E740481C1C}">
                <a14:useLocalDpi xmlns:a14="http://schemas.microsoft.com/office/drawing/2010/main" val="0"/>
              </a:ext>
            </a:extLst>
          </a:blip>
          <a:srcRect l="284" t="94" r="696" b="51823"/>
          <a:stretch/>
        </p:blipFill>
        <p:spPr>
          <a:xfrm>
            <a:off x="2355845" y="2229421"/>
            <a:ext cx="6611691" cy="2317218"/>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32055" y="1765577"/>
            <a:ext cx="9143999" cy="425168"/>
          </a:xfrm>
          <a:prstGeom prst="rect">
            <a:avLst/>
          </a:prstGeom>
          <a:noFill/>
          <a:ln>
            <a:noFill/>
          </a:ln>
        </p:spPr>
        <p:txBody>
          <a:bodyPr spcFirstLastPara="1" wrap="square" lIns="91425" tIns="91425" rIns="91425" bIns="91425" anchor="t" anchorCtr="0">
            <a:noAutofit/>
          </a:bodyPr>
          <a:lstStyle/>
          <a:p>
            <a:pPr lvl="0" indent="228600"/>
            <a:endParaRPr lang="en-US" sz="1600" dirty="0">
              <a:solidFill>
                <a:schemeClr val="bg2"/>
              </a:solidFill>
              <a:latin typeface="Roboto"/>
              <a:ea typeface="Roboto"/>
              <a:cs typeface="Roboto"/>
              <a:sym typeface="Roboto"/>
            </a:endParaRP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Roboto"/>
                <a:cs typeface="Roboto"/>
                <a:sym typeface="Caveat"/>
              </a:rPr>
              <a:t>Almost over…</a:t>
            </a:r>
            <a:endParaRPr sz="2400" dirty="0">
              <a:latin typeface="Roboto"/>
              <a:ea typeface="Roboto"/>
              <a:cs typeface="Roboto"/>
              <a:sym typeface="Roboto"/>
            </a:endParaRPr>
          </a:p>
        </p:txBody>
      </p:sp>
      <p:sp>
        <p:nvSpPr>
          <p:cNvPr id="2" name="Rectangle 1"/>
          <p:cNvSpPr/>
          <p:nvPr/>
        </p:nvSpPr>
        <p:spPr>
          <a:xfrm>
            <a:off x="5749901" y="2424696"/>
            <a:ext cx="949299" cy="261610"/>
          </a:xfrm>
          <a:prstGeom prst="rect">
            <a:avLst/>
          </a:prstGeom>
        </p:spPr>
        <p:txBody>
          <a:bodyPr wrap="none">
            <a:spAutoFit/>
          </a:bodyPr>
          <a:lstStyle/>
          <a:p>
            <a:r>
              <a:rPr lang="en-US" sz="1050" dirty="0">
                <a:solidFill>
                  <a:schemeClr val="bg2"/>
                </a:solidFill>
                <a:latin typeface="Roboto"/>
                <a:ea typeface="Roboto"/>
                <a:cs typeface="Roboto"/>
                <a:sym typeface="Roboto"/>
              </a:rPr>
              <a:t>Holyoke HS </a:t>
            </a:r>
            <a:endParaRPr lang="en-US" sz="1050" dirty="0">
              <a:solidFill>
                <a:schemeClr val="bg2"/>
              </a:solidFill>
            </a:endParaRPr>
          </a:p>
        </p:txBody>
      </p:sp>
      <p:sp>
        <p:nvSpPr>
          <p:cNvPr id="3" name="Rectangle 2"/>
          <p:cNvSpPr/>
          <p:nvPr/>
        </p:nvSpPr>
        <p:spPr>
          <a:xfrm>
            <a:off x="5747848" y="2574693"/>
            <a:ext cx="739305" cy="246221"/>
          </a:xfrm>
          <a:prstGeom prst="rect">
            <a:avLst/>
          </a:prstGeom>
        </p:spPr>
        <p:txBody>
          <a:bodyPr wrap="none">
            <a:spAutoFit/>
          </a:bodyPr>
          <a:lstStyle/>
          <a:p>
            <a:r>
              <a:rPr lang="en-US" sz="1000" dirty="0">
                <a:solidFill>
                  <a:schemeClr val="bg2"/>
                </a:solidFill>
                <a:latin typeface="Roboto"/>
                <a:ea typeface="Roboto"/>
                <a:cs typeface="Roboto"/>
                <a:sym typeface="Roboto"/>
              </a:rPr>
              <a:t>Tigers HS</a:t>
            </a:r>
            <a:endParaRPr lang="en-US" sz="1000" dirty="0">
              <a:solidFill>
                <a:schemeClr val="bg2"/>
              </a:solidFill>
            </a:endParaRPr>
          </a:p>
        </p:txBody>
      </p:sp>
      <p:sp>
        <p:nvSpPr>
          <p:cNvPr id="9" name="Oval 8"/>
          <p:cNvSpPr/>
          <p:nvPr/>
        </p:nvSpPr>
        <p:spPr>
          <a:xfrm>
            <a:off x="7210927" y="2471389"/>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218949" y="2631810"/>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272043" y="2740327"/>
            <a:ext cx="684803" cy="307777"/>
          </a:xfrm>
          <a:prstGeom prst="rect">
            <a:avLst/>
          </a:prstGeom>
        </p:spPr>
        <p:txBody>
          <a:bodyPr wrap="none">
            <a:spAutoFit/>
          </a:bodyPr>
          <a:lstStyle/>
          <a:p>
            <a:r>
              <a:rPr lang="en-US" dirty="0">
                <a:solidFill>
                  <a:schemeClr val="bg2"/>
                </a:solidFill>
                <a:latin typeface="Roboto"/>
                <a:ea typeface="Roboto"/>
                <a:cs typeface="Roboto"/>
                <a:sym typeface="Roboto"/>
              </a:rPr>
              <a:t>Tigers</a:t>
            </a:r>
            <a:endParaRPr lang="en-US" dirty="0"/>
          </a:p>
        </p:txBody>
      </p:sp>
      <p:sp>
        <p:nvSpPr>
          <p:cNvPr id="19" name="Oval 18"/>
          <p:cNvSpPr/>
          <p:nvPr/>
        </p:nvSpPr>
        <p:spPr>
          <a:xfrm>
            <a:off x="5869549" y="2896848"/>
            <a:ext cx="228832" cy="118386"/>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2" name="TextBox 31"/>
          <p:cNvSpPr txBox="1"/>
          <p:nvPr/>
        </p:nvSpPr>
        <p:spPr>
          <a:xfrm>
            <a:off x="6469899" y="3276954"/>
            <a:ext cx="320206" cy="1079783"/>
          </a:xfrm>
          <a:prstGeom prst="rect">
            <a:avLst/>
          </a:prstGeom>
          <a:noFill/>
        </p:spPr>
        <p:txBody>
          <a:bodyPr wrap="square" rtlCol="0">
            <a:spAutoFit/>
          </a:bodyPr>
          <a:lstStyle/>
          <a:p>
            <a:pPr>
              <a:spcAft>
                <a:spcPts val="100"/>
              </a:spcAft>
            </a:pPr>
            <a:r>
              <a:rPr lang="en-US" sz="1000" dirty="0"/>
              <a:t>3</a:t>
            </a:r>
          </a:p>
          <a:p>
            <a:pPr>
              <a:spcAft>
                <a:spcPts val="100"/>
              </a:spcAft>
            </a:pPr>
            <a:r>
              <a:rPr lang="en-US" sz="1000" dirty="0"/>
              <a:t>7</a:t>
            </a:r>
          </a:p>
          <a:p>
            <a:pPr>
              <a:spcAft>
                <a:spcPts val="100"/>
              </a:spcAft>
            </a:pPr>
            <a:r>
              <a:rPr lang="en-US" sz="1000" dirty="0"/>
              <a:t>4</a:t>
            </a:r>
          </a:p>
          <a:p>
            <a:pPr>
              <a:spcAft>
                <a:spcPts val="100"/>
              </a:spcAft>
            </a:pPr>
            <a:r>
              <a:rPr lang="en-US" sz="1000" dirty="0"/>
              <a:t>1</a:t>
            </a:r>
          </a:p>
          <a:p>
            <a:pPr>
              <a:spcAft>
                <a:spcPts val="100"/>
              </a:spcAft>
            </a:pPr>
            <a:r>
              <a:rPr lang="en-US" sz="1000" dirty="0"/>
              <a:t>9</a:t>
            </a:r>
          </a:p>
          <a:p>
            <a:pPr>
              <a:spcAft>
                <a:spcPts val="100"/>
              </a:spcAft>
            </a:pPr>
            <a:r>
              <a:rPr lang="en-US" sz="1000" dirty="0"/>
              <a:t>2</a:t>
            </a:r>
          </a:p>
        </p:txBody>
      </p:sp>
      <p:sp>
        <p:nvSpPr>
          <p:cNvPr id="33" name="TextBox 32"/>
          <p:cNvSpPr txBox="1"/>
          <p:nvPr/>
        </p:nvSpPr>
        <p:spPr>
          <a:xfrm>
            <a:off x="6480822" y="2856338"/>
            <a:ext cx="456187" cy="276999"/>
          </a:xfrm>
          <a:prstGeom prst="rect">
            <a:avLst/>
          </a:prstGeom>
          <a:noFill/>
          <a:ln>
            <a:noFill/>
          </a:ln>
        </p:spPr>
        <p:txBody>
          <a:bodyPr wrap="square" rtlCol="0">
            <a:spAutoFit/>
          </a:bodyPr>
          <a:lstStyle/>
          <a:p>
            <a:r>
              <a:rPr lang="en-US" sz="1200" dirty="0">
                <a:solidFill>
                  <a:schemeClr val="bg2"/>
                </a:solidFill>
              </a:rPr>
              <a:t>5</a:t>
            </a:r>
          </a:p>
        </p:txBody>
      </p:sp>
      <p:sp>
        <p:nvSpPr>
          <p:cNvPr id="34" name="TextBox 33"/>
          <p:cNvSpPr txBox="1"/>
          <p:nvPr/>
        </p:nvSpPr>
        <p:spPr>
          <a:xfrm>
            <a:off x="2740109" y="3276954"/>
            <a:ext cx="320206" cy="1079783"/>
          </a:xfrm>
          <a:prstGeom prst="rect">
            <a:avLst/>
          </a:prstGeom>
          <a:noFill/>
        </p:spPr>
        <p:txBody>
          <a:bodyPr wrap="square" rtlCol="0">
            <a:spAutoFit/>
          </a:bodyPr>
          <a:lstStyle/>
          <a:p>
            <a:pPr>
              <a:spcAft>
                <a:spcPts val="100"/>
              </a:spcAft>
            </a:pPr>
            <a:r>
              <a:rPr lang="en-US" sz="1000" dirty="0">
                <a:solidFill>
                  <a:schemeClr val="bg2"/>
                </a:solidFill>
              </a:rPr>
              <a:t>4</a:t>
            </a:r>
          </a:p>
          <a:p>
            <a:pPr>
              <a:spcAft>
                <a:spcPts val="100"/>
              </a:spcAft>
            </a:pPr>
            <a:r>
              <a:rPr lang="en-US" sz="1000" dirty="0">
                <a:solidFill>
                  <a:schemeClr val="bg2"/>
                </a:solidFill>
              </a:rPr>
              <a:t>8</a:t>
            </a:r>
          </a:p>
          <a:p>
            <a:pPr>
              <a:spcAft>
                <a:spcPts val="100"/>
              </a:spcAft>
            </a:pPr>
            <a:r>
              <a:rPr lang="en-US" sz="1000" dirty="0">
                <a:solidFill>
                  <a:schemeClr val="bg2"/>
                </a:solidFill>
              </a:rPr>
              <a:t>2</a:t>
            </a:r>
          </a:p>
          <a:p>
            <a:pPr>
              <a:spcAft>
                <a:spcPts val="100"/>
              </a:spcAft>
            </a:pPr>
            <a:r>
              <a:rPr lang="en-US" sz="1000" dirty="0">
                <a:solidFill>
                  <a:schemeClr val="bg2"/>
                </a:solidFill>
              </a:rPr>
              <a:t>1</a:t>
            </a:r>
          </a:p>
          <a:p>
            <a:pPr>
              <a:spcAft>
                <a:spcPts val="100"/>
              </a:spcAft>
            </a:pPr>
            <a:r>
              <a:rPr lang="en-US" sz="1000" dirty="0">
                <a:solidFill>
                  <a:schemeClr val="bg2"/>
                </a:solidFill>
              </a:rPr>
              <a:t>3</a:t>
            </a:r>
          </a:p>
          <a:p>
            <a:pPr>
              <a:spcAft>
                <a:spcPts val="100"/>
              </a:spcAft>
            </a:pPr>
            <a:r>
              <a:rPr lang="en-US" sz="1000" dirty="0">
                <a:solidFill>
                  <a:schemeClr val="bg2"/>
                </a:solidFill>
              </a:rPr>
              <a:t>9</a:t>
            </a:r>
          </a:p>
        </p:txBody>
      </p:sp>
      <p:sp>
        <p:nvSpPr>
          <p:cNvPr id="35" name="TextBox 34"/>
          <p:cNvSpPr txBox="1"/>
          <p:nvPr/>
        </p:nvSpPr>
        <p:spPr>
          <a:xfrm>
            <a:off x="2740109" y="2851301"/>
            <a:ext cx="456187" cy="276999"/>
          </a:xfrm>
          <a:prstGeom prst="rect">
            <a:avLst/>
          </a:prstGeom>
          <a:noFill/>
        </p:spPr>
        <p:txBody>
          <a:bodyPr wrap="square" rtlCol="0">
            <a:spAutoFit/>
          </a:bodyPr>
          <a:lstStyle/>
          <a:p>
            <a:r>
              <a:rPr lang="en-US" sz="1200" dirty="0">
                <a:solidFill>
                  <a:schemeClr val="bg2"/>
                </a:solidFill>
              </a:rPr>
              <a:t>X</a:t>
            </a:r>
          </a:p>
        </p:txBody>
      </p:sp>
      <p:sp>
        <p:nvSpPr>
          <p:cNvPr id="20" name="Rectangle 19"/>
          <p:cNvSpPr/>
          <p:nvPr/>
        </p:nvSpPr>
        <p:spPr>
          <a:xfrm>
            <a:off x="3145428" y="2268709"/>
            <a:ext cx="923651"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3/14/20</a:t>
            </a:r>
          </a:p>
        </p:txBody>
      </p:sp>
      <p:sp>
        <p:nvSpPr>
          <p:cNvPr id="21" name="Rectangle 20"/>
          <p:cNvSpPr/>
          <p:nvPr/>
        </p:nvSpPr>
        <p:spPr>
          <a:xfrm>
            <a:off x="3609639" y="2429301"/>
            <a:ext cx="1433145" cy="261610"/>
          </a:xfrm>
          <a:prstGeom prst="rect">
            <a:avLst/>
          </a:prstGeom>
        </p:spPr>
        <p:txBody>
          <a:bodyPr wrap="square">
            <a:spAutoFit/>
          </a:bodyPr>
          <a:lstStyle/>
          <a:p>
            <a:r>
              <a:rPr lang="en-US" sz="1050" dirty="0">
                <a:solidFill>
                  <a:schemeClr val="bg2"/>
                </a:solidFill>
                <a:latin typeface="Roboto"/>
                <a:ea typeface="Roboto"/>
                <a:cs typeface="Roboto"/>
                <a:sym typeface="Roboto"/>
              </a:rPr>
              <a:t>Holyoke HS</a:t>
            </a:r>
            <a:endParaRPr lang="en-US" sz="1050" dirty="0">
              <a:solidFill>
                <a:schemeClr val="bg2"/>
              </a:solidFill>
            </a:endParaRPr>
          </a:p>
        </p:txBody>
      </p:sp>
      <p:sp>
        <p:nvSpPr>
          <p:cNvPr id="22" name="Rectangle 21"/>
          <p:cNvSpPr/>
          <p:nvPr/>
        </p:nvSpPr>
        <p:spPr>
          <a:xfrm>
            <a:off x="4891116" y="2431684"/>
            <a:ext cx="263214" cy="261610"/>
          </a:xfrm>
          <a:prstGeom prst="rect">
            <a:avLst/>
          </a:prstGeom>
        </p:spPr>
        <p:txBody>
          <a:bodyPr wrap="none">
            <a:spAutoFit/>
          </a:bodyPr>
          <a:lstStyle/>
          <a:p>
            <a:r>
              <a:rPr lang="en-US" sz="1050" dirty="0">
                <a:solidFill>
                  <a:schemeClr val="bg2"/>
                </a:solidFill>
                <a:latin typeface="Roboto"/>
                <a:ea typeface="Roboto"/>
                <a:cs typeface="Roboto"/>
                <a:sym typeface="Roboto"/>
              </a:rPr>
              <a:t>1</a:t>
            </a:r>
            <a:endParaRPr lang="en-US" sz="1050" dirty="0">
              <a:solidFill>
                <a:schemeClr val="bg2"/>
              </a:solidFill>
            </a:endParaRPr>
          </a:p>
        </p:txBody>
      </p:sp>
      <p:sp>
        <p:nvSpPr>
          <p:cNvPr id="23" name="Rectangle 22"/>
          <p:cNvSpPr/>
          <p:nvPr/>
        </p:nvSpPr>
        <p:spPr>
          <a:xfrm>
            <a:off x="4322463" y="2260605"/>
            <a:ext cx="922047"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6:30 pm</a:t>
            </a:r>
          </a:p>
        </p:txBody>
      </p:sp>
      <p:sp>
        <p:nvSpPr>
          <p:cNvPr id="24" name="Rectangle 23"/>
          <p:cNvSpPr/>
          <p:nvPr/>
        </p:nvSpPr>
        <p:spPr>
          <a:xfrm>
            <a:off x="3389560" y="2578534"/>
            <a:ext cx="1396536"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William Morgan</a:t>
            </a:r>
          </a:p>
        </p:txBody>
      </p:sp>
      <p:sp>
        <p:nvSpPr>
          <p:cNvPr id="25" name="Rectangle 24"/>
          <p:cNvSpPr/>
          <p:nvPr/>
        </p:nvSpPr>
        <p:spPr>
          <a:xfrm rot="655564">
            <a:off x="7772501" y="3242682"/>
            <a:ext cx="223138" cy="215444"/>
          </a:xfrm>
          <a:prstGeom prst="rect">
            <a:avLst/>
          </a:prstGeom>
          <a:ln>
            <a:noFill/>
          </a:ln>
        </p:spPr>
        <p:txBody>
          <a:bodyPr wrap="none">
            <a:spAutoFit/>
          </a:bodyPr>
          <a:lstStyle/>
          <a:p>
            <a:r>
              <a:rPr lang="en-US" sz="800" b="1" dirty="0">
                <a:solidFill>
                  <a:schemeClr val="bg2"/>
                </a:solidFill>
                <a:latin typeface="Roboto"/>
                <a:ea typeface="Roboto"/>
                <a:sym typeface="Roboto"/>
              </a:rPr>
              <a:t>/</a:t>
            </a:r>
            <a:endParaRPr lang="en-US" sz="800" b="1" dirty="0">
              <a:solidFill>
                <a:schemeClr val="bg2"/>
              </a:solidFill>
            </a:endParaRPr>
          </a:p>
        </p:txBody>
      </p:sp>
      <p:cxnSp>
        <p:nvCxnSpPr>
          <p:cNvPr id="7" name="Straight Connector 6"/>
          <p:cNvCxnSpPr/>
          <p:nvPr/>
        </p:nvCxnSpPr>
        <p:spPr>
          <a:xfrm rot="-540000" flipV="1">
            <a:off x="5731070" y="304810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 flipV="1">
            <a:off x="5732468" y="313339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 flipV="1">
            <a:off x="5740857" y="321728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 flipV="1">
            <a:off x="5740857" y="330117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556640" y="2742574"/>
            <a:ext cx="832279" cy="307777"/>
          </a:xfrm>
          <a:prstGeom prst="rect">
            <a:avLst/>
          </a:prstGeom>
        </p:spPr>
        <p:txBody>
          <a:bodyPr wrap="none">
            <a:spAutoFit/>
          </a:bodyPr>
          <a:lstStyle/>
          <a:p>
            <a:r>
              <a:rPr lang="en-US" dirty="0">
                <a:solidFill>
                  <a:schemeClr val="bg2"/>
                </a:solidFill>
                <a:latin typeface="Roboto"/>
                <a:ea typeface="Roboto"/>
                <a:cs typeface="Roboto"/>
                <a:sym typeface="Roboto"/>
              </a:rPr>
              <a:t>Holyoke</a:t>
            </a:r>
            <a:endParaRPr lang="en-US" dirty="0">
              <a:solidFill>
                <a:schemeClr val="bg2"/>
              </a:solidFill>
            </a:endParaRPr>
          </a:p>
        </p:txBody>
      </p:sp>
      <p:sp>
        <p:nvSpPr>
          <p:cNvPr id="30" name="TextBox 29"/>
          <p:cNvSpPr txBox="1"/>
          <p:nvPr/>
        </p:nvSpPr>
        <p:spPr>
          <a:xfrm>
            <a:off x="7814208" y="3250647"/>
            <a:ext cx="290007" cy="276999"/>
          </a:xfrm>
          <a:prstGeom prst="rect">
            <a:avLst/>
          </a:prstGeom>
          <a:noFill/>
          <a:ln>
            <a:noFill/>
          </a:ln>
        </p:spPr>
        <p:txBody>
          <a:bodyPr wrap="square" rtlCol="0">
            <a:spAutoFit/>
          </a:bodyPr>
          <a:lstStyle/>
          <a:p>
            <a:r>
              <a:rPr lang="en-US" sz="1200" dirty="0">
                <a:solidFill>
                  <a:schemeClr val="bg2"/>
                </a:solidFill>
              </a:rPr>
              <a:t>4</a:t>
            </a:r>
          </a:p>
        </p:txBody>
      </p:sp>
      <p:cxnSp>
        <p:nvCxnSpPr>
          <p:cNvPr id="39" name="Straight Connector 38"/>
          <p:cNvCxnSpPr/>
          <p:nvPr/>
        </p:nvCxnSpPr>
        <p:spPr>
          <a:xfrm rot="-540000" flipV="1">
            <a:off x="5200438" y="306932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 flipV="1">
            <a:off x="5192049" y="3163879"/>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 flipV="1">
            <a:off x="5204634" y="323164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rot="704574">
            <a:off x="4008979" y="3252424"/>
            <a:ext cx="367636" cy="246221"/>
          </a:xfrm>
          <a:prstGeom prst="rect">
            <a:avLst/>
          </a:prstGeom>
        </p:spPr>
        <p:txBody>
          <a:bodyPr wrap="square">
            <a:spAutoFit/>
          </a:bodyPr>
          <a:lstStyle/>
          <a:p>
            <a:r>
              <a:rPr lang="en-US" sz="1000" b="1" dirty="0">
                <a:solidFill>
                  <a:schemeClr val="bg2"/>
                </a:solidFill>
                <a:latin typeface="Roboto"/>
                <a:ea typeface="Roboto"/>
                <a:sym typeface="Roboto"/>
              </a:rPr>
              <a:t>/</a:t>
            </a:r>
            <a:endParaRPr lang="en-US" sz="1000" b="1" dirty="0">
              <a:solidFill>
                <a:schemeClr val="bg2"/>
              </a:solidFill>
            </a:endParaRPr>
          </a:p>
        </p:txBody>
      </p:sp>
      <p:cxnSp>
        <p:nvCxnSpPr>
          <p:cNvPr id="40" name="Straight Connector 39"/>
          <p:cNvCxnSpPr/>
          <p:nvPr/>
        </p:nvCxnSpPr>
        <p:spPr>
          <a:xfrm rot="-540000" flipV="1">
            <a:off x="5734539" y="338404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069079" y="3244712"/>
            <a:ext cx="290007" cy="276999"/>
          </a:xfrm>
          <a:prstGeom prst="rect">
            <a:avLst/>
          </a:prstGeom>
          <a:noFill/>
        </p:spPr>
        <p:txBody>
          <a:bodyPr wrap="square" rtlCol="0">
            <a:spAutoFit/>
          </a:bodyPr>
          <a:lstStyle/>
          <a:p>
            <a:r>
              <a:rPr lang="en-US" sz="1200" dirty="0">
                <a:solidFill>
                  <a:schemeClr val="bg2"/>
                </a:solidFill>
              </a:rPr>
              <a:t>3</a:t>
            </a:r>
          </a:p>
        </p:txBody>
      </p:sp>
      <p:cxnSp>
        <p:nvCxnSpPr>
          <p:cNvPr id="43" name="Straight Connector 42"/>
          <p:cNvCxnSpPr/>
          <p:nvPr/>
        </p:nvCxnSpPr>
        <p:spPr>
          <a:xfrm rot="-540000" flipV="1">
            <a:off x="5731070" y="348634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 flipV="1">
            <a:off x="5727600" y="3579348"/>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 flipV="1">
            <a:off x="5737330" y="363959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 flipV="1">
            <a:off x="5725401" y="381731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 flipV="1">
            <a:off x="5725402" y="373347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rot="909087">
            <a:off x="7770479" y="3380436"/>
            <a:ext cx="232756" cy="246221"/>
          </a:xfrm>
          <a:prstGeom prst="rect">
            <a:avLst/>
          </a:prstGeom>
          <a:ln>
            <a:noFill/>
          </a:ln>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0" name="Rectangle 49"/>
          <p:cNvSpPr/>
          <p:nvPr/>
        </p:nvSpPr>
        <p:spPr>
          <a:xfrm rot="909087">
            <a:off x="4030499" y="3398601"/>
            <a:ext cx="232756" cy="246221"/>
          </a:xfrm>
          <a:prstGeom prst="rect">
            <a:avLst/>
          </a:prstGeom>
        </p:spPr>
        <p:txBody>
          <a:bodyPr wrap="squar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1" name="Rectangle 50"/>
          <p:cNvSpPr/>
          <p:nvPr/>
        </p:nvSpPr>
        <p:spPr>
          <a:xfrm rot="909087">
            <a:off x="4022270" y="3743714"/>
            <a:ext cx="232756" cy="246221"/>
          </a:xfrm>
          <a:prstGeom prst="rect">
            <a:avLst/>
          </a:prstGeom>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2" name="Rectangle 51"/>
          <p:cNvSpPr/>
          <p:nvPr/>
        </p:nvSpPr>
        <p:spPr>
          <a:xfrm rot="909087">
            <a:off x="7767692" y="3734826"/>
            <a:ext cx="232756" cy="246221"/>
          </a:xfrm>
          <a:prstGeom prst="rect">
            <a:avLst/>
          </a:prstGeom>
          <a:ln>
            <a:noFill/>
          </a:ln>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3" name="Rectangle 52"/>
          <p:cNvSpPr/>
          <p:nvPr/>
        </p:nvSpPr>
        <p:spPr>
          <a:xfrm rot="909087">
            <a:off x="4026385" y="3577607"/>
            <a:ext cx="232756" cy="246221"/>
          </a:xfrm>
          <a:prstGeom prst="rect">
            <a:avLst/>
          </a:prstGeom>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4" name="Rectangle 53"/>
          <p:cNvSpPr/>
          <p:nvPr/>
        </p:nvSpPr>
        <p:spPr>
          <a:xfrm rot="909087">
            <a:off x="7767692" y="3577607"/>
            <a:ext cx="232756" cy="246221"/>
          </a:xfrm>
          <a:prstGeom prst="rect">
            <a:avLst/>
          </a:prstGeom>
          <a:ln>
            <a:noFill/>
          </a:ln>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cxnSp>
        <p:nvCxnSpPr>
          <p:cNvPr id="55" name="Straight Connector 54"/>
          <p:cNvCxnSpPr/>
          <p:nvPr/>
        </p:nvCxnSpPr>
        <p:spPr>
          <a:xfrm rot="-540000" flipV="1">
            <a:off x="5725401" y="3899399"/>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 flipV="1">
            <a:off x="5717226" y="400057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 flipV="1">
            <a:off x="5844724" y="3146203"/>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 flipV="1">
            <a:off x="5205322" y="331499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 flipV="1">
            <a:off x="5200438" y="348754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 flipV="1">
            <a:off x="5192427" y="340062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 flipV="1">
            <a:off x="5841586" y="306929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 flipV="1">
            <a:off x="5851483" y="322851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 flipV="1">
            <a:off x="5851484" y="331450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773852" y="3419865"/>
            <a:ext cx="497693" cy="276999"/>
          </a:xfrm>
          <a:prstGeom prst="rect">
            <a:avLst/>
          </a:prstGeom>
          <a:noFill/>
          <a:ln>
            <a:noFill/>
          </a:ln>
        </p:spPr>
        <p:txBody>
          <a:bodyPr wrap="square" rtlCol="0">
            <a:spAutoFit/>
          </a:bodyPr>
          <a:lstStyle/>
          <a:p>
            <a:r>
              <a:rPr lang="en-US" sz="1200" dirty="0">
                <a:solidFill>
                  <a:schemeClr val="bg2"/>
                </a:solidFill>
              </a:rPr>
              <a:t>10</a:t>
            </a:r>
          </a:p>
        </p:txBody>
      </p:sp>
      <p:sp>
        <p:nvSpPr>
          <p:cNvPr id="65" name="TextBox 64"/>
          <p:cNvSpPr txBox="1"/>
          <p:nvPr/>
        </p:nvSpPr>
        <p:spPr>
          <a:xfrm>
            <a:off x="4075629" y="3411476"/>
            <a:ext cx="497693" cy="276999"/>
          </a:xfrm>
          <a:prstGeom prst="rect">
            <a:avLst/>
          </a:prstGeom>
          <a:noFill/>
        </p:spPr>
        <p:txBody>
          <a:bodyPr wrap="square" rtlCol="0">
            <a:spAutoFit/>
          </a:bodyPr>
          <a:lstStyle/>
          <a:p>
            <a:r>
              <a:rPr lang="en-US" sz="1200" dirty="0">
                <a:solidFill>
                  <a:schemeClr val="bg2"/>
                </a:solidFill>
              </a:rPr>
              <a:t>4</a:t>
            </a:r>
          </a:p>
        </p:txBody>
      </p:sp>
      <p:sp>
        <p:nvSpPr>
          <p:cNvPr id="66" name="TextBox 65"/>
          <p:cNvSpPr txBox="1"/>
          <p:nvPr/>
        </p:nvSpPr>
        <p:spPr>
          <a:xfrm>
            <a:off x="4074757" y="3587727"/>
            <a:ext cx="497693" cy="276999"/>
          </a:xfrm>
          <a:prstGeom prst="rect">
            <a:avLst/>
          </a:prstGeom>
          <a:noFill/>
        </p:spPr>
        <p:txBody>
          <a:bodyPr wrap="square" rtlCol="0">
            <a:spAutoFit/>
          </a:bodyPr>
          <a:lstStyle/>
          <a:p>
            <a:r>
              <a:rPr lang="en-US" sz="1200" dirty="0">
                <a:solidFill>
                  <a:schemeClr val="bg2"/>
                </a:solidFill>
              </a:rPr>
              <a:t>5</a:t>
            </a:r>
          </a:p>
        </p:txBody>
      </p:sp>
      <p:sp>
        <p:nvSpPr>
          <p:cNvPr id="72" name="TextBox 71"/>
          <p:cNvSpPr txBox="1"/>
          <p:nvPr/>
        </p:nvSpPr>
        <p:spPr>
          <a:xfrm>
            <a:off x="7765463" y="3589083"/>
            <a:ext cx="497693" cy="276999"/>
          </a:xfrm>
          <a:prstGeom prst="rect">
            <a:avLst/>
          </a:prstGeom>
          <a:noFill/>
          <a:ln>
            <a:noFill/>
          </a:ln>
        </p:spPr>
        <p:txBody>
          <a:bodyPr wrap="square" rtlCol="0">
            <a:spAutoFit/>
          </a:bodyPr>
          <a:lstStyle/>
          <a:p>
            <a:r>
              <a:rPr lang="en-US" sz="1200" dirty="0">
                <a:solidFill>
                  <a:schemeClr val="bg2"/>
                </a:solidFill>
              </a:rPr>
              <a:t>13</a:t>
            </a:r>
          </a:p>
        </p:txBody>
      </p:sp>
      <p:sp>
        <p:nvSpPr>
          <p:cNvPr id="73" name="TextBox 72"/>
          <p:cNvSpPr txBox="1"/>
          <p:nvPr/>
        </p:nvSpPr>
        <p:spPr>
          <a:xfrm>
            <a:off x="7766871" y="3755535"/>
            <a:ext cx="497693" cy="276999"/>
          </a:xfrm>
          <a:prstGeom prst="rect">
            <a:avLst/>
          </a:prstGeom>
          <a:noFill/>
          <a:ln>
            <a:noFill/>
          </a:ln>
        </p:spPr>
        <p:txBody>
          <a:bodyPr wrap="square" rtlCol="0">
            <a:spAutoFit/>
          </a:bodyPr>
          <a:lstStyle/>
          <a:p>
            <a:r>
              <a:rPr lang="en-US" sz="1200" dirty="0">
                <a:solidFill>
                  <a:schemeClr val="bg2"/>
                </a:solidFill>
              </a:rPr>
              <a:t>16</a:t>
            </a:r>
          </a:p>
        </p:txBody>
      </p:sp>
      <p:cxnSp>
        <p:nvCxnSpPr>
          <p:cNvPr id="74" name="Straight Connector 73"/>
          <p:cNvCxnSpPr/>
          <p:nvPr/>
        </p:nvCxnSpPr>
        <p:spPr>
          <a:xfrm rot="-540000" flipV="1">
            <a:off x="5198728" y="357056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5" name="Google Shape;70;p13"/>
          <p:cNvSpPr txBox="1"/>
          <p:nvPr/>
        </p:nvSpPr>
        <p:spPr>
          <a:xfrm>
            <a:off x="-22357" y="1982185"/>
            <a:ext cx="2403633" cy="2916986"/>
          </a:xfrm>
          <a:prstGeom prst="rect">
            <a:avLst/>
          </a:prstGeom>
          <a:noFill/>
          <a:ln>
            <a:noFill/>
          </a:ln>
        </p:spPr>
        <p:txBody>
          <a:bodyPr spcFirstLastPara="1" wrap="square" lIns="91425" tIns="91425" rIns="91425" bIns="91425" anchor="t" anchorCtr="0">
            <a:noAutofit/>
          </a:bodyPr>
          <a:lstStyle/>
          <a:p>
            <a:pPr lvl="0"/>
            <a:endParaRPr lang="en-US" dirty="0">
              <a:solidFill>
                <a:srgbClr val="FF0000"/>
              </a:solidFill>
              <a:latin typeface="Roboto"/>
              <a:ea typeface="Roboto"/>
              <a:cs typeface="Roboto"/>
              <a:sym typeface="Roboto"/>
            </a:endParaRPr>
          </a:p>
          <a:p>
            <a:pPr lvl="0"/>
            <a:r>
              <a:rPr lang="en-US" dirty="0">
                <a:solidFill>
                  <a:srgbClr val="FF0000"/>
                </a:solidFill>
                <a:latin typeface="Roboto"/>
                <a:ea typeface="Roboto"/>
                <a:cs typeface="Roboto"/>
                <a:sym typeface="Roboto"/>
              </a:rPr>
              <a:t>#8 serves and scores points 22, 23 and 24</a:t>
            </a:r>
          </a:p>
          <a:p>
            <a:pPr lvl="0"/>
            <a:endParaRPr lang="en-US" dirty="0">
              <a:solidFill>
                <a:srgbClr val="FF0000"/>
              </a:solidFill>
              <a:latin typeface="Roboto"/>
              <a:ea typeface="Roboto"/>
              <a:cs typeface="Roboto"/>
              <a:sym typeface="Roboto"/>
            </a:endParaRPr>
          </a:p>
          <a:p>
            <a:pPr lvl="0"/>
            <a:r>
              <a:rPr lang="en-US" dirty="0">
                <a:solidFill>
                  <a:schemeClr val="bg2"/>
                </a:solidFill>
                <a:latin typeface="Roboto"/>
                <a:ea typeface="Roboto"/>
                <a:cs typeface="Roboto"/>
                <a:sym typeface="Roboto"/>
              </a:rPr>
              <a:t>Holyoke calls a time-out</a:t>
            </a:r>
          </a:p>
          <a:p>
            <a:pPr lvl="0"/>
            <a:endParaRPr lang="en-US" dirty="0">
              <a:solidFill>
                <a:srgbClr val="FF0000"/>
              </a:solidFill>
              <a:latin typeface="Roboto"/>
              <a:ea typeface="Roboto"/>
              <a:cs typeface="Roboto"/>
              <a:sym typeface="Roboto"/>
            </a:endParaRPr>
          </a:p>
          <a:p>
            <a:pPr lvl="0"/>
            <a:r>
              <a:rPr lang="en-US" dirty="0">
                <a:solidFill>
                  <a:srgbClr val="FF0000"/>
                </a:solidFill>
                <a:latin typeface="Roboto"/>
                <a:ea typeface="Roboto"/>
                <a:cs typeface="Roboto"/>
                <a:sym typeface="Roboto"/>
              </a:rPr>
              <a:t>Use the box on their side and write their score 1</a:t>
            </a:r>
            <a:r>
              <a:rPr lang="en-US" baseline="30000" dirty="0">
                <a:solidFill>
                  <a:srgbClr val="FF0000"/>
                </a:solidFill>
                <a:latin typeface="Roboto"/>
                <a:ea typeface="Roboto"/>
                <a:cs typeface="Roboto"/>
                <a:sym typeface="Roboto"/>
              </a:rPr>
              <a:t>st</a:t>
            </a:r>
            <a:r>
              <a:rPr lang="en-US" dirty="0">
                <a:solidFill>
                  <a:srgbClr val="FF0000"/>
                </a:solidFill>
                <a:latin typeface="Roboto"/>
                <a:ea typeface="Roboto"/>
                <a:cs typeface="Roboto"/>
                <a:sym typeface="Roboto"/>
              </a:rPr>
              <a:t>, opponents 2</a:t>
            </a:r>
            <a:r>
              <a:rPr lang="en-US" baseline="30000" dirty="0">
                <a:solidFill>
                  <a:srgbClr val="FF0000"/>
                </a:solidFill>
                <a:latin typeface="Roboto"/>
                <a:ea typeface="Roboto"/>
                <a:cs typeface="Roboto"/>
                <a:sym typeface="Roboto"/>
              </a:rPr>
              <a:t>nd</a:t>
            </a:r>
            <a:endParaRPr lang="en-US" dirty="0">
              <a:solidFill>
                <a:srgbClr val="FF0000"/>
              </a:solidFill>
              <a:latin typeface="Roboto"/>
              <a:ea typeface="Roboto"/>
              <a:cs typeface="Roboto"/>
              <a:sym typeface="Roboto"/>
            </a:endParaRPr>
          </a:p>
          <a:p>
            <a:pPr lvl="0"/>
            <a:endParaRPr lang="en-US" dirty="0">
              <a:solidFill>
                <a:srgbClr val="FF0000"/>
              </a:solidFill>
              <a:latin typeface="Roboto"/>
              <a:ea typeface="Roboto"/>
              <a:cs typeface="Roboto"/>
              <a:sym typeface="Roboto"/>
            </a:endParaRPr>
          </a:p>
          <a:p>
            <a:pPr lvl="0"/>
            <a:r>
              <a:rPr lang="en-US" dirty="0">
                <a:solidFill>
                  <a:srgbClr val="0070C0"/>
                </a:solidFill>
                <a:latin typeface="Roboto"/>
                <a:ea typeface="Roboto"/>
                <a:cs typeface="Roboto"/>
                <a:sym typeface="Roboto"/>
              </a:rPr>
              <a:t>Time-outs for High school are 60 seconds long. </a:t>
            </a:r>
          </a:p>
          <a:p>
            <a:pPr lvl="0"/>
            <a:r>
              <a:rPr lang="en-US" dirty="0">
                <a:solidFill>
                  <a:srgbClr val="0070C0"/>
                </a:solidFill>
                <a:latin typeface="Roboto"/>
                <a:ea typeface="Roboto"/>
                <a:cs typeface="Roboto"/>
                <a:sym typeface="Roboto"/>
              </a:rPr>
              <a:t>A warning is given with 15 seconds remaining</a:t>
            </a:r>
            <a:endParaRPr lang="en-US" dirty="0">
              <a:solidFill>
                <a:srgbClr val="FF0000"/>
              </a:solidFill>
              <a:latin typeface="Roboto"/>
              <a:ea typeface="Roboto"/>
              <a:cs typeface="Roboto"/>
              <a:sym typeface="Roboto"/>
            </a:endParaRPr>
          </a:p>
        </p:txBody>
      </p:sp>
      <p:sp>
        <p:nvSpPr>
          <p:cNvPr id="76" name="TextBox 75"/>
          <p:cNvSpPr txBox="1"/>
          <p:nvPr/>
        </p:nvSpPr>
        <p:spPr>
          <a:xfrm>
            <a:off x="5624008" y="4100177"/>
            <a:ext cx="609012" cy="276999"/>
          </a:xfrm>
          <a:prstGeom prst="rect">
            <a:avLst/>
          </a:prstGeom>
          <a:noFill/>
          <a:ln>
            <a:noFill/>
          </a:ln>
        </p:spPr>
        <p:txBody>
          <a:bodyPr wrap="square" rtlCol="0">
            <a:spAutoFit/>
          </a:bodyPr>
          <a:lstStyle/>
          <a:p>
            <a:r>
              <a:rPr lang="en-US" sz="1200" dirty="0">
                <a:solidFill>
                  <a:schemeClr val="bg2"/>
                </a:solidFill>
              </a:rPr>
              <a:t>16 10</a:t>
            </a:r>
          </a:p>
        </p:txBody>
      </p:sp>
      <p:sp>
        <p:nvSpPr>
          <p:cNvPr id="77" name="TextBox 76"/>
          <p:cNvSpPr txBox="1"/>
          <p:nvPr/>
        </p:nvSpPr>
        <p:spPr>
          <a:xfrm>
            <a:off x="5615292" y="4312509"/>
            <a:ext cx="609012" cy="276999"/>
          </a:xfrm>
          <a:prstGeom prst="rect">
            <a:avLst/>
          </a:prstGeom>
          <a:noFill/>
          <a:ln>
            <a:noFill/>
          </a:ln>
        </p:spPr>
        <p:txBody>
          <a:bodyPr wrap="square" rtlCol="0">
            <a:spAutoFit/>
          </a:bodyPr>
          <a:lstStyle/>
          <a:p>
            <a:r>
              <a:rPr lang="en-US" sz="1200" dirty="0">
                <a:solidFill>
                  <a:schemeClr val="bg2"/>
                </a:solidFill>
              </a:rPr>
              <a:t>16 14</a:t>
            </a:r>
          </a:p>
        </p:txBody>
      </p:sp>
      <p:cxnSp>
        <p:nvCxnSpPr>
          <p:cNvPr id="79" name="Straight Connector 78"/>
          <p:cNvCxnSpPr/>
          <p:nvPr/>
        </p:nvCxnSpPr>
        <p:spPr>
          <a:xfrm rot="-540000" flipV="1">
            <a:off x="5198727" y="3656451"/>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 flipV="1">
            <a:off x="5201128" y="373279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 flipV="1">
            <a:off x="5212888" y="380978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 flipV="1">
            <a:off x="5191648" y="3891948"/>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 flipV="1">
            <a:off x="5194049" y="396829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 flipV="1">
            <a:off x="5329662" y="305440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 flipV="1">
            <a:off x="5331060" y="312313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684649" y="3243325"/>
            <a:ext cx="290007" cy="246221"/>
          </a:xfrm>
          <a:prstGeom prst="rect">
            <a:avLst/>
          </a:prstGeom>
          <a:noFill/>
          <a:ln>
            <a:noFill/>
          </a:ln>
        </p:spPr>
        <p:txBody>
          <a:bodyPr wrap="square" rtlCol="0">
            <a:spAutoFit/>
          </a:bodyPr>
          <a:lstStyle/>
          <a:p>
            <a:r>
              <a:rPr lang="en-US" sz="1000" dirty="0">
                <a:solidFill>
                  <a:schemeClr val="bg2"/>
                </a:solidFill>
              </a:rPr>
              <a:t>6</a:t>
            </a:r>
          </a:p>
        </p:txBody>
      </p:sp>
      <p:cxnSp>
        <p:nvCxnSpPr>
          <p:cNvPr id="87" name="Straight Connector 86"/>
          <p:cNvCxnSpPr/>
          <p:nvPr/>
        </p:nvCxnSpPr>
        <p:spPr>
          <a:xfrm rot="-540000" flipV="1">
            <a:off x="6425504" y="4370883"/>
            <a:ext cx="110637"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 flipV="1">
            <a:off x="5340024" y="321666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 flipV="1">
            <a:off x="5333642" y="330213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4024705" y="3765156"/>
            <a:ext cx="497693" cy="276999"/>
          </a:xfrm>
          <a:prstGeom prst="rect">
            <a:avLst/>
          </a:prstGeom>
          <a:noFill/>
        </p:spPr>
        <p:txBody>
          <a:bodyPr wrap="square" rtlCol="0">
            <a:spAutoFit/>
          </a:bodyPr>
          <a:lstStyle/>
          <a:p>
            <a:r>
              <a:rPr lang="en-US" sz="1200" dirty="0">
                <a:solidFill>
                  <a:schemeClr val="bg2"/>
                </a:solidFill>
              </a:rPr>
              <a:t>16</a:t>
            </a:r>
          </a:p>
        </p:txBody>
      </p:sp>
      <p:cxnSp>
        <p:nvCxnSpPr>
          <p:cNvPr id="92" name="Straight Connector 91"/>
          <p:cNvCxnSpPr/>
          <p:nvPr/>
        </p:nvCxnSpPr>
        <p:spPr>
          <a:xfrm rot="-540000" flipV="1">
            <a:off x="5856739" y="3386979"/>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3" name="Isosceles Triangle 92"/>
          <p:cNvSpPr/>
          <p:nvPr/>
        </p:nvSpPr>
        <p:spPr>
          <a:xfrm>
            <a:off x="6236959" y="3970444"/>
            <a:ext cx="192608" cy="158568"/>
          </a:xfrm>
          <a:prstGeom prst="triangl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95" name="Straight Connector 94"/>
          <p:cNvCxnSpPr/>
          <p:nvPr/>
        </p:nvCxnSpPr>
        <p:spPr>
          <a:xfrm rot="-540000" flipV="1">
            <a:off x="7827244" y="3984989"/>
            <a:ext cx="109083"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4" name="Isosceles Triangle 93"/>
          <p:cNvSpPr/>
          <p:nvPr/>
        </p:nvSpPr>
        <p:spPr>
          <a:xfrm>
            <a:off x="5883627" y="3464590"/>
            <a:ext cx="73218" cy="87000"/>
          </a:xfrm>
          <a:prstGeom prst="triangl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6" name="Isosceles Triangle 95"/>
          <p:cNvSpPr/>
          <p:nvPr/>
        </p:nvSpPr>
        <p:spPr>
          <a:xfrm>
            <a:off x="5876636" y="3549878"/>
            <a:ext cx="73218" cy="87000"/>
          </a:xfrm>
          <a:prstGeom prst="triangl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7" name="TextBox 96"/>
          <p:cNvSpPr txBox="1"/>
          <p:nvPr/>
        </p:nvSpPr>
        <p:spPr>
          <a:xfrm>
            <a:off x="7765463" y="3932710"/>
            <a:ext cx="497693" cy="276999"/>
          </a:xfrm>
          <a:prstGeom prst="rect">
            <a:avLst/>
          </a:prstGeom>
          <a:noFill/>
        </p:spPr>
        <p:txBody>
          <a:bodyPr wrap="square" rtlCol="0">
            <a:spAutoFit/>
          </a:bodyPr>
          <a:lstStyle/>
          <a:p>
            <a:r>
              <a:rPr lang="en-US" sz="1200" dirty="0">
                <a:solidFill>
                  <a:schemeClr val="bg2"/>
                </a:solidFill>
              </a:rPr>
              <a:t>19</a:t>
            </a:r>
          </a:p>
        </p:txBody>
      </p:sp>
      <p:cxnSp>
        <p:nvCxnSpPr>
          <p:cNvPr id="98" name="Straight Connector 97"/>
          <p:cNvCxnSpPr/>
          <p:nvPr/>
        </p:nvCxnSpPr>
        <p:spPr>
          <a:xfrm rot="-540000" flipV="1">
            <a:off x="5337672" y="3396248"/>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2909710" y="3914927"/>
            <a:ext cx="352357" cy="246221"/>
          </a:xfrm>
          <a:prstGeom prst="rect">
            <a:avLst/>
          </a:prstGeom>
          <a:noFill/>
          <a:ln>
            <a:noFill/>
          </a:ln>
        </p:spPr>
        <p:txBody>
          <a:bodyPr wrap="square" rtlCol="0">
            <a:spAutoFit/>
          </a:bodyPr>
          <a:lstStyle/>
          <a:p>
            <a:r>
              <a:rPr lang="en-US" sz="1000" dirty="0">
                <a:solidFill>
                  <a:schemeClr val="bg2"/>
                </a:solidFill>
              </a:rPr>
              <a:t>11</a:t>
            </a:r>
          </a:p>
        </p:txBody>
      </p:sp>
      <p:sp>
        <p:nvSpPr>
          <p:cNvPr id="99" name="TextBox 98"/>
          <p:cNvSpPr txBox="1"/>
          <p:nvPr/>
        </p:nvSpPr>
        <p:spPr>
          <a:xfrm>
            <a:off x="2953226" y="3581200"/>
            <a:ext cx="352357" cy="246221"/>
          </a:xfrm>
          <a:prstGeom prst="rect">
            <a:avLst/>
          </a:prstGeom>
          <a:noFill/>
          <a:ln>
            <a:noFill/>
          </a:ln>
        </p:spPr>
        <p:txBody>
          <a:bodyPr wrap="square" rtlCol="0">
            <a:spAutoFit/>
          </a:bodyPr>
          <a:lstStyle/>
          <a:p>
            <a:r>
              <a:rPr lang="en-US" sz="1000" dirty="0">
                <a:solidFill>
                  <a:schemeClr val="bg2"/>
                </a:solidFill>
              </a:rPr>
              <a:t>7</a:t>
            </a:r>
          </a:p>
        </p:txBody>
      </p:sp>
      <p:cxnSp>
        <p:nvCxnSpPr>
          <p:cNvPr id="100" name="Straight Connector 99"/>
          <p:cNvCxnSpPr/>
          <p:nvPr/>
        </p:nvCxnSpPr>
        <p:spPr>
          <a:xfrm rot="-540000" flipV="1">
            <a:off x="2676075" y="4371614"/>
            <a:ext cx="110637"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 flipV="1">
            <a:off x="2820086" y="4364623"/>
            <a:ext cx="110637"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 flipV="1">
            <a:off x="5867577" y="364092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 flipV="1">
            <a:off x="4082225" y="3980480"/>
            <a:ext cx="104225" cy="7260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4031466" y="3925090"/>
            <a:ext cx="497693" cy="276999"/>
          </a:xfrm>
          <a:prstGeom prst="rect">
            <a:avLst/>
          </a:prstGeom>
          <a:noFill/>
        </p:spPr>
        <p:txBody>
          <a:bodyPr wrap="square" rtlCol="0">
            <a:spAutoFit/>
          </a:bodyPr>
          <a:lstStyle/>
          <a:p>
            <a:r>
              <a:rPr lang="en-US" sz="1200" dirty="0">
                <a:solidFill>
                  <a:schemeClr val="bg2"/>
                </a:solidFill>
              </a:rPr>
              <a:t>17</a:t>
            </a:r>
          </a:p>
        </p:txBody>
      </p:sp>
      <p:cxnSp>
        <p:nvCxnSpPr>
          <p:cNvPr id="106" name="Straight Connector 105"/>
          <p:cNvCxnSpPr/>
          <p:nvPr/>
        </p:nvCxnSpPr>
        <p:spPr>
          <a:xfrm rot="-540000" flipV="1">
            <a:off x="5330097" y="347493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540000" flipV="1">
            <a:off x="7842561" y="4156865"/>
            <a:ext cx="84439" cy="7260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7771758" y="4097124"/>
            <a:ext cx="497693" cy="276999"/>
          </a:xfrm>
          <a:prstGeom prst="rect">
            <a:avLst/>
          </a:prstGeom>
          <a:noFill/>
        </p:spPr>
        <p:txBody>
          <a:bodyPr wrap="square" rtlCol="0">
            <a:spAutoFit/>
          </a:bodyPr>
          <a:lstStyle/>
          <a:p>
            <a:r>
              <a:rPr lang="en-US" sz="1200" dirty="0">
                <a:solidFill>
                  <a:schemeClr val="bg2"/>
                </a:solidFill>
              </a:rPr>
              <a:t>20</a:t>
            </a:r>
          </a:p>
        </p:txBody>
      </p:sp>
      <p:cxnSp>
        <p:nvCxnSpPr>
          <p:cNvPr id="110" name="Straight Connector 109"/>
          <p:cNvCxnSpPr/>
          <p:nvPr/>
        </p:nvCxnSpPr>
        <p:spPr>
          <a:xfrm rot="-540000" flipV="1">
            <a:off x="4110894" y="4158072"/>
            <a:ext cx="84439" cy="7260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11" name="Google Shape;70;p13"/>
          <p:cNvSpPr txBox="1"/>
          <p:nvPr/>
        </p:nvSpPr>
        <p:spPr>
          <a:xfrm>
            <a:off x="185479" y="1715710"/>
            <a:ext cx="9044987" cy="425168"/>
          </a:xfrm>
          <a:prstGeom prst="rect">
            <a:avLst/>
          </a:prstGeom>
          <a:noFill/>
          <a:ln>
            <a:noFill/>
          </a:ln>
        </p:spPr>
        <p:txBody>
          <a:bodyPr spcFirstLastPara="1" wrap="square" lIns="91425" tIns="91425" rIns="91425" bIns="91425" anchor="t" anchorCtr="0">
            <a:noAutofit/>
          </a:bodyPr>
          <a:lstStyle/>
          <a:p>
            <a:pPr lvl="0" indent="228600"/>
            <a:r>
              <a:rPr lang="en-US" sz="1600" dirty="0">
                <a:solidFill>
                  <a:schemeClr val="bg2"/>
                </a:solidFill>
                <a:latin typeface="Roboto"/>
                <a:ea typeface="Roboto"/>
                <a:cs typeface="Roboto"/>
                <a:sym typeface="Roboto"/>
              </a:rPr>
              <a:t>When #8 serves, slash the Rd 2 within the exit score box.</a:t>
            </a:r>
          </a:p>
        </p:txBody>
      </p:sp>
      <p:sp>
        <p:nvSpPr>
          <p:cNvPr id="114" name="TextBox 113"/>
          <p:cNvSpPr txBox="1"/>
          <p:nvPr/>
        </p:nvSpPr>
        <p:spPr>
          <a:xfrm>
            <a:off x="3095666" y="3966659"/>
            <a:ext cx="352357" cy="246221"/>
          </a:xfrm>
          <a:prstGeom prst="rect">
            <a:avLst/>
          </a:prstGeom>
          <a:noFill/>
          <a:ln>
            <a:noFill/>
          </a:ln>
        </p:spPr>
        <p:txBody>
          <a:bodyPr wrap="square" rtlCol="0">
            <a:spAutoFit/>
          </a:bodyPr>
          <a:lstStyle/>
          <a:p>
            <a:r>
              <a:rPr lang="en-US" sz="1000" dirty="0">
                <a:solidFill>
                  <a:schemeClr val="bg2"/>
                </a:solidFill>
              </a:rPr>
              <a:t>3</a:t>
            </a:r>
          </a:p>
        </p:txBody>
      </p:sp>
      <p:sp>
        <p:nvSpPr>
          <p:cNvPr id="115" name="TextBox 114"/>
          <p:cNvSpPr txBox="1"/>
          <p:nvPr/>
        </p:nvSpPr>
        <p:spPr>
          <a:xfrm>
            <a:off x="3097013" y="3624035"/>
            <a:ext cx="352357" cy="246221"/>
          </a:xfrm>
          <a:prstGeom prst="rect">
            <a:avLst/>
          </a:prstGeom>
          <a:noFill/>
          <a:ln>
            <a:noFill/>
          </a:ln>
        </p:spPr>
        <p:txBody>
          <a:bodyPr wrap="square" rtlCol="0">
            <a:spAutoFit/>
          </a:bodyPr>
          <a:lstStyle/>
          <a:p>
            <a:r>
              <a:rPr lang="en-US" sz="1000" dirty="0">
                <a:solidFill>
                  <a:schemeClr val="bg2"/>
                </a:solidFill>
              </a:rPr>
              <a:t>2</a:t>
            </a:r>
          </a:p>
        </p:txBody>
      </p:sp>
      <p:cxnSp>
        <p:nvCxnSpPr>
          <p:cNvPr id="116" name="Straight Connector 115"/>
          <p:cNvCxnSpPr/>
          <p:nvPr/>
        </p:nvCxnSpPr>
        <p:spPr>
          <a:xfrm rot="-540000" flipV="1">
            <a:off x="2946149" y="4363360"/>
            <a:ext cx="110637"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 flipV="1">
            <a:off x="3081720" y="4373894"/>
            <a:ext cx="110637"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 flipV="1">
            <a:off x="5881273" y="3732244"/>
            <a:ext cx="84439" cy="7260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 flipV="1">
            <a:off x="5322725" y="356023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540000" flipV="1">
            <a:off x="5341067" y="364579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4031466" y="4100082"/>
            <a:ext cx="497693" cy="276999"/>
          </a:xfrm>
          <a:prstGeom prst="rect">
            <a:avLst/>
          </a:prstGeom>
          <a:noFill/>
        </p:spPr>
        <p:txBody>
          <a:bodyPr wrap="square" rtlCol="0">
            <a:spAutoFit/>
          </a:bodyPr>
          <a:lstStyle/>
          <a:p>
            <a:r>
              <a:rPr lang="en-US" sz="1200" dirty="0">
                <a:solidFill>
                  <a:schemeClr val="bg2"/>
                </a:solidFill>
              </a:rPr>
              <a:t>20</a:t>
            </a:r>
          </a:p>
        </p:txBody>
      </p:sp>
      <p:cxnSp>
        <p:nvCxnSpPr>
          <p:cNvPr id="120" name="Straight Connector 119"/>
          <p:cNvCxnSpPr/>
          <p:nvPr/>
        </p:nvCxnSpPr>
        <p:spPr>
          <a:xfrm rot="-540000" flipV="1">
            <a:off x="6568421" y="4363357"/>
            <a:ext cx="110637"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6845438" y="3286668"/>
            <a:ext cx="290007" cy="246221"/>
          </a:xfrm>
          <a:prstGeom prst="rect">
            <a:avLst/>
          </a:prstGeom>
          <a:noFill/>
          <a:ln>
            <a:noFill/>
          </a:ln>
        </p:spPr>
        <p:txBody>
          <a:bodyPr wrap="square" rtlCol="0">
            <a:spAutoFit/>
          </a:bodyPr>
          <a:lstStyle/>
          <a:p>
            <a:r>
              <a:rPr lang="en-US" sz="1000" dirty="0">
                <a:solidFill>
                  <a:schemeClr val="bg2"/>
                </a:solidFill>
              </a:rPr>
              <a:t>8</a:t>
            </a:r>
          </a:p>
        </p:txBody>
      </p:sp>
      <p:cxnSp>
        <p:nvCxnSpPr>
          <p:cNvPr id="122" name="Straight Connector 121"/>
          <p:cNvCxnSpPr/>
          <p:nvPr/>
        </p:nvCxnSpPr>
        <p:spPr>
          <a:xfrm rot="-540000" flipV="1">
            <a:off x="8041530" y="3292302"/>
            <a:ext cx="75566" cy="80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 flipV="1">
            <a:off x="5875504" y="3801976"/>
            <a:ext cx="84439" cy="7260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 flipV="1">
            <a:off x="5867593" y="3910626"/>
            <a:ext cx="84439" cy="7260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540000" flipV="1">
            <a:off x="5868759" y="3987327"/>
            <a:ext cx="84439" cy="7260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5106789" y="4096105"/>
            <a:ext cx="609012" cy="276999"/>
          </a:xfrm>
          <a:prstGeom prst="rect">
            <a:avLst/>
          </a:prstGeom>
          <a:noFill/>
          <a:ln>
            <a:noFill/>
          </a:ln>
        </p:spPr>
        <p:txBody>
          <a:bodyPr wrap="square" rtlCol="0">
            <a:spAutoFit/>
          </a:bodyPr>
          <a:lstStyle/>
          <a:p>
            <a:r>
              <a:rPr lang="en-US" sz="1200" dirty="0">
                <a:solidFill>
                  <a:srgbClr val="FF0000"/>
                </a:solidFill>
              </a:rPr>
              <a:t>20 24</a:t>
            </a:r>
          </a:p>
        </p:txBody>
      </p:sp>
    </p:spTree>
    <p:extLst>
      <p:ext uri="{BB962C8B-B14F-4D97-AF65-F5344CB8AC3E}">
        <p14:creationId xmlns:p14="http://schemas.microsoft.com/office/powerpoint/2010/main" val="302296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999"/>
                                          </p:stCondLst>
                                        </p:cTn>
                                        <p:tgtEl>
                                          <p:spTgt spid="111"/>
                                        </p:tgtEl>
                                        <p:attrNameLst>
                                          <p:attrName>style.visibility</p:attrName>
                                        </p:attrNameLst>
                                      </p:cBhvr>
                                      <p:to>
                                        <p:strVal val="visible"/>
                                      </p:to>
                                    </p:set>
                                  </p:childTnLst>
                                </p:cTn>
                              </p:par>
                            </p:childTnLst>
                          </p:cTn>
                        </p:par>
                        <p:par>
                          <p:cTn id="7" fill="hold">
                            <p:stCondLst>
                              <p:cond delay="1000"/>
                            </p:stCondLst>
                            <p:childTnLst>
                              <p:par>
                                <p:cTn id="8" presetID="2" presetClass="entr" presetSubtype="9" fill="hold" nodeType="afterEffect">
                                  <p:stCondLst>
                                    <p:cond delay="500"/>
                                  </p:stCondLst>
                                  <p:childTnLst>
                                    <p:set>
                                      <p:cBhvr>
                                        <p:cTn id="9" dur="1" fill="hold">
                                          <p:stCondLst>
                                            <p:cond delay="0"/>
                                          </p:stCondLst>
                                        </p:cTn>
                                        <p:tgtEl>
                                          <p:spTgt spid="122"/>
                                        </p:tgtEl>
                                        <p:attrNameLst>
                                          <p:attrName>style.visibility</p:attrName>
                                        </p:attrNameLst>
                                      </p:cBhvr>
                                      <p:to>
                                        <p:strVal val="visible"/>
                                      </p:to>
                                    </p:set>
                                    <p:anim calcmode="lin" valueType="num">
                                      <p:cBhvr additive="base">
                                        <p:cTn id="10" dur="1000" fill="hold"/>
                                        <p:tgtEl>
                                          <p:spTgt spid="122"/>
                                        </p:tgtEl>
                                        <p:attrNameLst>
                                          <p:attrName>ppt_x</p:attrName>
                                        </p:attrNameLst>
                                      </p:cBhvr>
                                      <p:tavLst>
                                        <p:tav tm="0">
                                          <p:val>
                                            <p:strVal val="0-#ppt_w/2"/>
                                          </p:val>
                                        </p:tav>
                                        <p:tav tm="100000">
                                          <p:val>
                                            <p:strVal val="#ppt_x"/>
                                          </p:val>
                                        </p:tav>
                                      </p:tavLst>
                                    </p:anim>
                                    <p:anim calcmode="lin" valueType="num">
                                      <p:cBhvr additive="base">
                                        <p:cTn id="11" dur="1000" fill="hold"/>
                                        <p:tgtEl>
                                          <p:spTgt spid="122"/>
                                        </p:tgtEl>
                                        <p:attrNameLst>
                                          <p:attrName>ppt_y</p:attrName>
                                        </p:attrNameLst>
                                      </p:cBhvr>
                                      <p:tavLst>
                                        <p:tav tm="0">
                                          <p:val>
                                            <p:strVal val="0-#ppt_h/2"/>
                                          </p:val>
                                        </p:tav>
                                        <p:tav tm="100000">
                                          <p:val>
                                            <p:strVal val="#ppt_y"/>
                                          </p:val>
                                        </p:tav>
                                      </p:tavLst>
                                    </p:anim>
                                  </p:childTnLst>
                                </p:cTn>
                              </p:par>
                            </p:childTnLst>
                          </p:cTn>
                        </p:par>
                        <p:par>
                          <p:cTn id="12" fill="hold">
                            <p:stCondLst>
                              <p:cond delay="2500"/>
                            </p:stCondLst>
                            <p:childTnLst>
                              <p:par>
                                <p:cTn id="13" presetID="1" presetClass="entr" presetSubtype="0" fill="hold" nodeType="afterEffect">
                                  <p:stCondLst>
                                    <p:cond delay="1000"/>
                                  </p:stCondLst>
                                  <p:childTnLst>
                                    <p:set>
                                      <p:cBhvr>
                                        <p:cTn id="14" dur="1" fill="hold">
                                          <p:stCondLst>
                                            <p:cond delay="749"/>
                                          </p:stCondLst>
                                        </p:cTn>
                                        <p:tgtEl>
                                          <p:spTgt spid="75">
                                            <p:txEl>
                                              <p:pRg st="1" end="1"/>
                                            </p:txEl>
                                          </p:spTgt>
                                        </p:tgtEl>
                                        <p:attrNameLst>
                                          <p:attrName>style.visibility</p:attrName>
                                        </p:attrNameLst>
                                      </p:cBhvr>
                                      <p:to>
                                        <p:strVal val="visible"/>
                                      </p:to>
                                    </p:set>
                                  </p:childTnLst>
                                </p:cTn>
                              </p:par>
                            </p:childTnLst>
                          </p:cTn>
                        </p:par>
                        <p:par>
                          <p:cTn id="15" fill="hold">
                            <p:stCondLst>
                              <p:cond delay="4250"/>
                            </p:stCondLst>
                            <p:childTnLst>
                              <p:par>
                                <p:cTn id="16" presetID="26" presetClass="entr" presetSubtype="0" fill="hold" nodeType="afterEffect">
                                  <p:stCondLst>
                                    <p:cond delay="500"/>
                                  </p:stCondLst>
                                  <p:childTnLst>
                                    <p:set>
                                      <p:cBhvr>
                                        <p:cTn id="17" dur="1" fill="hold">
                                          <p:stCondLst>
                                            <p:cond delay="0"/>
                                          </p:stCondLst>
                                        </p:cTn>
                                        <p:tgtEl>
                                          <p:spTgt spid="123"/>
                                        </p:tgtEl>
                                        <p:attrNameLst>
                                          <p:attrName>style.visibility</p:attrName>
                                        </p:attrNameLst>
                                      </p:cBhvr>
                                      <p:to>
                                        <p:strVal val="visible"/>
                                      </p:to>
                                    </p:set>
                                    <p:animEffect transition="in" filter="wipe(down)">
                                      <p:cBhvr>
                                        <p:cTn id="18" dur="580">
                                          <p:stCondLst>
                                            <p:cond delay="0"/>
                                          </p:stCondLst>
                                        </p:cTn>
                                        <p:tgtEl>
                                          <p:spTgt spid="123"/>
                                        </p:tgtEl>
                                      </p:cBhvr>
                                    </p:animEffect>
                                    <p:anim calcmode="lin" valueType="num">
                                      <p:cBhvr>
                                        <p:cTn id="19" dur="1822" tmFilter="0,0; 0.14,0.36; 0.43,0.73; 0.71,0.91; 1.0,1.0">
                                          <p:stCondLst>
                                            <p:cond delay="0"/>
                                          </p:stCondLst>
                                        </p:cTn>
                                        <p:tgtEl>
                                          <p:spTgt spid="123"/>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23"/>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23"/>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23"/>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23"/>
                                        </p:tgtEl>
                                        <p:attrNameLst>
                                          <p:attrName>ppt_y</p:attrName>
                                        </p:attrNameLst>
                                      </p:cBhvr>
                                      <p:tavLst>
                                        <p:tav tm="0" fmla="#ppt_y-sin(pi*$)/81">
                                          <p:val>
                                            <p:fltVal val="0"/>
                                          </p:val>
                                        </p:tav>
                                        <p:tav tm="100000">
                                          <p:val>
                                            <p:fltVal val="1"/>
                                          </p:val>
                                        </p:tav>
                                      </p:tavLst>
                                    </p:anim>
                                    <p:animScale>
                                      <p:cBhvr>
                                        <p:cTn id="24" dur="26">
                                          <p:stCondLst>
                                            <p:cond delay="650"/>
                                          </p:stCondLst>
                                        </p:cTn>
                                        <p:tgtEl>
                                          <p:spTgt spid="123"/>
                                        </p:tgtEl>
                                      </p:cBhvr>
                                      <p:to x="100000" y="60000"/>
                                    </p:animScale>
                                    <p:animScale>
                                      <p:cBhvr>
                                        <p:cTn id="25" dur="166" decel="50000">
                                          <p:stCondLst>
                                            <p:cond delay="676"/>
                                          </p:stCondLst>
                                        </p:cTn>
                                        <p:tgtEl>
                                          <p:spTgt spid="123"/>
                                        </p:tgtEl>
                                      </p:cBhvr>
                                      <p:to x="100000" y="100000"/>
                                    </p:animScale>
                                    <p:animScale>
                                      <p:cBhvr>
                                        <p:cTn id="26" dur="26">
                                          <p:stCondLst>
                                            <p:cond delay="1312"/>
                                          </p:stCondLst>
                                        </p:cTn>
                                        <p:tgtEl>
                                          <p:spTgt spid="123"/>
                                        </p:tgtEl>
                                      </p:cBhvr>
                                      <p:to x="100000" y="80000"/>
                                    </p:animScale>
                                    <p:animScale>
                                      <p:cBhvr>
                                        <p:cTn id="27" dur="166" decel="50000">
                                          <p:stCondLst>
                                            <p:cond delay="1338"/>
                                          </p:stCondLst>
                                        </p:cTn>
                                        <p:tgtEl>
                                          <p:spTgt spid="123"/>
                                        </p:tgtEl>
                                      </p:cBhvr>
                                      <p:to x="100000" y="100000"/>
                                    </p:animScale>
                                    <p:animScale>
                                      <p:cBhvr>
                                        <p:cTn id="28" dur="26">
                                          <p:stCondLst>
                                            <p:cond delay="1642"/>
                                          </p:stCondLst>
                                        </p:cTn>
                                        <p:tgtEl>
                                          <p:spTgt spid="123"/>
                                        </p:tgtEl>
                                      </p:cBhvr>
                                      <p:to x="100000" y="90000"/>
                                    </p:animScale>
                                    <p:animScale>
                                      <p:cBhvr>
                                        <p:cTn id="29" dur="166" decel="50000">
                                          <p:stCondLst>
                                            <p:cond delay="1668"/>
                                          </p:stCondLst>
                                        </p:cTn>
                                        <p:tgtEl>
                                          <p:spTgt spid="123"/>
                                        </p:tgtEl>
                                      </p:cBhvr>
                                      <p:to x="100000" y="100000"/>
                                    </p:animScale>
                                    <p:animScale>
                                      <p:cBhvr>
                                        <p:cTn id="30" dur="26">
                                          <p:stCondLst>
                                            <p:cond delay="1808"/>
                                          </p:stCondLst>
                                        </p:cTn>
                                        <p:tgtEl>
                                          <p:spTgt spid="123"/>
                                        </p:tgtEl>
                                      </p:cBhvr>
                                      <p:to x="100000" y="95000"/>
                                    </p:animScale>
                                    <p:animScale>
                                      <p:cBhvr>
                                        <p:cTn id="31" dur="166" decel="50000">
                                          <p:stCondLst>
                                            <p:cond delay="1834"/>
                                          </p:stCondLst>
                                        </p:cTn>
                                        <p:tgtEl>
                                          <p:spTgt spid="123"/>
                                        </p:tgtEl>
                                      </p:cBhvr>
                                      <p:to x="100000" y="100000"/>
                                    </p:animScale>
                                  </p:childTnLst>
                                </p:cTn>
                              </p:par>
                              <p:par>
                                <p:cTn id="32" presetID="26" presetClass="entr" presetSubtype="0" fill="hold" nodeType="withEffect">
                                  <p:stCondLst>
                                    <p:cond delay="500"/>
                                  </p:stCondLst>
                                  <p:childTnLst>
                                    <p:set>
                                      <p:cBhvr>
                                        <p:cTn id="33" dur="1" fill="hold">
                                          <p:stCondLst>
                                            <p:cond delay="0"/>
                                          </p:stCondLst>
                                        </p:cTn>
                                        <p:tgtEl>
                                          <p:spTgt spid="124"/>
                                        </p:tgtEl>
                                        <p:attrNameLst>
                                          <p:attrName>style.visibility</p:attrName>
                                        </p:attrNameLst>
                                      </p:cBhvr>
                                      <p:to>
                                        <p:strVal val="visible"/>
                                      </p:to>
                                    </p:set>
                                    <p:animEffect transition="in" filter="wipe(down)">
                                      <p:cBhvr>
                                        <p:cTn id="34" dur="580">
                                          <p:stCondLst>
                                            <p:cond delay="0"/>
                                          </p:stCondLst>
                                        </p:cTn>
                                        <p:tgtEl>
                                          <p:spTgt spid="124"/>
                                        </p:tgtEl>
                                      </p:cBhvr>
                                    </p:animEffect>
                                    <p:anim calcmode="lin" valueType="num">
                                      <p:cBhvr>
                                        <p:cTn id="35" dur="1822" tmFilter="0,0; 0.14,0.36; 0.43,0.73; 0.71,0.91; 1.0,1.0">
                                          <p:stCondLst>
                                            <p:cond delay="0"/>
                                          </p:stCondLst>
                                        </p:cTn>
                                        <p:tgtEl>
                                          <p:spTgt spid="124"/>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24"/>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24"/>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24"/>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24"/>
                                        </p:tgtEl>
                                        <p:attrNameLst>
                                          <p:attrName>ppt_y</p:attrName>
                                        </p:attrNameLst>
                                      </p:cBhvr>
                                      <p:tavLst>
                                        <p:tav tm="0" fmla="#ppt_y-sin(pi*$)/81">
                                          <p:val>
                                            <p:fltVal val="0"/>
                                          </p:val>
                                        </p:tav>
                                        <p:tav tm="100000">
                                          <p:val>
                                            <p:fltVal val="1"/>
                                          </p:val>
                                        </p:tav>
                                      </p:tavLst>
                                    </p:anim>
                                    <p:animScale>
                                      <p:cBhvr>
                                        <p:cTn id="40" dur="26">
                                          <p:stCondLst>
                                            <p:cond delay="650"/>
                                          </p:stCondLst>
                                        </p:cTn>
                                        <p:tgtEl>
                                          <p:spTgt spid="124"/>
                                        </p:tgtEl>
                                      </p:cBhvr>
                                      <p:to x="100000" y="60000"/>
                                    </p:animScale>
                                    <p:animScale>
                                      <p:cBhvr>
                                        <p:cTn id="41" dur="166" decel="50000">
                                          <p:stCondLst>
                                            <p:cond delay="676"/>
                                          </p:stCondLst>
                                        </p:cTn>
                                        <p:tgtEl>
                                          <p:spTgt spid="124"/>
                                        </p:tgtEl>
                                      </p:cBhvr>
                                      <p:to x="100000" y="100000"/>
                                    </p:animScale>
                                    <p:animScale>
                                      <p:cBhvr>
                                        <p:cTn id="42" dur="26">
                                          <p:stCondLst>
                                            <p:cond delay="1312"/>
                                          </p:stCondLst>
                                        </p:cTn>
                                        <p:tgtEl>
                                          <p:spTgt spid="124"/>
                                        </p:tgtEl>
                                      </p:cBhvr>
                                      <p:to x="100000" y="80000"/>
                                    </p:animScale>
                                    <p:animScale>
                                      <p:cBhvr>
                                        <p:cTn id="43" dur="166" decel="50000">
                                          <p:stCondLst>
                                            <p:cond delay="1338"/>
                                          </p:stCondLst>
                                        </p:cTn>
                                        <p:tgtEl>
                                          <p:spTgt spid="124"/>
                                        </p:tgtEl>
                                      </p:cBhvr>
                                      <p:to x="100000" y="100000"/>
                                    </p:animScale>
                                    <p:animScale>
                                      <p:cBhvr>
                                        <p:cTn id="44" dur="26">
                                          <p:stCondLst>
                                            <p:cond delay="1642"/>
                                          </p:stCondLst>
                                        </p:cTn>
                                        <p:tgtEl>
                                          <p:spTgt spid="124"/>
                                        </p:tgtEl>
                                      </p:cBhvr>
                                      <p:to x="100000" y="90000"/>
                                    </p:animScale>
                                    <p:animScale>
                                      <p:cBhvr>
                                        <p:cTn id="45" dur="166" decel="50000">
                                          <p:stCondLst>
                                            <p:cond delay="1668"/>
                                          </p:stCondLst>
                                        </p:cTn>
                                        <p:tgtEl>
                                          <p:spTgt spid="124"/>
                                        </p:tgtEl>
                                      </p:cBhvr>
                                      <p:to x="100000" y="100000"/>
                                    </p:animScale>
                                    <p:animScale>
                                      <p:cBhvr>
                                        <p:cTn id="46" dur="26">
                                          <p:stCondLst>
                                            <p:cond delay="1808"/>
                                          </p:stCondLst>
                                        </p:cTn>
                                        <p:tgtEl>
                                          <p:spTgt spid="124"/>
                                        </p:tgtEl>
                                      </p:cBhvr>
                                      <p:to x="100000" y="95000"/>
                                    </p:animScale>
                                    <p:animScale>
                                      <p:cBhvr>
                                        <p:cTn id="47" dur="166" decel="50000">
                                          <p:stCondLst>
                                            <p:cond delay="1834"/>
                                          </p:stCondLst>
                                        </p:cTn>
                                        <p:tgtEl>
                                          <p:spTgt spid="124"/>
                                        </p:tgtEl>
                                      </p:cBhvr>
                                      <p:to x="100000" y="100000"/>
                                    </p:animScale>
                                  </p:childTnLst>
                                </p:cTn>
                              </p:par>
                              <p:par>
                                <p:cTn id="48" presetID="26" presetClass="entr" presetSubtype="0" fill="hold" nodeType="withEffect">
                                  <p:stCondLst>
                                    <p:cond delay="500"/>
                                  </p:stCondLst>
                                  <p:childTnLst>
                                    <p:set>
                                      <p:cBhvr>
                                        <p:cTn id="49" dur="1" fill="hold">
                                          <p:stCondLst>
                                            <p:cond delay="0"/>
                                          </p:stCondLst>
                                        </p:cTn>
                                        <p:tgtEl>
                                          <p:spTgt spid="125"/>
                                        </p:tgtEl>
                                        <p:attrNameLst>
                                          <p:attrName>style.visibility</p:attrName>
                                        </p:attrNameLst>
                                      </p:cBhvr>
                                      <p:to>
                                        <p:strVal val="visible"/>
                                      </p:to>
                                    </p:set>
                                    <p:animEffect transition="in" filter="wipe(down)">
                                      <p:cBhvr>
                                        <p:cTn id="50" dur="580">
                                          <p:stCondLst>
                                            <p:cond delay="0"/>
                                          </p:stCondLst>
                                        </p:cTn>
                                        <p:tgtEl>
                                          <p:spTgt spid="125"/>
                                        </p:tgtEl>
                                      </p:cBhvr>
                                    </p:animEffect>
                                    <p:anim calcmode="lin" valueType="num">
                                      <p:cBhvr>
                                        <p:cTn id="51" dur="1822" tmFilter="0,0; 0.14,0.36; 0.43,0.73; 0.71,0.91; 1.0,1.0">
                                          <p:stCondLst>
                                            <p:cond delay="0"/>
                                          </p:stCondLst>
                                        </p:cTn>
                                        <p:tgtEl>
                                          <p:spTgt spid="125"/>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25"/>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25"/>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25"/>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25"/>
                                        </p:tgtEl>
                                        <p:attrNameLst>
                                          <p:attrName>ppt_y</p:attrName>
                                        </p:attrNameLst>
                                      </p:cBhvr>
                                      <p:tavLst>
                                        <p:tav tm="0" fmla="#ppt_y-sin(pi*$)/81">
                                          <p:val>
                                            <p:fltVal val="0"/>
                                          </p:val>
                                        </p:tav>
                                        <p:tav tm="100000">
                                          <p:val>
                                            <p:fltVal val="1"/>
                                          </p:val>
                                        </p:tav>
                                      </p:tavLst>
                                    </p:anim>
                                    <p:animScale>
                                      <p:cBhvr>
                                        <p:cTn id="56" dur="26">
                                          <p:stCondLst>
                                            <p:cond delay="650"/>
                                          </p:stCondLst>
                                        </p:cTn>
                                        <p:tgtEl>
                                          <p:spTgt spid="125"/>
                                        </p:tgtEl>
                                      </p:cBhvr>
                                      <p:to x="100000" y="60000"/>
                                    </p:animScale>
                                    <p:animScale>
                                      <p:cBhvr>
                                        <p:cTn id="57" dur="166" decel="50000">
                                          <p:stCondLst>
                                            <p:cond delay="676"/>
                                          </p:stCondLst>
                                        </p:cTn>
                                        <p:tgtEl>
                                          <p:spTgt spid="125"/>
                                        </p:tgtEl>
                                      </p:cBhvr>
                                      <p:to x="100000" y="100000"/>
                                    </p:animScale>
                                    <p:animScale>
                                      <p:cBhvr>
                                        <p:cTn id="58" dur="26">
                                          <p:stCondLst>
                                            <p:cond delay="1312"/>
                                          </p:stCondLst>
                                        </p:cTn>
                                        <p:tgtEl>
                                          <p:spTgt spid="125"/>
                                        </p:tgtEl>
                                      </p:cBhvr>
                                      <p:to x="100000" y="80000"/>
                                    </p:animScale>
                                    <p:animScale>
                                      <p:cBhvr>
                                        <p:cTn id="59" dur="166" decel="50000">
                                          <p:stCondLst>
                                            <p:cond delay="1338"/>
                                          </p:stCondLst>
                                        </p:cTn>
                                        <p:tgtEl>
                                          <p:spTgt spid="125"/>
                                        </p:tgtEl>
                                      </p:cBhvr>
                                      <p:to x="100000" y="100000"/>
                                    </p:animScale>
                                    <p:animScale>
                                      <p:cBhvr>
                                        <p:cTn id="60" dur="26">
                                          <p:stCondLst>
                                            <p:cond delay="1642"/>
                                          </p:stCondLst>
                                        </p:cTn>
                                        <p:tgtEl>
                                          <p:spTgt spid="125"/>
                                        </p:tgtEl>
                                      </p:cBhvr>
                                      <p:to x="100000" y="90000"/>
                                    </p:animScale>
                                    <p:animScale>
                                      <p:cBhvr>
                                        <p:cTn id="61" dur="166" decel="50000">
                                          <p:stCondLst>
                                            <p:cond delay="1668"/>
                                          </p:stCondLst>
                                        </p:cTn>
                                        <p:tgtEl>
                                          <p:spTgt spid="125"/>
                                        </p:tgtEl>
                                      </p:cBhvr>
                                      <p:to x="100000" y="100000"/>
                                    </p:animScale>
                                    <p:animScale>
                                      <p:cBhvr>
                                        <p:cTn id="62" dur="26">
                                          <p:stCondLst>
                                            <p:cond delay="1808"/>
                                          </p:stCondLst>
                                        </p:cTn>
                                        <p:tgtEl>
                                          <p:spTgt spid="125"/>
                                        </p:tgtEl>
                                      </p:cBhvr>
                                      <p:to x="100000" y="95000"/>
                                    </p:animScale>
                                    <p:animScale>
                                      <p:cBhvr>
                                        <p:cTn id="63" dur="166" decel="50000">
                                          <p:stCondLst>
                                            <p:cond delay="1834"/>
                                          </p:stCondLst>
                                        </p:cTn>
                                        <p:tgtEl>
                                          <p:spTgt spid="125"/>
                                        </p:tgtEl>
                                      </p:cBhvr>
                                      <p:to x="100000" y="100000"/>
                                    </p:animScale>
                                  </p:childTnLst>
                                </p:cTn>
                              </p:par>
                            </p:childTnLst>
                          </p:cTn>
                        </p:par>
                        <p:par>
                          <p:cTn id="64" fill="hold">
                            <p:stCondLst>
                              <p:cond delay="6750"/>
                            </p:stCondLst>
                            <p:childTnLst>
                              <p:par>
                                <p:cTn id="65" presetID="21" presetClass="entr" presetSubtype="3" fill="hold" nodeType="afterEffect">
                                  <p:stCondLst>
                                    <p:cond delay="750"/>
                                  </p:stCondLst>
                                  <p:childTnLst>
                                    <p:set>
                                      <p:cBhvr>
                                        <p:cTn id="66" dur="1" fill="hold">
                                          <p:stCondLst>
                                            <p:cond delay="0"/>
                                          </p:stCondLst>
                                        </p:cTn>
                                        <p:tgtEl>
                                          <p:spTgt spid="75">
                                            <p:txEl>
                                              <p:pRg st="3" end="3"/>
                                            </p:txEl>
                                          </p:spTgt>
                                        </p:tgtEl>
                                        <p:attrNameLst>
                                          <p:attrName>style.visibility</p:attrName>
                                        </p:attrNameLst>
                                      </p:cBhvr>
                                      <p:to>
                                        <p:strVal val="visible"/>
                                      </p:to>
                                    </p:set>
                                    <p:animEffect transition="in" filter="wheel(3)">
                                      <p:cBhvr>
                                        <p:cTn id="67" dur="2000"/>
                                        <p:tgtEl>
                                          <p:spTgt spid="75">
                                            <p:txEl>
                                              <p:pRg st="3" end="3"/>
                                            </p:txEl>
                                          </p:spTgt>
                                        </p:tgtEl>
                                      </p:cBhvr>
                                    </p:animEffect>
                                  </p:childTnLst>
                                </p:cTn>
                              </p:par>
                              <p:par>
                                <p:cTn id="68" presetID="14" presetClass="entr" presetSubtype="10" fill="hold" nodeType="withEffect">
                                  <p:stCondLst>
                                    <p:cond delay="2250"/>
                                  </p:stCondLst>
                                  <p:childTnLst>
                                    <p:set>
                                      <p:cBhvr>
                                        <p:cTn id="69" dur="1" fill="hold">
                                          <p:stCondLst>
                                            <p:cond delay="0"/>
                                          </p:stCondLst>
                                        </p:cTn>
                                        <p:tgtEl>
                                          <p:spTgt spid="75">
                                            <p:txEl>
                                              <p:pRg st="5" end="5"/>
                                            </p:txEl>
                                          </p:spTgt>
                                        </p:tgtEl>
                                        <p:attrNameLst>
                                          <p:attrName>style.visibility</p:attrName>
                                        </p:attrNameLst>
                                      </p:cBhvr>
                                      <p:to>
                                        <p:strVal val="visible"/>
                                      </p:to>
                                    </p:set>
                                    <p:animEffect transition="in" filter="randombar(horizontal)">
                                      <p:cBhvr>
                                        <p:cTn id="70" dur="750"/>
                                        <p:tgtEl>
                                          <p:spTgt spid="75">
                                            <p:txEl>
                                              <p:pRg st="5" end="5"/>
                                            </p:txEl>
                                          </p:spTgt>
                                        </p:tgtEl>
                                      </p:cBhvr>
                                    </p:animEffect>
                                  </p:childTnLst>
                                </p:cTn>
                              </p:par>
                            </p:childTnLst>
                          </p:cTn>
                        </p:par>
                        <p:par>
                          <p:cTn id="71" fill="hold">
                            <p:stCondLst>
                              <p:cond delay="9750"/>
                            </p:stCondLst>
                            <p:childTnLst>
                              <p:par>
                                <p:cTn id="72" presetID="2" presetClass="entr" presetSubtype="8" fill="hold" grpId="0" nodeType="afterEffect">
                                  <p:stCondLst>
                                    <p:cond delay="250"/>
                                  </p:stCondLst>
                                  <p:childTnLst>
                                    <p:set>
                                      <p:cBhvr>
                                        <p:cTn id="73" dur="1" fill="hold">
                                          <p:stCondLst>
                                            <p:cond delay="0"/>
                                          </p:stCondLst>
                                        </p:cTn>
                                        <p:tgtEl>
                                          <p:spTgt spid="126"/>
                                        </p:tgtEl>
                                        <p:attrNameLst>
                                          <p:attrName>style.visibility</p:attrName>
                                        </p:attrNameLst>
                                      </p:cBhvr>
                                      <p:to>
                                        <p:strVal val="visible"/>
                                      </p:to>
                                    </p:set>
                                    <p:anim calcmode="lin" valueType="num">
                                      <p:cBhvr additive="base">
                                        <p:cTn id="74" dur="1000" fill="hold"/>
                                        <p:tgtEl>
                                          <p:spTgt spid="126"/>
                                        </p:tgtEl>
                                        <p:attrNameLst>
                                          <p:attrName>ppt_x</p:attrName>
                                        </p:attrNameLst>
                                      </p:cBhvr>
                                      <p:tavLst>
                                        <p:tav tm="0">
                                          <p:val>
                                            <p:strVal val="0-#ppt_w/2"/>
                                          </p:val>
                                        </p:tav>
                                        <p:tav tm="100000">
                                          <p:val>
                                            <p:strVal val="#ppt_x"/>
                                          </p:val>
                                        </p:tav>
                                      </p:tavLst>
                                    </p:anim>
                                    <p:anim calcmode="lin" valueType="num">
                                      <p:cBhvr additive="base">
                                        <p:cTn id="75" dur="1000" fill="hold"/>
                                        <p:tgtEl>
                                          <p:spTgt spid="126"/>
                                        </p:tgtEl>
                                        <p:attrNameLst>
                                          <p:attrName>ppt_y</p:attrName>
                                        </p:attrNameLst>
                                      </p:cBhvr>
                                      <p:tavLst>
                                        <p:tav tm="0">
                                          <p:val>
                                            <p:strVal val="#ppt_y"/>
                                          </p:val>
                                        </p:tav>
                                        <p:tav tm="100000">
                                          <p:val>
                                            <p:strVal val="#ppt_y"/>
                                          </p:val>
                                        </p:tav>
                                      </p:tavLst>
                                    </p:anim>
                                  </p:childTnLst>
                                </p:cTn>
                              </p:par>
                            </p:childTnLst>
                          </p:cTn>
                        </p:par>
                        <p:par>
                          <p:cTn id="76" fill="hold">
                            <p:stCondLst>
                              <p:cond delay="11000"/>
                            </p:stCondLst>
                            <p:childTnLst>
                              <p:par>
                                <p:cTn id="77" presetID="10" presetClass="entr" presetSubtype="0" fill="hold" nodeType="afterEffect">
                                  <p:stCondLst>
                                    <p:cond delay="0"/>
                                  </p:stCondLst>
                                  <p:childTnLst>
                                    <p:set>
                                      <p:cBhvr>
                                        <p:cTn id="78" dur="1" fill="hold">
                                          <p:stCondLst>
                                            <p:cond delay="0"/>
                                          </p:stCondLst>
                                        </p:cTn>
                                        <p:tgtEl>
                                          <p:spTgt spid="75">
                                            <p:txEl>
                                              <p:pRg st="7" end="7"/>
                                            </p:txEl>
                                          </p:spTgt>
                                        </p:tgtEl>
                                        <p:attrNameLst>
                                          <p:attrName>style.visibility</p:attrName>
                                        </p:attrNameLst>
                                      </p:cBhvr>
                                      <p:to>
                                        <p:strVal val="visible"/>
                                      </p:to>
                                    </p:set>
                                    <p:animEffect transition="in" filter="fade">
                                      <p:cBhvr>
                                        <p:cTn id="79" dur="750"/>
                                        <p:tgtEl>
                                          <p:spTgt spid="75">
                                            <p:txEl>
                                              <p:pRg st="7" end="7"/>
                                            </p:txEl>
                                          </p:spTgt>
                                        </p:tgtEl>
                                      </p:cBhvr>
                                    </p:animEffect>
                                  </p:childTnLst>
                                </p:cTn>
                              </p:par>
                            </p:childTnLst>
                          </p:cTn>
                        </p:par>
                        <p:par>
                          <p:cTn id="80" fill="hold">
                            <p:stCondLst>
                              <p:cond delay="11750"/>
                            </p:stCondLst>
                            <p:childTnLst>
                              <p:par>
                                <p:cTn id="81" presetID="10" presetClass="entr" presetSubtype="0" fill="hold" nodeType="afterEffect">
                                  <p:stCondLst>
                                    <p:cond delay="0"/>
                                  </p:stCondLst>
                                  <p:childTnLst>
                                    <p:set>
                                      <p:cBhvr>
                                        <p:cTn id="82" dur="1" fill="hold">
                                          <p:stCondLst>
                                            <p:cond delay="0"/>
                                          </p:stCondLst>
                                        </p:cTn>
                                        <p:tgtEl>
                                          <p:spTgt spid="75">
                                            <p:txEl>
                                              <p:pRg st="8" end="8"/>
                                            </p:txEl>
                                          </p:spTgt>
                                        </p:tgtEl>
                                        <p:attrNameLst>
                                          <p:attrName>style.visibility</p:attrName>
                                        </p:attrNameLst>
                                      </p:cBhvr>
                                      <p:to>
                                        <p:strVal val="visible"/>
                                      </p:to>
                                    </p:set>
                                    <p:animEffect transition="in" filter="fade">
                                      <p:cBhvr>
                                        <p:cTn id="83" dur="750"/>
                                        <p:tgtEl>
                                          <p:spTgt spid="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26"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a:picLocks noChangeAspect="1"/>
          </p:cNvPicPr>
          <p:nvPr/>
        </p:nvPicPr>
        <p:blipFill rotWithShape="1">
          <a:blip r:embed="rId4">
            <a:extLst>
              <a:ext uri="{28A0092B-C50C-407E-A947-70E740481C1C}">
                <a14:useLocalDpi xmlns:a14="http://schemas.microsoft.com/office/drawing/2010/main" val="0"/>
              </a:ext>
            </a:extLst>
          </a:blip>
          <a:srcRect l="284" t="94" r="696" b="51823"/>
          <a:stretch/>
        </p:blipFill>
        <p:spPr>
          <a:xfrm>
            <a:off x="2355845" y="2229421"/>
            <a:ext cx="6611691" cy="2317218"/>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32055" y="1765577"/>
            <a:ext cx="9143999" cy="425168"/>
          </a:xfrm>
          <a:prstGeom prst="rect">
            <a:avLst/>
          </a:prstGeom>
          <a:noFill/>
          <a:ln>
            <a:noFill/>
          </a:ln>
        </p:spPr>
        <p:txBody>
          <a:bodyPr spcFirstLastPara="1" wrap="square" lIns="91425" tIns="91425" rIns="91425" bIns="91425" anchor="t" anchorCtr="0">
            <a:noAutofit/>
          </a:bodyPr>
          <a:lstStyle/>
          <a:p>
            <a:pPr lvl="0" indent="228600"/>
            <a:endParaRPr lang="en-US" sz="1600" dirty="0">
              <a:solidFill>
                <a:schemeClr val="bg2"/>
              </a:solidFill>
              <a:latin typeface="Roboto"/>
              <a:ea typeface="Roboto"/>
              <a:cs typeface="Roboto"/>
              <a:sym typeface="Roboto"/>
            </a:endParaRP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Roboto"/>
                <a:cs typeface="Roboto"/>
                <a:sym typeface="Caveat"/>
              </a:rPr>
              <a:t>We have a winner!</a:t>
            </a:r>
            <a:endParaRPr sz="2400" dirty="0">
              <a:latin typeface="Roboto"/>
              <a:ea typeface="Roboto"/>
              <a:cs typeface="Roboto"/>
              <a:sym typeface="Roboto"/>
            </a:endParaRPr>
          </a:p>
        </p:txBody>
      </p:sp>
      <p:sp>
        <p:nvSpPr>
          <p:cNvPr id="2" name="Rectangle 1"/>
          <p:cNvSpPr/>
          <p:nvPr/>
        </p:nvSpPr>
        <p:spPr>
          <a:xfrm>
            <a:off x="5749901" y="2424696"/>
            <a:ext cx="949299" cy="261610"/>
          </a:xfrm>
          <a:prstGeom prst="rect">
            <a:avLst/>
          </a:prstGeom>
        </p:spPr>
        <p:txBody>
          <a:bodyPr wrap="none">
            <a:spAutoFit/>
          </a:bodyPr>
          <a:lstStyle/>
          <a:p>
            <a:r>
              <a:rPr lang="en-US" sz="1050" dirty="0">
                <a:solidFill>
                  <a:schemeClr val="bg2"/>
                </a:solidFill>
                <a:latin typeface="Roboto"/>
                <a:ea typeface="Roboto"/>
                <a:cs typeface="Roboto"/>
                <a:sym typeface="Roboto"/>
              </a:rPr>
              <a:t>Holyoke HS </a:t>
            </a:r>
            <a:endParaRPr lang="en-US" sz="1050" dirty="0">
              <a:solidFill>
                <a:schemeClr val="bg2"/>
              </a:solidFill>
            </a:endParaRPr>
          </a:p>
        </p:txBody>
      </p:sp>
      <p:sp>
        <p:nvSpPr>
          <p:cNvPr id="3" name="Rectangle 2"/>
          <p:cNvSpPr/>
          <p:nvPr/>
        </p:nvSpPr>
        <p:spPr>
          <a:xfrm>
            <a:off x="5747848" y="2574693"/>
            <a:ext cx="739305" cy="246221"/>
          </a:xfrm>
          <a:prstGeom prst="rect">
            <a:avLst/>
          </a:prstGeom>
        </p:spPr>
        <p:txBody>
          <a:bodyPr wrap="none">
            <a:spAutoFit/>
          </a:bodyPr>
          <a:lstStyle/>
          <a:p>
            <a:r>
              <a:rPr lang="en-US" sz="1000" dirty="0">
                <a:solidFill>
                  <a:schemeClr val="bg2"/>
                </a:solidFill>
                <a:latin typeface="Roboto"/>
                <a:ea typeface="Roboto"/>
                <a:cs typeface="Roboto"/>
                <a:sym typeface="Roboto"/>
              </a:rPr>
              <a:t>Tigers HS</a:t>
            </a:r>
            <a:endParaRPr lang="en-US" sz="1000" dirty="0">
              <a:solidFill>
                <a:schemeClr val="bg2"/>
              </a:solidFill>
            </a:endParaRPr>
          </a:p>
        </p:txBody>
      </p:sp>
      <p:sp>
        <p:nvSpPr>
          <p:cNvPr id="9" name="Oval 8"/>
          <p:cNvSpPr/>
          <p:nvPr/>
        </p:nvSpPr>
        <p:spPr>
          <a:xfrm>
            <a:off x="7210927" y="2471389"/>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218949" y="2631810"/>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272043" y="2740327"/>
            <a:ext cx="684803" cy="307777"/>
          </a:xfrm>
          <a:prstGeom prst="rect">
            <a:avLst/>
          </a:prstGeom>
        </p:spPr>
        <p:txBody>
          <a:bodyPr wrap="none">
            <a:spAutoFit/>
          </a:bodyPr>
          <a:lstStyle/>
          <a:p>
            <a:r>
              <a:rPr lang="en-US" dirty="0">
                <a:solidFill>
                  <a:schemeClr val="bg2"/>
                </a:solidFill>
                <a:latin typeface="Roboto"/>
                <a:ea typeface="Roboto"/>
                <a:cs typeface="Roboto"/>
                <a:sym typeface="Roboto"/>
              </a:rPr>
              <a:t>Tigers</a:t>
            </a:r>
            <a:endParaRPr lang="en-US" dirty="0"/>
          </a:p>
        </p:txBody>
      </p:sp>
      <p:sp>
        <p:nvSpPr>
          <p:cNvPr id="19" name="Oval 18"/>
          <p:cNvSpPr/>
          <p:nvPr/>
        </p:nvSpPr>
        <p:spPr>
          <a:xfrm>
            <a:off x="5869549" y="2896848"/>
            <a:ext cx="228832" cy="118386"/>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2" name="TextBox 31"/>
          <p:cNvSpPr txBox="1"/>
          <p:nvPr/>
        </p:nvSpPr>
        <p:spPr>
          <a:xfrm>
            <a:off x="6469899" y="3276954"/>
            <a:ext cx="320206" cy="1079783"/>
          </a:xfrm>
          <a:prstGeom prst="rect">
            <a:avLst/>
          </a:prstGeom>
          <a:noFill/>
        </p:spPr>
        <p:txBody>
          <a:bodyPr wrap="square" rtlCol="0">
            <a:spAutoFit/>
          </a:bodyPr>
          <a:lstStyle/>
          <a:p>
            <a:pPr>
              <a:spcAft>
                <a:spcPts val="100"/>
              </a:spcAft>
            </a:pPr>
            <a:r>
              <a:rPr lang="en-US" sz="1000" dirty="0"/>
              <a:t>3</a:t>
            </a:r>
          </a:p>
          <a:p>
            <a:pPr>
              <a:spcAft>
                <a:spcPts val="100"/>
              </a:spcAft>
            </a:pPr>
            <a:r>
              <a:rPr lang="en-US" sz="1000" dirty="0"/>
              <a:t>7</a:t>
            </a:r>
          </a:p>
          <a:p>
            <a:pPr>
              <a:spcAft>
                <a:spcPts val="100"/>
              </a:spcAft>
            </a:pPr>
            <a:r>
              <a:rPr lang="en-US" sz="1000" dirty="0"/>
              <a:t>4</a:t>
            </a:r>
          </a:p>
          <a:p>
            <a:pPr>
              <a:spcAft>
                <a:spcPts val="100"/>
              </a:spcAft>
            </a:pPr>
            <a:r>
              <a:rPr lang="en-US" sz="1000" dirty="0"/>
              <a:t>1</a:t>
            </a:r>
          </a:p>
          <a:p>
            <a:pPr>
              <a:spcAft>
                <a:spcPts val="100"/>
              </a:spcAft>
            </a:pPr>
            <a:r>
              <a:rPr lang="en-US" sz="1000" dirty="0"/>
              <a:t>9</a:t>
            </a:r>
          </a:p>
          <a:p>
            <a:pPr>
              <a:spcAft>
                <a:spcPts val="100"/>
              </a:spcAft>
            </a:pPr>
            <a:r>
              <a:rPr lang="en-US" sz="1000" dirty="0"/>
              <a:t>2</a:t>
            </a:r>
          </a:p>
        </p:txBody>
      </p:sp>
      <p:sp>
        <p:nvSpPr>
          <p:cNvPr id="33" name="TextBox 32"/>
          <p:cNvSpPr txBox="1"/>
          <p:nvPr/>
        </p:nvSpPr>
        <p:spPr>
          <a:xfrm>
            <a:off x="6480822" y="2856338"/>
            <a:ext cx="456187" cy="276999"/>
          </a:xfrm>
          <a:prstGeom prst="rect">
            <a:avLst/>
          </a:prstGeom>
          <a:noFill/>
          <a:ln>
            <a:noFill/>
          </a:ln>
        </p:spPr>
        <p:txBody>
          <a:bodyPr wrap="square" rtlCol="0">
            <a:spAutoFit/>
          </a:bodyPr>
          <a:lstStyle/>
          <a:p>
            <a:r>
              <a:rPr lang="en-US" sz="1200" dirty="0">
                <a:solidFill>
                  <a:schemeClr val="bg2"/>
                </a:solidFill>
              </a:rPr>
              <a:t>5</a:t>
            </a:r>
          </a:p>
        </p:txBody>
      </p:sp>
      <p:sp>
        <p:nvSpPr>
          <p:cNvPr id="34" name="TextBox 33"/>
          <p:cNvSpPr txBox="1"/>
          <p:nvPr/>
        </p:nvSpPr>
        <p:spPr>
          <a:xfrm>
            <a:off x="2740109" y="3276954"/>
            <a:ext cx="320206" cy="1079783"/>
          </a:xfrm>
          <a:prstGeom prst="rect">
            <a:avLst/>
          </a:prstGeom>
          <a:noFill/>
        </p:spPr>
        <p:txBody>
          <a:bodyPr wrap="square" rtlCol="0">
            <a:spAutoFit/>
          </a:bodyPr>
          <a:lstStyle/>
          <a:p>
            <a:pPr>
              <a:spcAft>
                <a:spcPts val="100"/>
              </a:spcAft>
            </a:pPr>
            <a:r>
              <a:rPr lang="en-US" sz="1000" dirty="0">
                <a:solidFill>
                  <a:schemeClr val="bg2"/>
                </a:solidFill>
              </a:rPr>
              <a:t>4</a:t>
            </a:r>
          </a:p>
          <a:p>
            <a:pPr>
              <a:spcAft>
                <a:spcPts val="100"/>
              </a:spcAft>
            </a:pPr>
            <a:r>
              <a:rPr lang="en-US" sz="1000" dirty="0">
                <a:solidFill>
                  <a:schemeClr val="bg2"/>
                </a:solidFill>
              </a:rPr>
              <a:t>8</a:t>
            </a:r>
          </a:p>
          <a:p>
            <a:pPr>
              <a:spcAft>
                <a:spcPts val="100"/>
              </a:spcAft>
            </a:pPr>
            <a:r>
              <a:rPr lang="en-US" sz="1000" dirty="0">
                <a:solidFill>
                  <a:schemeClr val="bg2"/>
                </a:solidFill>
              </a:rPr>
              <a:t>2</a:t>
            </a:r>
          </a:p>
          <a:p>
            <a:pPr>
              <a:spcAft>
                <a:spcPts val="100"/>
              </a:spcAft>
            </a:pPr>
            <a:r>
              <a:rPr lang="en-US" sz="1000" dirty="0">
                <a:solidFill>
                  <a:schemeClr val="bg2"/>
                </a:solidFill>
              </a:rPr>
              <a:t>1</a:t>
            </a:r>
          </a:p>
          <a:p>
            <a:pPr>
              <a:spcAft>
                <a:spcPts val="100"/>
              </a:spcAft>
            </a:pPr>
            <a:r>
              <a:rPr lang="en-US" sz="1000" dirty="0">
                <a:solidFill>
                  <a:schemeClr val="bg2"/>
                </a:solidFill>
              </a:rPr>
              <a:t>3</a:t>
            </a:r>
          </a:p>
          <a:p>
            <a:pPr>
              <a:spcAft>
                <a:spcPts val="100"/>
              </a:spcAft>
            </a:pPr>
            <a:r>
              <a:rPr lang="en-US" sz="1000" dirty="0">
                <a:solidFill>
                  <a:schemeClr val="bg2"/>
                </a:solidFill>
              </a:rPr>
              <a:t>9</a:t>
            </a:r>
          </a:p>
        </p:txBody>
      </p:sp>
      <p:sp>
        <p:nvSpPr>
          <p:cNvPr id="35" name="TextBox 34"/>
          <p:cNvSpPr txBox="1"/>
          <p:nvPr/>
        </p:nvSpPr>
        <p:spPr>
          <a:xfrm>
            <a:off x="2740109" y="2851301"/>
            <a:ext cx="456187" cy="276999"/>
          </a:xfrm>
          <a:prstGeom prst="rect">
            <a:avLst/>
          </a:prstGeom>
          <a:noFill/>
        </p:spPr>
        <p:txBody>
          <a:bodyPr wrap="square" rtlCol="0">
            <a:spAutoFit/>
          </a:bodyPr>
          <a:lstStyle/>
          <a:p>
            <a:r>
              <a:rPr lang="en-US" sz="1200" dirty="0">
                <a:solidFill>
                  <a:schemeClr val="bg2"/>
                </a:solidFill>
              </a:rPr>
              <a:t>X</a:t>
            </a:r>
          </a:p>
        </p:txBody>
      </p:sp>
      <p:sp>
        <p:nvSpPr>
          <p:cNvPr id="20" name="Rectangle 19"/>
          <p:cNvSpPr/>
          <p:nvPr/>
        </p:nvSpPr>
        <p:spPr>
          <a:xfrm>
            <a:off x="3145428" y="2268709"/>
            <a:ext cx="923651"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3/14/20</a:t>
            </a:r>
          </a:p>
        </p:txBody>
      </p:sp>
      <p:sp>
        <p:nvSpPr>
          <p:cNvPr id="21" name="Rectangle 20"/>
          <p:cNvSpPr/>
          <p:nvPr/>
        </p:nvSpPr>
        <p:spPr>
          <a:xfrm>
            <a:off x="3609639" y="2429301"/>
            <a:ext cx="1433145" cy="261610"/>
          </a:xfrm>
          <a:prstGeom prst="rect">
            <a:avLst/>
          </a:prstGeom>
        </p:spPr>
        <p:txBody>
          <a:bodyPr wrap="square">
            <a:spAutoFit/>
          </a:bodyPr>
          <a:lstStyle/>
          <a:p>
            <a:r>
              <a:rPr lang="en-US" sz="1050" dirty="0">
                <a:solidFill>
                  <a:schemeClr val="bg2"/>
                </a:solidFill>
                <a:latin typeface="Roboto"/>
                <a:ea typeface="Roboto"/>
                <a:cs typeface="Roboto"/>
                <a:sym typeface="Roboto"/>
              </a:rPr>
              <a:t>Holyoke HS</a:t>
            </a:r>
            <a:endParaRPr lang="en-US" sz="1050" dirty="0">
              <a:solidFill>
                <a:schemeClr val="bg2"/>
              </a:solidFill>
            </a:endParaRPr>
          </a:p>
        </p:txBody>
      </p:sp>
      <p:sp>
        <p:nvSpPr>
          <p:cNvPr id="22" name="Rectangle 21"/>
          <p:cNvSpPr/>
          <p:nvPr/>
        </p:nvSpPr>
        <p:spPr>
          <a:xfrm>
            <a:off x="4891116" y="2431684"/>
            <a:ext cx="263214" cy="261610"/>
          </a:xfrm>
          <a:prstGeom prst="rect">
            <a:avLst/>
          </a:prstGeom>
        </p:spPr>
        <p:txBody>
          <a:bodyPr wrap="none">
            <a:spAutoFit/>
          </a:bodyPr>
          <a:lstStyle/>
          <a:p>
            <a:r>
              <a:rPr lang="en-US" sz="1050" dirty="0">
                <a:solidFill>
                  <a:schemeClr val="bg2"/>
                </a:solidFill>
                <a:latin typeface="Roboto"/>
                <a:ea typeface="Roboto"/>
                <a:cs typeface="Roboto"/>
                <a:sym typeface="Roboto"/>
              </a:rPr>
              <a:t>1</a:t>
            </a:r>
            <a:endParaRPr lang="en-US" sz="1050" dirty="0">
              <a:solidFill>
                <a:schemeClr val="bg2"/>
              </a:solidFill>
            </a:endParaRPr>
          </a:p>
        </p:txBody>
      </p:sp>
      <p:sp>
        <p:nvSpPr>
          <p:cNvPr id="23" name="Rectangle 22"/>
          <p:cNvSpPr/>
          <p:nvPr/>
        </p:nvSpPr>
        <p:spPr>
          <a:xfrm>
            <a:off x="4322463" y="2260605"/>
            <a:ext cx="922047"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6:30 pm</a:t>
            </a:r>
          </a:p>
        </p:txBody>
      </p:sp>
      <p:sp>
        <p:nvSpPr>
          <p:cNvPr id="24" name="Rectangle 23"/>
          <p:cNvSpPr/>
          <p:nvPr/>
        </p:nvSpPr>
        <p:spPr>
          <a:xfrm>
            <a:off x="3389560" y="2578534"/>
            <a:ext cx="1396536"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William Morgan</a:t>
            </a:r>
          </a:p>
        </p:txBody>
      </p:sp>
      <p:sp>
        <p:nvSpPr>
          <p:cNvPr id="25" name="Rectangle 24"/>
          <p:cNvSpPr/>
          <p:nvPr/>
        </p:nvSpPr>
        <p:spPr>
          <a:xfrm rot="655564">
            <a:off x="7772501" y="3242682"/>
            <a:ext cx="223138" cy="215444"/>
          </a:xfrm>
          <a:prstGeom prst="rect">
            <a:avLst/>
          </a:prstGeom>
          <a:ln>
            <a:noFill/>
          </a:ln>
        </p:spPr>
        <p:txBody>
          <a:bodyPr wrap="none">
            <a:spAutoFit/>
          </a:bodyPr>
          <a:lstStyle/>
          <a:p>
            <a:r>
              <a:rPr lang="en-US" sz="800" b="1" dirty="0">
                <a:solidFill>
                  <a:schemeClr val="bg2"/>
                </a:solidFill>
                <a:latin typeface="Roboto"/>
                <a:ea typeface="Roboto"/>
                <a:sym typeface="Roboto"/>
              </a:rPr>
              <a:t>/</a:t>
            </a:r>
            <a:endParaRPr lang="en-US" sz="800" b="1" dirty="0">
              <a:solidFill>
                <a:schemeClr val="bg2"/>
              </a:solidFill>
            </a:endParaRPr>
          </a:p>
        </p:txBody>
      </p:sp>
      <p:cxnSp>
        <p:nvCxnSpPr>
          <p:cNvPr id="7" name="Straight Connector 6"/>
          <p:cNvCxnSpPr/>
          <p:nvPr/>
        </p:nvCxnSpPr>
        <p:spPr>
          <a:xfrm rot="-540000" flipV="1">
            <a:off x="5731070" y="304810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 flipV="1">
            <a:off x="5732468" y="313339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 flipV="1">
            <a:off x="5740857" y="321728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 flipV="1">
            <a:off x="5740857" y="330117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556640" y="2742574"/>
            <a:ext cx="832279" cy="307777"/>
          </a:xfrm>
          <a:prstGeom prst="rect">
            <a:avLst/>
          </a:prstGeom>
        </p:spPr>
        <p:txBody>
          <a:bodyPr wrap="none">
            <a:spAutoFit/>
          </a:bodyPr>
          <a:lstStyle/>
          <a:p>
            <a:r>
              <a:rPr lang="en-US" dirty="0">
                <a:solidFill>
                  <a:schemeClr val="bg2"/>
                </a:solidFill>
                <a:latin typeface="Roboto"/>
                <a:ea typeface="Roboto"/>
                <a:cs typeface="Roboto"/>
                <a:sym typeface="Roboto"/>
              </a:rPr>
              <a:t>Holyoke</a:t>
            </a:r>
            <a:endParaRPr lang="en-US" dirty="0">
              <a:solidFill>
                <a:schemeClr val="bg2"/>
              </a:solidFill>
            </a:endParaRPr>
          </a:p>
        </p:txBody>
      </p:sp>
      <p:sp>
        <p:nvSpPr>
          <p:cNvPr id="30" name="TextBox 29"/>
          <p:cNvSpPr txBox="1"/>
          <p:nvPr/>
        </p:nvSpPr>
        <p:spPr>
          <a:xfrm>
            <a:off x="7814208" y="3250647"/>
            <a:ext cx="290007" cy="276999"/>
          </a:xfrm>
          <a:prstGeom prst="rect">
            <a:avLst/>
          </a:prstGeom>
          <a:noFill/>
          <a:ln>
            <a:noFill/>
          </a:ln>
        </p:spPr>
        <p:txBody>
          <a:bodyPr wrap="square" rtlCol="0">
            <a:spAutoFit/>
          </a:bodyPr>
          <a:lstStyle/>
          <a:p>
            <a:r>
              <a:rPr lang="en-US" sz="1200" dirty="0">
                <a:solidFill>
                  <a:schemeClr val="bg2"/>
                </a:solidFill>
              </a:rPr>
              <a:t>4</a:t>
            </a:r>
          </a:p>
        </p:txBody>
      </p:sp>
      <p:cxnSp>
        <p:nvCxnSpPr>
          <p:cNvPr id="39" name="Straight Connector 38"/>
          <p:cNvCxnSpPr/>
          <p:nvPr/>
        </p:nvCxnSpPr>
        <p:spPr>
          <a:xfrm rot="-540000" flipV="1">
            <a:off x="5200438" y="306932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 flipV="1">
            <a:off x="5192049" y="3163879"/>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 flipV="1">
            <a:off x="5204634" y="323164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rot="704574">
            <a:off x="4008979" y="3252424"/>
            <a:ext cx="367636" cy="246221"/>
          </a:xfrm>
          <a:prstGeom prst="rect">
            <a:avLst/>
          </a:prstGeom>
        </p:spPr>
        <p:txBody>
          <a:bodyPr wrap="square">
            <a:spAutoFit/>
          </a:bodyPr>
          <a:lstStyle/>
          <a:p>
            <a:r>
              <a:rPr lang="en-US" sz="1000" b="1" dirty="0">
                <a:solidFill>
                  <a:schemeClr val="bg2"/>
                </a:solidFill>
                <a:latin typeface="Roboto"/>
                <a:ea typeface="Roboto"/>
                <a:sym typeface="Roboto"/>
              </a:rPr>
              <a:t>/</a:t>
            </a:r>
            <a:endParaRPr lang="en-US" sz="1000" b="1" dirty="0">
              <a:solidFill>
                <a:schemeClr val="bg2"/>
              </a:solidFill>
            </a:endParaRPr>
          </a:p>
        </p:txBody>
      </p:sp>
      <p:cxnSp>
        <p:nvCxnSpPr>
          <p:cNvPr id="40" name="Straight Connector 39"/>
          <p:cNvCxnSpPr/>
          <p:nvPr/>
        </p:nvCxnSpPr>
        <p:spPr>
          <a:xfrm rot="-540000" flipV="1">
            <a:off x="5734539" y="338404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069079" y="3244712"/>
            <a:ext cx="290007" cy="276999"/>
          </a:xfrm>
          <a:prstGeom prst="rect">
            <a:avLst/>
          </a:prstGeom>
          <a:noFill/>
        </p:spPr>
        <p:txBody>
          <a:bodyPr wrap="square" rtlCol="0">
            <a:spAutoFit/>
          </a:bodyPr>
          <a:lstStyle/>
          <a:p>
            <a:r>
              <a:rPr lang="en-US" sz="1200" dirty="0">
                <a:solidFill>
                  <a:schemeClr val="bg2"/>
                </a:solidFill>
              </a:rPr>
              <a:t>3</a:t>
            </a:r>
          </a:p>
        </p:txBody>
      </p:sp>
      <p:cxnSp>
        <p:nvCxnSpPr>
          <p:cNvPr id="43" name="Straight Connector 42"/>
          <p:cNvCxnSpPr/>
          <p:nvPr/>
        </p:nvCxnSpPr>
        <p:spPr>
          <a:xfrm rot="-540000" flipV="1">
            <a:off x="5731070" y="348634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 flipV="1">
            <a:off x="5727600" y="3579348"/>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 flipV="1">
            <a:off x="5737330" y="363959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 flipV="1">
            <a:off x="5725401" y="381731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 flipV="1">
            <a:off x="5725402" y="373347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rot="909087">
            <a:off x="7770479" y="3380436"/>
            <a:ext cx="232756" cy="246221"/>
          </a:xfrm>
          <a:prstGeom prst="rect">
            <a:avLst/>
          </a:prstGeom>
          <a:ln>
            <a:noFill/>
          </a:ln>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0" name="Rectangle 49"/>
          <p:cNvSpPr/>
          <p:nvPr/>
        </p:nvSpPr>
        <p:spPr>
          <a:xfrm rot="909087">
            <a:off x="4030499" y="3398601"/>
            <a:ext cx="232756" cy="246221"/>
          </a:xfrm>
          <a:prstGeom prst="rect">
            <a:avLst/>
          </a:prstGeom>
        </p:spPr>
        <p:txBody>
          <a:bodyPr wrap="squar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1" name="Rectangle 50"/>
          <p:cNvSpPr/>
          <p:nvPr/>
        </p:nvSpPr>
        <p:spPr>
          <a:xfrm rot="909087">
            <a:off x="4022270" y="3743714"/>
            <a:ext cx="232756" cy="246221"/>
          </a:xfrm>
          <a:prstGeom prst="rect">
            <a:avLst/>
          </a:prstGeom>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2" name="Rectangle 51"/>
          <p:cNvSpPr/>
          <p:nvPr/>
        </p:nvSpPr>
        <p:spPr>
          <a:xfrm rot="909087">
            <a:off x="7767692" y="3734826"/>
            <a:ext cx="232756" cy="246221"/>
          </a:xfrm>
          <a:prstGeom prst="rect">
            <a:avLst/>
          </a:prstGeom>
          <a:ln>
            <a:noFill/>
          </a:ln>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3" name="Rectangle 52"/>
          <p:cNvSpPr/>
          <p:nvPr/>
        </p:nvSpPr>
        <p:spPr>
          <a:xfrm rot="909087">
            <a:off x="4026385" y="3577607"/>
            <a:ext cx="232756" cy="246221"/>
          </a:xfrm>
          <a:prstGeom prst="rect">
            <a:avLst/>
          </a:prstGeom>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4" name="Rectangle 53"/>
          <p:cNvSpPr/>
          <p:nvPr/>
        </p:nvSpPr>
        <p:spPr>
          <a:xfrm rot="909087">
            <a:off x="7767692" y="3577607"/>
            <a:ext cx="232756" cy="246221"/>
          </a:xfrm>
          <a:prstGeom prst="rect">
            <a:avLst/>
          </a:prstGeom>
          <a:ln>
            <a:noFill/>
          </a:ln>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cxnSp>
        <p:nvCxnSpPr>
          <p:cNvPr id="55" name="Straight Connector 54"/>
          <p:cNvCxnSpPr/>
          <p:nvPr/>
        </p:nvCxnSpPr>
        <p:spPr>
          <a:xfrm rot="-540000" flipV="1">
            <a:off x="5725401" y="3899399"/>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 flipV="1">
            <a:off x="5717226" y="400057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 flipV="1">
            <a:off x="5844724" y="3146203"/>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 flipV="1">
            <a:off x="5205322" y="331499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 flipV="1">
            <a:off x="5200438" y="348754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 flipV="1">
            <a:off x="5192427" y="340062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 flipV="1">
            <a:off x="5841586" y="306929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 flipV="1">
            <a:off x="5851483" y="322851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 flipV="1">
            <a:off x="5851484" y="331450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773852" y="3419865"/>
            <a:ext cx="497693" cy="276999"/>
          </a:xfrm>
          <a:prstGeom prst="rect">
            <a:avLst/>
          </a:prstGeom>
          <a:noFill/>
          <a:ln>
            <a:noFill/>
          </a:ln>
        </p:spPr>
        <p:txBody>
          <a:bodyPr wrap="square" rtlCol="0">
            <a:spAutoFit/>
          </a:bodyPr>
          <a:lstStyle/>
          <a:p>
            <a:r>
              <a:rPr lang="en-US" sz="1200" dirty="0">
                <a:solidFill>
                  <a:schemeClr val="bg2"/>
                </a:solidFill>
              </a:rPr>
              <a:t>10</a:t>
            </a:r>
          </a:p>
        </p:txBody>
      </p:sp>
      <p:sp>
        <p:nvSpPr>
          <p:cNvPr id="65" name="TextBox 64"/>
          <p:cNvSpPr txBox="1"/>
          <p:nvPr/>
        </p:nvSpPr>
        <p:spPr>
          <a:xfrm>
            <a:off x="4075629" y="3411476"/>
            <a:ext cx="497693" cy="276999"/>
          </a:xfrm>
          <a:prstGeom prst="rect">
            <a:avLst/>
          </a:prstGeom>
          <a:noFill/>
        </p:spPr>
        <p:txBody>
          <a:bodyPr wrap="square" rtlCol="0">
            <a:spAutoFit/>
          </a:bodyPr>
          <a:lstStyle/>
          <a:p>
            <a:r>
              <a:rPr lang="en-US" sz="1200" dirty="0">
                <a:solidFill>
                  <a:schemeClr val="bg2"/>
                </a:solidFill>
              </a:rPr>
              <a:t>4</a:t>
            </a:r>
          </a:p>
        </p:txBody>
      </p:sp>
      <p:sp>
        <p:nvSpPr>
          <p:cNvPr id="66" name="TextBox 65"/>
          <p:cNvSpPr txBox="1"/>
          <p:nvPr/>
        </p:nvSpPr>
        <p:spPr>
          <a:xfrm>
            <a:off x="4074757" y="3587727"/>
            <a:ext cx="497693" cy="276999"/>
          </a:xfrm>
          <a:prstGeom prst="rect">
            <a:avLst/>
          </a:prstGeom>
          <a:noFill/>
        </p:spPr>
        <p:txBody>
          <a:bodyPr wrap="square" rtlCol="0">
            <a:spAutoFit/>
          </a:bodyPr>
          <a:lstStyle/>
          <a:p>
            <a:r>
              <a:rPr lang="en-US" sz="1200" dirty="0">
                <a:solidFill>
                  <a:schemeClr val="bg2"/>
                </a:solidFill>
              </a:rPr>
              <a:t>5</a:t>
            </a:r>
          </a:p>
        </p:txBody>
      </p:sp>
      <p:sp>
        <p:nvSpPr>
          <p:cNvPr id="72" name="TextBox 71"/>
          <p:cNvSpPr txBox="1"/>
          <p:nvPr/>
        </p:nvSpPr>
        <p:spPr>
          <a:xfrm>
            <a:off x="7765463" y="3589083"/>
            <a:ext cx="497693" cy="276999"/>
          </a:xfrm>
          <a:prstGeom prst="rect">
            <a:avLst/>
          </a:prstGeom>
          <a:noFill/>
          <a:ln>
            <a:noFill/>
          </a:ln>
        </p:spPr>
        <p:txBody>
          <a:bodyPr wrap="square" rtlCol="0">
            <a:spAutoFit/>
          </a:bodyPr>
          <a:lstStyle/>
          <a:p>
            <a:r>
              <a:rPr lang="en-US" sz="1200" dirty="0">
                <a:solidFill>
                  <a:schemeClr val="bg2"/>
                </a:solidFill>
              </a:rPr>
              <a:t>13</a:t>
            </a:r>
          </a:p>
        </p:txBody>
      </p:sp>
      <p:sp>
        <p:nvSpPr>
          <p:cNvPr id="73" name="TextBox 72"/>
          <p:cNvSpPr txBox="1"/>
          <p:nvPr/>
        </p:nvSpPr>
        <p:spPr>
          <a:xfrm>
            <a:off x="7766871" y="3755535"/>
            <a:ext cx="497693" cy="276999"/>
          </a:xfrm>
          <a:prstGeom prst="rect">
            <a:avLst/>
          </a:prstGeom>
          <a:noFill/>
          <a:ln>
            <a:noFill/>
          </a:ln>
        </p:spPr>
        <p:txBody>
          <a:bodyPr wrap="square" rtlCol="0">
            <a:spAutoFit/>
          </a:bodyPr>
          <a:lstStyle/>
          <a:p>
            <a:r>
              <a:rPr lang="en-US" sz="1200" dirty="0">
                <a:solidFill>
                  <a:schemeClr val="bg2"/>
                </a:solidFill>
              </a:rPr>
              <a:t>16</a:t>
            </a:r>
          </a:p>
        </p:txBody>
      </p:sp>
      <p:cxnSp>
        <p:nvCxnSpPr>
          <p:cNvPr id="74" name="Straight Connector 73"/>
          <p:cNvCxnSpPr/>
          <p:nvPr/>
        </p:nvCxnSpPr>
        <p:spPr>
          <a:xfrm rot="-540000" flipV="1">
            <a:off x="5198728" y="357056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5" name="Google Shape;70;p13"/>
          <p:cNvSpPr txBox="1"/>
          <p:nvPr/>
        </p:nvSpPr>
        <p:spPr>
          <a:xfrm>
            <a:off x="-22357" y="1982185"/>
            <a:ext cx="2403633" cy="2916986"/>
          </a:xfrm>
          <a:prstGeom prst="rect">
            <a:avLst/>
          </a:prstGeom>
          <a:noFill/>
          <a:ln>
            <a:noFill/>
          </a:ln>
        </p:spPr>
        <p:txBody>
          <a:bodyPr spcFirstLastPara="1" wrap="square" lIns="91425" tIns="91425" rIns="91425" bIns="91425" anchor="t" anchorCtr="0">
            <a:noAutofit/>
          </a:bodyPr>
          <a:lstStyle/>
          <a:p>
            <a:pPr lvl="0"/>
            <a:endParaRPr lang="en-US" dirty="0">
              <a:solidFill>
                <a:srgbClr val="FF0000"/>
              </a:solidFill>
              <a:latin typeface="Roboto"/>
              <a:ea typeface="Roboto"/>
              <a:cs typeface="Roboto"/>
              <a:sym typeface="Roboto"/>
            </a:endParaRPr>
          </a:p>
          <a:p>
            <a:pPr lvl="0"/>
            <a:r>
              <a:rPr lang="en-US" dirty="0">
                <a:solidFill>
                  <a:schemeClr val="bg2"/>
                </a:solidFill>
                <a:latin typeface="Roboto"/>
                <a:ea typeface="Roboto"/>
                <a:cs typeface="Roboto"/>
                <a:sym typeface="Roboto"/>
              </a:rPr>
              <a:t>At the first potential “set point” the scorer (and R2) may signal to the R1 </a:t>
            </a:r>
          </a:p>
          <a:p>
            <a:pPr lvl="0"/>
            <a:endParaRPr lang="en-US" dirty="0">
              <a:solidFill>
                <a:schemeClr val="bg2"/>
              </a:solidFill>
              <a:latin typeface="Roboto"/>
              <a:ea typeface="Roboto"/>
              <a:cs typeface="Roboto"/>
              <a:sym typeface="Roboto"/>
            </a:endParaRPr>
          </a:p>
          <a:p>
            <a:pPr lvl="0"/>
            <a:r>
              <a:rPr lang="en-US" dirty="0">
                <a:solidFill>
                  <a:schemeClr val="bg2"/>
                </a:solidFill>
                <a:latin typeface="Roboto"/>
                <a:ea typeface="Roboto"/>
                <a:cs typeface="Roboto"/>
                <a:sym typeface="Roboto"/>
              </a:rPr>
              <a:t>This is done by placing your index finger, on the opposite shoulder, pointing towards the winning team.</a:t>
            </a:r>
          </a:p>
          <a:p>
            <a:pPr lvl="0"/>
            <a:endParaRPr lang="en-US" dirty="0">
              <a:solidFill>
                <a:srgbClr val="0070C0"/>
              </a:solidFill>
              <a:latin typeface="Roboto"/>
              <a:ea typeface="Roboto"/>
              <a:cs typeface="Roboto"/>
              <a:sym typeface="Roboto"/>
            </a:endParaRPr>
          </a:p>
          <a:p>
            <a:pPr lvl="0"/>
            <a:r>
              <a:rPr lang="en-US" dirty="0">
                <a:solidFill>
                  <a:srgbClr val="FF0000"/>
                </a:solidFill>
                <a:latin typeface="Roboto"/>
                <a:ea typeface="Roboto"/>
                <a:cs typeface="Roboto"/>
                <a:sym typeface="Roboto"/>
              </a:rPr>
              <a:t>We’ll mark the 25</a:t>
            </a:r>
            <a:r>
              <a:rPr lang="en-US" baseline="30000" dirty="0">
                <a:solidFill>
                  <a:srgbClr val="FF0000"/>
                </a:solidFill>
                <a:latin typeface="Roboto"/>
                <a:ea typeface="Roboto"/>
                <a:cs typeface="Roboto"/>
                <a:sym typeface="Roboto"/>
              </a:rPr>
              <a:t>th</a:t>
            </a:r>
            <a:r>
              <a:rPr lang="en-US" dirty="0">
                <a:solidFill>
                  <a:srgbClr val="FF0000"/>
                </a:solidFill>
                <a:latin typeface="Roboto"/>
                <a:ea typeface="Roboto"/>
                <a:cs typeface="Roboto"/>
                <a:sym typeface="Roboto"/>
              </a:rPr>
              <a:t> team point in and then use the next slide to finish things…</a:t>
            </a:r>
          </a:p>
        </p:txBody>
      </p:sp>
      <p:sp>
        <p:nvSpPr>
          <p:cNvPr id="76" name="TextBox 75"/>
          <p:cNvSpPr txBox="1"/>
          <p:nvPr/>
        </p:nvSpPr>
        <p:spPr>
          <a:xfrm>
            <a:off x="5624008" y="4100177"/>
            <a:ext cx="609012" cy="276999"/>
          </a:xfrm>
          <a:prstGeom prst="rect">
            <a:avLst/>
          </a:prstGeom>
          <a:noFill/>
          <a:ln>
            <a:noFill/>
          </a:ln>
        </p:spPr>
        <p:txBody>
          <a:bodyPr wrap="square" rtlCol="0">
            <a:spAutoFit/>
          </a:bodyPr>
          <a:lstStyle/>
          <a:p>
            <a:r>
              <a:rPr lang="en-US" sz="1200" dirty="0">
                <a:solidFill>
                  <a:schemeClr val="bg2"/>
                </a:solidFill>
              </a:rPr>
              <a:t>16 10</a:t>
            </a:r>
          </a:p>
        </p:txBody>
      </p:sp>
      <p:sp>
        <p:nvSpPr>
          <p:cNvPr id="77" name="TextBox 76"/>
          <p:cNvSpPr txBox="1"/>
          <p:nvPr/>
        </p:nvSpPr>
        <p:spPr>
          <a:xfrm>
            <a:off x="5615292" y="4312509"/>
            <a:ext cx="609012" cy="276999"/>
          </a:xfrm>
          <a:prstGeom prst="rect">
            <a:avLst/>
          </a:prstGeom>
          <a:noFill/>
          <a:ln>
            <a:noFill/>
          </a:ln>
        </p:spPr>
        <p:txBody>
          <a:bodyPr wrap="square" rtlCol="0">
            <a:spAutoFit/>
          </a:bodyPr>
          <a:lstStyle/>
          <a:p>
            <a:r>
              <a:rPr lang="en-US" sz="1200" dirty="0">
                <a:solidFill>
                  <a:schemeClr val="bg2"/>
                </a:solidFill>
              </a:rPr>
              <a:t>16 14</a:t>
            </a:r>
          </a:p>
        </p:txBody>
      </p:sp>
      <p:cxnSp>
        <p:nvCxnSpPr>
          <p:cNvPr id="79" name="Straight Connector 78"/>
          <p:cNvCxnSpPr/>
          <p:nvPr/>
        </p:nvCxnSpPr>
        <p:spPr>
          <a:xfrm rot="-540000" flipV="1">
            <a:off x="5198727" y="3656451"/>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 flipV="1">
            <a:off x="5201128" y="373279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 flipV="1">
            <a:off x="5212888" y="380978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 flipV="1">
            <a:off x="5191648" y="3891948"/>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 flipV="1">
            <a:off x="5194049" y="396829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 flipV="1">
            <a:off x="5329662" y="305440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 flipV="1">
            <a:off x="5331060" y="312313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684649" y="3243325"/>
            <a:ext cx="290007" cy="246221"/>
          </a:xfrm>
          <a:prstGeom prst="rect">
            <a:avLst/>
          </a:prstGeom>
          <a:noFill/>
          <a:ln>
            <a:noFill/>
          </a:ln>
        </p:spPr>
        <p:txBody>
          <a:bodyPr wrap="square" rtlCol="0">
            <a:spAutoFit/>
          </a:bodyPr>
          <a:lstStyle/>
          <a:p>
            <a:r>
              <a:rPr lang="en-US" sz="1000" dirty="0">
                <a:solidFill>
                  <a:schemeClr val="bg2"/>
                </a:solidFill>
              </a:rPr>
              <a:t>6</a:t>
            </a:r>
          </a:p>
        </p:txBody>
      </p:sp>
      <p:cxnSp>
        <p:nvCxnSpPr>
          <p:cNvPr id="87" name="Straight Connector 86"/>
          <p:cNvCxnSpPr/>
          <p:nvPr/>
        </p:nvCxnSpPr>
        <p:spPr>
          <a:xfrm rot="-540000" flipV="1">
            <a:off x="6425504" y="4370883"/>
            <a:ext cx="110637"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 flipV="1">
            <a:off x="5340024" y="321666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 flipV="1">
            <a:off x="5333642" y="330213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4024705" y="3765156"/>
            <a:ext cx="497693" cy="276999"/>
          </a:xfrm>
          <a:prstGeom prst="rect">
            <a:avLst/>
          </a:prstGeom>
          <a:noFill/>
        </p:spPr>
        <p:txBody>
          <a:bodyPr wrap="square" rtlCol="0">
            <a:spAutoFit/>
          </a:bodyPr>
          <a:lstStyle/>
          <a:p>
            <a:r>
              <a:rPr lang="en-US" sz="1200" dirty="0">
                <a:solidFill>
                  <a:schemeClr val="bg2"/>
                </a:solidFill>
              </a:rPr>
              <a:t>16</a:t>
            </a:r>
          </a:p>
        </p:txBody>
      </p:sp>
      <p:cxnSp>
        <p:nvCxnSpPr>
          <p:cNvPr id="92" name="Straight Connector 91"/>
          <p:cNvCxnSpPr/>
          <p:nvPr/>
        </p:nvCxnSpPr>
        <p:spPr>
          <a:xfrm rot="-540000" flipV="1">
            <a:off x="5856739" y="3386979"/>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3" name="Isosceles Triangle 92"/>
          <p:cNvSpPr/>
          <p:nvPr/>
        </p:nvSpPr>
        <p:spPr>
          <a:xfrm>
            <a:off x="6236959" y="3970444"/>
            <a:ext cx="192608" cy="158568"/>
          </a:xfrm>
          <a:prstGeom prst="triangl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95" name="Straight Connector 94"/>
          <p:cNvCxnSpPr/>
          <p:nvPr/>
        </p:nvCxnSpPr>
        <p:spPr>
          <a:xfrm rot="-540000" flipV="1">
            <a:off x="7827244" y="3984989"/>
            <a:ext cx="109083"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4" name="Isosceles Triangle 93"/>
          <p:cNvSpPr/>
          <p:nvPr/>
        </p:nvSpPr>
        <p:spPr>
          <a:xfrm>
            <a:off x="5883627" y="3464590"/>
            <a:ext cx="73218" cy="87000"/>
          </a:xfrm>
          <a:prstGeom prst="triangl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6" name="Isosceles Triangle 95"/>
          <p:cNvSpPr/>
          <p:nvPr/>
        </p:nvSpPr>
        <p:spPr>
          <a:xfrm>
            <a:off x="5876636" y="3549878"/>
            <a:ext cx="73218" cy="87000"/>
          </a:xfrm>
          <a:prstGeom prst="triangl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7" name="TextBox 96"/>
          <p:cNvSpPr txBox="1"/>
          <p:nvPr/>
        </p:nvSpPr>
        <p:spPr>
          <a:xfrm>
            <a:off x="7765463" y="3932710"/>
            <a:ext cx="497693" cy="276999"/>
          </a:xfrm>
          <a:prstGeom prst="rect">
            <a:avLst/>
          </a:prstGeom>
          <a:noFill/>
        </p:spPr>
        <p:txBody>
          <a:bodyPr wrap="square" rtlCol="0">
            <a:spAutoFit/>
          </a:bodyPr>
          <a:lstStyle/>
          <a:p>
            <a:r>
              <a:rPr lang="en-US" sz="1200" dirty="0">
                <a:solidFill>
                  <a:schemeClr val="bg2"/>
                </a:solidFill>
              </a:rPr>
              <a:t>19</a:t>
            </a:r>
          </a:p>
        </p:txBody>
      </p:sp>
      <p:cxnSp>
        <p:nvCxnSpPr>
          <p:cNvPr id="98" name="Straight Connector 97"/>
          <p:cNvCxnSpPr/>
          <p:nvPr/>
        </p:nvCxnSpPr>
        <p:spPr>
          <a:xfrm rot="-540000" flipV="1">
            <a:off x="5337672" y="3396248"/>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2909710" y="3914927"/>
            <a:ext cx="352357" cy="246221"/>
          </a:xfrm>
          <a:prstGeom prst="rect">
            <a:avLst/>
          </a:prstGeom>
          <a:noFill/>
          <a:ln>
            <a:noFill/>
          </a:ln>
        </p:spPr>
        <p:txBody>
          <a:bodyPr wrap="square" rtlCol="0">
            <a:spAutoFit/>
          </a:bodyPr>
          <a:lstStyle/>
          <a:p>
            <a:r>
              <a:rPr lang="en-US" sz="1000" dirty="0">
                <a:solidFill>
                  <a:schemeClr val="bg2"/>
                </a:solidFill>
              </a:rPr>
              <a:t>11</a:t>
            </a:r>
          </a:p>
        </p:txBody>
      </p:sp>
      <p:sp>
        <p:nvSpPr>
          <p:cNvPr id="99" name="TextBox 98"/>
          <p:cNvSpPr txBox="1"/>
          <p:nvPr/>
        </p:nvSpPr>
        <p:spPr>
          <a:xfrm>
            <a:off x="2953226" y="3581200"/>
            <a:ext cx="352357" cy="246221"/>
          </a:xfrm>
          <a:prstGeom prst="rect">
            <a:avLst/>
          </a:prstGeom>
          <a:noFill/>
          <a:ln>
            <a:noFill/>
          </a:ln>
        </p:spPr>
        <p:txBody>
          <a:bodyPr wrap="square" rtlCol="0">
            <a:spAutoFit/>
          </a:bodyPr>
          <a:lstStyle/>
          <a:p>
            <a:r>
              <a:rPr lang="en-US" sz="1000" dirty="0">
                <a:solidFill>
                  <a:schemeClr val="bg2"/>
                </a:solidFill>
              </a:rPr>
              <a:t>7</a:t>
            </a:r>
          </a:p>
        </p:txBody>
      </p:sp>
      <p:cxnSp>
        <p:nvCxnSpPr>
          <p:cNvPr id="100" name="Straight Connector 99"/>
          <p:cNvCxnSpPr/>
          <p:nvPr/>
        </p:nvCxnSpPr>
        <p:spPr>
          <a:xfrm rot="-540000" flipV="1">
            <a:off x="2676075" y="4371614"/>
            <a:ext cx="110637"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 flipV="1">
            <a:off x="2820086" y="4364623"/>
            <a:ext cx="110637"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 flipV="1">
            <a:off x="5867577" y="364092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 flipV="1">
            <a:off x="4082225" y="3980480"/>
            <a:ext cx="104225" cy="7260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4031466" y="3925090"/>
            <a:ext cx="497693" cy="276999"/>
          </a:xfrm>
          <a:prstGeom prst="rect">
            <a:avLst/>
          </a:prstGeom>
          <a:noFill/>
        </p:spPr>
        <p:txBody>
          <a:bodyPr wrap="square" rtlCol="0">
            <a:spAutoFit/>
          </a:bodyPr>
          <a:lstStyle/>
          <a:p>
            <a:r>
              <a:rPr lang="en-US" sz="1200" dirty="0">
                <a:solidFill>
                  <a:schemeClr val="bg2"/>
                </a:solidFill>
              </a:rPr>
              <a:t>17</a:t>
            </a:r>
          </a:p>
        </p:txBody>
      </p:sp>
      <p:cxnSp>
        <p:nvCxnSpPr>
          <p:cNvPr id="106" name="Straight Connector 105"/>
          <p:cNvCxnSpPr/>
          <p:nvPr/>
        </p:nvCxnSpPr>
        <p:spPr>
          <a:xfrm rot="-540000" flipV="1">
            <a:off x="5330097" y="347493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540000" flipV="1">
            <a:off x="7842561" y="4156865"/>
            <a:ext cx="84439" cy="7260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7771758" y="4097124"/>
            <a:ext cx="497693" cy="276999"/>
          </a:xfrm>
          <a:prstGeom prst="rect">
            <a:avLst/>
          </a:prstGeom>
          <a:noFill/>
        </p:spPr>
        <p:txBody>
          <a:bodyPr wrap="square" rtlCol="0">
            <a:spAutoFit/>
          </a:bodyPr>
          <a:lstStyle/>
          <a:p>
            <a:r>
              <a:rPr lang="en-US" sz="1200" dirty="0">
                <a:solidFill>
                  <a:schemeClr val="bg2"/>
                </a:solidFill>
              </a:rPr>
              <a:t>20</a:t>
            </a:r>
          </a:p>
        </p:txBody>
      </p:sp>
      <p:cxnSp>
        <p:nvCxnSpPr>
          <p:cNvPr id="110" name="Straight Connector 109"/>
          <p:cNvCxnSpPr/>
          <p:nvPr/>
        </p:nvCxnSpPr>
        <p:spPr>
          <a:xfrm rot="-540000" flipV="1">
            <a:off x="4110894" y="4158072"/>
            <a:ext cx="84439" cy="7260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11" name="Google Shape;70;p13"/>
          <p:cNvSpPr txBox="1"/>
          <p:nvPr/>
        </p:nvSpPr>
        <p:spPr>
          <a:xfrm>
            <a:off x="185479" y="1715710"/>
            <a:ext cx="9044987" cy="425168"/>
          </a:xfrm>
          <a:prstGeom prst="rect">
            <a:avLst/>
          </a:prstGeom>
          <a:noFill/>
          <a:ln>
            <a:noFill/>
          </a:ln>
        </p:spPr>
        <p:txBody>
          <a:bodyPr spcFirstLastPara="1" wrap="square" lIns="91425" tIns="91425" rIns="91425" bIns="91425" anchor="t" anchorCtr="0">
            <a:noAutofit/>
          </a:bodyPr>
          <a:lstStyle/>
          <a:p>
            <a:pPr lvl="0" indent="228600"/>
            <a:r>
              <a:rPr lang="en-US" sz="1600" dirty="0">
                <a:solidFill>
                  <a:srgbClr val="FF0000"/>
                </a:solidFill>
                <a:latin typeface="Roboto"/>
                <a:ea typeface="Roboto"/>
                <a:cs typeface="Roboto"/>
                <a:sym typeface="Roboto"/>
              </a:rPr>
              <a:t>After the time-out, the Tigers win the last rally.</a:t>
            </a:r>
          </a:p>
        </p:txBody>
      </p:sp>
      <p:sp>
        <p:nvSpPr>
          <p:cNvPr id="114" name="TextBox 113"/>
          <p:cNvSpPr txBox="1"/>
          <p:nvPr/>
        </p:nvSpPr>
        <p:spPr>
          <a:xfrm>
            <a:off x="3095666" y="3966659"/>
            <a:ext cx="352357" cy="246221"/>
          </a:xfrm>
          <a:prstGeom prst="rect">
            <a:avLst/>
          </a:prstGeom>
          <a:noFill/>
          <a:ln>
            <a:noFill/>
          </a:ln>
        </p:spPr>
        <p:txBody>
          <a:bodyPr wrap="square" rtlCol="0">
            <a:spAutoFit/>
          </a:bodyPr>
          <a:lstStyle/>
          <a:p>
            <a:r>
              <a:rPr lang="en-US" sz="1000" dirty="0">
                <a:solidFill>
                  <a:schemeClr val="bg2"/>
                </a:solidFill>
              </a:rPr>
              <a:t>3</a:t>
            </a:r>
          </a:p>
        </p:txBody>
      </p:sp>
      <p:sp>
        <p:nvSpPr>
          <p:cNvPr id="115" name="TextBox 114"/>
          <p:cNvSpPr txBox="1"/>
          <p:nvPr/>
        </p:nvSpPr>
        <p:spPr>
          <a:xfrm>
            <a:off x="3097013" y="3624035"/>
            <a:ext cx="352357" cy="246221"/>
          </a:xfrm>
          <a:prstGeom prst="rect">
            <a:avLst/>
          </a:prstGeom>
          <a:noFill/>
          <a:ln>
            <a:noFill/>
          </a:ln>
        </p:spPr>
        <p:txBody>
          <a:bodyPr wrap="square" rtlCol="0">
            <a:spAutoFit/>
          </a:bodyPr>
          <a:lstStyle/>
          <a:p>
            <a:r>
              <a:rPr lang="en-US" sz="1000" dirty="0">
                <a:solidFill>
                  <a:schemeClr val="bg2"/>
                </a:solidFill>
              </a:rPr>
              <a:t>2</a:t>
            </a:r>
          </a:p>
        </p:txBody>
      </p:sp>
      <p:cxnSp>
        <p:nvCxnSpPr>
          <p:cNvPr id="116" name="Straight Connector 115"/>
          <p:cNvCxnSpPr/>
          <p:nvPr/>
        </p:nvCxnSpPr>
        <p:spPr>
          <a:xfrm rot="-540000" flipV="1">
            <a:off x="2946149" y="4363360"/>
            <a:ext cx="110637"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 flipV="1">
            <a:off x="3081720" y="4373894"/>
            <a:ext cx="110637"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 flipV="1">
            <a:off x="5881273" y="3732244"/>
            <a:ext cx="84439" cy="7260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 flipV="1">
            <a:off x="5322725" y="356023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540000" flipV="1">
            <a:off x="5341067" y="364579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4031466" y="4100082"/>
            <a:ext cx="497693" cy="276999"/>
          </a:xfrm>
          <a:prstGeom prst="rect">
            <a:avLst/>
          </a:prstGeom>
          <a:noFill/>
        </p:spPr>
        <p:txBody>
          <a:bodyPr wrap="square" rtlCol="0">
            <a:spAutoFit/>
          </a:bodyPr>
          <a:lstStyle/>
          <a:p>
            <a:r>
              <a:rPr lang="en-US" sz="1200" dirty="0">
                <a:solidFill>
                  <a:schemeClr val="bg2"/>
                </a:solidFill>
              </a:rPr>
              <a:t>20</a:t>
            </a:r>
          </a:p>
        </p:txBody>
      </p:sp>
      <p:cxnSp>
        <p:nvCxnSpPr>
          <p:cNvPr id="120" name="Straight Connector 119"/>
          <p:cNvCxnSpPr/>
          <p:nvPr/>
        </p:nvCxnSpPr>
        <p:spPr>
          <a:xfrm rot="-540000" flipV="1">
            <a:off x="6568421" y="4363357"/>
            <a:ext cx="110637"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6845438" y="3286668"/>
            <a:ext cx="290007" cy="246221"/>
          </a:xfrm>
          <a:prstGeom prst="rect">
            <a:avLst/>
          </a:prstGeom>
          <a:noFill/>
          <a:ln>
            <a:noFill/>
          </a:ln>
        </p:spPr>
        <p:txBody>
          <a:bodyPr wrap="square" rtlCol="0">
            <a:spAutoFit/>
          </a:bodyPr>
          <a:lstStyle/>
          <a:p>
            <a:r>
              <a:rPr lang="en-US" sz="1000" dirty="0">
                <a:solidFill>
                  <a:schemeClr val="bg2"/>
                </a:solidFill>
              </a:rPr>
              <a:t>8</a:t>
            </a:r>
          </a:p>
        </p:txBody>
      </p:sp>
      <p:cxnSp>
        <p:nvCxnSpPr>
          <p:cNvPr id="122" name="Straight Connector 121"/>
          <p:cNvCxnSpPr/>
          <p:nvPr/>
        </p:nvCxnSpPr>
        <p:spPr>
          <a:xfrm rot="-540000" flipV="1">
            <a:off x="8041530" y="3292302"/>
            <a:ext cx="75566"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 flipV="1">
            <a:off x="5875504" y="3801976"/>
            <a:ext cx="84439" cy="7260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 flipV="1">
            <a:off x="5867593" y="3910626"/>
            <a:ext cx="84439" cy="7260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540000" flipV="1">
            <a:off x="5868759" y="3987327"/>
            <a:ext cx="84439" cy="7260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540000" flipV="1">
            <a:off x="5995992" y="3057546"/>
            <a:ext cx="84439" cy="7260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5106789" y="4096105"/>
            <a:ext cx="609012" cy="276999"/>
          </a:xfrm>
          <a:prstGeom prst="rect">
            <a:avLst/>
          </a:prstGeom>
          <a:noFill/>
          <a:ln>
            <a:noFill/>
          </a:ln>
        </p:spPr>
        <p:txBody>
          <a:bodyPr wrap="square" rtlCol="0">
            <a:spAutoFit/>
          </a:bodyPr>
          <a:lstStyle/>
          <a:p>
            <a:r>
              <a:rPr lang="en-US" sz="1200" dirty="0">
                <a:solidFill>
                  <a:schemeClr val="bg2"/>
                </a:solidFill>
              </a:rPr>
              <a:t>20 24</a:t>
            </a:r>
          </a:p>
        </p:txBody>
      </p:sp>
    </p:spTree>
    <p:extLst>
      <p:ext uri="{BB962C8B-B14F-4D97-AF65-F5344CB8AC3E}">
        <p14:creationId xmlns:p14="http://schemas.microsoft.com/office/powerpoint/2010/main" val="367660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500"/>
                                  </p:stCondLst>
                                  <p:childTnLst>
                                    <p:set>
                                      <p:cBhvr>
                                        <p:cTn id="6" dur="1" fill="hold">
                                          <p:stCondLst>
                                            <p:cond delay="0"/>
                                          </p:stCondLst>
                                        </p:cTn>
                                        <p:tgtEl>
                                          <p:spTgt spid="75">
                                            <p:txEl>
                                              <p:pRg st="1" end="1"/>
                                            </p:txEl>
                                          </p:spTgt>
                                        </p:tgtEl>
                                        <p:attrNameLst>
                                          <p:attrName>style.visibility</p:attrName>
                                        </p:attrNameLst>
                                      </p:cBhvr>
                                      <p:to>
                                        <p:strVal val="visible"/>
                                      </p:to>
                                    </p:set>
                                    <p:animEffect transition="in" filter="randombar(horizontal)">
                                      <p:cBhvr>
                                        <p:cTn id="7" dur="1000"/>
                                        <p:tgtEl>
                                          <p:spTgt spid="75">
                                            <p:txEl>
                                              <p:pRg st="1" end="1"/>
                                            </p:txEl>
                                          </p:spTgt>
                                        </p:tgtEl>
                                      </p:cBhvr>
                                    </p:animEffect>
                                  </p:childTnLst>
                                </p:cTn>
                              </p:par>
                            </p:childTnLst>
                          </p:cTn>
                        </p:par>
                        <p:par>
                          <p:cTn id="8" fill="hold">
                            <p:stCondLst>
                              <p:cond delay="1500"/>
                            </p:stCondLst>
                            <p:childTnLst>
                              <p:par>
                                <p:cTn id="9" presetID="21" presetClass="entr" presetSubtype="8" fill="hold" nodeType="afterEffect">
                                  <p:stCondLst>
                                    <p:cond delay="1500"/>
                                  </p:stCondLst>
                                  <p:childTnLst>
                                    <p:set>
                                      <p:cBhvr>
                                        <p:cTn id="10" dur="1" fill="hold">
                                          <p:stCondLst>
                                            <p:cond delay="0"/>
                                          </p:stCondLst>
                                        </p:cTn>
                                        <p:tgtEl>
                                          <p:spTgt spid="75">
                                            <p:txEl>
                                              <p:pRg st="3" end="3"/>
                                            </p:txEl>
                                          </p:spTgt>
                                        </p:tgtEl>
                                        <p:attrNameLst>
                                          <p:attrName>style.visibility</p:attrName>
                                        </p:attrNameLst>
                                      </p:cBhvr>
                                      <p:to>
                                        <p:strVal val="visible"/>
                                      </p:to>
                                    </p:set>
                                    <p:animEffect transition="in" filter="wheel(8)">
                                      <p:cBhvr>
                                        <p:cTn id="11" dur="1500"/>
                                        <p:tgtEl>
                                          <p:spTgt spid="75">
                                            <p:txEl>
                                              <p:pRg st="3" end="3"/>
                                            </p:txEl>
                                          </p:spTgt>
                                        </p:tgtEl>
                                      </p:cBhvr>
                                    </p:animEffect>
                                  </p:childTnLst>
                                </p:cTn>
                              </p:par>
                            </p:childTnLst>
                          </p:cTn>
                        </p:par>
                        <p:par>
                          <p:cTn id="12" fill="hold">
                            <p:stCondLst>
                              <p:cond delay="4500"/>
                            </p:stCondLst>
                            <p:childTnLst>
                              <p:par>
                                <p:cTn id="13" presetID="2" presetClass="entr" presetSubtype="8" fill="hold" grpId="0" nodeType="afterEffect">
                                  <p:stCondLst>
                                    <p:cond delay="4000"/>
                                  </p:stCondLst>
                                  <p:childTnLst>
                                    <p:set>
                                      <p:cBhvr>
                                        <p:cTn id="14" dur="1" fill="hold">
                                          <p:stCondLst>
                                            <p:cond delay="0"/>
                                          </p:stCondLst>
                                        </p:cTn>
                                        <p:tgtEl>
                                          <p:spTgt spid="111"/>
                                        </p:tgtEl>
                                        <p:attrNameLst>
                                          <p:attrName>style.visibility</p:attrName>
                                        </p:attrNameLst>
                                      </p:cBhvr>
                                      <p:to>
                                        <p:strVal val="visible"/>
                                      </p:to>
                                    </p:set>
                                    <p:anim calcmode="lin" valueType="num">
                                      <p:cBhvr additive="base">
                                        <p:cTn id="15" dur="1250" fill="hold"/>
                                        <p:tgtEl>
                                          <p:spTgt spid="111"/>
                                        </p:tgtEl>
                                        <p:attrNameLst>
                                          <p:attrName>ppt_x</p:attrName>
                                        </p:attrNameLst>
                                      </p:cBhvr>
                                      <p:tavLst>
                                        <p:tav tm="0">
                                          <p:val>
                                            <p:strVal val="0-#ppt_w/2"/>
                                          </p:val>
                                        </p:tav>
                                        <p:tav tm="100000">
                                          <p:val>
                                            <p:strVal val="#ppt_x"/>
                                          </p:val>
                                        </p:tav>
                                      </p:tavLst>
                                    </p:anim>
                                    <p:anim calcmode="lin" valueType="num">
                                      <p:cBhvr additive="base">
                                        <p:cTn id="16" dur="1250" fill="hold"/>
                                        <p:tgtEl>
                                          <p:spTgt spid="111"/>
                                        </p:tgtEl>
                                        <p:attrNameLst>
                                          <p:attrName>ppt_y</p:attrName>
                                        </p:attrNameLst>
                                      </p:cBhvr>
                                      <p:tavLst>
                                        <p:tav tm="0">
                                          <p:val>
                                            <p:strVal val="#ppt_y"/>
                                          </p:val>
                                        </p:tav>
                                        <p:tav tm="100000">
                                          <p:val>
                                            <p:strVal val="#ppt_y"/>
                                          </p:val>
                                        </p:tav>
                                      </p:tavLst>
                                    </p:anim>
                                  </p:childTnLst>
                                </p:cTn>
                              </p:par>
                            </p:childTnLst>
                          </p:cTn>
                        </p:par>
                        <p:par>
                          <p:cTn id="17" fill="hold">
                            <p:stCondLst>
                              <p:cond delay="9750"/>
                            </p:stCondLst>
                            <p:childTnLst>
                              <p:par>
                                <p:cTn id="18" presetID="2" presetClass="entr" presetSubtype="1" fill="hold" nodeType="afterEffect">
                                  <p:stCondLst>
                                    <p:cond delay="1500"/>
                                  </p:stCondLst>
                                  <p:childTnLst>
                                    <p:set>
                                      <p:cBhvr>
                                        <p:cTn id="19" dur="1" fill="hold">
                                          <p:stCondLst>
                                            <p:cond delay="0"/>
                                          </p:stCondLst>
                                        </p:cTn>
                                        <p:tgtEl>
                                          <p:spTgt spid="75">
                                            <p:txEl>
                                              <p:pRg st="5" end="5"/>
                                            </p:txEl>
                                          </p:spTgt>
                                        </p:tgtEl>
                                        <p:attrNameLst>
                                          <p:attrName>style.visibility</p:attrName>
                                        </p:attrNameLst>
                                      </p:cBhvr>
                                      <p:to>
                                        <p:strVal val="visible"/>
                                      </p:to>
                                    </p:set>
                                    <p:anim calcmode="lin" valueType="num">
                                      <p:cBhvr additive="base">
                                        <p:cTn id="20" dur="1000" fill="hold"/>
                                        <p:tgtEl>
                                          <p:spTgt spid="75">
                                            <p:txEl>
                                              <p:pRg st="5" end="5"/>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75">
                                            <p:txEl>
                                              <p:pRg st="5" end="5"/>
                                            </p:txEl>
                                          </p:spTgt>
                                        </p:tgtEl>
                                        <p:attrNameLst>
                                          <p:attrName>ppt_y</p:attrName>
                                        </p:attrNameLst>
                                      </p:cBhvr>
                                      <p:tavLst>
                                        <p:tav tm="0">
                                          <p:val>
                                            <p:strVal val="0-#ppt_h/2"/>
                                          </p:val>
                                        </p:tav>
                                        <p:tav tm="100000">
                                          <p:val>
                                            <p:strVal val="#ppt_y"/>
                                          </p:val>
                                        </p:tav>
                                      </p:tavLst>
                                    </p:anim>
                                  </p:childTnLst>
                                </p:cTn>
                              </p:par>
                            </p:childTnLst>
                          </p:cTn>
                        </p:par>
                        <p:par>
                          <p:cTn id="22" fill="hold">
                            <p:stCondLst>
                              <p:cond delay="12250"/>
                            </p:stCondLst>
                            <p:childTnLst>
                              <p:par>
                                <p:cTn id="23" presetID="26" presetClass="entr" presetSubtype="0" fill="hold" nodeType="afterEffect">
                                  <p:stCondLst>
                                    <p:cond delay="250"/>
                                  </p:stCondLst>
                                  <p:childTnLst>
                                    <p:set>
                                      <p:cBhvr>
                                        <p:cTn id="24" dur="1" fill="hold">
                                          <p:stCondLst>
                                            <p:cond delay="0"/>
                                          </p:stCondLst>
                                        </p:cTn>
                                        <p:tgtEl>
                                          <p:spTgt spid="118"/>
                                        </p:tgtEl>
                                        <p:attrNameLst>
                                          <p:attrName>style.visibility</p:attrName>
                                        </p:attrNameLst>
                                      </p:cBhvr>
                                      <p:to>
                                        <p:strVal val="visible"/>
                                      </p:to>
                                    </p:set>
                                    <p:animEffect transition="in" filter="wipe(down)">
                                      <p:cBhvr>
                                        <p:cTn id="25" dur="580">
                                          <p:stCondLst>
                                            <p:cond delay="0"/>
                                          </p:stCondLst>
                                        </p:cTn>
                                        <p:tgtEl>
                                          <p:spTgt spid="118"/>
                                        </p:tgtEl>
                                      </p:cBhvr>
                                    </p:animEffect>
                                    <p:anim calcmode="lin" valueType="num">
                                      <p:cBhvr>
                                        <p:cTn id="26" dur="1822" tmFilter="0,0; 0.14,0.36; 0.43,0.73; 0.71,0.91; 1.0,1.0">
                                          <p:stCondLst>
                                            <p:cond delay="0"/>
                                          </p:stCondLst>
                                        </p:cTn>
                                        <p:tgtEl>
                                          <p:spTgt spid="11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1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1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1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18"/>
                                        </p:tgtEl>
                                        <p:attrNameLst>
                                          <p:attrName>ppt_y</p:attrName>
                                        </p:attrNameLst>
                                      </p:cBhvr>
                                      <p:tavLst>
                                        <p:tav tm="0" fmla="#ppt_y-sin(pi*$)/81">
                                          <p:val>
                                            <p:fltVal val="0"/>
                                          </p:val>
                                        </p:tav>
                                        <p:tav tm="100000">
                                          <p:val>
                                            <p:fltVal val="1"/>
                                          </p:val>
                                        </p:tav>
                                      </p:tavLst>
                                    </p:anim>
                                    <p:animScale>
                                      <p:cBhvr>
                                        <p:cTn id="31" dur="26">
                                          <p:stCondLst>
                                            <p:cond delay="650"/>
                                          </p:stCondLst>
                                        </p:cTn>
                                        <p:tgtEl>
                                          <p:spTgt spid="118"/>
                                        </p:tgtEl>
                                      </p:cBhvr>
                                      <p:to x="100000" y="60000"/>
                                    </p:animScale>
                                    <p:animScale>
                                      <p:cBhvr>
                                        <p:cTn id="32" dur="166" decel="50000">
                                          <p:stCondLst>
                                            <p:cond delay="676"/>
                                          </p:stCondLst>
                                        </p:cTn>
                                        <p:tgtEl>
                                          <p:spTgt spid="118"/>
                                        </p:tgtEl>
                                      </p:cBhvr>
                                      <p:to x="100000" y="100000"/>
                                    </p:animScale>
                                    <p:animScale>
                                      <p:cBhvr>
                                        <p:cTn id="33" dur="26">
                                          <p:stCondLst>
                                            <p:cond delay="1312"/>
                                          </p:stCondLst>
                                        </p:cTn>
                                        <p:tgtEl>
                                          <p:spTgt spid="118"/>
                                        </p:tgtEl>
                                      </p:cBhvr>
                                      <p:to x="100000" y="80000"/>
                                    </p:animScale>
                                    <p:animScale>
                                      <p:cBhvr>
                                        <p:cTn id="34" dur="166" decel="50000">
                                          <p:stCondLst>
                                            <p:cond delay="1338"/>
                                          </p:stCondLst>
                                        </p:cTn>
                                        <p:tgtEl>
                                          <p:spTgt spid="118"/>
                                        </p:tgtEl>
                                      </p:cBhvr>
                                      <p:to x="100000" y="100000"/>
                                    </p:animScale>
                                    <p:animScale>
                                      <p:cBhvr>
                                        <p:cTn id="35" dur="26">
                                          <p:stCondLst>
                                            <p:cond delay="1642"/>
                                          </p:stCondLst>
                                        </p:cTn>
                                        <p:tgtEl>
                                          <p:spTgt spid="118"/>
                                        </p:tgtEl>
                                      </p:cBhvr>
                                      <p:to x="100000" y="90000"/>
                                    </p:animScale>
                                    <p:animScale>
                                      <p:cBhvr>
                                        <p:cTn id="36" dur="166" decel="50000">
                                          <p:stCondLst>
                                            <p:cond delay="1668"/>
                                          </p:stCondLst>
                                        </p:cTn>
                                        <p:tgtEl>
                                          <p:spTgt spid="118"/>
                                        </p:tgtEl>
                                      </p:cBhvr>
                                      <p:to x="100000" y="100000"/>
                                    </p:animScale>
                                    <p:animScale>
                                      <p:cBhvr>
                                        <p:cTn id="37" dur="26">
                                          <p:stCondLst>
                                            <p:cond delay="1808"/>
                                          </p:stCondLst>
                                        </p:cTn>
                                        <p:tgtEl>
                                          <p:spTgt spid="118"/>
                                        </p:tgtEl>
                                      </p:cBhvr>
                                      <p:to x="100000" y="95000"/>
                                    </p:animScale>
                                    <p:animScale>
                                      <p:cBhvr>
                                        <p:cTn id="38" dur="166" decel="50000">
                                          <p:stCondLst>
                                            <p:cond delay="1834"/>
                                          </p:stCondLst>
                                        </p:cTn>
                                        <p:tgtEl>
                                          <p:spTgt spid="1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a:picLocks noChangeAspect="1"/>
          </p:cNvPicPr>
          <p:nvPr/>
        </p:nvPicPr>
        <p:blipFill rotWithShape="1">
          <a:blip r:embed="rId4">
            <a:extLst>
              <a:ext uri="{28A0092B-C50C-407E-A947-70E740481C1C}">
                <a14:useLocalDpi xmlns:a14="http://schemas.microsoft.com/office/drawing/2010/main" val="0"/>
              </a:ext>
            </a:extLst>
          </a:blip>
          <a:srcRect l="284" t="94" r="696" b="51823"/>
          <a:stretch/>
        </p:blipFill>
        <p:spPr>
          <a:xfrm>
            <a:off x="2355845" y="2229421"/>
            <a:ext cx="6611691" cy="2317218"/>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32055" y="1765577"/>
            <a:ext cx="9143999" cy="425168"/>
          </a:xfrm>
          <a:prstGeom prst="rect">
            <a:avLst/>
          </a:prstGeom>
          <a:noFill/>
          <a:ln>
            <a:noFill/>
          </a:ln>
        </p:spPr>
        <p:txBody>
          <a:bodyPr spcFirstLastPara="1" wrap="square" lIns="91425" tIns="91425" rIns="91425" bIns="91425" anchor="t" anchorCtr="0">
            <a:noAutofit/>
          </a:bodyPr>
          <a:lstStyle/>
          <a:p>
            <a:pPr lvl="0" indent="228600"/>
            <a:endParaRPr lang="en-US" sz="1600" dirty="0">
              <a:solidFill>
                <a:schemeClr val="bg2"/>
              </a:solidFill>
              <a:latin typeface="Roboto"/>
              <a:ea typeface="Roboto"/>
              <a:cs typeface="Roboto"/>
              <a:sym typeface="Roboto"/>
            </a:endParaRP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Roboto"/>
                <a:cs typeface="Roboto"/>
                <a:sym typeface="Caveat"/>
              </a:rPr>
              <a:t>We have a winner!</a:t>
            </a:r>
            <a:endParaRPr sz="2400" dirty="0">
              <a:latin typeface="Roboto"/>
              <a:ea typeface="Roboto"/>
              <a:cs typeface="Roboto"/>
              <a:sym typeface="Roboto"/>
            </a:endParaRPr>
          </a:p>
        </p:txBody>
      </p:sp>
      <p:sp>
        <p:nvSpPr>
          <p:cNvPr id="2" name="Rectangle 1"/>
          <p:cNvSpPr/>
          <p:nvPr/>
        </p:nvSpPr>
        <p:spPr>
          <a:xfrm>
            <a:off x="5749901" y="2424696"/>
            <a:ext cx="949299" cy="261610"/>
          </a:xfrm>
          <a:prstGeom prst="rect">
            <a:avLst/>
          </a:prstGeom>
        </p:spPr>
        <p:txBody>
          <a:bodyPr wrap="none">
            <a:spAutoFit/>
          </a:bodyPr>
          <a:lstStyle/>
          <a:p>
            <a:r>
              <a:rPr lang="en-US" sz="1050" dirty="0">
                <a:solidFill>
                  <a:schemeClr val="bg2"/>
                </a:solidFill>
                <a:latin typeface="Roboto"/>
                <a:ea typeface="Roboto"/>
                <a:cs typeface="Roboto"/>
                <a:sym typeface="Roboto"/>
              </a:rPr>
              <a:t>Holyoke HS </a:t>
            </a:r>
            <a:endParaRPr lang="en-US" sz="1050" dirty="0">
              <a:solidFill>
                <a:schemeClr val="bg2"/>
              </a:solidFill>
            </a:endParaRPr>
          </a:p>
        </p:txBody>
      </p:sp>
      <p:sp>
        <p:nvSpPr>
          <p:cNvPr id="3" name="Rectangle 2"/>
          <p:cNvSpPr/>
          <p:nvPr/>
        </p:nvSpPr>
        <p:spPr>
          <a:xfrm>
            <a:off x="5747848" y="2574693"/>
            <a:ext cx="739305" cy="246221"/>
          </a:xfrm>
          <a:prstGeom prst="rect">
            <a:avLst/>
          </a:prstGeom>
        </p:spPr>
        <p:txBody>
          <a:bodyPr wrap="none">
            <a:spAutoFit/>
          </a:bodyPr>
          <a:lstStyle/>
          <a:p>
            <a:r>
              <a:rPr lang="en-US" sz="1000" dirty="0">
                <a:solidFill>
                  <a:schemeClr val="bg2"/>
                </a:solidFill>
                <a:latin typeface="Roboto"/>
                <a:ea typeface="Roboto"/>
                <a:cs typeface="Roboto"/>
                <a:sym typeface="Roboto"/>
              </a:rPr>
              <a:t>Tigers HS</a:t>
            </a:r>
            <a:endParaRPr lang="en-US" sz="1000" dirty="0">
              <a:solidFill>
                <a:schemeClr val="bg2"/>
              </a:solidFill>
            </a:endParaRPr>
          </a:p>
        </p:txBody>
      </p:sp>
      <p:sp>
        <p:nvSpPr>
          <p:cNvPr id="9" name="Oval 8"/>
          <p:cNvSpPr/>
          <p:nvPr/>
        </p:nvSpPr>
        <p:spPr>
          <a:xfrm>
            <a:off x="7210927" y="2471389"/>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218949" y="2631810"/>
            <a:ext cx="144379" cy="108614"/>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272043" y="2740327"/>
            <a:ext cx="684803" cy="307777"/>
          </a:xfrm>
          <a:prstGeom prst="rect">
            <a:avLst/>
          </a:prstGeom>
        </p:spPr>
        <p:txBody>
          <a:bodyPr wrap="none">
            <a:spAutoFit/>
          </a:bodyPr>
          <a:lstStyle/>
          <a:p>
            <a:r>
              <a:rPr lang="en-US" dirty="0">
                <a:solidFill>
                  <a:schemeClr val="bg2"/>
                </a:solidFill>
                <a:latin typeface="Roboto"/>
                <a:ea typeface="Roboto"/>
                <a:cs typeface="Roboto"/>
                <a:sym typeface="Roboto"/>
              </a:rPr>
              <a:t>Tigers</a:t>
            </a:r>
            <a:endParaRPr lang="en-US" dirty="0"/>
          </a:p>
        </p:txBody>
      </p:sp>
      <p:sp>
        <p:nvSpPr>
          <p:cNvPr id="19" name="Oval 18"/>
          <p:cNvSpPr/>
          <p:nvPr/>
        </p:nvSpPr>
        <p:spPr>
          <a:xfrm>
            <a:off x="5869549" y="2896848"/>
            <a:ext cx="228832" cy="118386"/>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2" name="TextBox 31"/>
          <p:cNvSpPr txBox="1"/>
          <p:nvPr/>
        </p:nvSpPr>
        <p:spPr>
          <a:xfrm>
            <a:off x="6469899" y="3276954"/>
            <a:ext cx="320206" cy="1079783"/>
          </a:xfrm>
          <a:prstGeom prst="rect">
            <a:avLst/>
          </a:prstGeom>
          <a:noFill/>
        </p:spPr>
        <p:txBody>
          <a:bodyPr wrap="square" rtlCol="0">
            <a:spAutoFit/>
          </a:bodyPr>
          <a:lstStyle/>
          <a:p>
            <a:pPr>
              <a:spcAft>
                <a:spcPts val="100"/>
              </a:spcAft>
            </a:pPr>
            <a:r>
              <a:rPr lang="en-US" sz="1000" dirty="0"/>
              <a:t>3</a:t>
            </a:r>
          </a:p>
          <a:p>
            <a:pPr>
              <a:spcAft>
                <a:spcPts val="100"/>
              </a:spcAft>
            </a:pPr>
            <a:r>
              <a:rPr lang="en-US" sz="1000" dirty="0"/>
              <a:t>7</a:t>
            </a:r>
          </a:p>
          <a:p>
            <a:pPr>
              <a:spcAft>
                <a:spcPts val="100"/>
              </a:spcAft>
            </a:pPr>
            <a:r>
              <a:rPr lang="en-US" sz="1000" dirty="0"/>
              <a:t>4</a:t>
            </a:r>
          </a:p>
          <a:p>
            <a:pPr>
              <a:spcAft>
                <a:spcPts val="100"/>
              </a:spcAft>
            </a:pPr>
            <a:r>
              <a:rPr lang="en-US" sz="1000" dirty="0"/>
              <a:t>1</a:t>
            </a:r>
          </a:p>
          <a:p>
            <a:pPr>
              <a:spcAft>
                <a:spcPts val="100"/>
              </a:spcAft>
            </a:pPr>
            <a:r>
              <a:rPr lang="en-US" sz="1000" dirty="0"/>
              <a:t>9</a:t>
            </a:r>
          </a:p>
          <a:p>
            <a:pPr>
              <a:spcAft>
                <a:spcPts val="100"/>
              </a:spcAft>
            </a:pPr>
            <a:r>
              <a:rPr lang="en-US" sz="1000" dirty="0"/>
              <a:t>2</a:t>
            </a:r>
          </a:p>
        </p:txBody>
      </p:sp>
      <p:sp>
        <p:nvSpPr>
          <p:cNvPr id="33" name="TextBox 32"/>
          <p:cNvSpPr txBox="1"/>
          <p:nvPr/>
        </p:nvSpPr>
        <p:spPr>
          <a:xfrm>
            <a:off x="6480822" y="2856338"/>
            <a:ext cx="456187" cy="276999"/>
          </a:xfrm>
          <a:prstGeom prst="rect">
            <a:avLst/>
          </a:prstGeom>
          <a:noFill/>
          <a:ln>
            <a:noFill/>
          </a:ln>
        </p:spPr>
        <p:txBody>
          <a:bodyPr wrap="square" rtlCol="0">
            <a:spAutoFit/>
          </a:bodyPr>
          <a:lstStyle/>
          <a:p>
            <a:r>
              <a:rPr lang="en-US" sz="1200" dirty="0">
                <a:solidFill>
                  <a:schemeClr val="bg2"/>
                </a:solidFill>
              </a:rPr>
              <a:t>5</a:t>
            </a:r>
          </a:p>
        </p:txBody>
      </p:sp>
      <p:sp>
        <p:nvSpPr>
          <p:cNvPr id="34" name="TextBox 33"/>
          <p:cNvSpPr txBox="1"/>
          <p:nvPr/>
        </p:nvSpPr>
        <p:spPr>
          <a:xfrm>
            <a:off x="2740109" y="3276954"/>
            <a:ext cx="320206" cy="1079783"/>
          </a:xfrm>
          <a:prstGeom prst="rect">
            <a:avLst/>
          </a:prstGeom>
          <a:noFill/>
        </p:spPr>
        <p:txBody>
          <a:bodyPr wrap="square" rtlCol="0">
            <a:spAutoFit/>
          </a:bodyPr>
          <a:lstStyle/>
          <a:p>
            <a:pPr>
              <a:spcAft>
                <a:spcPts val="100"/>
              </a:spcAft>
            </a:pPr>
            <a:r>
              <a:rPr lang="en-US" sz="1000" dirty="0">
                <a:solidFill>
                  <a:schemeClr val="bg2"/>
                </a:solidFill>
              </a:rPr>
              <a:t>4</a:t>
            </a:r>
          </a:p>
          <a:p>
            <a:pPr>
              <a:spcAft>
                <a:spcPts val="100"/>
              </a:spcAft>
            </a:pPr>
            <a:r>
              <a:rPr lang="en-US" sz="1000" dirty="0">
                <a:solidFill>
                  <a:schemeClr val="bg2"/>
                </a:solidFill>
              </a:rPr>
              <a:t>8</a:t>
            </a:r>
          </a:p>
          <a:p>
            <a:pPr>
              <a:spcAft>
                <a:spcPts val="100"/>
              </a:spcAft>
            </a:pPr>
            <a:r>
              <a:rPr lang="en-US" sz="1000" dirty="0">
                <a:solidFill>
                  <a:schemeClr val="bg2"/>
                </a:solidFill>
              </a:rPr>
              <a:t>2</a:t>
            </a:r>
          </a:p>
          <a:p>
            <a:pPr>
              <a:spcAft>
                <a:spcPts val="100"/>
              </a:spcAft>
            </a:pPr>
            <a:r>
              <a:rPr lang="en-US" sz="1000" dirty="0">
                <a:solidFill>
                  <a:schemeClr val="bg2"/>
                </a:solidFill>
              </a:rPr>
              <a:t>1</a:t>
            </a:r>
          </a:p>
          <a:p>
            <a:pPr>
              <a:spcAft>
                <a:spcPts val="100"/>
              </a:spcAft>
            </a:pPr>
            <a:r>
              <a:rPr lang="en-US" sz="1000" dirty="0">
                <a:solidFill>
                  <a:schemeClr val="bg2"/>
                </a:solidFill>
              </a:rPr>
              <a:t>3</a:t>
            </a:r>
          </a:p>
          <a:p>
            <a:pPr>
              <a:spcAft>
                <a:spcPts val="100"/>
              </a:spcAft>
            </a:pPr>
            <a:r>
              <a:rPr lang="en-US" sz="1000" dirty="0">
                <a:solidFill>
                  <a:schemeClr val="bg2"/>
                </a:solidFill>
              </a:rPr>
              <a:t>9</a:t>
            </a:r>
          </a:p>
        </p:txBody>
      </p:sp>
      <p:sp>
        <p:nvSpPr>
          <p:cNvPr id="35" name="TextBox 34"/>
          <p:cNvSpPr txBox="1"/>
          <p:nvPr/>
        </p:nvSpPr>
        <p:spPr>
          <a:xfrm>
            <a:off x="2740109" y="2851301"/>
            <a:ext cx="456187" cy="276999"/>
          </a:xfrm>
          <a:prstGeom prst="rect">
            <a:avLst/>
          </a:prstGeom>
          <a:noFill/>
        </p:spPr>
        <p:txBody>
          <a:bodyPr wrap="square" rtlCol="0">
            <a:spAutoFit/>
          </a:bodyPr>
          <a:lstStyle/>
          <a:p>
            <a:r>
              <a:rPr lang="en-US" sz="1200" dirty="0">
                <a:solidFill>
                  <a:schemeClr val="bg2"/>
                </a:solidFill>
              </a:rPr>
              <a:t>X</a:t>
            </a:r>
          </a:p>
        </p:txBody>
      </p:sp>
      <p:sp>
        <p:nvSpPr>
          <p:cNvPr id="20" name="Rectangle 19"/>
          <p:cNvSpPr/>
          <p:nvPr/>
        </p:nvSpPr>
        <p:spPr>
          <a:xfrm>
            <a:off x="3145428" y="2268709"/>
            <a:ext cx="923651"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3/14/20</a:t>
            </a:r>
          </a:p>
        </p:txBody>
      </p:sp>
      <p:sp>
        <p:nvSpPr>
          <p:cNvPr id="21" name="Rectangle 20"/>
          <p:cNvSpPr/>
          <p:nvPr/>
        </p:nvSpPr>
        <p:spPr>
          <a:xfrm>
            <a:off x="3609639" y="2429301"/>
            <a:ext cx="1433145" cy="261610"/>
          </a:xfrm>
          <a:prstGeom prst="rect">
            <a:avLst/>
          </a:prstGeom>
        </p:spPr>
        <p:txBody>
          <a:bodyPr wrap="square">
            <a:spAutoFit/>
          </a:bodyPr>
          <a:lstStyle/>
          <a:p>
            <a:r>
              <a:rPr lang="en-US" sz="1050" dirty="0">
                <a:solidFill>
                  <a:schemeClr val="bg2"/>
                </a:solidFill>
                <a:latin typeface="Roboto"/>
                <a:ea typeface="Roboto"/>
                <a:cs typeface="Roboto"/>
                <a:sym typeface="Roboto"/>
              </a:rPr>
              <a:t>Holyoke HS</a:t>
            </a:r>
            <a:endParaRPr lang="en-US" sz="1050" dirty="0">
              <a:solidFill>
                <a:schemeClr val="bg2"/>
              </a:solidFill>
            </a:endParaRPr>
          </a:p>
        </p:txBody>
      </p:sp>
      <p:sp>
        <p:nvSpPr>
          <p:cNvPr id="22" name="Rectangle 21"/>
          <p:cNvSpPr/>
          <p:nvPr/>
        </p:nvSpPr>
        <p:spPr>
          <a:xfrm>
            <a:off x="4891116" y="2431684"/>
            <a:ext cx="263214" cy="261610"/>
          </a:xfrm>
          <a:prstGeom prst="rect">
            <a:avLst/>
          </a:prstGeom>
        </p:spPr>
        <p:txBody>
          <a:bodyPr wrap="none">
            <a:spAutoFit/>
          </a:bodyPr>
          <a:lstStyle/>
          <a:p>
            <a:r>
              <a:rPr lang="en-US" sz="1050" dirty="0">
                <a:solidFill>
                  <a:schemeClr val="bg2"/>
                </a:solidFill>
                <a:latin typeface="Roboto"/>
                <a:ea typeface="Roboto"/>
                <a:cs typeface="Roboto"/>
                <a:sym typeface="Roboto"/>
              </a:rPr>
              <a:t>1</a:t>
            </a:r>
            <a:endParaRPr lang="en-US" sz="1050" dirty="0">
              <a:solidFill>
                <a:schemeClr val="bg2"/>
              </a:solidFill>
            </a:endParaRPr>
          </a:p>
        </p:txBody>
      </p:sp>
      <p:sp>
        <p:nvSpPr>
          <p:cNvPr id="23" name="Rectangle 22"/>
          <p:cNvSpPr/>
          <p:nvPr/>
        </p:nvSpPr>
        <p:spPr>
          <a:xfrm>
            <a:off x="4322463" y="2260605"/>
            <a:ext cx="922047"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6:30 pm</a:t>
            </a:r>
          </a:p>
        </p:txBody>
      </p:sp>
      <p:sp>
        <p:nvSpPr>
          <p:cNvPr id="24" name="Rectangle 23"/>
          <p:cNvSpPr/>
          <p:nvPr/>
        </p:nvSpPr>
        <p:spPr>
          <a:xfrm>
            <a:off x="3389560" y="2578534"/>
            <a:ext cx="1396536" cy="261610"/>
          </a:xfrm>
          <a:prstGeom prst="rect">
            <a:avLst/>
          </a:prstGeom>
        </p:spPr>
        <p:txBody>
          <a:bodyPr wrap="none">
            <a:spAutoFit/>
          </a:bodyPr>
          <a:lstStyle/>
          <a:p>
            <a:pPr lvl="0" indent="228600"/>
            <a:r>
              <a:rPr lang="en-US" sz="1050" dirty="0">
                <a:solidFill>
                  <a:schemeClr val="bg2"/>
                </a:solidFill>
                <a:latin typeface="Roboto"/>
                <a:ea typeface="Roboto"/>
                <a:cs typeface="Roboto"/>
                <a:sym typeface="Roboto"/>
              </a:rPr>
              <a:t>William Morgan</a:t>
            </a:r>
          </a:p>
        </p:txBody>
      </p:sp>
      <p:sp>
        <p:nvSpPr>
          <p:cNvPr id="25" name="Rectangle 24"/>
          <p:cNvSpPr/>
          <p:nvPr/>
        </p:nvSpPr>
        <p:spPr>
          <a:xfrm rot="655564">
            <a:off x="7772501" y="3242682"/>
            <a:ext cx="223138" cy="215444"/>
          </a:xfrm>
          <a:prstGeom prst="rect">
            <a:avLst/>
          </a:prstGeom>
          <a:ln>
            <a:noFill/>
          </a:ln>
        </p:spPr>
        <p:txBody>
          <a:bodyPr wrap="none">
            <a:spAutoFit/>
          </a:bodyPr>
          <a:lstStyle/>
          <a:p>
            <a:r>
              <a:rPr lang="en-US" sz="800" b="1" dirty="0">
                <a:solidFill>
                  <a:schemeClr val="bg2"/>
                </a:solidFill>
                <a:latin typeface="Roboto"/>
                <a:ea typeface="Roboto"/>
                <a:sym typeface="Roboto"/>
              </a:rPr>
              <a:t>/</a:t>
            </a:r>
            <a:endParaRPr lang="en-US" sz="800" b="1" dirty="0">
              <a:solidFill>
                <a:schemeClr val="bg2"/>
              </a:solidFill>
            </a:endParaRPr>
          </a:p>
        </p:txBody>
      </p:sp>
      <p:cxnSp>
        <p:nvCxnSpPr>
          <p:cNvPr id="7" name="Straight Connector 6"/>
          <p:cNvCxnSpPr/>
          <p:nvPr/>
        </p:nvCxnSpPr>
        <p:spPr>
          <a:xfrm rot="-540000" flipV="1">
            <a:off x="5731070" y="304810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 flipV="1">
            <a:off x="5732468" y="313339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 flipV="1">
            <a:off x="5740857" y="321728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 flipV="1">
            <a:off x="5740857" y="330117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556640" y="2742574"/>
            <a:ext cx="832279" cy="307777"/>
          </a:xfrm>
          <a:prstGeom prst="rect">
            <a:avLst/>
          </a:prstGeom>
        </p:spPr>
        <p:txBody>
          <a:bodyPr wrap="none">
            <a:spAutoFit/>
          </a:bodyPr>
          <a:lstStyle/>
          <a:p>
            <a:r>
              <a:rPr lang="en-US" dirty="0">
                <a:solidFill>
                  <a:schemeClr val="bg2"/>
                </a:solidFill>
                <a:latin typeface="Roboto"/>
                <a:ea typeface="Roboto"/>
                <a:cs typeface="Roboto"/>
                <a:sym typeface="Roboto"/>
              </a:rPr>
              <a:t>Holyoke</a:t>
            </a:r>
            <a:endParaRPr lang="en-US" dirty="0">
              <a:solidFill>
                <a:schemeClr val="bg2"/>
              </a:solidFill>
            </a:endParaRPr>
          </a:p>
        </p:txBody>
      </p:sp>
      <p:sp>
        <p:nvSpPr>
          <p:cNvPr id="30" name="TextBox 29"/>
          <p:cNvSpPr txBox="1"/>
          <p:nvPr/>
        </p:nvSpPr>
        <p:spPr>
          <a:xfrm>
            <a:off x="7814208" y="3250647"/>
            <a:ext cx="290007" cy="276999"/>
          </a:xfrm>
          <a:prstGeom prst="rect">
            <a:avLst/>
          </a:prstGeom>
          <a:noFill/>
          <a:ln>
            <a:noFill/>
          </a:ln>
        </p:spPr>
        <p:txBody>
          <a:bodyPr wrap="square" rtlCol="0">
            <a:spAutoFit/>
          </a:bodyPr>
          <a:lstStyle/>
          <a:p>
            <a:r>
              <a:rPr lang="en-US" sz="1200" dirty="0">
                <a:solidFill>
                  <a:schemeClr val="bg2"/>
                </a:solidFill>
              </a:rPr>
              <a:t>4</a:t>
            </a:r>
          </a:p>
        </p:txBody>
      </p:sp>
      <p:cxnSp>
        <p:nvCxnSpPr>
          <p:cNvPr id="39" name="Straight Connector 38"/>
          <p:cNvCxnSpPr/>
          <p:nvPr/>
        </p:nvCxnSpPr>
        <p:spPr>
          <a:xfrm rot="-540000" flipV="1">
            <a:off x="5200438" y="306932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 flipV="1">
            <a:off x="5192049" y="3163879"/>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 flipV="1">
            <a:off x="5204634" y="323164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rot="704574">
            <a:off x="4008979" y="3252424"/>
            <a:ext cx="367636" cy="246221"/>
          </a:xfrm>
          <a:prstGeom prst="rect">
            <a:avLst/>
          </a:prstGeom>
        </p:spPr>
        <p:txBody>
          <a:bodyPr wrap="square">
            <a:spAutoFit/>
          </a:bodyPr>
          <a:lstStyle/>
          <a:p>
            <a:r>
              <a:rPr lang="en-US" sz="1000" b="1" dirty="0">
                <a:solidFill>
                  <a:schemeClr val="bg2"/>
                </a:solidFill>
                <a:latin typeface="Roboto"/>
                <a:ea typeface="Roboto"/>
                <a:sym typeface="Roboto"/>
              </a:rPr>
              <a:t>/</a:t>
            </a:r>
            <a:endParaRPr lang="en-US" sz="1000" b="1" dirty="0">
              <a:solidFill>
                <a:schemeClr val="bg2"/>
              </a:solidFill>
            </a:endParaRPr>
          </a:p>
        </p:txBody>
      </p:sp>
      <p:cxnSp>
        <p:nvCxnSpPr>
          <p:cNvPr id="40" name="Straight Connector 39"/>
          <p:cNvCxnSpPr/>
          <p:nvPr/>
        </p:nvCxnSpPr>
        <p:spPr>
          <a:xfrm rot="-540000" flipV="1">
            <a:off x="5734539" y="338404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069079" y="3244712"/>
            <a:ext cx="290007" cy="276999"/>
          </a:xfrm>
          <a:prstGeom prst="rect">
            <a:avLst/>
          </a:prstGeom>
          <a:noFill/>
        </p:spPr>
        <p:txBody>
          <a:bodyPr wrap="square" rtlCol="0">
            <a:spAutoFit/>
          </a:bodyPr>
          <a:lstStyle/>
          <a:p>
            <a:r>
              <a:rPr lang="en-US" sz="1200" dirty="0">
                <a:solidFill>
                  <a:schemeClr val="bg2"/>
                </a:solidFill>
              </a:rPr>
              <a:t>3</a:t>
            </a:r>
          </a:p>
        </p:txBody>
      </p:sp>
      <p:cxnSp>
        <p:nvCxnSpPr>
          <p:cNvPr id="43" name="Straight Connector 42"/>
          <p:cNvCxnSpPr/>
          <p:nvPr/>
        </p:nvCxnSpPr>
        <p:spPr>
          <a:xfrm rot="-540000" flipV="1">
            <a:off x="5731070" y="348634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 flipV="1">
            <a:off x="5727600" y="3579348"/>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 flipV="1">
            <a:off x="5737330" y="363959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 flipV="1">
            <a:off x="5725401" y="381731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 flipV="1">
            <a:off x="5725402" y="373347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rot="909087">
            <a:off x="7770479" y="3380436"/>
            <a:ext cx="232756" cy="246221"/>
          </a:xfrm>
          <a:prstGeom prst="rect">
            <a:avLst/>
          </a:prstGeom>
          <a:ln>
            <a:noFill/>
          </a:ln>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0" name="Rectangle 49"/>
          <p:cNvSpPr/>
          <p:nvPr/>
        </p:nvSpPr>
        <p:spPr>
          <a:xfrm rot="909087">
            <a:off x="4030499" y="3398601"/>
            <a:ext cx="232756" cy="246221"/>
          </a:xfrm>
          <a:prstGeom prst="rect">
            <a:avLst/>
          </a:prstGeom>
        </p:spPr>
        <p:txBody>
          <a:bodyPr wrap="squar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1" name="Rectangle 50"/>
          <p:cNvSpPr/>
          <p:nvPr/>
        </p:nvSpPr>
        <p:spPr>
          <a:xfrm rot="909087">
            <a:off x="4022270" y="3743714"/>
            <a:ext cx="232756" cy="246221"/>
          </a:xfrm>
          <a:prstGeom prst="rect">
            <a:avLst/>
          </a:prstGeom>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2" name="Rectangle 51"/>
          <p:cNvSpPr/>
          <p:nvPr/>
        </p:nvSpPr>
        <p:spPr>
          <a:xfrm rot="909087">
            <a:off x="7767692" y="3734826"/>
            <a:ext cx="232756" cy="246221"/>
          </a:xfrm>
          <a:prstGeom prst="rect">
            <a:avLst/>
          </a:prstGeom>
          <a:ln>
            <a:noFill/>
          </a:ln>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3" name="Rectangle 52"/>
          <p:cNvSpPr/>
          <p:nvPr/>
        </p:nvSpPr>
        <p:spPr>
          <a:xfrm rot="909087">
            <a:off x="4026385" y="3577607"/>
            <a:ext cx="232756" cy="246221"/>
          </a:xfrm>
          <a:prstGeom prst="rect">
            <a:avLst/>
          </a:prstGeom>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sp>
        <p:nvSpPr>
          <p:cNvPr id="54" name="Rectangle 53"/>
          <p:cNvSpPr/>
          <p:nvPr/>
        </p:nvSpPr>
        <p:spPr>
          <a:xfrm rot="909087">
            <a:off x="7767692" y="3577607"/>
            <a:ext cx="232756" cy="246221"/>
          </a:xfrm>
          <a:prstGeom prst="rect">
            <a:avLst/>
          </a:prstGeom>
          <a:ln>
            <a:noFill/>
          </a:ln>
        </p:spPr>
        <p:txBody>
          <a:bodyPr wrap="none">
            <a:spAutoFit/>
          </a:bodyPr>
          <a:lstStyle/>
          <a:p>
            <a:r>
              <a:rPr lang="en-US" sz="1000" b="1" dirty="0">
                <a:solidFill>
                  <a:schemeClr val="bg2"/>
                </a:solidFill>
                <a:latin typeface="Roboto"/>
                <a:ea typeface="Roboto"/>
                <a:sym typeface="Roboto"/>
              </a:rPr>
              <a:t>/</a:t>
            </a:r>
            <a:endParaRPr lang="en-US" sz="1000" dirty="0">
              <a:solidFill>
                <a:schemeClr val="bg2"/>
              </a:solidFill>
            </a:endParaRPr>
          </a:p>
        </p:txBody>
      </p:sp>
      <p:cxnSp>
        <p:nvCxnSpPr>
          <p:cNvPr id="55" name="Straight Connector 54"/>
          <p:cNvCxnSpPr/>
          <p:nvPr/>
        </p:nvCxnSpPr>
        <p:spPr>
          <a:xfrm rot="-540000" flipV="1">
            <a:off x="5725401" y="3899399"/>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 flipV="1">
            <a:off x="5717226" y="400057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 flipV="1">
            <a:off x="5844724" y="3146203"/>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 flipV="1">
            <a:off x="5205322" y="3314990"/>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 flipV="1">
            <a:off x="5200438" y="348754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 flipV="1">
            <a:off x="5192427" y="340062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 flipV="1">
            <a:off x="5841586" y="306929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 flipV="1">
            <a:off x="5851483" y="322851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 flipV="1">
            <a:off x="5851484" y="331450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773852" y="3419865"/>
            <a:ext cx="497693" cy="276999"/>
          </a:xfrm>
          <a:prstGeom prst="rect">
            <a:avLst/>
          </a:prstGeom>
          <a:noFill/>
          <a:ln>
            <a:noFill/>
          </a:ln>
        </p:spPr>
        <p:txBody>
          <a:bodyPr wrap="square" rtlCol="0">
            <a:spAutoFit/>
          </a:bodyPr>
          <a:lstStyle/>
          <a:p>
            <a:r>
              <a:rPr lang="en-US" sz="1200" dirty="0">
                <a:solidFill>
                  <a:schemeClr val="bg2"/>
                </a:solidFill>
              </a:rPr>
              <a:t>10</a:t>
            </a:r>
          </a:p>
        </p:txBody>
      </p:sp>
      <p:sp>
        <p:nvSpPr>
          <p:cNvPr id="65" name="TextBox 64"/>
          <p:cNvSpPr txBox="1"/>
          <p:nvPr/>
        </p:nvSpPr>
        <p:spPr>
          <a:xfrm>
            <a:off x="4075629" y="3411476"/>
            <a:ext cx="497693" cy="276999"/>
          </a:xfrm>
          <a:prstGeom prst="rect">
            <a:avLst/>
          </a:prstGeom>
          <a:noFill/>
        </p:spPr>
        <p:txBody>
          <a:bodyPr wrap="square" rtlCol="0">
            <a:spAutoFit/>
          </a:bodyPr>
          <a:lstStyle/>
          <a:p>
            <a:r>
              <a:rPr lang="en-US" sz="1200" dirty="0">
                <a:solidFill>
                  <a:schemeClr val="bg2"/>
                </a:solidFill>
              </a:rPr>
              <a:t>4</a:t>
            </a:r>
          </a:p>
        </p:txBody>
      </p:sp>
      <p:sp>
        <p:nvSpPr>
          <p:cNvPr id="66" name="TextBox 65"/>
          <p:cNvSpPr txBox="1"/>
          <p:nvPr/>
        </p:nvSpPr>
        <p:spPr>
          <a:xfrm>
            <a:off x="4074757" y="3587727"/>
            <a:ext cx="497693" cy="276999"/>
          </a:xfrm>
          <a:prstGeom prst="rect">
            <a:avLst/>
          </a:prstGeom>
          <a:noFill/>
        </p:spPr>
        <p:txBody>
          <a:bodyPr wrap="square" rtlCol="0">
            <a:spAutoFit/>
          </a:bodyPr>
          <a:lstStyle/>
          <a:p>
            <a:r>
              <a:rPr lang="en-US" sz="1200" dirty="0">
                <a:solidFill>
                  <a:schemeClr val="bg2"/>
                </a:solidFill>
              </a:rPr>
              <a:t>5</a:t>
            </a:r>
          </a:p>
        </p:txBody>
      </p:sp>
      <p:sp>
        <p:nvSpPr>
          <p:cNvPr id="72" name="TextBox 71"/>
          <p:cNvSpPr txBox="1"/>
          <p:nvPr/>
        </p:nvSpPr>
        <p:spPr>
          <a:xfrm>
            <a:off x="7765463" y="3589083"/>
            <a:ext cx="497693" cy="276999"/>
          </a:xfrm>
          <a:prstGeom prst="rect">
            <a:avLst/>
          </a:prstGeom>
          <a:noFill/>
          <a:ln>
            <a:noFill/>
          </a:ln>
        </p:spPr>
        <p:txBody>
          <a:bodyPr wrap="square" rtlCol="0">
            <a:spAutoFit/>
          </a:bodyPr>
          <a:lstStyle/>
          <a:p>
            <a:r>
              <a:rPr lang="en-US" sz="1200" dirty="0">
                <a:solidFill>
                  <a:schemeClr val="bg2"/>
                </a:solidFill>
              </a:rPr>
              <a:t>13</a:t>
            </a:r>
          </a:p>
        </p:txBody>
      </p:sp>
      <p:sp>
        <p:nvSpPr>
          <p:cNvPr id="73" name="TextBox 72"/>
          <p:cNvSpPr txBox="1"/>
          <p:nvPr/>
        </p:nvSpPr>
        <p:spPr>
          <a:xfrm>
            <a:off x="7766871" y="3755535"/>
            <a:ext cx="497693" cy="276999"/>
          </a:xfrm>
          <a:prstGeom prst="rect">
            <a:avLst/>
          </a:prstGeom>
          <a:noFill/>
          <a:ln>
            <a:noFill/>
          </a:ln>
        </p:spPr>
        <p:txBody>
          <a:bodyPr wrap="square" rtlCol="0">
            <a:spAutoFit/>
          </a:bodyPr>
          <a:lstStyle/>
          <a:p>
            <a:r>
              <a:rPr lang="en-US" sz="1200" dirty="0">
                <a:solidFill>
                  <a:schemeClr val="bg2"/>
                </a:solidFill>
              </a:rPr>
              <a:t>16</a:t>
            </a:r>
          </a:p>
        </p:txBody>
      </p:sp>
      <p:cxnSp>
        <p:nvCxnSpPr>
          <p:cNvPr id="74" name="Straight Connector 73"/>
          <p:cNvCxnSpPr/>
          <p:nvPr/>
        </p:nvCxnSpPr>
        <p:spPr>
          <a:xfrm rot="-540000" flipV="1">
            <a:off x="5198728" y="357056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5" name="Google Shape;70;p13"/>
          <p:cNvSpPr txBox="1"/>
          <p:nvPr/>
        </p:nvSpPr>
        <p:spPr>
          <a:xfrm>
            <a:off x="-22357" y="1834613"/>
            <a:ext cx="2403633" cy="2916986"/>
          </a:xfrm>
          <a:prstGeom prst="rect">
            <a:avLst/>
          </a:prstGeom>
          <a:noFill/>
          <a:ln>
            <a:noFill/>
          </a:ln>
        </p:spPr>
        <p:txBody>
          <a:bodyPr spcFirstLastPara="1" wrap="square" lIns="91425" tIns="91425" rIns="91425" bIns="91425" anchor="t" anchorCtr="0">
            <a:noAutofit/>
          </a:bodyPr>
          <a:lstStyle/>
          <a:p>
            <a:pPr lvl="0"/>
            <a:endParaRPr lang="en-US" dirty="0">
              <a:solidFill>
                <a:srgbClr val="FF0000"/>
              </a:solidFill>
              <a:latin typeface="Roboto"/>
              <a:ea typeface="Roboto"/>
              <a:cs typeface="Roboto"/>
              <a:sym typeface="Roboto"/>
            </a:endParaRPr>
          </a:p>
          <a:p>
            <a:pPr lvl="0"/>
            <a:r>
              <a:rPr lang="en-US" dirty="0">
                <a:solidFill>
                  <a:schemeClr val="bg2"/>
                </a:solidFill>
                <a:latin typeface="Roboto"/>
                <a:ea typeface="Roboto"/>
                <a:cs typeface="Roboto"/>
                <a:sym typeface="Roboto"/>
              </a:rPr>
              <a:t>Mark the final EXIT score &amp; circle them on both sides</a:t>
            </a:r>
          </a:p>
          <a:p>
            <a:pPr lvl="0"/>
            <a:endParaRPr lang="en-US" dirty="0">
              <a:solidFill>
                <a:schemeClr val="bg2"/>
              </a:solidFill>
              <a:latin typeface="Roboto"/>
              <a:ea typeface="Roboto"/>
              <a:cs typeface="Roboto"/>
              <a:sym typeface="Roboto"/>
            </a:endParaRPr>
          </a:p>
          <a:p>
            <a:pPr lvl="0"/>
            <a:r>
              <a:rPr lang="en-US" dirty="0">
                <a:solidFill>
                  <a:schemeClr val="bg2"/>
                </a:solidFill>
                <a:latin typeface="Roboto"/>
                <a:ea typeface="Roboto"/>
                <a:cs typeface="Roboto"/>
                <a:sym typeface="Roboto"/>
              </a:rPr>
              <a:t>If a team wins on a side-out, write their final team score in their next available EXIT score box</a:t>
            </a:r>
          </a:p>
          <a:p>
            <a:pPr lvl="0"/>
            <a:endParaRPr lang="en-US" dirty="0">
              <a:solidFill>
                <a:srgbClr val="0070C0"/>
              </a:solidFill>
              <a:latin typeface="Roboto"/>
              <a:ea typeface="Roboto"/>
              <a:cs typeface="Roboto"/>
              <a:sym typeface="Roboto"/>
            </a:endParaRPr>
          </a:p>
          <a:p>
            <a:pPr lvl="0"/>
            <a:r>
              <a:rPr lang="en-US" dirty="0">
                <a:solidFill>
                  <a:srgbClr val="00B0F0"/>
                </a:solidFill>
                <a:latin typeface="Roboto"/>
                <a:ea typeface="Roboto"/>
                <a:cs typeface="Roboto"/>
                <a:sym typeface="Roboto"/>
              </a:rPr>
              <a:t>For the 3</a:t>
            </a:r>
            <a:r>
              <a:rPr lang="en-US" baseline="30000" dirty="0">
                <a:solidFill>
                  <a:srgbClr val="00B0F0"/>
                </a:solidFill>
                <a:latin typeface="Roboto"/>
                <a:ea typeface="Roboto"/>
                <a:cs typeface="Roboto"/>
                <a:sym typeface="Roboto"/>
              </a:rPr>
              <a:t>rd</a:t>
            </a:r>
            <a:r>
              <a:rPr lang="en-US" dirty="0">
                <a:solidFill>
                  <a:srgbClr val="00B0F0"/>
                </a:solidFill>
                <a:latin typeface="Roboto"/>
                <a:ea typeface="Roboto"/>
                <a:cs typeface="Roboto"/>
                <a:sym typeface="Roboto"/>
              </a:rPr>
              <a:t> set in JV and 5</a:t>
            </a:r>
            <a:r>
              <a:rPr lang="en-US" baseline="30000" dirty="0">
                <a:solidFill>
                  <a:srgbClr val="00B0F0"/>
                </a:solidFill>
                <a:latin typeface="Roboto"/>
                <a:ea typeface="Roboto"/>
                <a:cs typeface="Roboto"/>
                <a:sym typeface="Roboto"/>
              </a:rPr>
              <a:t>th</a:t>
            </a:r>
            <a:r>
              <a:rPr lang="en-US" dirty="0">
                <a:solidFill>
                  <a:srgbClr val="00B0F0"/>
                </a:solidFill>
                <a:latin typeface="Roboto"/>
                <a:ea typeface="Roboto"/>
                <a:cs typeface="Roboto"/>
                <a:sym typeface="Roboto"/>
              </a:rPr>
              <a:t> set in Varsity, you’ll need to wait to see the team sides and who will serve.  But, for all other sets, you know the teams will switch sides</a:t>
            </a:r>
          </a:p>
        </p:txBody>
      </p:sp>
      <p:sp>
        <p:nvSpPr>
          <p:cNvPr id="76" name="TextBox 75"/>
          <p:cNvSpPr txBox="1"/>
          <p:nvPr/>
        </p:nvSpPr>
        <p:spPr>
          <a:xfrm>
            <a:off x="5624008" y="4100177"/>
            <a:ext cx="609012" cy="276999"/>
          </a:xfrm>
          <a:prstGeom prst="rect">
            <a:avLst/>
          </a:prstGeom>
          <a:noFill/>
          <a:ln>
            <a:noFill/>
          </a:ln>
        </p:spPr>
        <p:txBody>
          <a:bodyPr wrap="square" rtlCol="0">
            <a:spAutoFit/>
          </a:bodyPr>
          <a:lstStyle/>
          <a:p>
            <a:r>
              <a:rPr lang="en-US" sz="1200" dirty="0">
                <a:solidFill>
                  <a:schemeClr val="bg2"/>
                </a:solidFill>
              </a:rPr>
              <a:t>16 10</a:t>
            </a:r>
          </a:p>
        </p:txBody>
      </p:sp>
      <p:sp>
        <p:nvSpPr>
          <p:cNvPr id="77" name="TextBox 76"/>
          <p:cNvSpPr txBox="1"/>
          <p:nvPr/>
        </p:nvSpPr>
        <p:spPr>
          <a:xfrm>
            <a:off x="5615292" y="4312509"/>
            <a:ext cx="609012" cy="276999"/>
          </a:xfrm>
          <a:prstGeom prst="rect">
            <a:avLst/>
          </a:prstGeom>
          <a:noFill/>
          <a:ln>
            <a:noFill/>
          </a:ln>
        </p:spPr>
        <p:txBody>
          <a:bodyPr wrap="square" rtlCol="0">
            <a:spAutoFit/>
          </a:bodyPr>
          <a:lstStyle/>
          <a:p>
            <a:r>
              <a:rPr lang="en-US" sz="1200" dirty="0">
                <a:solidFill>
                  <a:schemeClr val="bg2"/>
                </a:solidFill>
              </a:rPr>
              <a:t>16 14</a:t>
            </a:r>
          </a:p>
        </p:txBody>
      </p:sp>
      <p:cxnSp>
        <p:nvCxnSpPr>
          <p:cNvPr id="79" name="Straight Connector 78"/>
          <p:cNvCxnSpPr/>
          <p:nvPr/>
        </p:nvCxnSpPr>
        <p:spPr>
          <a:xfrm rot="-540000" flipV="1">
            <a:off x="5198727" y="3656451"/>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 flipV="1">
            <a:off x="5201128" y="373279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 flipV="1">
            <a:off x="5212888" y="3809786"/>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 flipV="1">
            <a:off x="5191648" y="3891948"/>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 flipV="1">
            <a:off x="5194049" y="396829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 flipV="1">
            <a:off x="5329662" y="305440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 flipV="1">
            <a:off x="5331060" y="312313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684649" y="3243325"/>
            <a:ext cx="290007" cy="246221"/>
          </a:xfrm>
          <a:prstGeom prst="rect">
            <a:avLst/>
          </a:prstGeom>
          <a:noFill/>
          <a:ln>
            <a:noFill/>
          </a:ln>
        </p:spPr>
        <p:txBody>
          <a:bodyPr wrap="square" rtlCol="0">
            <a:spAutoFit/>
          </a:bodyPr>
          <a:lstStyle/>
          <a:p>
            <a:r>
              <a:rPr lang="en-US" sz="1000" dirty="0">
                <a:solidFill>
                  <a:schemeClr val="bg2"/>
                </a:solidFill>
              </a:rPr>
              <a:t>6</a:t>
            </a:r>
          </a:p>
        </p:txBody>
      </p:sp>
      <p:cxnSp>
        <p:nvCxnSpPr>
          <p:cNvPr id="87" name="Straight Connector 86"/>
          <p:cNvCxnSpPr/>
          <p:nvPr/>
        </p:nvCxnSpPr>
        <p:spPr>
          <a:xfrm rot="-540000" flipV="1">
            <a:off x="6425504" y="4370883"/>
            <a:ext cx="110637"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 flipV="1">
            <a:off x="5340024" y="3216664"/>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 flipV="1">
            <a:off x="5333642" y="3302132"/>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4024705" y="3765156"/>
            <a:ext cx="497693" cy="276999"/>
          </a:xfrm>
          <a:prstGeom prst="rect">
            <a:avLst/>
          </a:prstGeom>
          <a:noFill/>
        </p:spPr>
        <p:txBody>
          <a:bodyPr wrap="square" rtlCol="0">
            <a:spAutoFit/>
          </a:bodyPr>
          <a:lstStyle/>
          <a:p>
            <a:r>
              <a:rPr lang="en-US" sz="1200" dirty="0">
                <a:solidFill>
                  <a:schemeClr val="bg2"/>
                </a:solidFill>
              </a:rPr>
              <a:t>16</a:t>
            </a:r>
          </a:p>
        </p:txBody>
      </p:sp>
      <p:cxnSp>
        <p:nvCxnSpPr>
          <p:cNvPr id="92" name="Straight Connector 91"/>
          <p:cNvCxnSpPr/>
          <p:nvPr/>
        </p:nvCxnSpPr>
        <p:spPr>
          <a:xfrm rot="-540000" flipV="1">
            <a:off x="5856739" y="3386979"/>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3" name="Isosceles Triangle 92"/>
          <p:cNvSpPr/>
          <p:nvPr/>
        </p:nvSpPr>
        <p:spPr>
          <a:xfrm>
            <a:off x="6236959" y="3970444"/>
            <a:ext cx="192608" cy="158568"/>
          </a:xfrm>
          <a:prstGeom prst="triangl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95" name="Straight Connector 94"/>
          <p:cNvCxnSpPr/>
          <p:nvPr/>
        </p:nvCxnSpPr>
        <p:spPr>
          <a:xfrm rot="-540000" flipV="1">
            <a:off x="7827244" y="3984989"/>
            <a:ext cx="109083"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4" name="Isosceles Triangle 93"/>
          <p:cNvSpPr/>
          <p:nvPr/>
        </p:nvSpPr>
        <p:spPr>
          <a:xfrm>
            <a:off x="5883627" y="3464590"/>
            <a:ext cx="73218" cy="87000"/>
          </a:xfrm>
          <a:prstGeom prst="triangl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6" name="Isosceles Triangle 95"/>
          <p:cNvSpPr/>
          <p:nvPr/>
        </p:nvSpPr>
        <p:spPr>
          <a:xfrm>
            <a:off x="5876636" y="3549878"/>
            <a:ext cx="73218" cy="87000"/>
          </a:xfrm>
          <a:prstGeom prst="triangl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7" name="TextBox 96"/>
          <p:cNvSpPr txBox="1"/>
          <p:nvPr/>
        </p:nvSpPr>
        <p:spPr>
          <a:xfrm>
            <a:off x="7765463" y="3932710"/>
            <a:ext cx="497693" cy="276999"/>
          </a:xfrm>
          <a:prstGeom prst="rect">
            <a:avLst/>
          </a:prstGeom>
          <a:noFill/>
        </p:spPr>
        <p:txBody>
          <a:bodyPr wrap="square" rtlCol="0">
            <a:spAutoFit/>
          </a:bodyPr>
          <a:lstStyle/>
          <a:p>
            <a:r>
              <a:rPr lang="en-US" sz="1200" dirty="0">
                <a:solidFill>
                  <a:schemeClr val="bg2"/>
                </a:solidFill>
              </a:rPr>
              <a:t>19</a:t>
            </a:r>
          </a:p>
        </p:txBody>
      </p:sp>
      <p:cxnSp>
        <p:nvCxnSpPr>
          <p:cNvPr id="98" name="Straight Connector 97"/>
          <p:cNvCxnSpPr/>
          <p:nvPr/>
        </p:nvCxnSpPr>
        <p:spPr>
          <a:xfrm rot="-540000" flipV="1">
            <a:off x="5337672" y="3396248"/>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2909710" y="3914927"/>
            <a:ext cx="352357" cy="246221"/>
          </a:xfrm>
          <a:prstGeom prst="rect">
            <a:avLst/>
          </a:prstGeom>
          <a:noFill/>
          <a:ln>
            <a:noFill/>
          </a:ln>
        </p:spPr>
        <p:txBody>
          <a:bodyPr wrap="square" rtlCol="0">
            <a:spAutoFit/>
          </a:bodyPr>
          <a:lstStyle/>
          <a:p>
            <a:r>
              <a:rPr lang="en-US" sz="1000" dirty="0">
                <a:solidFill>
                  <a:schemeClr val="bg2"/>
                </a:solidFill>
              </a:rPr>
              <a:t>11</a:t>
            </a:r>
          </a:p>
        </p:txBody>
      </p:sp>
      <p:sp>
        <p:nvSpPr>
          <p:cNvPr id="99" name="TextBox 98"/>
          <p:cNvSpPr txBox="1"/>
          <p:nvPr/>
        </p:nvSpPr>
        <p:spPr>
          <a:xfrm>
            <a:off x="2953226" y="3581200"/>
            <a:ext cx="352357" cy="246221"/>
          </a:xfrm>
          <a:prstGeom prst="rect">
            <a:avLst/>
          </a:prstGeom>
          <a:noFill/>
          <a:ln>
            <a:noFill/>
          </a:ln>
        </p:spPr>
        <p:txBody>
          <a:bodyPr wrap="square" rtlCol="0">
            <a:spAutoFit/>
          </a:bodyPr>
          <a:lstStyle/>
          <a:p>
            <a:r>
              <a:rPr lang="en-US" sz="1000" dirty="0">
                <a:solidFill>
                  <a:schemeClr val="bg2"/>
                </a:solidFill>
              </a:rPr>
              <a:t>7</a:t>
            </a:r>
          </a:p>
        </p:txBody>
      </p:sp>
      <p:cxnSp>
        <p:nvCxnSpPr>
          <p:cNvPr id="100" name="Straight Connector 99"/>
          <p:cNvCxnSpPr/>
          <p:nvPr/>
        </p:nvCxnSpPr>
        <p:spPr>
          <a:xfrm rot="-540000" flipV="1">
            <a:off x="2676075" y="4371614"/>
            <a:ext cx="110637"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 flipV="1">
            <a:off x="2820086" y="4364623"/>
            <a:ext cx="110637"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 flipV="1">
            <a:off x="5867577" y="364092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 flipV="1">
            <a:off x="4082225" y="3980480"/>
            <a:ext cx="104225" cy="7260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4031466" y="3925090"/>
            <a:ext cx="497693" cy="276999"/>
          </a:xfrm>
          <a:prstGeom prst="rect">
            <a:avLst/>
          </a:prstGeom>
          <a:noFill/>
        </p:spPr>
        <p:txBody>
          <a:bodyPr wrap="square" rtlCol="0">
            <a:spAutoFit/>
          </a:bodyPr>
          <a:lstStyle/>
          <a:p>
            <a:r>
              <a:rPr lang="en-US" sz="1200" dirty="0">
                <a:solidFill>
                  <a:schemeClr val="bg2"/>
                </a:solidFill>
              </a:rPr>
              <a:t>17</a:t>
            </a:r>
          </a:p>
        </p:txBody>
      </p:sp>
      <p:cxnSp>
        <p:nvCxnSpPr>
          <p:cNvPr id="106" name="Straight Connector 105"/>
          <p:cNvCxnSpPr/>
          <p:nvPr/>
        </p:nvCxnSpPr>
        <p:spPr>
          <a:xfrm rot="-540000" flipV="1">
            <a:off x="5330097" y="347493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540000" flipV="1">
            <a:off x="7842561" y="4156865"/>
            <a:ext cx="84439" cy="7260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7771758" y="4097124"/>
            <a:ext cx="497693" cy="276999"/>
          </a:xfrm>
          <a:prstGeom prst="rect">
            <a:avLst/>
          </a:prstGeom>
          <a:noFill/>
        </p:spPr>
        <p:txBody>
          <a:bodyPr wrap="square" rtlCol="0">
            <a:spAutoFit/>
          </a:bodyPr>
          <a:lstStyle/>
          <a:p>
            <a:r>
              <a:rPr lang="en-US" sz="1200" dirty="0">
                <a:solidFill>
                  <a:schemeClr val="bg2"/>
                </a:solidFill>
              </a:rPr>
              <a:t>20</a:t>
            </a:r>
          </a:p>
        </p:txBody>
      </p:sp>
      <p:cxnSp>
        <p:nvCxnSpPr>
          <p:cNvPr id="110" name="Straight Connector 109"/>
          <p:cNvCxnSpPr/>
          <p:nvPr/>
        </p:nvCxnSpPr>
        <p:spPr>
          <a:xfrm rot="-540000" flipV="1">
            <a:off x="4110894" y="4158072"/>
            <a:ext cx="84439" cy="7260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11" name="Google Shape;70;p13"/>
          <p:cNvSpPr txBox="1"/>
          <p:nvPr/>
        </p:nvSpPr>
        <p:spPr>
          <a:xfrm>
            <a:off x="185479" y="1715710"/>
            <a:ext cx="9044987" cy="425168"/>
          </a:xfrm>
          <a:prstGeom prst="rect">
            <a:avLst/>
          </a:prstGeom>
          <a:noFill/>
          <a:ln>
            <a:noFill/>
          </a:ln>
        </p:spPr>
        <p:txBody>
          <a:bodyPr spcFirstLastPara="1" wrap="square" lIns="91425" tIns="91425" rIns="91425" bIns="91425" anchor="t" anchorCtr="0">
            <a:noAutofit/>
          </a:bodyPr>
          <a:lstStyle/>
          <a:p>
            <a:pPr lvl="0" indent="228600"/>
            <a:r>
              <a:rPr lang="en-US" sz="1600" dirty="0">
                <a:solidFill>
                  <a:srgbClr val="FF0000"/>
                </a:solidFill>
                <a:latin typeface="Roboto"/>
                <a:ea typeface="Roboto"/>
                <a:cs typeface="Roboto"/>
                <a:sym typeface="Roboto"/>
              </a:rPr>
              <a:t>The TIGERS have won the 1</a:t>
            </a:r>
            <a:r>
              <a:rPr lang="en-US" sz="1600" baseline="30000" dirty="0">
                <a:solidFill>
                  <a:srgbClr val="FF0000"/>
                </a:solidFill>
                <a:latin typeface="Roboto"/>
                <a:ea typeface="Roboto"/>
                <a:cs typeface="Roboto"/>
                <a:sym typeface="Roboto"/>
              </a:rPr>
              <a:t>st</a:t>
            </a:r>
            <a:r>
              <a:rPr lang="en-US" sz="1600" dirty="0">
                <a:solidFill>
                  <a:srgbClr val="FF0000"/>
                </a:solidFill>
                <a:latin typeface="Roboto"/>
                <a:ea typeface="Roboto"/>
                <a:cs typeface="Roboto"/>
                <a:sym typeface="Roboto"/>
              </a:rPr>
              <a:t> set and we’ll enter the 25-20 score at the top of page 1</a:t>
            </a:r>
          </a:p>
        </p:txBody>
      </p:sp>
      <p:sp>
        <p:nvSpPr>
          <p:cNvPr id="114" name="TextBox 113"/>
          <p:cNvSpPr txBox="1"/>
          <p:nvPr/>
        </p:nvSpPr>
        <p:spPr>
          <a:xfrm>
            <a:off x="3095666" y="3966659"/>
            <a:ext cx="352357" cy="246221"/>
          </a:xfrm>
          <a:prstGeom prst="rect">
            <a:avLst/>
          </a:prstGeom>
          <a:noFill/>
          <a:ln>
            <a:noFill/>
          </a:ln>
        </p:spPr>
        <p:txBody>
          <a:bodyPr wrap="square" rtlCol="0">
            <a:spAutoFit/>
          </a:bodyPr>
          <a:lstStyle/>
          <a:p>
            <a:r>
              <a:rPr lang="en-US" sz="1000" dirty="0">
                <a:solidFill>
                  <a:schemeClr val="bg2"/>
                </a:solidFill>
              </a:rPr>
              <a:t>3</a:t>
            </a:r>
          </a:p>
        </p:txBody>
      </p:sp>
      <p:sp>
        <p:nvSpPr>
          <p:cNvPr id="115" name="TextBox 114"/>
          <p:cNvSpPr txBox="1"/>
          <p:nvPr/>
        </p:nvSpPr>
        <p:spPr>
          <a:xfrm>
            <a:off x="3097013" y="3624035"/>
            <a:ext cx="352357" cy="246221"/>
          </a:xfrm>
          <a:prstGeom prst="rect">
            <a:avLst/>
          </a:prstGeom>
          <a:noFill/>
          <a:ln>
            <a:noFill/>
          </a:ln>
        </p:spPr>
        <p:txBody>
          <a:bodyPr wrap="square" rtlCol="0">
            <a:spAutoFit/>
          </a:bodyPr>
          <a:lstStyle/>
          <a:p>
            <a:r>
              <a:rPr lang="en-US" sz="1000" dirty="0">
                <a:solidFill>
                  <a:schemeClr val="bg2"/>
                </a:solidFill>
              </a:rPr>
              <a:t>2</a:t>
            </a:r>
          </a:p>
        </p:txBody>
      </p:sp>
      <p:cxnSp>
        <p:nvCxnSpPr>
          <p:cNvPr id="116" name="Straight Connector 115"/>
          <p:cNvCxnSpPr/>
          <p:nvPr/>
        </p:nvCxnSpPr>
        <p:spPr>
          <a:xfrm rot="-540000" flipV="1">
            <a:off x="2946149" y="4363360"/>
            <a:ext cx="110637"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 flipV="1">
            <a:off x="3081720" y="4373894"/>
            <a:ext cx="110637"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 flipV="1">
            <a:off x="5881273" y="3732244"/>
            <a:ext cx="84439" cy="7260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 flipV="1">
            <a:off x="5322725" y="3560237"/>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540000" flipV="1">
            <a:off x="5341067" y="3645795"/>
            <a:ext cx="121701"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4031466" y="4100082"/>
            <a:ext cx="497693" cy="276999"/>
          </a:xfrm>
          <a:prstGeom prst="rect">
            <a:avLst/>
          </a:prstGeom>
          <a:noFill/>
        </p:spPr>
        <p:txBody>
          <a:bodyPr wrap="square" rtlCol="0">
            <a:spAutoFit/>
          </a:bodyPr>
          <a:lstStyle/>
          <a:p>
            <a:r>
              <a:rPr lang="en-US" sz="1200" dirty="0">
                <a:solidFill>
                  <a:schemeClr val="bg2"/>
                </a:solidFill>
              </a:rPr>
              <a:t>20</a:t>
            </a:r>
          </a:p>
        </p:txBody>
      </p:sp>
      <p:cxnSp>
        <p:nvCxnSpPr>
          <p:cNvPr id="120" name="Straight Connector 119"/>
          <p:cNvCxnSpPr/>
          <p:nvPr/>
        </p:nvCxnSpPr>
        <p:spPr>
          <a:xfrm rot="-540000" flipV="1">
            <a:off x="6568421" y="4363357"/>
            <a:ext cx="110637"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6845438" y="3286668"/>
            <a:ext cx="290007" cy="246221"/>
          </a:xfrm>
          <a:prstGeom prst="rect">
            <a:avLst/>
          </a:prstGeom>
          <a:noFill/>
          <a:ln>
            <a:noFill/>
          </a:ln>
        </p:spPr>
        <p:txBody>
          <a:bodyPr wrap="square" rtlCol="0">
            <a:spAutoFit/>
          </a:bodyPr>
          <a:lstStyle/>
          <a:p>
            <a:r>
              <a:rPr lang="en-US" sz="1000" dirty="0">
                <a:solidFill>
                  <a:schemeClr val="bg2"/>
                </a:solidFill>
              </a:rPr>
              <a:t>8</a:t>
            </a:r>
          </a:p>
        </p:txBody>
      </p:sp>
      <p:cxnSp>
        <p:nvCxnSpPr>
          <p:cNvPr id="122" name="Straight Connector 121"/>
          <p:cNvCxnSpPr/>
          <p:nvPr/>
        </p:nvCxnSpPr>
        <p:spPr>
          <a:xfrm rot="-540000" flipV="1">
            <a:off x="8041530" y="3292302"/>
            <a:ext cx="75566" cy="801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 flipV="1">
            <a:off x="5875504" y="3801976"/>
            <a:ext cx="84439" cy="7260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 flipV="1">
            <a:off x="5867593" y="3910626"/>
            <a:ext cx="84439" cy="7260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540000" flipV="1">
            <a:off x="5868759" y="3987327"/>
            <a:ext cx="84439" cy="7260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540000" flipV="1">
            <a:off x="5995992" y="3057546"/>
            <a:ext cx="84439" cy="7260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7463419" y="2416225"/>
            <a:ext cx="399150" cy="400110"/>
          </a:xfrm>
          <a:prstGeom prst="rect">
            <a:avLst/>
          </a:prstGeom>
          <a:noFill/>
          <a:ln>
            <a:noFill/>
          </a:ln>
        </p:spPr>
        <p:txBody>
          <a:bodyPr wrap="square" rtlCol="0">
            <a:spAutoFit/>
          </a:bodyPr>
          <a:lstStyle/>
          <a:p>
            <a:r>
              <a:rPr lang="en-US" sz="1000" dirty="0">
                <a:solidFill>
                  <a:srgbClr val="FF0000"/>
                </a:solidFill>
              </a:rPr>
              <a:t>25 20</a:t>
            </a:r>
          </a:p>
        </p:txBody>
      </p:sp>
      <p:sp>
        <p:nvSpPr>
          <p:cNvPr id="126" name="TextBox 125"/>
          <p:cNvSpPr txBox="1"/>
          <p:nvPr/>
        </p:nvSpPr>
        <p:spPr>
          <a:xfrm>
            <a:off x="7969858" y="3251079"/>
            <a:ext cx="497693" cy="276999"/>
          </a:xfrm>
          <a:prstGeom prst="rect">
            <a:avLst/>
          </a:prstGeom>
          <a:noFill/>
        </p:spPr>
        <p:txBody>
          <a:bodyPr wrap="square" rtlCol="0">
            <a:spAutoFit/>
          </a:bodyPr>
          <a:lstStyle/>
          <a:p>
            <a:r>
              <a:rPr lang="en-US" sz="1200" dirty="0">
                <a:solidFill>
                  <a:srgbClr val="FF0000"/>
                </a:solidFill>
              </a:rPr>
              <a:t>25</a:t>
            </a:r>
          </a:p>
        </p:txBody>
      </p:sp>
      <p:sp>
        <p:nvSpPr>
          <p:cNvPr id="6" name="Oval 5"/>
          <p:cNvSpPr/>
          <p:nvPr/>
        </p:nvSpPr>
        <p:spPr>
          <a:xfrm>
            <a:off x="8025358" y="3284352"/>
            <a:ext cx="226474" cy="2036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4084254" y="4141479"/>
            <a:ext cx="226474" cy="2036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27"/>
          <p:cNvSpPr txBox="1"/>
          <p:nvPr/>
        </p:nvSpPr>
        <p:spPr>
          <a:xfrm>
            <a:off x="5106789" y="4096105"/>
            <a:ext cx="609012" cy="276999"/>
          </a:xfrm>
          <a:prstGeom prst="rect">
            <a:avLst/>
          </a:prstGeom>
          <a:noFill/>
          <a:ln>
            <a:noFill/>
          </a:ln>
        </p:spPr>
        <p:txBody>
          <a:bodyPr wrap="square" rtlCol="0">
            <a:spAutoFit/>
          </a:bodyPr>
          <a:lstStyle/>
          <a:p>
            <a:r>
              <a:rPr lang="en-US" sz="1200" dirty="0">
                <a:solidFill>
                  <a:schemeClr val="bg2"/>
                </a:solidFill>
              </a:rPr>
              <a:t>20 24</a:t>
            </a:r>
          </a:p>
        </p:txBody>
      </p:sp>
      <p:sp>
        <p:nvSpPr>
          <p:cNvPr id="129" name="Google Shape;70;p13"/>
          <p:cNvSpPr txBox="1"/>
          <p:nvPr/>
        </p:nvSpPr>
        <p:spPr>
          <a:xfrm>
            <a:off x="2545811" y="4677449"/>
            <a:ext cx="5923468" cy="425168"/>
          </a:xfrm>
          <a:prstGeom prst="rect">
            <a:avLst/>
          </a:prstGeom>
          <a:noFill/>
          <a:ln>
            <a:noFill/>
          </a:ln>
        </p:spPr>
        <p:txBody>
          <a:bodyPr spcFirstLastPara="1" wrap="square" lIns="91425" tIns="91425" rIns="91425" bIns="91425" anchor="t" anchorCtr="0">
            <a:noAutofit/>
          </a:bodyPr>
          <a:lstStyle/>
          <a:p>
            <a:pPr lvl="0" indent="228600"/>
            <a:r>
              <a:rPr lang="en-US" sz="1600" dirty="0">
                <a:solidFill>
                  <a:srgbClr val="FF0000"/>
                </a:solidFill>
                <a:latin typeface="Roboto"/>
                <a:ea typeface="Roboto"/>
                <a:cs typeface="Roboto"/>
                <a:sym typeface="Roboto"/>
              </a:rPr>
              <a:t>Any unscored points, for both teams, will be lined through</a:t>
            </a:r>
          </a:p>
        </p:txBody>
      </p:sp>
      <p:cxnSp>
        <p:nvCxnSpPr>
          <p:cNvPr id="10" name="Straight Connector 9"/>
          <p:cNvCxnSpPr/>
          <p:nvPr/>
        </p:nvCxnSpPr>
        <p:spPr>
          <a:xfrm flipH="1">
            <a:off x="5383575" y="3755535"/>
            <a:ext cx="6937" cy="29419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5518279" y="3050756"/>
            <a:ext cx="6937" cy="101563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6031406" y="3173191"/>
            <a:ext cx="6937" cy="89100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451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500"/>
                                  </p:stCondLst>
                                  <p:childTnLst>
                                    <p:set>
                                      <p:cBhvr>
                                        <p:cTn id="6" dur="1" fill="hold">
                                          <p:stCondLst>
                                            <p:cond delay="0"/>
                                          </p:stCondLst>
                                        </p:cTn>
                                        <p:tgtEl>
                                          <p:spTgt spid="75">
                                            <p:txEl>
                                              <p:pRg st="1" end="1"/>
                                            </p:txEl>
                                          </p:spTgt>
                                        </p:tgtEl>
                                        <p:attrNameLst>
                                          <p:attrName>style.visibility</p:attrName>
                                        </p:attrNameLst>
                                      </p:cBhvr>
                                      <p:to>
                                        <p:strVal val="visible"/>
                                      </p:to>
                                    </p:set>
                                    <p:animEffect transition="in" filter="randombar(horizontal)">
                                      <p:cBhvr>
                                        <p:cTn id="7" dur="1000"/>
                                        <p:tgtEl>
                                          <p:spTgt spid="75">
                                            <p:txEl>
                                              <p:pRg st="1" end="1"/>
                                            </p:txEl>
                                          </p:spTgt>
                                        </p:tgtEl>
                                      </p:cBhvr>
                                    </p:animEffect>
                                  </p:childTnLst>
                                </p:cTn>
                              </p:par>
                            </p:childTnLst>
                          </p:cTn>
                        </p:par>
                        <p:par>
                          <p:cTn id="8" fill="hold">
                            <p:stCondLst>
                              <p:cond delay="1500"/>
                            </p:stCondLst>
                            <p:childTnLst>
                              <p:par>
                                <p:cTn id="9" presetID="45" presetClass="entr" presetSubtype="0" fill="hold" grpId="0" nodeType="afterEffect">
                                  <p:stCondLst>
                                    <p:cond delay="250"/>
                                  </p:stCondLst>
                                  <p:childTnLst>
                                    <p:set>
                                      <p:cBhvr>
                                        <p:cTn id="10" dur="1" fill="hold">
                                          <p:stCondLst>
                                            <p:cond delay="0"/>
                                          </p:stCondLst>
                                        </p:cTn>
                                        <p:tgtEl>
                                          <p:spTgt spid="126"/>
                                        </p:tgtEl>
                                        <p:attrNameLst>
                                          <p:attrName>style.visibility</p:attrName>
                                        </p:attrNameLst>
                                      </p:cBhvr>
                                      <p:to>
                                        <p:strVal val="visible"/>
                                      </p:to>
                                    </p:set>
                                    <p:animEffect transition="in" filter="fade">
                                      <p:cBhvr>
                                        <p:cTn id="11" dur="2250"/>
                                        <p:tgtEl>
                                          <p:spTgt spid="126"/>
                                        </p:tgtEl>
                                      </p:cBhvr>
                                    </p:animEffect>
                                    <p:anim calcmode="lin" valueType="num">
                                      <p:cBhvr>
                                        <p:cTn id="12" dur="2250" fill="hold"/>
                                        <p:tgtEl>
                                          <p:spTgt spid="126"/>
                                        </p:tgtEl>
                                        <p:attrNameLst>
                                          <p:attrName>ppt_w</p:attrName>
                                        </p:attrNameLst>
                                      </p:cBhvr>
                                      <p:tavLst>
                                        <p:tav tm="0" fmla="#ppt_w*sin(2.5*pi*$)">
                                          <p:val>
                                            <p:fltVal val="0"/>
                                          </p:val>
                                        </p:tav>
                                        <p:tav tm="100000">
                                          <p:val>
                                            <p:fltVal val="1"/>
                                          </p:val>
                                        </p:tav>
                                      </p:tavLst>
                                    </p:anim>
                                    <p:anim calcmode="lin" valueType="num">
                                      <p:cBhvr>
                                        <p:cTn id="13" dur="2250" fill="hold"/>
                                        <p:tgtEl>
                                          <p:spTgt spid="126"/>
                                        </p:tgtEl>
                                        <p:attrNameLst>
                                          <p:attrName>ppt_h</p:attrName>
                                        </p:attrNameLst>
                                      </p:cBhvr>
                                      <p:tavLst>
                                        <p:tav tm="0">
                                          <p:val>
                                            <p:strVal val="#ppt_h"/>
                                          </p:val>
                                        </p:tav>
                                        <p:tav tm="100000">
                                          <p:val>
                                            <p:strVal val="#ppt_h"/>
                                          </p:val>
                                        </p:tav>
                                      </p:tavLst>
                                    </p:anim>
                                  </p:childTnLst>
                                </p:cTn>
                              </p:par>
                              <p:par>
                                <p:cTn id="14" presetID="26" presetClass="entr" presetSubtype="0" fill="hold" grpId="0" nodeType="withEffect">
                                  <p:stCondLst>
                                    <p:cond delay="200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80">
                                          <p:stCondLst>
                                            <p:cond delay="0"/>
                                          </p:stCondLst>
                                        </p:cTn>
                                        <p:tgtEl>
                                          <p:spTgt spid="6"/>
                                        </p:tgtEl>
                                      </p:cBhvr>
                                    </p:animEffect>
                                    <p:anim calcmode="lin" valueType="num">
                                      <p:cBhvr>
                                        <p:cTn id="1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2" dur="26">
                                          <p:stCondLst>
                                            <p:cond delay="650"/>
                                          </p:stCondLst>
                                        </p:cTn>
                                        <p:tgtEl>
                                          <p:spTgt spid="6"/>
                                        </p:tgtEl>
                                      </p:cBhvr>
                                      <p:to x="100000" y="60000"/>
                                    </p:animScale>
                                    <p:animScale>
                                      <p:cBhvr>
                                        <p:cTn id="23" dur="166" decel="50000">
                                          <p:stCondLst>
                                            <p:cond delay="676"/>
                                          </p:stCondLst>
                                        </p:cTn>
                                        <p:tgtEl>
                                          <p:spTgt spid="6"/>
                                        </p:tgtEl>
                                      </p:cBhvr>
                                      <p:to x="100000" y="100000"/>
                                    </p:animScale>
                                    <p:animScale>
                                      <p:cBhvr>
                                        <p:cTn id="24" dur="26">
                                          <p:stCondLst>
                                            <p:cond delay="1312"/>
                                          </p:stCondLst>
                                        </p:cTn>
                                        <p:tgtEl>
                                          <p:spTgt spid="6"/>
                                        </p:tgtEl>
                                      </p:cBhvr>
                                      <p:to x="100000" y="80000"/>
                                    </p:animScale>
                                    <p:animScale>
                                      <p:cBhvr>
                                        <p:cTn id="25" dur="166" decel="50000">
                                          <p:stCondLst>
                                            <p:cond delay="1338"/>
                                          </p:stCondLst>
                                        </p:cTn>
                                        <p:tgtEl>
                                          <p:spTgt spid="6"/>
                                        </p:tgtEl>
                                      </p:cBhvr>
                                      <p:to x="100000" y="100000"/>
                                    </p:animScale>
                                    <p:animScale>
                                      <p:cBhvr>
                                        <p:cTn id="26" dur="26">
                                          <p:stCondLst>
                                            <p:cond delay="1642"/>
                                          </p:stCondLst>
                                        </p:cTn>
                                        <p:tgtEl>
                                          <p:spTgt spid="6"/>
                                        </p:tgtEl>
                                      </p:cBhvr>
                                      <p:to x="100000" y="90000"/>
                                    </p:animScale>
                                    <p:animScale>
                                      <p:cBhvr>
                                        <p:cTn id="27" dur="166" decel="50000">
                                          <p:stCondLst>
                                            <p:cond delay="1668"/>
                                          </p:stCondLst>
                                        </p:cTn>
                                        <p:tgtEl>
                                          <p:spTgt spid="6"/>
                                        </p:tgtEl>
                                      </p:cBhvr>
                                      <p:to x="100000" y="100000"/>
                                    </p:animScale>
                                    <p:animScale>
                                      <p:cBhvr>
                                        <p:cTn id="28" dur="26">
                                          <p:stCondLst>
                                            <p:cond delay="1808"/>
                                          </p:stCondLst>
                                        </p:cTn>
                                        <p:tgtEl>
                                          <p:spTgt spid="6"/>
                                        </p:tgtEl>
                                      </p:cBhvr>
                                      <p:to x="100000" y="95000"/>
                                    </p:animScale>
                                    <p:animScale>
                                      <p:cBhvr>
                                        <p:cTn id="29" dur="166" decel="50000">
                                          <p:stCondLst>
                                            <p:cond delay="1834"/>
                                          </p:stCondLst>
                                        </p:cTn>
                                        <p:tgtEl>
                                          <p:spTgt spid="6"/>
                                        </p:tgtEl>
                                      </p:cBhvr>
                                      <p:to x="100000" y="100000"/>
                                    </p:animScale>
                                  </p:childTnLst>
                                </p:cTn>
                              </p:par>
                              <p:par>
                                <p:cTn id="30" presetID="26" presetClass="entr" presetSubtype="0" fill="hold" grpId="0" nodeType="withEffect">
                                  <p:stCondLst>
                                    <p:cond delay="2000"/>
                                  </p:stCondLst>
                                  <p:childTnLst>
                                    <p:set>
                                      <p:cBhvr>
                                        <p:cTn id="31" dur="1" fill="hold">
                                          <p:stCondLst>
                                            <p:cond delay="0"/>
                                          </p:stCondLst>
                                        </p:cTn>
                                        <p:tgtEl>
                                          <p:spTgt spid="127"/>
                                        </p:tgtEl>
                                        <p:attrNameLst>
                                          <p:attrName>style.visibility</p:attrName>
                                        </p:attrNameLst>
                                      </p:cBhvr>
                                      <p:to>
                                        <p:strVal val="visible"/>
                                      </p:to>
                                    </p:set>
                                    <p:animEffect transition="in" filter="wipe(down)">
                                      <p:cBhvr>
                                        <p:cTn id="32" dur="580">
                                          <p:stCondLst>
                                            <p:cond delay="0"/>
                                          </p:stCondLst>
                                        </p:cTn>
                                        <p:tgtEl>
                                          <p:spTgt spid="127"/>
                                        </p:tgtEl>
                                      </p:cBhvr>
                                    </p:animEffect>
                                    <p:anim calcmode="lin" valueType="num">
                                      <p:cBhvr>
                                        <p:cTn id="33" dur="1822" tmFilter="0,0; 0.14,0.36; 0.43,0.73; 0.71,0.91; 1.0,1.0">
                                          <p:stCondLst>
                                            <p:cond delay="0"/>
                                          </p:stCondLst>
                                        </p:cTn>
                                        <p:tgtEl>
                                          <p:spTgt spid="127"/>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7"/>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7"/>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7"/>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7"/>
                                        </p:tgtEl>
                                        <p:attrNameLst>
                                          <p:attrName>ppt_y</p:attrName>
                                        </p:attrNameLst>
                                      </p:cBhvr>
                                      <p:tavLst>
                                        <p:tav tm="0" fmla="#ppt_y-sin(pi*$)/81">
                                          <p:val>
                                            <p:fltVal val="0"/>
                                          </p:val>
                                        </p:tav>
                                        <p:tav tm="100000">
                                          <p:val>
                                            <p:fltVal val="1"/>
                                          </p:val>
                                        </p:tav>
                                      </p:tavLst>
                                    </p:anim>
                                    <p:animScale>
                                      <p:cBhvr>
                                        <p:cTn id="38" dur="26">
                                          <p:stCondLst>
                                            <p:cond delay="650"/>
                                          </p:stCondLst>
                                        </p:cTn>
                                        <p:tgtEl>
                                          <p:spTgt spid="127"/>
                                        </p:tgtEl>
                                      </p:cBhvr>
                                      <p:to x="100000" y="60000"/>
                                    </p:animScale>
                                    <p:animScale>
                                      <p:cBhvr>
                                        <p:cTn id="39" dur="166" decel="50000">
                                          <p:stCondLst>
                                            <p:cond delay="676"/>
                                          </p:stCondLst>
                                        </p:cTn>
                                        <p:tgtEl>
                                          <p:spTgt spid="127"/>
                                        </p:tgtEl>
                                      </p:cBhvr>
                                      <p:to x="100000" y="100000"/>
                                    </p:animScale>
                                    <p:animScale>
                                      <p:cBhvr>
                                        <p:cTn id="40" dur="26">
                                          <p:stCondLst>
                                            <p:cond delay="1312"/>
                                          </p:stCondLst>
                                        </p:cTn>
                                        <p:tgtEl>
                                          <p:spTgt spid="127"/>
                                        </p:tgtEl>
                                      </p:cBhvr>
                                      <p:to x="100000" y="80000"/>
                                    </p:animScale>
                                    <p:animScale>
                                      <p:cBhvr>
                                        <p:cTn id="41" dur="166" decel="50000">
                                          <p:stCondLst>
                                            <p:cond delay="1338"/>
                                          </p:stCondLst>
                                        </p:cTn>
                                        <p:tgtEl>
                                          <p:spTgt spid="127"/>
                                        </p:tgtEl>
                                      </p:cBhvr>
                                      <p:to x="100000" y="100000"/>
                                    </p:animScale>
                                    <p:animScale>
                                      <p:cBhvr>
                                        <p:cTn id="42" dur="26">
                                          <p:stCondLst>
                                            <p:cond delay="1642"/>
                                          </p:stCondLst>
                                        </p:cTn>
                                        <p:tgtEl>
                                          <p:spTgt spid="127"/>
                                        </p:tgtEl>
                                      </p:cBhvr>
                                      <p:to x="100000" y="90000"/>
                                    </p:animScale>
                                    <p:animScale>
                                      <p:cBhvr>
                                        <p:cTn id="43" dur="166" decel="50000">
                                          <p:stCondLst>
                                            <p:cond delay="1668"/>
                                          </p:stCondLst>
                                        </p:cTn>
                                        <p:tgtEl>
                                          <p:spTgt spid="127"/>
                                        </p:tgtEl>
                                      </p:cBhvr>
                                      <p:to x="100000" y="100000"/>
                                    </p:animScale>
                                    <p:animScale>
                                      <p:cBhvr>
                                        <p:cTn id="44" dur="26">
                                          <p:stCondLst>
                                            <p:cond delay="1808"/>
                                          </p:stCondLst>
                                        </p:cTn>
                                        <p:tgtEl>
                                          <p:spTgt spid="127"/>
                                        </p:tgtEl>
                                      </p:cBhvr>
                                      <p:to x="100000" y="95000"/>
                                    </p:animScale>
                                    <p:animScale>
                                      <p:cBhvr>
                                        <p:cTn id="45" dur="166" decel="50000">
                                          <p:stCondLst>
                                            <p:cond delay="1834"/>
                                          </p:stCondLst>
                                        </p:cTn>
                                        <p:tgtEl>
                                          <p:spTgt spid="127"/>
                                        </p:tgtEl>
                                      </p:cBhvr>
                                      <p:to x="100000" y="100000"/>
                                    </p:animScale>
                                  </p:childTnLst>
                                </p:cTn>
                              </p:par>
                            </p:childTnLst>
                          </p:cTn>
                        </p:par>
                        <p:par>
                          <p:cTn id="46" fill="hold">
                            <p:stCondLst>
                              <p:cond delay="5500"/>
                            </p:stCondLst>
                            <p:childTnLst>
                              <p:par>
                                <p:cTn id="47" presetID="42" presetClass="entr" presetSubtype="0" fill="hold" grpId="0" nodeType="afterEffect">
                                  <p:stCondLst>
                                    <p:cond delay="500"/>
                                  </p:stCondLst>
                                  <p:childTnLst>
                                    <p:set>
                                      <p:cBhvr>
                                        <p:cTn id="48" dur="1" fill="hold">
                                          <p:stCondLst>
                                            <p:cond delay="0"/>
                                          </p:stCondLst>
                                        </p:cTn>
                                        <p:tgtEl>
                                          <p:spTgt spid="129"/>
                                        </p:tgtEl>
                                        <p:attrNameLst>
                                          <p:attrName>style.visibility</p:attrName>
                                        </p:attrNameLst>
                                      </p:cBhvr>
                                      <p:to>
                                        <p:strVal val="visible"/>
                                      </p:to>
                                    </p:set>
                                    <p:animEffect transition="in" filter="fade">
                                      <p:cBhvr>
                                        <p:cTn id="49" dur="1000"/>
                                        <p:tgtEl>
                                          <p:spTgt spid="129"/>
                                        </p:tgtEl>
                                      </p:cBhvr>
                                    </p:animEffect>
                                    <p:anim calcmode="lin" valueType="num">
                                      <p:cBhvr>
                                        <p:cTn id="50" dur="1000" fill="hold"/>
                                        <p:tgtEl>
                                          <p:spTgt spid="129"/>
                                        </p:tgtEl>
                                        <p:attrNameLst>
                                          <p:attrName>ppt_x</p:attrName>
                                        </p:attrNameLst>
                                      </p:cBhvr>
                                      <p:tavLst>
                                        <p:tav tm="0">
                                          <p:val>
                                            <p:strVal val="#ppt_x"/>
                                          </p:val>
                                        </p:tav>
                                        <p:tav tm="100000">
                                          <p:val>
                                            <p:strVal val="#ppt_x"/>
                                          </p:val>
                                        </p:tav>
                                      </p:tavLst>
                                    </p:anim>
                                    <p:anim calcmode="lin" valueType="num">
                                      <p:cBhvr>
                                        <p:cTn id="51" dur="1000" fill="hold"/>
                                        <p:tgtEl>
                                          <p:spTgt spid="129"/>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1" presetClass="entr" presetSubtype="8" fill="hold" nodeType="afterEffect">
                                  <p:stCondLst>
                                    <p:cond delay="3250"/>
                                  </p:stCondLst>
                                  <p:childTnLst>
                                    <p:set>
                                      <p:cBhvr>
                                        <p:cTn id="54" dur="1" fill="hold">
                                          <p:stCondLst>
                                            <p:cond delay="0"/>
                                          </p:stCondLst>
                                        </p:cTn>
                                        <p:tgtEl>
                                          <p:spTgt spid="75">
                                            <p:txEl>
                                              <p:pRg st="3" end="3"/>
                                            </p:txEl>
                                          </p:spTgt>
                                        </p:tgtEl>
                                        <p:attrNameLst>
                                          <p:attrName>style.visibility</p:attrName>
                                        </p:attrNameLst>
                                      </p:cBhvr>
                                      <p:to>
                                        <p:strVal val="visible"/>
                                      </p:to>
                                    </p:set>
                                    <p:animEffect transition="in" filter="wheel(8)">
                                      <p:cBhvr>
                                        <p:cTn id="55" dur="1500"/>
                                        <p:tgtEl>
                                          <p:spTgt spid="75">
                                            <p:txEl>
                                              <p:pRg st="3" end="3"/>
                                            </p:txEl>
                                          </p:spTgt>
                                        </p:tgtEl>
                                      </p:cBhvr>
                                    </p:animEffect>
                                  </p:childTnLst>
                                </p:cTn>
                              </p:par>
                              <p:par>
                                <p:cTn id="56" presetID="42" presetClass="entr" presetSubtype="0" fill="hold" nodeType="withEffect">
                                  <p:stCondLst>
                                    <p:cond delay="50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1000"/>
                                        <p:tgtEl>
                                          <p:spTgt spid="10"/>
                                        </p:tgtEl>
                                      </p:cBhvr>
                                    </p:animEffect>
                                    <p:anim calcmode="lin" valueType="num">
                                      <p:cBhvr>
                                        <p:cTn id="59" dur="1000" fill="hold"/>
                                        <p:tgtEl>
                                          <p:spTgt spid="10"/>
                                        </p:tgtEl>
                                        <p:attrNameLst>
                                          <p:attrName>ppt_x</p:attrName>
                                        </p:attrNameLst>
                                      </p:cBhvr>
                                      <p:tavLst>
                                        <p:tav tm="0">
                                          <p:val>
                                            <p:strVal val="#ppt_x"/>
                                          </p:val>
                                        </p:tav>
                                        <p:tav tm="100000">
                                          <p:val>
                                            <p:strVal val="#ppt_x"/>
                                          </p:val>
                                        </p:tav>
                                      </p:tavLst>
                                    </p:anim>
                                    <p:anim calcmode="lin" valueType="num">
                                      <p:cBhvr>
                                        <p:cTn id="60" dur="1000" fill="hold"/>
                                        <p:tgtEl>
                                          <p:spTgt spid="10"/>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500"/>
                                  </p:stCondLst>
                                  <p:childTnLst>
                                    <p:set>
                                      <p:cBhvr>
                                        <p:cTn id="62" dur="1" fill="hold">
                                          <p:stCondLst>
                                            <p:cond delay="0"/>
                                          </p:stCondLst>
                                        </p:cTn>
                                        <p:tgtEl>
                                          <p:spTgt spid="130"/>
                                        </p:tgtEl>
                                        <p:attrNameLst>
                                          <p:attrName>style.visibility</p:attrName>
                                        </p:attrNameLst>
                                      </p:cBhvr>
                                      <p:to>
                                        <p:strVal val="visible"/>
                                      </p:to>
                                    </p:set>
                                    <p:animEffect transition="in" filter="fade">
                                      <p:cBhvr>
                                        <p:cTn id="63" dur="1000"/>
                                        <p:tgtEl>
                                          <p:spTgt spid="130"/>
                                        </p:tgtEl>
                                      </p:cBhvr>
                                    </p:animEffect>
                                    <p:anim calcmode="lin" valueType="num">
                                      <p:cBhvr>
                                        <p:cTn id="64" dur="1000" fill="hold"/>
                                        <p:tgtEl>
                                          <p:spTgt spid="130"/>
                                        </p:tgtEl>
                                        <p:attrNameLst>
                                          <p:attrName>ppt_x</p:attrName>
                                        </p:attrNameLst>
                                      </p:cBhvr>
                                      <p:tavLst>
                                        <p:tav tm="0">
                                          <p:val>
                                            <p:strVal val="#ppt_x"/>
                                          </p:val>
                                        </p:tav>
                                        <p:tav tm="100000">
                                          <p:val>
                                            <p:strVal val="#ppt_x"/>
                                          </p:val>
                                        </p:tav>
                                      </p:tavLst>
                                    </p:anim>
                                    <p:anim calcmode="lin" valueType="num">
                                      <p:cBhvr>
                                        <p:cTn id="65" dur="1000" fill="hold"/>
                                        <p:tgtEl>
                                          <p:spTgt spid="130"/>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500"/>
                                  </p:stCondLst>
                                  <p:childTnLst>
                                    <p:set>
                                      <p:cBhvr>
                                        <p:cTn id="67" dur="1" fill="hold">
                                          <p:stCondLst>
                                            <p:cond delay="0"/>
                                          </p:stCondLst>
                                        </p:cTn>
                                        <p:tgtEl>
                                          <p:spTgt spid="131"/>
                                        </p:tgtEl>
                                        <p:attrNameLst>
                                          <p:attrName>style.visibility</p:attrName>
                                        </p:attrNameLst>
                                      </p:cBhvr>
                                      <p:to>
                                        <p:strVal val="visible"/>
                                      </p:to>
                                    </p:set>
                                    <p:animEffect transition="in" filter="fade">
                                      <p:cBhvr>
                                        <p:cTn id="68" dur="1000"/>
                                        <p:tgtEl>
                                          <p:spTgt spid="131"/>
                                        </p:tgtEl>
                                      </p:cBhvr>
                                    </p:animEffect>
                                    <p:anim calcmode="lin" valueType="num">
                                      <p:cBhvr>
                                        <p:cTn id="69" dur="1000" fill="hold"/>
                                        <p:tgtEl>
                                          <p:spTgt spid="131"/>
                                        </p:tgtEl>
                                        <p:attrNameLst>
                                          <p:attrName>ppt_x</p:attrName>
                                        </p:attrNameLst>
                                      </p:cBhvr>
                                      <p:tavLst>
                                        <p:tav tm="0">
                                          <p:val>
                                            <p:strVal val="#ppt_x"/>
                                          </p:val>
                                        </p:tav>
                                        <p:tav tm="100000">
                                          <p:val>
                                            <p:strVal val="#ppt_x"/>
                                          </p:val>
                                        </p:tav>
                                      </p:tavLst>
                                    </p:anim>
                                    <p:anim calcmode="lin" valueType="num">
                                      <p:cBhvr>
                                        <p:cTn id="70" dur="1000" fill="hold"/>
                                        <p:tgtEl>
                                          <p:spTgt spid="131"/>
                                        </p:tgtEl>
                                        <p:attrNameLst>
                                          <p:attrName>ppt_y</p:attrName>
                                        </p:attrNameLst>
                                      </p:cBhvr>
                                      <p:tavLst>
                                        <p:tav tm="0">
                                          <p:val>
                                            <p:strVal val="#ppt_y+.1"/>
                                          </p:val>
                                        </p:tav>
                                        <p:tav tm="100000">
                                          <p:val>
                                            <p:strVal val="#ppt_y"/>
                                          </p:val>
                                        </p:tav>
                                      </p:tavLst>
                                    </p:anim>
                                  </p:childTnLst>
                                </p:cTn>
                              </p:par>
                            </p:childTnLst>
                          </p:cTn>
                        </p:par>
                        <p:par>
                          <p:cTn id="71" fill="hold">
                            <p:stCondLst>
                              <p:cond delay="11750"/>
                            </p:stCondLst>
                            <p:childTnLst>
                              <p:par>
                                <p:cTn id="72" presetID="2" presetClass="entr" presetSubtype="8" fill="hold" grpId="0" nodeType="afterEffect">
                                  <p:stCondLst>
                                    <p:cond delay="4000"/>
                                  </p:stCondLst>
                                  <p:childTnLst>
                                    <p:set>
                                      <p:cBhvr>
                                        <p:cTn id="73" dur="1" fill="hold">
                                          <p:stCondLst>
                                            <p:cond delay="0"/>
                                          </p:stCondLst>
                                        </p:cTn>
                                        <p:tgtEl>
                                          <p:spTgt spid="111"/>
                                        </p:tgtEl>
                                        <p:attrNameLst>
                                          <p:attrName>style.visibility</p:attrName>
                                        </p:attrNameLst>
                                      </p:cBhvr>
                                      <p:to>
                                        <p:strVal val="visible"/>
                                      </p:to>
                                    </p:set>
                                    <p:anim calcmode="lin" valueType="num">
                                      <p:cBhvr additive="base">
                                        <p:cTn id="74" dur="1250" fill="hold"/>
                                        <p:tgtEl>
                                          <p:spTgt spid="111"/>
                                        </p:tgtEl>
                                        <p:attrNameLst>
                                          <p:attrName>ppt_x</p:attrName>
                                        </p:attrNameLst>
                                      </p:cBhvr>
                                      <p:tavLst>
                                        <p:tav tm="0">
                                          <p:val>
                                            <p:strVal val="0-#ppt_w/2"/>
                                          </p:val>
                                        </p:tav>
                                        <p:tav tm="100000">
                                          <p:val>
                                            <p:strVal val="#ppt_x"/>
                                          </p:val>
                                        </p:tav>
                                      </p:tavLst>
                                    </p:anim>
                                    <p:anim calcmode="lin" valueType="num">
                                      <p:cBhvr additive="base">
                                        <p:cTn id="75" dur="1250" fill="hold"/>
                                        <p:tgtEl>
                                          <p:spTgt spid="111"/>
                                        </p:tgtEl>
                                        <p:attrNameLst>
                                          <p:attrName>ppt_y</p:attrName>
                                        </p:attrNameLst>
                                      </p:cBhvr>
                                      <p:tavLst>
                                        <p:tav tm="0">
                                          <p:val>
                                            <p:strVal val="#ppt_y"/>
                                          </p:val>
                                        </p:tav>
                                        <p:tav tm="100000">
                                          <p:val>
                                            <p:strVal val="#ppt_y"/>
                                          </p:val>
                                        </p:tav>
                                      </p:tavLst>
                                    </p:anim>
                                  </p:childTnLst>
                                </p:cTn>
                              </p:par>
                            </p:childTnLst>
                          </p:cTn>
                        </p:par>
                        <p:par>
                          <p:cTn id="76" fill="hold">
                            <p:stCondLst>
                              <p:cond delay="17000"/>
                            </p:stCondLst>
                            <p:childTnLst>
                              <p:par>
                                <p:cTn id="77" presetID="2" presetClass="entr" presetSubtype="8" fill="hold" grpId="0" nodeType="afterEffect">
                                  <p:stCondLst>
                                    <p:cond delay="0"/>
                                  </p:stCondLst>
                                  <p:childTnLst>
                                    <p:set>
                                      <p:cBhvr>
                                        <p:cTn id="78" dur="1" fill="hold">
                                          <p:stCondLst>
                                            <p:cond delay="0"/>
                                          </p:stCondLst>
                                        </p:cTn>
                                        <p:tgtEl>
                                          <p:spTgt spid="119"/>
                                        </p:tgtEl>
                                        <p:attrNameLst>
                                          <p:attrName>style.visibility</p:attrName>
                                        </p:attrNameLst>
                                      </p:cBhvr>
                                      <p:to>
                                        <p:strVal val="visible"/>
                                      </p:to>
                                    </p:set>
                                    <p:anim calcmode="lin" valueType="num">
                                      <p:cBhvr additive="base">
                                        <p:cTn id="79" dur="1250" fill="hold"/>
                                        <p:tgtEl>
                                          <p:spTgt spid="119"/>
                                        </p:tgtEl>
                                        <p:attrNameLst>
                                          <p:attrName>ppt_x</p:attrName>
                                        </p:attrNameLst>
                                      </p:cBhvr>
                                      <p:tavLst>
                                        <p:tav tm="0">
                                          <p:val>
                                            <p:strVal val="0-#ppt_w/2"/>
                                          </p:val>
                                        </p:tav>
                                        <p:tav tm="100000">
                                          <p:val>
                                            <p:strVal val="#ppt_x"/>
                                          </p:val>
                                        </p:tav>
                                      </p:tavLst>
                                    </p:anim>
                                    <p:anim calcmode="lin" valueType="num">
                                      <p:cBhvr additive="base">
                                        <p:cTn id="80" dur="1250" fill="hold"/>
                                        <p:tgtEl>
                                          <p:spTgt spid="119"/>
                                        </p:tgtEl>
                                        <p:attrNameLst>
                                          <p:attrName>ppt_y</p:attrName>
                                        </p:attrNameLst>
                                      </p:cBhvr>
                                      <p:tavLst>
                                        <p:tav tm="0">
                                          <p:val>
                                            <p:strVal val="#ppt_y"/>
                                          </p:val>
                                        </p:tav>
                                        <p:tav tm="100000">
                                          <p:val>
                                            <p:strVal val="#ppt_y"/>
                                          </p:val>
                                        </p:tav>
                                      </p:tavLst>
                                    </p:anim>
                                  </p:childTnLst>
                                </p:cTn>
                              </p:par>
                            </p:childTnLst>
                          </p:cTn>
                        </p:par>
                        <p:par>
                          <p:cTn id="81" fill="hold">
                            <p:stCondLst>
                              <p:cond delay="18250"/>
                            </p:stCondLst>
                            <p:childTnLst>
                              <p:par>
                                <p:cTn id="82" presetID="21" presetClass="entr" presetSubtype="8" fill="hold" nodeType="afterEffect">
                                  <p:stCondLst>
                                    <p:cond delay="1750"/>
                                  </p:stCondLst>
                                  <p:childTnLst>
                                    <p:set>
                                      <p:cBhvr>
                                        <p:cTn id="83" dur="1" fill="hold">
                                          <p:stCondLst>
                                            <p:cond delay="0"/>
                                          </p:stCondLst>
                                        </p:cTn>
                                        <p:tgtEl>
                                          <p:spTgt spid="75">
                                            <p:txEl>
                                              <p:pRg st="5" end="5"/>
                                            </p:txEl>
                                          </p:spTgt>
                                        </p:tgtEl>
                                        <p:attrNameLst>
                                          <p:attrName>style.visibility</p:attrName>
                                        </p:attrNameLst>
                                      </p:cBhvr>
                                      <p:to>
                                        <p:strVal val="visible"/>
                                      </p:to>
                                    </p:set>
                                    <p:animEffect transition="in" filter="wheel(8)">
                                      <p:cBhvr>
                                        <p:cTn id="84" dur="1250"/>
                                        <p:tgtEl>
                                          <p:spTgt spid="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9" grpId="0"/>
      <p:bldP spid="126" grpId="0"/>
      <p:bldP spid="6" grpId="0" animBg="1"/>
      <p:bldP spid="127" grpId="0" animBg="1"/>
      <p:bldP spid="1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sp>
        <p:nvSpPr>
          <p:cNvPr id="70" name="Google Shape;70;p13"/>
          <p:cNvSpPr txBox="1"/>
          <p:nvPr/>
        </p:nvSpPr>
        <p:spPr>
          <a:xfrm>
            <a:off x="3435049" y="1610685"/>
            <a:ext cx="5477100" cy="3405931"/>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None/>
            </a:pPr>
            <a:r>
              <a:rPr lang="en-US" sz="1600" dirty="0">
                <a:solidFill>
                  <a:srgbClr val="434343"/>
                </a:solidFill>
                <a:latin typeface="Roboto"/>
                <a:ea typeface="Roboto"/>
                <a:cs typeface="Roboto"/>
                <a:sym typeface="Roboto"/>
              </a:rPr>
              <a:t>If the ball hits the ceiling or other object hanging from the ceiling (i.e. basketball hoops) that are 15 feet in the air or higher, play may continue.  However, this contact has to be on the same side as the team playing the ball, and they must also have a player contact it again before it goes over.</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434343"/>
                </a:solidFill>
                <a:latin typeface="Roboto"/>
                <a:ea typeface="Roboto"/>
                <a:cs typeface="Roboto"/>
                <a:sym typeface="Roboto"/>
              </a:rPr>
              <a:t>If the ball hits an object less than 15 feet in the air, the rally is stopped.  The R1 will award a reply if they determine play could have continues had the object not been there.  If play could not have continues, the ball is out and a point goes to the opposing team.</a:t>
            </a: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Caveat"/>
                <a:cs typeface="Caveat"/>
                <a:sym typeface="Caveat"/>
              </a:rPr>
              <a:t>Antenna continued…</a:t>
            </a:r>
            <a:endParaRPr sz="2400" dirty="0">
              <a:latin typeface="Roboto"/>
              <a:ea typeface="Roboto"/>
              <a:cs typeface="Roboto"/>
              <a:sym typeface="Roboto"/>
            </a:endParaRPr>
          </a:p>
        </p:txBody>
      </p:sp>
      <p:pic>
        <p:nvPicPr>
          <p:cNvPr id="9" name="Google Shape;69;p13"/>
          <p:cNvPicPr preferRelativeResize="0">
            <a:picLocks noChangeAspect="1"/>
          </p:cNvPicPr>
          <p:nvPr/>
        </p:nvPicPr>
        <p:blipFill rotWithShape="1">
          <a:blip r:embed="rId4">
            <a:extLst>
              <a:ext uri="{28A0092B-C50C-407E-A947-70E740481C1C}">
                <a14:useLocalDpi xmlns:a14="http://schemas.microsoft.com/office/drawing/2010/main" val="0"/>
              </a:ext>
            </a:extLst>
          </a:blip>
          <a:srcRect l="13442" r="19816"/>
          <a:stretch/>
        </p:blipFill>
        <p:spPr>
          <a:xfrm>
            <a:off x="444137" y="2046165"/>
            <a:ext cx="2659593" cy="2651760"/>
          </a:xfrm>
          <a:prstGeom prst="rect">
            <a:avLst/>
          </a:prstGeom>
          <a:noFill/>
          <a:ln w="19050" cap="flat" cmpd="sng">
            <a:solidFill>
              <a:schemeClr val="dk2"/>
            </a:solidFill>
            <a:prstDash val="solid"/>
            <a:round/>
            <a:headEnd type="none" w="sm" len="sm"/>
            <a:tailEnd type="none" w="sm" len="sm"/>
          </a:ln>
        </p:spPr>
      </p:pic>
      <p:cxnSp>
        <p:nvCxnSpPr>
          <p:cNvPr id="7" name="Straight Arrow Connector 6"/>
          <p:cNvCxnSpPr/>
          <p:nvPr/>
        </p:nvCxnSpPr>
        <p:spPr>
          <a:xfrm flipH="1">
            <a:off x="2189106" y="1854926"/>
            <a:ext cx="1311741" cy="658643"/>
          </a:xfrm>
          <a:prstGeom prst="straightConnector1">
            <a:avLst/>
          </a:prstGeom>
          <a:ln w="412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905690" y="3443015"/>
            <a:ext cx="2529359" cy="500743"/>
          </a:xfrm>
          <a:prstGeom prst="straightConnector1">
            <a:avLst/>
          </a:prstGeom>
          <a:ln w="412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44137" y="2990607"/>
            <a:ext cx="676402" cy="588616"/>
          </a:xfrm>
          <a:prstGeom prst="ellipse">
            <a:avLst/>
          </a:prstGeom>
          <a:solidFill>
            <a:schemeClr val="accent6">
              <a:alpha val="16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Oval 16"/>
          <p:cNvSpPr/>
          <p:nvPr/>
        </p:nvSpPr>
        <p:spPr>
          <a:xfrm>
            <a:off x="1736358" y="2303110"/>
            <a:ext cx="751553" cy="687497"/>
          </a:xfrm>
          <a:prstGeom prst="ellipse">
            <a:avLst/>
          </a:prstGeom>
          <a:solidFill>
            <a:schemeClr val="accent6">
              <a:alpha val="16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84318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sp>
        <p:nvSpPr>
          <p:cNvPr id="70" name="Google Shape;70;p13"/>
          <p:cNvSpPr txBox="1"/>
          <p:nvPr/>
        </p:nvSpPr>
        <p:spPr>
          <a:xfrm>
            <a:off x="252888" y="1907464"/>
            <a:ext cx="8773666" cy="3405931"/>
          </a:xfrm>
          <a:prstGeom prst="rect">
            <a:avLst/>
          </a:prstGeom>
          <a:noFill/>
          <a:ln>
            <a:noFill/>
          </a:ln>
        </p:spPr>
        <p:txBody>
          <a:bodyPr spcFirstLastPara="1" wrap="square" lIns="91425" tIns="91425" rIns="91425" bIns="91425" anchor="t" anchorCtr="0">
            <a:noAutofit/>
          </a:bodyPr>
          <a:lstStyle/>
          <a:p>
            <a:pPr marL="0" lvl="0" indent="228600" algn="ctr" rtl="0">
              <a:spcBef>
                <a:spcPts val="0"/>
              </a:spcBef>
              <a:spcAft>
                <a:spcPts val="0"/>
              </a:spcAft>
              <a:buNone/>
            </a:pPr>
            <a:r>
              <a:rPr lang="en-US" sz="3600" dirty="0">
                <a:solidFill>
                  <a:srgbClr val="434343"/>
                </a:solidFill>
                <a:latin typeface="Roboto"/>
                <a:ea typeface="Roboto"/>
                <a:cs typeface="Roboto"/>
                <a:sym typeface="Roboto"/>
              </a:rPr>
              <a:t>That finishes scoring for set 1!</a:t>
            </a:r>
          </a:p>
          <a:p>
            <a:pPr marL="0" lvl="0" indent="228600" algn="ctr" rtl="0">
              <a:spcBef>
                <a:spcPts val="0"/>
              </a:spcBef>
              <a:spcAft>
                <a:spcPts val="0"/>
              </a:spcAft>
              <a:buNone/>
            </a:pPr>
            <a:endParaRPr lang="en-US" sz="3600" dirty="0">
              <a:solidFill>
                <a:srgbClr val="434343"/>
              </a:solidFill>
              <a:latin typeface="Roboto"/>
              <a:ea typeface="Roboto"/>
              <a:cs typeface="Roboto"/>
              <a:sym typeface="Roboto"/>
            </a:endParaRPr>
          </a:p>
          <a:p>
            <a:pPr marL="0" lvl="0" indent="228600" algn="ctr" rtl="0">
              <a:spcBef>
                <a:spcPts val="0"/>
              </a:spcBef>
              <a:spcAft>
                <a:spcPts val="0"/>
              </a:spcAft>
              <a:buNone/>
            </a:pPr>
            <a:r>
              <a:rPr lang="en-US" sz="3600" dirty="0">
                <a:solidFill>
                  <a:srgbClr val="434343"/>
                </a:solidFill>
                <a:latin typeface="Roboto"/>
                <a:ea typeface="Roboto"/>
                <a:cs typeface="Roboto"/>
                <a:sym typeface="Roboto"/>
              </a:rPr>
              <a:t>Repeat for the process for the additional sets of the match</a:t>
            </a:r>
          </a:p>
          <a:p>
            <a:pPr marL="0" lvl="0" indent="228600" algn="ctr" rtl="0">
              <a:spcBef>
                <a:spcPts val="0"/>
              </a:spcBef>
              <a:spcAft>
                <a:spcPts val="0"/>
              </a:spcAft>
              <a:buNone/>
            </a:pPr>
            <a:endParaRPr lang="en-US" sz="3600" dirty="0">
              <a:solidFill>
                <a:srgbClr val="434343"/>
              </a:solidFill>
              <a:latin typeface="Roboto"/>
              <a:ea typeface="Roboto"/>
              <a:cs typeface="Roboto"/>
              <a:sym typeface="Roboto"/>
            </a:endParaRP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400" dirty="0">
              <a:latin typeface="Roboto"/>
              <a:ea typeface="Roboto"/>
              <a:cs typeface="Roboto"/>
              <a:sym typeface="Roboto"/>
            </a:endParaRPr>
          </a:p>
        </p:txBody>
      </p:sp>
    </p:spTree>
    <p:extLst>
      <p:ext uri="{BB962C8B-B14F-4D97-AF65-F5344CB8AC3E}">
        <p14:creationId xmlns:p14="http://schemas.microsoft.com/office/powerpoint/2010/main" val="16420803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sp>
        <p:nvSpPr>
          <p:cNvPr id="70" name="Google Shape;70;p13"/>
          <p:cNvSpPr txBox="1"/>
          <p:nvPr/>
        </p:nvSpPr>
        <p:spPr>
          <a:xfrm>
            <a:off x="252888" y="1907464"/>
            <a:ext cx="8773666" cy="3405931"/>
          </a:xfrm>
          <a:prstGeom prst="rect">
            <a:avLst/>
          </a:prstGeom>
          <a:noFill/>
          <a:ln>
            <a:noFill/>
          </a:ln>
        </p:spPr>
        <p:txBody>
          <a:bodyPr spcFirstLastPara="1" wrap="square" lIns="91425" tIns="91425" rIns="91425" bIns="91425" anchor="t" anchorCtr="0">
            <a:noAutofit/>
          </a:bodyPr>
          <a:lstStyle/>
          <a:p>
            <a:pPr marL="0" lvl="0" indent="228600" algn="ctr" rtl="0">
              <a:spcBef>
                <a:spcPts val="0"/>
              </a:spcBef>
              <a:spcAft>
                <a:spcPts val="0"/>
              </a:spcAft>
              <a:buNone/>
            </a:pPr>
            <a:r>
              <a:rPr lang="en-US" sz="3600" dirty="0">
                <a:solidFill>
                  <a:srgbClr val="434343"/>
                </a:solidFill>
                <a:latin typeface="Roboto"/>
                <a:ea typeface="Roboto"/>
                <a:cs typeface="Roboto"/>
                <a:sym typeface="Roboto"/>
              </a:rPr>
              <a:t>We’ll skip training you on how to flip points on the scoreboard…</a:t>
            </a:r>
          </a:p>
          <a:p>
            <a:pPr marL="0" lvl="0" indent="228600" algn="ctr" rtl="0">
              <a:spcBef>
                <a:spcPts val="0"/>
              </a:spcBef>
              <a:spcAft>
                <a:spcPts val="0"/>
              </a:spcAft>
              <a:buNone/>
            </a:pPr>
            <a:endParaRPr lang="en-US" sz="3600" dirty="0">
              <a:solidFill>
                <a:srgbClr val="434343"/>
              </a:solidFill>
              <a:latin typeface="Roboto"/>
              <a:ea typeface="Roboto"/>
              <a:cs typeface="Roboto"/>
              <a:sym typeface="Roboto"/>
            </a:endParaRPr>
          </a:p>
          <a:p>
            <a:pPr marL="0" lvl="0" indent="228600" algn="ctr" rtl="0">
              <a:spcBef>
                <a:spcPts val="0"/>
              </a:spcBef>
              <a:spcAft>
                <a:spcPts val="0"/>
              </a:spcAft>
              <a:buNone/>
            </a:pPr>
            <a:r>
              <a:rPr lang="en-US" sz="3600" dirty="0">
                <a:solidFill>
                  <a:srgbClr val="434343"/>
                </a:solidFill>
                <a:latin typeface="Roboto"/>
                <a:ea typeface="Roboto"/>
                <a:cs typeface="Roboto"/>
                <a:sym typeface="Roboto"/>
              </a:rPr>
              <a:t>So, that just leaves the R2 (down ref) training</a:t>
            </a:r>
          </a:p>
          <a:p>
            <a:pPr marL="0" lvl="0" indent="228600" algn="ctr" rtl="0">
              <a:spcBef>
                <a:spcPts val="0"/>
              </a:spcBef>
              <a:spcAft>
                <a:spcPts val="0"/>
              </a:spcAft>
              <a:buNone/>
            </a:pPr>
            <a:endParaRPr lang="en-US" sz="3600" dirty="0">
              <a:solidFill>
                <a:srgbClr val="434343"/>
              </a:solidFill>
              <a:latin typeface="Roboto"/>
              <a:ea typeface="Roboto"/>
              <a:cs typeface="Roboto"/>
              <a:sym typeface="Roboto"/>
            </a:endParaRP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400" dirty="0">
              <a:latin typeface="Roboto"/>
              <a:ea typeface="Roboto"/>
              <a:cs typeface="Roboto"/>
              <a:sym typeface="Roboto"/>
            </a:endParaRPr>
          </a:p>
        </p:txBody>
      </p:sp>
    </p:spTree>
    <p:extLst>
      <p:ext uri="{BB962C8B-B14F-4D97-AF65-F5344CB8AC3E}">
        <p14:creationId xmlns:p14="http://schemas.microsoft.com/office/powerpoint/2010/main" val="32426454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sp>
        <p:nvSpPr>
          <p:cNvPr id="70" name="Google Shape;70;p13"/>
          <p:cNvSpPr txBox="1"/>
          <p:nvPr/>
        </p:nvSpPr>
        <p:spPr>
          <a:xfrm>
            <a:off x="3435049" y="1610685"/>
            <a:ext cx="5477100" cy="3405931"/>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None/>
            </a:pPr>
            <a:r>
              <a:rPr lang="en" sz="1800" i="1" dirty="0">
                <a:solidFill>
                  <a:srgbClr val="434343"/>
                </a:solidFill>
                <a:latin typeface="Roboto"/>
                <a:ea typeface="Roboto"/>
                <a:cs typeface="Roboto"/>
                <a:sym typeface="Roboto"/>
              </a:rPr>
              <a:t>R2 is on the opposite side of t</a:t>
            </a:r>
            <a:r>
              <a:rPr lang="en-US" sz="1800" i="1" dirty="0">
                <a:solidFill>
                  <a:srgbClr val="434343"/>
                </a:solidFill>
                <a:latin typeface="Roboto"/>
                <a:ea typeface="Roboto"/>
                <a:cs typeface="Roboto"/>
                <a:sym typeface="Roboto"/>
              </a:rPr>
              <a:t>he</a:t>
            </a:r>
            <a:r>
              <a:rPr lang="en" sz="1800" i="1" dirty="0">
                <a:solidFill>
                  <a:srgbClr val="434343"/>
                </a:solidFill>
                <a:latin typeface="Roboto"/>
                <a:ea typeface="Roboto"/>
                <a:cs typeface="Roboto"/>
                <a:sym typeface="Roboto"/>
              </a:rPr>
              <a:t> court from the R1</a:t>
            </a:r>
          </a:p>
          <a:p>
            <a:pPr marL="0" lvl="0" indent="228600" algn="l" rtl="0">
              <a:spcBef>
                <a:spcPts val="0"/>
              </a:spcBef>
              <a:spcAft>
                <a:spcPts val="0"/>
              </a:spcAft>
              <a:buNone/>
            </a:pPr>
            <a:endParaRPr lang="en" sz="1800" i="1" dirty="0">
              <a:solidFill>
                <a:srgbClr val="434343"/>
              </a:solidFill>
              <a:latin typeface="Roboto"/>
              <a:ea typeface="Roboto"/>
              <a:cs typeface="Roboto"/>
              <a:sym typeface="Roboto"/>
            </a:endParaRPr>
          </a:p>
          <a:p>
            <a:pPr marL="0" lvl="0" indent="228600" rtl="0">
              <a:spcBef>
                <a:spcPts val="0"/>
              </a:spcBef>
              <a:spcAft>
                <a:spcPts val="0"/>
              </a:spcAft>
              <a:buNone/>
            </a:pPr>
            <a:r>
              <a:rPr lang="en" sz="1600" dirty="0">
                <a:solidFill>
                  <a:srgbClr val="434343"/>
                </a:solidFill>
                <a:latin typeface="Roboto"/>
                <a:ea typeface="Roboto"/>
                <a:cs typeface="Roboto"/>
                <a:sym typeface="Roboto"/>
              </a:rPr>
              <a:t>For MN Boys HS VB, the R2 will focus on the following :</a:t>
            </a:r>
            <a:endParaRPr sz="1600" dirty="0">
              <a:solidFill>
                <a:srgbClr val="434343"/>
              </a:solidFill>
              <a:latin typeface="Roboto"/>
              <a:ea typeface="Roboto"/>
              <a:cs typeface="Roboto"/>
              <a:sym typeface="Roboto"/>
            </a:endParaRPr>
          </a:p>
          <a:p>
            <a:pPr marL="228600" lvl="0" algn="l" rtl="0">
              <a:spcBef>
                <a:spcPts val="0"/>
              </a:spcBef>
              <a:spcAft>
                <a:spcPts val="0"/>
              </a:spcAft>
              <a:buClr>
                <a:srgbClr val="434343"/>
              </a:buClr>
              <a:buSzPts val="1800"/>
            </a:pPr>
            <a:endParaRPr lang="en-US" sz="1600" dirty="0">
              <a:solidFill>
                <a:srgbClr val="434343"/>
              </a:solidFill>
              <a:latin typeface="Roboto"/>
              <a:ea typeface="Roboto"/>
              <a:cs typeface="Roboto"/>
              <a:sym typeface="Roboto"/>
            </a:endParaRPr>
          </a:p>
          <a:p>
            <a:pPr marL="514350" lvl="0" indent="-285750" algn="l" rtl="0">
              <a:spcBef>
                <a:spcPts val="0"/>
              </a:spcBef>
              <a:spcAft>
                <a:spcPts val="0"/>
              </a:spcAft>
              <a:buClr>
                <a:srgbClr val="434343"/>
              </a:buClr>
              <a:buSzPts val="1800"/>
              <a:buFont typeface="Arial" panose="020B0604020202020204" pitchFamily="34" charset="0"/>
              <a:buChar char="•"/>
            </a:pPr>
            <a:r>
              <a:rPr lang="en-US" sz="1600" dirty="0">
                <a:solidFill>
                  <a:srgbClr val="434343"/>
                </a:solidFill>
                <a:latin typeface="Roboto"/>
                <a:ea typeface="Roboto"/>
                <a:cs typeface="Roboto"/>
                <a:sym typeface="Roboto"/>
              </a:rPr>
              <a:t>Net violations</a:t>
            </a:r>
          </a:p>
          <a:p>
            <a:pPr marL="514350" lvl="0" indent="-285750" algn="l" rtl="0">
              <a:spcBef>
                <a:spcPts val="0"/>
              </a:spcBef>
              <a:spcAft>
                <a:spcPts val="0"/>
              </a:spcAft>
              <a:buClr>
                <a:srgbClr val="434343"/>
              </a:buClr>
              <a:buSzPts val="1800"/>
              <a:buFont typeface="Arial" panose="020B0604020202020204" pitchFamily="34" charset="0"/>
              <a:buChar char="•"/>
            </a:pPr>
            <a:r>
              <a:rPr lang="en-US" sz="1600" dirty="0">
                <a:solidFill>
                  <a:srgbClr val="434343"/>
                </a:solidFill>
                <a:latin typeface="Roboto"/>
                <a:ea typeface="Roboto"/>
                <a:cs typeface="Roboto"/>
                <a:sym typeface="Roboto"/>
              </a:rPr>
              <a:t>Centerline violations</a:t>
            </a:r>
          </a:p>
          <a:p>
            <a:pPr marL="514350" lvl="0" indent="-285750" algn="l" rtl="0">
              <a:spcBef>
                <a:spcPts val="0"/>
              </a:spcBef>
              <a:spcAft>
                <a:spcPts val="0"/>
              </a:spcAft>
              <a:buClr>
                <a:srgbClr val="434343"/>
              </a:buClr>
              <a:buSzPts val="1800"/>
              <a:buFont typeface="Arial" panose="020B0604020202020204" pitchFamily="34" charset="0"/>
              <a:buChar char="•"/>
            </a:pPr>
            <a:r>
              <a:rPr lang="en-US" sz="1600" dirty="0">
                <a:solidFill>
                  <a:srgbClr val="434343"/>
                </a:solidFill>
                <a:latin typeface="Roboto"/>
                <a:ea typeface="Roboto"/>
                <a:cs typeface="Roboto"/>
                <a:sym typeface="Roboto"/>
              </a:rPr>
              <a:t>Assisting with substitutions</a:t>
            </a:r>
          </a:p>
          <a:p>
            <a:pPr marL="514350" lvl="0" indent="-285750" algn="l" rtl="0">
              <a:spcBef>
                <a:spcPts val="0"/>
              </a:spcBef>
              <a:spcAft>
                <a:spcPts val="0"/>
              </a:spcAft>
              <a:buClr>
                <a:srgbClr val="434343"/>
              </a:buClr>
              <a:buSzPts val="1800"/>
              <a:buFont typeface="Arial" panose="020B0604020202020204" pitchFamily="34" charset="0"/>
              <a:buChar char="•"/>
            </a:pPr>
            <a:r>
              <a:rPr lang="en-US" sz="1600" dirty="0">
                <a:solidFill>
                  <a:srgbClr val="434343"/>
                </a:solidFill>
                <a:latin typeface="Roboto"/>
                <a:ea typeface="Roboto"/>
                <a:cs typeface="Roboto"/>
                <a:sym typeface="Roboto"/>
              </a:rPr>
              <a:t>Getting teams back onto court after time-outs</a:t>
            </a:r>
          </a:p>
          <a:p>
            <a:pPr marL="514350" lvl="0" indent="-285750" algn="l" rtl="0">
              <a:spcBef>
                <a:spcPts val="0"/>
              </a:spcBef>
              <a:spcAft>
                <a:spcPts val="0"/>
              </a:spcAft>
              <a:buClr>
                <a:srgbClr val="434343"/>
              </a:buClr>
              <a:buSzPts val="1800"/>
              <a:buFont typeface="Arial" panose="020B0604020202020204" pitchFamily="34" charset="0"/>
              <a:buChar char="•"/>
            </a:pPr>
            <a:endParaRPr lang="en-US" sz="1600" dirty="0">
              <a:solidFill>
                <a:srgbClr val="434343"/>
              </a:solidFill>
              <a:latin typeface="Roboto"/>
              <a:ea typeface="Roboto"/>
              <a:cs typeface="Roboto"/>
              <a:sym typeface="Roboto"/>
            </a:endParaRPr>
          </a:p>
          <a:p>
            <a:pPr marL="228600" lvl="0" algn="l" rtl="0">
              <a:spcBef>
                <a:spcPts val="0"/>
              </a:spcBef>
              <a:spcAft>
                <a:spcPts val="0"/>
              </a:spcAft>
              <a:buClr>
                <a:srgbClr val="434343"/>
              </a:buClr>
              <a:buSzPts val="1800"/>
            </a:pPr>
            <a:r>
              <a:rPr lang="en-US" sz="1600" dirty="0">
                <a:solidFill>
                  <a:srgbClr val="434343"/>
                </a:solidFill>
                <a:latin typeface="Roboto"/>
                <a:ea typeface="Roboto"/>
                <a:cs typeface="Roboto"/>
                <a:sym typeface="Roboto"/>
              </a:rPr>
              <a:t>For R2’s with lots of experience, they can also:</a:t>
            </a:r>
          </a:p>
          <a:p>
            <a:pPr marL="514350" lvl="0" indent="-285750" algn="l" rtl="0">
              <a:spcBef>
                <a:spcPts val="0"/>
              </a:spcBef>
              <a:spcAft>
                <a:spcPts val="0"/>
              </a:spcAft>
              <a:buClr>
                <a:srgbClr val="434343"/>
              </a:buClr>
              <a:buSzPts val="1800"/>
              <a:buFont typeface="Arial" panose="020B0604020202020204" pitchFamily="34" charset="0"/>
              <a:buChar char="•"/>
            </a:pPr>
            <a:r>
              <a:rPr lang="en-US" sz="1600" dirty="0">
                <a:solidFill>
                  <a:srgbClr val="434343"/>
                </a:solidFill>
                <a:latin typeface="Roboto"/>
                <a:ea typeface="Roboto"/>
                <a:cs typeface="Roboto"/>
                <a:sym typeface="Roboto"/>
              </a:rPr>
              <a:t>Assist in answering coaches questions</a:t>
            </a:r>
          </a:p>
          <a:p>
            <a:pPr marL="514350" lvl="0" indent="-285750" algn="l" rtl="0">
              <a:spcBef>
                <a:spcPts val="0"/>
              </a:spcBef>
              <a:spcAft>
                <a:spcPts val="0"/>
              </a:spcAft>
              <a:buClr>
                <a:srgbClr val="434343"/>
              </a:buClr>
              <a:buSzPts val="1800"/>
              <a:buFont typeface="Arial" panose="020B0604020202020204" pitchFamily="34" charset="0"/>
              <a:buChar char="•"/>
            </a:pPr>
            <a:r>
              <a:rPr lang="en-US" sz="1600" dirty="0">
                <a:solidFill>
                  <a:srgbClr val="434343"/>
                </a:solidFill>
                <a:latin typeface="Roboto"/>
                <a:ea typeface="Roboto"/>
                <a:cs typeface="Roboto"/>
                <a:sym typeface="Roboto"/>
              </a:rPr>
              <a:t>Ensure players are in proper serve receive positions</a:t>
            </a:r>
            <a:endParaRPr sz="1600" dirty="0">
              <a:solidFill>
                <a:srgbClr val="434343"/>
              </a:solidFill>
              <a:latin typeface="Roboto"/>
              <a:ea typeface="Roboto"/>
              <a:cs typeface="Roboto"/>
              <a:sym typeface="Roboto"/>
            </a:endParaRP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b="1" dirty="0">
                <a:solidFill>
                  <a:srgbClr val="FF0000"/>
                </a:solidFill>
                <a:latin typeface="Caveat"/>
                <a:ea typeface="Caveat"/>
                <a:cs typeface="Caveat"/>
                <a:sym typeface="Caveat"/>
              </a:rPr>
              <a:t>R</a:t>
            </a:r>
            <a:r>
              <a:rPr lang="en-US" sz="4800" b="1" dirty="0">
                <a:solidFill>
                  <a:srgbClr val="FF0000"/>
                </a:solidFill>
                <a:latin typeface="Caveat"/>
                <a:ea typeface="Caveat"/>
                <a:cs typeface="Caveat"/>
                <a:sym typeface="Caveat"/>
              </a:rPr>
              <a:t>2 Responsibilities</a:t>
            </a:r>
            <a:endParaRPr sz="2400" dirty="0">
              <a:latin typeface="Roboto"/>
              <a:ea typeface="Roboto"/>
              <a:cs typeface="Roboto"/>
              <a:sym typeface="Roboto"/>
            </a:endParaRPr>
          </a:p>
        </p:txBody>
      </p:sp>
      <p:pic>
        <p:nvPicPr>
          <p:cNvPr id="7" name="Google Shape;69;p13"/>
          <p:cNvPicPr preferRelativeResize="0"/>
          <p:nvPr/>
        </p:nvPicPr>
        <p:blipFill>
          <a:blip r:embed="rId4">
            <a:extLst>
              <a:ext uri="{28A0092B-C50C-407E-A947-70E740481C1C}">
                <a14:useLocalDpi xmlns:a14="http://schemas.microsoft.com/office/drawing/2010/main" val="0"/>
              </a:ext>
            </a:extLst>
          </a:blip>
          <a:stretch>
            <a:fillRect/>
          </a:stretch>
        </p:blipFill>
        <p:spPr>
          <a:xfrm>
            <a:off x="328388" y="2965908"/>
            <a:ext cx="3027207" cy="1773871"/>
          </a:xfrm>
          <a:prstGeom prst="rect">
            <a:avLst/>
          </a:prstGeom>
          <a:noFill/>
          <a:ln w="19050" cap="flat" cmpd="sng">
            <a:solidFill>
              <a:schemeClr val="dk2"/>
            </a:solidFill>
            <a:prstDash val="solid"/>
            <a:round/>
            <a:headEnd type="none" w="sm" len="sm"/>
            <a:tailEnd type="none" w="sm" len="sm"/>
          </a:ln>
        </p:spPr>
      </p:pic>
      <p:sp>
        <p:nvSpPr>
          <p:cNvPr id="8" name="Google Shape;70;p13"/>
          <p:cNvSpPr txBox="1"/>
          <p:nvPr/>
        </p:nvSpPr>
        <p:spPr>
          <a:xfrm>
            <a:off x="97385" y="1737570"/>
            <a:ext cx="3337664" cy="1001836"/>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None/>
            </a:pPr>
            <a:r>
              <a:rPr lang="en" sz="1800" i="1" dirty="0">
                <a:solidFill>
                  <a:srgbClr val="434343"/>
                </a:solidFill>
                <a:latin typeface="Roboto"/>
                <a:ea typeface="Roboto"/>
                <a:cs typeface="Roboto"/>
                <a:sym typeface="Roboto"/>
              </a:rPr>
              <a:t>R1 (on the stand)</a:t>
            </a:r>
            <a:br>
              <a:rPr lang="en" sz="1800" i="1" dirty="0">
                <a:solidFill>
                  <a:srgbClr val="434343"/>
                </a:solidFill>
                <a:latin typeface="Roboto"/>
                <a:ea typeface="Roboto"/>
                <a:cs typeface="Roboto"/>
                <a:sym typeface="Roboto"/>
              </a:rPr>
            </a:br>
            <a:r>
              <a:rPr lang="en" sz="1800" i="1" dirty="0">
                <a:solidFill>
                  <a:srgbClr val="434343"/>
                </a:solidFill>
                <a:latin typeface="Roboto"/>
                <a:ea typeface="Roboto"/>
                <a:cs typeface="Roboto"/>
                <a:sym typeface="Roboto"/>
              </a:rPr>
              <a:t>	     </a:t>
            </a:r>
          </a:p>
          <a:p>
            <a:pPr marL="0" lvl="0" indent="228600" algn="l" rtl="0">
              <a:spcBef>
                <a:spcPts val="0"/>
              </a:spcBef>
              <a:spcAft>
                <a:spcPts val="0"/>
              </a:spcAft>
              <a:buNone/>
            </a:pPr>
            <a:r>
              <a:rPr lang="en" sz="1800" i="1" dirty="0">
                <a:solidFill>
                  <a:srgbClr val="434343"/>
                </a:solidFill>
                <a:latin typeface="Roboto"/>
                <a:ea typeface="Roboto"/>
                <a:cs typeface="Roboto"/>
                <a:sym typeface="Roboto"/>
              </a:rPr>
              <a:t> 	       R2 (on the floor)</a:t>
            </a:r>
          </a:p>
          <a:p>
            <a:pPr marL="514350" lvl="0" indent="-285750" algn="l" rtl="0">
              <a:spcBef>
                <a:spcPts val="0"/>
              </a:spcBef>
              <a:spcAft>
                <a:spcPts val="0"/>
              </a:spcAft>
              <a:buClr>
                <a:srgbClr val="434343"/>
              </a:buClr>
              <a:buSzPts val="1800"/>
              <a:buFont typeface="Arial" panose="020B0604020202020204" pitchFamily="34" charset="0"/>
              <a:buChar char="•"/>
            </a:pPr>
            <a:endParaRPr sz="1600" dirty="0">
              <a:solidFill>
                <a:srgbClr val="434343"/>
              </a:solidFill>
              <a:latin typeface="Roboto"/>
              <a:ea typeface="Roboto"/>
              <a:cs typeface="Roboto"/>
              <a:sym typeface="Roboto"/>
            </a:endParaRPr>
          </a:p>
        </p:txBody>
      </p:sp>
      <p:cxnSp>
        <p:nvCxnSpPr>
          <p:cNvPr id="3" name="Straight Arrow Connector 2"/>
          <p:cNvCxnSpPr/>
          <p:nvPr/>
        </p:nvCxnSpPr>
        <p:spPr>
          <a:xfrm>
            <a:off x="746620" y="2211949"/>
            <a:ext cx="201336" cy="130868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394814" y="2659310"/>
            <a:ext cx="642001" cy="115142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48865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p:nvPr/>
        </p:nvPicPr>
        <p:blipFill>
          <a:blip r:embed="rId4">
            <a:extLst>
              <a:ext uri="{28A0092B-C50C-407E-A947-70E740481C1C}">
                <a14:useLocalDpi xmlns:a14="http://schemas.microsoft.com/office/drawing/2010/main" val="0"/>
              </a:ext>
            </a:extLst>
          </a:blip>
          <a:stretch>
            <a:fillRect/>
          </a:stretch>
        </p:blipFill>
        <p:spPr>
          <a:xfrm>
            <a:off x="173487" y="2217793"/>
            <a:ext cx="3089829" cy="2110926"/>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3426660" y="1737569"/>
            <a:ext cx="5477100" cy="3405931"/>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None/>
            </a:pPr>
            <a:r>
              <a:rPr lang="en-US" sz="1800" b="1" i="1" dirty="0">
                <a:solidFill>
                  <a:srgbClr val="434343"/>
                </a:solidFill>
                <a:latin typeface="Roboto"/>
                <a:ea typeface="Roboto"/>
                <a:cs typeface="Roboto"/>
                <a:sym typeface="Roboto"/>
              </a:rPr>
              <a:t>It is a fault for a player to touch the either antenna or any portion of the net or cables</a:t>
            </a:r>
            <a:r>
              <a:rPr lang="en-US" sz="1800" i="1" dirty="0">
                <a:solidFill>
                  <a:srgbClr val="434343"/>
                </a:solidFill>
                <a:latin typeface="Roboto"/>
                <a:ea typeface="Roboto"/>
                <a:cs typeface="Roboto"/>
                <a:sym typeface="Roboto"/>
              </a:rPr>
              <a:t>. </a:t>
            </a:r>
          </a:p>
          <a:p>
            <a:pPr marL="0" lvl="0" indent="228600" algn="l" rtl="0">
              <a:spcBef>
                <a:spcPts val="0"/>
              </a:spcBef>
              <a:spcAft>
                <a:spcPts val="0"/>
              </a:spcAft>
              <a:buNone/>
            </a:pPr>
            <a:endParaRPr lang="en" sz="1800" i="1" dirty="0">
              <a:solidFill>
                <a:srgbClr val="434343"/>
              </a:solidFill>
              <a:latin typeface="Roboto"/>
              <a:ea typeface="Roboto"/>
              <a:cs typeface="Roboto"/>
              <a:sym typeface="Roboto"/>
            </a:endParaRPr>
          </a:p>
          <a:p>
            <a:pPr marL="228600" lvl="0" algn="l" rtl="0">
              <a:spcBef>
                <a:spcPts val="0"/>
              </a:spcBef>
              <a:spcAft>
                <a:spcPts val="0"/>
              </a:spcAft>
              <a:buClr>
                <a:srgbClr val="434343"/>
              </a:buClr>
              <a:buSzPts val="1800"/>
            </a:pPr>
            <a:r>
              <a:rPr lang="en-US" sz="1600" dirty="0">
                <a:solidFill>
                  <a:srgbClr val="434343"/>
                </a:solidFill>
                <a:latin typeface="Roboto"/>
                <a:ea typeface="Roboto"/>
                <a:cs typeface="Roboto"/>
                <a:sym typeface="Roboto"/>
              </a:rPr>
              <a:t>When a NET violation occurs, the R2 should immediately AND loudly blow their whistle (must get play to stop) and then move to the team’s side that was in the net.</a:t>
            </a:r>
          </a:p>
          <a:p>
            <a:pPr marL="228600" lvl="0" algn="l" rtl="0">
              <a:spcBef>
                <a:spcPts val="0"/>
              </a:spcBef>
              <a:spcAft>
                <a:spcPts val="0"/>
              </a:spcAft>
              <a:buClr>
                <a:srgbClr val="434343"/>
              </a:buClr>
              <a:buSzPts val="1800"/>
            </a:pPr>
            <a:endParaRPr lang="en-US" sz="1600" dirty="0">
              <a:solidFill>
                <a:srgbClr val="434343"/>
              </a:solidFill>
              <a:latin typeface="Roboto"/>
              <a:ea typeface="Roboto"/>
              <a:cs typeface="Roboto"/>
              <a:sym typeface="Roboto"/>
            </a:endParaRPr>
          </a:p>
          <a:p>
            <a:pPr marL="228600" lvl="0" algn="l" rtl="0">
              <a:spcBef>
                <a:spcPts val="0"/>
              </a:spcBef>
              <a:spcAft>
                <a:spcPts val="0"/>
              </a:spcAft>
              <a:buClr>
                <a:srgbClr val="434343"/>
              </a:buClr>
              <a:buSzPts val="1800"/>
            </a:pPr>
            <a:endParaRPr lang="en-US" sz="1600" dirty="0">
              <a:solidFill>
                <a:srgbClr val="434343"/>
              </a:solidFill>
              <a:latin typeface="Roboto"/>
              <a:ea typeface="Roboto"/>
              <a:cs typeface="Roboto"/>
              <a:sym typeface="Roboto"/>
            </a:endParaRP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Caveat"/>
                <a:cs typeface="Caveat"/>
                <a:sym typeface="Caveat"/>
              </a:rPr>
              <a:t>Net Faults</a:t>
            </a:r>
            <a:endParaRPr sz="2400" dirty="0">
              <a:latin typeface="Roboto"/>
              <a:ea typeface="Roboto"/>
              <a:cs typeface="Roboto"/>
              <a:sym typeface="Roboto"/>
            </a:endParaRPr>
          </a:p>
        </p:txBody>
      </p:sp>
      <p:sp>
        <p:nvSpPr>
          <p:cNvPr id="2" name="Rectangle 1"/>
          <p:cNvSpPr/>
          <p:nvPr/>
        </p:nvSpPr>
        <p:spPr>
          <a:xfrm>
            <a:off x="2827090" y="2969703"/>
            <a:ext cx="595618" cy="1182847"/>
          </a:xfrm>
          <a:prstGeom prst="rect">
            <a:avLst/>
          </a:prstGeom>
          <a:solidFill>
            <a:srgbClr val="FF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2888" y="2969703"/>
            <a:ext cx="2570250" cy="1182847"/>
          </a:xfrm>
          <a:prstGeom prst="rect">
            <a:avLst/>
          </a:prstGeom>
          <a:solidFill>
            <a:srgbClr val="FF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flipH="1">
            <a:off x="2714080" y="2287788"/>
            <a:ext cx="159392" cy="662668"/>
          </a:xfrm>
          <a:prstGeom prst="rect">
            <a:avLst/>
          </a:prstGeom>
          <a:solidFill>
            <a:srgbClr val="FF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727" y="3367606"/>
            <a:ext cx="344156" cy="344156"/>
          </a:xfrm>
          <a:prstGeom prst="rect">
            <a:avLst/>
          </a:prstGeom>
          <a:effectLst>
            <a:outerShdw blurRad="50800" dist="50800" dir="5400000" algn="ctr" rotWithShape="0">
              <a:srgbClr val="000000"/>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8260" y="3361543"/>
            <a:ext cx="344156" cy="344156"/>
          </a:xfrm>
          <a:prstGeom prst="rect">
            <a:avLst/>
          </a:prstGeom>
          <a:effectLst>
            <a:outerShdw blurRad="50800" dist="50800" dir="5400000" algn="ctr" rotWithShape="0">
              <a:srgbClr val="000000"/>
            </a:outerShdw>
          </a:effec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4237" y="3380177"/>
            <a:ext cx="344156" cy="344156"/>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40447774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pic>
        <p:nvPicPr>
          <p:cNvPr id="7" name="Google Shape;69;p13"/>
          <p:cNvPicPr preferRelativeResize="0"/>
          <p:nvPr/>
        </p:nvPicPr>
        <p:blipFill rotWithShape="1">
          <a:blip r:embed="rId3">
            <a:extLst>
              <a:ext uri="{28A0092B-C50C-407E-A947-70E740481C1C}">
                <a14:useLocalDpi xmlns:a14="http://schemas.microsoft.com/office/drawing/2010/main" val="0"/>
              </a:ext>
            </a:extLst>
          </a:blip>
          <a:srcRect l="5943" r="46024"/>
          <a:stretch/>
        </p:blipFill>
        <p:spPr>
          <a:xfrm>
            <a:off x="805345" y="2865315"/>
            <a:ext cx="1426128" cy="1718210"/>
          </a:xfrm>
          <a:prstGeom prst="rect">
            <a:avLst/>
          </a:prstGeom>
          <a:noFill/>
          <a:ln w="19050" cap="flat" cmpd="sng">
            <a:solidFill>
              <a:schemeClr val="dk2"/>
            </a:solidFill>
            <a:prstDash val="solid"/>
            <a:round/>
            <a:headEnd type="none" w="sm" len="sm"/>
            <a:tailEnd type="none" w="sm" len="sm"/>
          </a:ln>
        </p:spPr>
      </p:pic>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4">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p:nvPr/>
        </p:nvPicPr>
        <p:blipFill rotWithShape="1">
          <a:blip r:embed="rId5">
            <a:extLst>
              <a:ext uri="{28A0092B-C50C-407E-A947-70E740481C1C}">
                <a14:useLocalDpi xmlns:a14="http://schemas.microsoft.com/office/drawing/2010/main" val="0"/>
              </a:ext>
            </a:extLst>
          </a:blip>
          <a:srcRect l="8044" r="21486"/>
          <a:stretch/>
        </p:blipFill>
        <p:spPr>
          <a:xfrm>
            <a:off x="220091" y="1858400"/>
            <a:ext cx="1702965" cy="1006915"/>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3426660" y="1737569"/>
            <a:ext cx="5477100" cy="3405931"/>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None/>
            </a:pPr>
            <a:r>
              <a:rPr lang="en-US" sz="1800" b="1" i="1" dirty="0">
                <a:solidFill>
                  <a:srgbClr val="434343"/>
                </a:solidFill>
                <a:latin typeface="Roboto"/>
                <a:ea typeface="Roboto"/>
                <a:cs typeface="Roboto"/>
                <a:sym typeface="Roboto"/>
              </a:rPr>
              <a:t>With play stopped and you now on the team’s side committing the fault, the R1 will be looking at you.</a:t>
            </a:r>
            <a:endParaRPr lang="en" sz="1800" i="1" dirty="0">
              <a:solidFill>
                <a:srgbClr val="434343"/>
              </a:solidFill>
              <a:latin typeface="Roboto"/>
              <a:ea typeface="Roboto"/>
              <a:cs typeface="Roboto"/>
              <a:sym typeface="Roboto"/>
            </a:endParaRPr>
          </a:p>
          <a:p>
            <a:pPr marL="0" lvl="0" indent="228600" algn="l" rtl="0">
              <a:spcBef>
                <a:spcPts val="0"/>
              </a:spcBef>
              <a:spcAft>
                <a:spcPts val="0"/>
              </a:spcAft>
              <a:buNone/>
            </a:pPr>
            <a:endParaRPr lang="en" sz="1800" i="1" dirty="0">
              <a:solidFill>
                <a:srgbClr val="434343"/>
              </a:solidFill>
              <a:latin typeface="Roboto"/>
              <a:ea typeface="Roboto"/>
              <a:cs typeface="Roboto"/>
              <a:sym typeface="Roboto"/>
            </a:endParaRPr>
          </a:p>
          <a:p>
            <a:pPr marL="228600" lvl="0" algn="l" rtl="0">
              <a:spcBef>
                <a:spcPts val="0"/>
              </a:spcBef>
              <a:spcAft>
                <a:spcPts val="0"/>
              </a:spcAft>
              <a:buClr>
                <a:srgbClr val="434343"/>
              </a:buClr>
              <a:buSzPts val="1800"/>
            </a:pPr>
            <a:r>
              <a:rPr lang="en-US" sz="1600" dirty="0">
                <a:solidFill>
                  <a:srgbClr val="434343"/>
                </a:solidFill>
                <a:latin typeface="Roboto"/>
                <a:ea typeface="Roboto"/>
                <a:cs typeface="Roboto"/>
                <a:sym typeface="Roboto"/>
              </a:rPr>
              <a:t>First – Signal “net fault”</a:t>
            </a:r>
          </a:p>
          <a:p>
            <a:pPr marL="228600" lvl="0" algn="l" rtl="0">
              <a:spcBef>
                <a:spcPts val="0"/>
              </a:spcBef>
              <a:spcAft>
                <a:spcPts val="0"/>
              </a:spcAft>
              <a:buClr>
                <a:srgbClr val="434343"/>
              </a:buClr>
              <a:buSzPts val="1800"/>
            </a:pPr>
            <a:endParaRPr lang="en-US" sz="1600" dirty="0">
              <a:solidFill>
                <a:srgbClr val="434343"/>
              </a:solidFill>
              <a:latin typeface="Roboto"/>
              <a:ea typeface="Roboto"/>
              <a:cs typeface="Roboto"/>
              <a:sym typeface="Roboto"/>
            </a:endParaRPr>
          </a:p>
          <a:p>
            <a:pPr marL="228600" lvl="0" algn="l" rtl="0">
              <a:spcBef>
                <a:spcPts val="0"/>
              </a:spcBef>
              <a:spcAft>
                <a:spcPts val="0"/>
              </a:spcAft>
              <a:buClr>
                <a:srgbClr val="434343"/>
              </a:buClr>
              <a:buSzPts val="1800"/>
            </a:pPr>
            <a:r>
              <a:rPr lang="en-US" sz="1600" dirty="0">
                <a:solidFill>
                  <a:srgbClr val="434343"/>
                </a:solidFill>
                <a:latin typeface="Roboto"/>
                <a:ea typeface="Roboto"/>
                <a:cs typeface="Roboto"/>
                <a:sym typeface="Roboto"/>
              </a:rPr>
              <a:t>Second – Show the players # (i.e. #3) that was in the net towards the R1 (you may also need to visually, or verbally tell the coach)</a:t>
            </a:r>
          </a:p>
          <a:p>
            <a:pPr marL="228600" lvl="0" algn="l" rtl="0">
              <a:spcBef>
                <a:spcPts val="0"/>
              </a:spcBef>
              <a:spcAft>
                <a:spcPts val="0"/>
              </a:spcAft>
              <a:buClr>
                <a:srgbClr val="434343"/>
              </a:buClr>
              <a:buSzPts val="1800"/>
            </a:pPr>
            <a:endParaRPr lang="en-US" sz="1600" dirty="0">
              <a:solidFill>
                <a:srgbClr val="434343"/>
              </a:solidFill>
              <a:latin typeface="Roboto"/>
              <a:ea typeface="Roboto"/>
              <a:cs typeface="Roboto"/>
              <a:sym typeface="Roboto"/>
            </a:endParaRPr>
          </a:p>
          <a:p>
            <a:pPr marL="228600" lvl="0" algn="l" rtl="0">
              <a:spcBef>
                <a:spcPts val="0"/>
              </a:spcBef>
              <a:spcAft>
                <a:spcPts val="0"/>
              </a:spcAft>
              <a:buClr>
                <a:srgbClr val="434343"/>
              </a:buClr>
              <a:buSzPts val="1800"/>
            </a:pPr>
            <a:r>
              <a:rPr lang="en-US" sz="1600" dirty="0">
                <a:solidFill>
                  <a:srgbClr val="434343"/>
                </a:solidFill>
                <a:latin typeface="Roboto"/>
                <a:ea typeface="Roboto"/>
                <a:cs typeface="Roboto"/>
                <a:sym typeface="Roboto"/>
              </a:rPr>
              <a:t>Third – Once the R1 has awarded a point, you will also signal which team will serve next</a:t>
            </a: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Caveat"/>
                <a:cs typeface="Caveat"/>
                <a:sym typeface="Caveat"/>
              </a:rPr>
              <a:t>Net Fault Signals</a:t>
            </a:r>
            <a:endParaRPr sz="2400" dirty="0">
              <a:latin typeface="Roboto"/>
              <a:ea typeface="Roboto"/>
              <a:cs typeface="Roboto"/>
              <a:sym typeface="Roboto"/>
            </a:endParaRPr>
          </a:p>
        </p:txBody>
      </p:sp>
      <p:pic>
        <p:nvPicPr>
          <p:cNvPr id="8" name="Google Shape;69;p13"/>
          <p:cNvPicPr preferRelativeResize="0"/>
          <p:nvPr/>
        </p:nvPicPr>
        <p:blipFill rotWithShape="1">
          <a:blip r:embed="rId6">
            <a:extLst>
              <a:ext uri="{28A0092B-C50C-407E-A947-70E740481C1C}">
                <a14:useLocalDpi xmlns:a14="http://schemas.microsoft.com/office/drawing/2010/main" val="0"/>
              </a:ext>
            </a:extLst>
          </a:blip>
          <a:srcRect l="3333" t="16601" r="10346" b="8416"/>
          <a:stretch/>
        </p:blipFill>
        <p:spPr>
          <a:xfrm>
            <a:off x="1923056" y="3851895"/>
            <a:ext cx="1665310" cy="1212491"/>
          </a:xfrm>
          <a:prstGeom prst="rect">
            <a:avLst/>
          </a:prstGeom>
          <a:noFill/>
          <a:ln w="19050"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34711076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p:nvPr/>
        </p:nvPicPr>
        <p:blipFill rotWithShape="1">
          <a:blip r:embed="rId4">
            <a:extLst>
              <a:ext uri="{28A0092B-C50C-407E-A947-70E740481C1C}">
                <a14:useLocalDpi xmlns:a14="http://schemas.microsoft.com/office/drawing/2010/main" val="0"/>
              </a:ext>
            </a:extLst>
          </a:blip>
          <a:srcRect t="20551" r="15012" b="27785"/>
          <a:stretch/>
        </p:blipFill>
        <p:spPr>
          <a:xfrm>
            <a:off x="223526" y="4017596"/>
            <a:ext cx="1794026" cy="1090568"/>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3418155" y="1664640"/>
            <a:ext cx="5477100" cy="3405931"/>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None/>
            </a:pPr>
            <a:r>
              <a:rPr lang="en-US" sz="1800" b="1" i="1" dirty="0">
                <a:solidFill>
                  <a:srgbClr val="434343"/>
                </a:solidFill>
                <a:latin typeface="Roboto"/>
                <a:ea typeface="Roboto"/>
                <a:cs typeface="Roboto"/>
                <a:sym typeface="Roboto"/>
              </a:rPr>
              <a:t>Players must stay on their half of the court with the following exception:</a:t>
            </a:r>
          </a:p>
          <a:p>
            <a:pPr marL="0" lvl="0" indent="228600" algn="l" rtl="0">
              <a:spcBef>
                <a:spcPts val="0"/>
              </a:spcBef>
              <a:spcAft>
                <a:spcPts val="0"/>
              </a:spcAft>
              <a:buNone/>
            </a:pPr>
            <a:endParaRPr lang="en-US" sz="1800" b="1" i="1" dirty="0">
              <a:solidFill>
                <a:srgbClr val="434343"/>
              </a:solidFill>
              <a:latin typeface="Roboto"/>
              <a:ea typeface="Roboto"/>
              <a:cs typeface="Roboto"/>
              <a:sym typeface="Roboto"/>
            </a:endParaRPr>
          </a:p>
          <a:p>
            <a:pPr marL="0" lvl="0" indent="228600" rtl="0">
              <a:spcBef>
                <a:spcPts val="0"/>
              </a:spcBef>
              <a:spcAft>
                <a:spcPts val="0"/>
              </a:spcAft>
              <a:buNone/>
            </a:pPr>
            <a:r>
              <a:rPr lang="en-US" sz="1600" dirty="0">
                <a:solidFill>
                  <a:srgbClr val="00B050"/>
                </a:solidFill>
                <a:latin typeface="Roboto"/>
                <a:ea typeface="Roboto"/>
                <a:cs typeface="Roboto"/>
                <a:sym typeface="Roboto"/>
              </a:rPr>
              <a:t>Their hands and/or feet may touch the opponents court as long as some of the hand or foot is also touching (or directly above) the centerline.</a:t>
            </a:r>
          </a:p>
          <a:p>
            <a:pPr marL="0" lvl="0" indent="228600" rtl="0">
              <a:spcBef>
                <a:spcPts val="0"/>
              </a:spcBef>
              <a:spcAft>
                <a:spcPts val="0"/>
              </a:spcAft>
              <a:buNone/>
            </a:pPr>
            <a:endParaRPr lang="en-US" sz="1600" dirty="0">
              <a:solidFill>
                <a:srgbClr val="00B050"/>
              </a:solidFill>
              <a:latin typeface="Roboto"/>
              <a:ea typeface="Roboto"/>
              <a:cs typeface="Roboto"/>
              <a:sym typeface="Roboto"/>
            </a:endParaRPr>
          </a:p>
          <a:p>
            <a:pPr marL="0" lvl="0" indent="228600" rtl="0">
              <a:spcBef>
                <a:spcPts val="0"/>
              </a:spcBef>
              <a:spcAft>
                <a:spcPts val="0"/>
              </a:spcAft>
              <a:buNone/>
            </a:pPr>
            <a:r>
              <a:rPr lang="en-US" sz="1600" dirty="0">
                <a:solidFill>
                  <a:srgbClr val="FF0000"/>
                </a:solidFill>
                <a:latin typeface="Roboto"/>
                <a:ea typeface="Roboto"/>
                <a:cs typeface="Roboto"/>
                <a:sym typeface="Roboto"/>
              </a:rPr>
              <a:t>If any other body parts touch the opponents courts, there is interference, or the players foot/hand is no longer on or above the centerline, it is a fault.</a:t>
            </a:r>
          </a:p>
          <a:p>
            <a:pPr marL="0" lvl="0" indent="228600"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rtl="0">
              <a:spcBef>
                <a:spcPts val="0"/>
              </a:spcBef>
              <a:spcAft>
                <a:spcPts val="0"/>
              </a:spcAft>
              <a:buNone/>
            </a:pPr>
            <a:r>
              <a:rPr lang="en-US" sz="1600" dirty="0">
                <a:solidFill>
                  <a:srgbClr val="434343"/>
                </a:solidFill>
                <a:latin typeface="Roboto"/>
                <a:ea typeface="Roboto"/>
                <a:cs typeface="Roboto"/>
                <a:sym typeface="Roboto"/>
              </a:rPr>
              <a:t>When a fault occurs the R2 must loudly blow their whistle (to stop play) and move to the team’s side at fault.</a:t>
            </a:r>
          </a:p>
          <a:p>
            <a:pPr marL="228600" lvl="0" algn="l" rtl="0">
              <a:spcBef>
                <a:spcPts val="0"/>
              </a:spcBef>
              <a:spcAft>
                <a:spcPts val="0"/>
              </a:spcAft>
              <a:buClr>
                <a:srgbClr val="434343"/>
              </a:buClr>
              <a:buSzPts val="1800"/>
            </a:pPr>
            <a:endParaRPr lang="en-US" sz="1600" dirty="0">
              <a:solidFill>
                <a:srgbClr val="434343"/>
              </a:solidFill>
              <a:latin typeface="Roboto"/>
              <a:ea typeface="Roboto"/>
              <a:cs typeface="Roboto"/>
              <a:sym typeface="Roboto"/>
            </a:endParaRPr>
          </a:p>
          <a:p>
            <a:pPr marL="228600" lvl="0" algn="l" rtl="0">
              <a:spcBef>
                <a:spcPts val="0"/>
              </a:spcBef>
              <a:spcAft>
                <a:spcPts val="0"/>
              </a:spcAft>
              <a:buClr>
                <a:srgbClr val="434343"/>
              </a:buClr>
              <a:buSzPts val="1800"/>
            </a:pPr>
            <a:endParaRPr lang="en-US" sz="1600" dirty="0">
              <a:solidFill>
                <a:srgbClr val="434343"/>
              </a:solidFill>
              <a:latin typeface="Roboto"/>
              <a:ea typeface="Roboto"/>
              <a:cs typeface="Roboto"/>
              <a:sym typeface="Roboto"/>
            </a:endParaRP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Caveat"/>
                <a:cs typeface="Caveat"/>
                <a:sym typeface="Caveat"/>
              </a:rPr>
              <a:t>Centerline Faults</a:t>
            </a:r>
            <a:endParaRPr sz="2400" dirty="0">
              <a:latin typeface="Roboto"/>
              <a:ea typeface="Roboto"/>
              <a:cs typeface="Roboto"/>
              <a:sym typeface="Roboto"/>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4045" y="4019406"/>
            <a:ext cx="433505" cy="433505"/>
          </a:xfrm>
          <a:prstGeom prst="rect">
            <a:avLst/>
          </a:prstGeom>
          <a:effectLst>
            <a:outerShdw blurRad="50800" dist="50800" dir="5400000" algn="ctr" rotWithShape="0">
              <a:srgbClr val="000000"/>
            </a:outerShdw>
          </a:effectLst>
        </p:spPr>
      </p:pic>
      <p:pic>
        <p:nvPicPr>
          <p:cNvPr id="14" name="Google Shape;69;p13"/>
          <p:cNvPicPr preferRelativeResize="0"/>
          <p:nvPr/>
        </p:nvPicPr>
        <p:blipFill rotWithShape="1">
          <a:blip r:embed="rId6">
            <a:extLst>
              <a:ext uri="{28A0092B-C50C-407E-A947-70E740481C1C}">
                <a14:useLocalDpi xmlns:a14="http://schemas.microsoft.com/office/drawing/2010/main" val="0"/>
              </a:ext>
            </a:extLst>
          </a:blip>
          <a:srcRect l="26229" t="14429" r="28864"/>
          <a:stretch/>
        </p:blipFill>
        <p:spPr>
          <a:xfrm>
            <a:off x="2122055" y="3691157"/>
            <a:ext cx="1191595" cy="1379414"/>
          </a:xfrm>
          <a:prstGeom prst="rect">
            <a:avLst/>
          </a:prstGeom>
          <a:noFill/>
          <a:ln w="19050" cap="flat" cmpd="sng">
            <a:solidFill>
              <a:schemeClr val="dk2"/>
            </a:solidFill>
            <a:prstDash val="solid"/>
            <a:round/>
            <a:headEnd type="none" w="sm" len="sm"/>
            <a:tailEnd type="none" w="sm" len="sm"/>
          </a:ln>
        </p:spPr>
      </p:pic>
      <p:pic>
        <p:nvPicPr>
          <p:cNvPr id="15" name="Google Shape;69;p13"/>
          <p:cNvPicPr preferRelativeResize="0"/>
          <p:nvPr/>
        </p:nvPicPr>
        <p:blipFill rotWithShape="1">
          <a:blip r:embed="rId7">
            <a:extLst>
              <a:ext uri="{28A0092B-C50C-407E-A947-70E740481C1C}">
                <a14:useLocalDpi xmlns:a14="http://schemas.microsoft.com/office/drawing/2010/main" val="0"/>
              </a:ext>
            </a:extLst>
          </a:blip>
          <a:srcRect l="52224" t="27098" b="29353"/>
          <a:stretch/>
        </p:blipFill>
        <p:spPr>
          <a:xfrm>
            <a:off x="1761890" y="1855984"/>
            <a:ext cx="1551761" cy="1717726"/>
          </a:xfrm>
          <a:prstGeom prst="rect">
            <a:avLst/>
          </a:prstGeom>
          <a:noFill/>
          <a:ln w="19050" cap="flat" cmpd="sng">
            <a:solidFill>
              <a:schemeClr val="dk2"/>
            </a:solidFill>
            <a:prstDash val="solid"/>
            <a:round/>
            <a:headEnd type="none" w="sm" len="sm"/>
            <a:tailEnd type="none" w="sm" len="sm"/>
          </a:ln>
        </p:spPr>
      </p:pic>
      <p:pic>
        <p:nvPicPr>
          <p:cNvPr id="16" name="Google Shape;69;p13"/>
          <p:cNvPicPr preferRelativeResize="0"/>
          <p:nvPr/>
        </p:nvPicPr>
        <p:blipFill rotWithShape="1">
          <a:blip r:embed="rId8">
            <a:extLst>
              <a:ext uri="{28A0092B-C50C-407E-A947-70E740481C1C}">
                <a14:useLocalDpi xmlns:a14="http://schemas.microsoft.com/office/drawing/2010/main" val="0"/>
              </a:ext>
            </a:extLst>
          </a:blip>
          <a:srcRect l="29587" t="13418" r="42690" b="21888"/>
          <a:stretch/>
        </p:blipFill>
        <p:spPr>
          <a:xfrm>
            <a:off x="261760" y="1827361"/>
            <a:ext cx="1322285" cy="1992959"/>
          </a:xfrm>
          <a:prstGeom prst="rect">
            <a:avLst/>
          </a:prstGeom>
          <a:noFill/>
          <a:ln w="19050" cap="flat" cmpd="sng">
            <a:solidFill>
              <a:schemeClr val="dk2"/>
            </a:solidFill>
            <a:prstDash val="solid"/>
            <a:round/>
            <a:headEnd type="none" w="sm" len="sm"/>
            <a:tailEnd type="none" w="sm" len="sm"/>
          </a:ln>
        </p:spPr>
      </p:pic>
      <p:pic>
        <p:nvPicPr>
          <p:cNvPr id="5" name="Picture 4"/>
          <p:cNvPicPr>
            <a:picLocks noChangeAspect="1"/>
          </p:cNvPicPr>
          <p:nvPr/>
        </p:nvPicPr>
        <p:blipFill rotWithShape="1">
          <a:blip r:embed="rId9">
            <a:extLst>
              <a:ext uri="{28A0092B-C50C-407E-A947-70E740481C1C}">
                <a14:useLocalDpi xmlns:a14="http://schemas.microsoft.com/office/drawing/2010/main" val="0"/>
              </a:ext>
            </a:extLst>
          </a:blip>
          <a:srcRect l="15563" t="11303" r="7797" b="23946"/>
          <a:stretch/>
        </p:blipFill>
        <p:spPr>
          <a:xfrm>
            <a:off x="2672251" y="1860398"/>
            <a:ext cx="641399" cy="630212"/>
          </a:xfrm>
          <a:prstGeom prst="rect">
            <a:avLst/>
          </a:prstGeom>
        </p:spPr>
      </p:pic>
      <p:pic>
        <p:nvPicPr>
          <p:cNvPr id="19" name="Picture 18"/>
          <p:cNvPicPr>
            <a:picLocks noChangeAspect="1"/>
          </p:cNvPicPr>
          <p:nvPr/>
        </p:nvPicPr>
        <p:blipFill rotWithShape="1">
          <a:blip r:embed="rId9">
            <a:extLst>
              <a:ext uri="{28A0092B-C50C-407E-A947-70E740481C1C}">
                <a14:useLocalDpi xmlns:a14="http://schemas.microsoft.com/office/drawing/2010/main" val="0"/>
              </a:ext>
            </a:extLst>
          </a:blip>
          <a:srcRect l="15563" t="11303" r="7797" b="23946"/>
          <a:stretch/>
        </p:blipFill>
        <p:spPr>
          <a:xfrm>
            <a:off x="942646" y="1827361"/>
            <a:ext cx="641399" cy="630212"/>
          </a:xfrm>
          <a:prstGeom prst="rect">
            <a:avLst/>
          </a:prstGeom>
        </p:spPr>
      </p:pic>
      <p:pic>
        <p:nvPicPr>
          <p:cNvPr id="20" name="Picture 19"/>
          <p:cNvPicPr>
            <a:picLocks noChangeAspect="1"/>
          </p:cNvPicPr>
          <p:nvPr/>
        </p:nvPicPr>
        <p:blipFill rotWithShape="1">
          <a:blip r:embed="rId9">
            <a:extLst>
              <a:ext uri="{28A0092B-C50C-407E-A947-70E740481C1C}">
                <a14:useLocalDpi xmlns:a14="http://schemas.microsoft.com/office/drawing/2010/main" val="0"/>
              </a:ext>
            </a:extLst>
          </a:blip>
          <a:srcRect l="15563" t="11303" r="7797" b="23946"/>
          <a:stretch/>
        </p:blipFill>
        <p:spPr>
          <a:xfrm>
            <a:off x="2672629" y="3691157"/>
            <a:ext cx="641399" cy="630212"/>
          </a:xfrm>
          <a:prstGeom prst="rect">
            <a:avLst/>
          </a:prstGeom>
        </p:spPr>
      </p:pic>
    </p:spTree>
    <p:extLst>
      <p:ext uri="{BB962C8B-B14F-4D97-AF65-F5344CB8AC3E}">
        <p14:creationId xmlns:p14="http://schemas.microsoft.com/office/powerpoint/2010/main" val="23044672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p:nvPr/>
        </p:nvPicPr>
        <p:blipFill>
          <a:blip r:embed="rId4">
            <a:extLst>
              <a:ext uri="{28A0092B-C50C-407E-A947-70E740481C1C}">
                <a14:useLocalDpi xmlns:a14="http://schemas.microsoft.com/office/drawing/2010/main" val="0"/>
              </a:ext>
            </a:extLst>
          </a:blip>
          <a:stretch>
            <a:fillRect/>
          </a:stretch>
        </p:blipFill>
        <p:spPr>
          <a:xfrm>
            <a:off x="182740" y="1819662"/>
            <a:ext cx="1973233" cy="1724854"/>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3426660" y="1737569"/>
            <a:ext cx="5477100" cy="3405931"/>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None/>
            </a:pPr>
            <a:r>
              <a:rPr lang="en-US" sz="1800" b="1" i="1" dirty="0">
                <a:solidFill>
                  <a:srgbClr val="434343"/>
                </a:solidFill>
                <a:latin typeface="Roboto"/>
                <a:ea typeface="Roboto"/>
                <a:cs typeface="Roboto"/>
                <a:sym typeface="Roboto"/>
              </a:rPr>
              <a:t>With play stopped and you now on the team’s side committing the fault, the R1 will be looking at you.</a:t>
            </a:r>
            <a:endParaRPr lang="en" sz="1800" i="1" dirty="0">
              <a:solidFill>
                <a:srgbClr val="434343"/>
              </a:solidFill>
              <a:latin typeface="Roboto"/>
              <a:ea typeface="Roboto"/>
              <a:cs typeface="Roboto"/>
              <a:sym typeface="Roboto"/>
            </a:endParaRPr>
          </a:p>
          <a:p>
            <a:pPr marL="0" lvl="0" indent="228600" algn="l" rtl="0">
              <a:spcBef>
                <a:spcPts val="0"/>
              </a:spcBef>
              <a:spcAft>
                <a:spcPts val="0"/>
              </a:spcAft>
              <a:buNone/>
            </a:pPr>
            <a:endParaRPr lang="en" sz="1800" i="1" dirty="0">
              <a:solidFill>
                <a:srgbClr val="434343"/>
              </a:solidFill>
              <a:latin typeface="Roboto"/>
              <a:ea typeface="Roboto"/>
              <a:cs typeface="Roboto"/>
              <a:sym typeface="Roboto"/>
            </a:endParaRPr>
          </a:p>
          <a:p>
            <a:pPr marL="228600" lvl="0" algn="l" rtl="0">
              <a:spcBef>
                <a:spcPts val="0"/>
              </a:spcBef>
              <a:spcAft>
                <a:spcPts val="0"/>
              </a:spcAft>
              <a:buClr>
                <a:srgbClr val="434343"/>
              </a:buClr>
              <a:buSzPts val="1800"/>
            </a:pPr>
            <a:r>
              <a:rPr lang="en-US" sz="1600" dirty="0">
                <a:solidFill>
                  <a:srgbClr val="434343"/>
                </a:solidFill>
                <a:latin typeface="Roboto"/>
                <a:ea typeface="Roboto"/>
                <a:cs typeface="Roboto"/>
                <a:sym typeface="Roboto"/>
              </a:rPr>
              <a:t>First – Signal “centerline fault”</a:t>
            </a:r>
          </a:p>
          <a:p>
            <a:pPr marL="228600" lvl="0" algn="l" rtl="0">
              <a:spcBef>
                <a:spcPts val="0"/>
              </a:spcBef>
              <a:spcAft>
                <a:spcPts val="0"/>
              </a:spcAft>
              <a:buClr>
                <a:srgbClr val="434343"/>
              </a:buClr>
              <a:buSzPts val="1800"/>
            </a:pPr>
            <a:endParaRPr lang="en-US" sz="1600" dirty="0">
              <a:solidFill>
                <a:srgbClr val="434343"/>
              </a:solidFill>
              <a:latin typeface="Roboto"/>
              <a:ea typeface="Roboto"/>
              <a:cs typeface="Roboto"/>
              <a:sym typeface="Roboto"/>
            </a:endParaRPr>
          </a:p>
          <a:p>
            <a:pPr marL="228600" lvl="0" algn="l" rtl="0">
              <a:spcBef>
                <a:spcPts val="0"/>
              </a:spcBef>
              <a:spcAft>
                <a:spcPts val="0"/>
              </a:spcAft>
              <a:buClr>
                <a:srgbClr val="434343"/>
              </a:buClr>
              <a:buSzPts val="1800"/>
            </a:pPr>
            <a:r>
              <a:rPr lang="en-US" sz="1600" dirty="0">
                <a:solidFill>
                  <a:srgbClr val="434343"/>
                </a:solidFill>
                <a:latin typeface="Roboto"/>
                <a:ea typeface="Roboto"/>
                <a:cs typeface="Roboto"/>
                <a:sym typeface="Roboto"/>
              </a:rPr>
              <a:t>Second – Show the players # (i.e. #3) that was in the net towards the R1 (you may also need to visually, or verbally tell the coach)</a:t>
            </a:r>
          </a:p>
          <a:p>
            <a:pPr marL="228600" lvl="0" algn="l" rtl="0">
              <a:spcBef>
                <a:spcPts val="0"/>
              </a:spcBef>
              <a:spcAft>
                <a:spcPts val="0"/>
              </a:spcAft>
              <a:buClr>
                <a:srgbClr val="434343"/>
              </a:buClr>
              <a:buSzPts val="1800"/>
            </a:pPr>
            <a:endParaRPr lang="en-US" sz="1600" dirty="0">
              <a:solidFill>
                <a:srgbClr val="434343"/>
              </a:solidFill>
              <a:latin typeface="Roboto"/>
              <a:ea typeface="Roboto"/>
              <a:cs typeface="Roboto"/>
              <a:sym typeface="Roboto"/>
            </a:endParaRPr>
          </a:p>
          <a:p>
            <a:pPr marL="228600" lvl="0" algn="l" rtl="0">
              <a:spcBef>
                <a:spcPts val="0"/>
              </a:spcBef>
              <a:spcAft>
                <a:spcPts val="0"/>
              </a:spcAft>
              <a:buClr>
                <a:srgbClr val="434343"/>
              </a:buClr>
              <a:buSzPts val="1800"/>
            </a:pPr>
            <a:r>
              <a:rPr lang="en-US" sz="1600" dirty="0">
                <a:solidFill>
                  <a:srgbClr val="434343"/>
                </a:solidFill>
                <a:latin typeface="Roboto"/>
                <a:ea typeface="Roboto"/>
                <a:cs typeface="Roboto"/>
                <a:sym typeface="Roboto"/>
              </a:rPr>
              <a:t>Third – Once the R1 has awarded a point, you will also signal which team will serve next</a:t>
            </a: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Caveat"/>
                <a:cs typeface="Caveat"/>
                <a:sym typeface="Caveat"/>
              </a:rPr>
              <a:t>Centerline Fault Signals</a:t>
            </a:r>
            <a:endParaRPr sz="2400" dirty="0">
              <a:latin typeface="Roboto"/>
              <a:ea typeface="Roboto"/>
              <a:cs typeface="Roboto"/>
              <a:sym typeface="Roboto"/>
            </a:endParaRPr>
          </a:p>
        </p:txBody>
      </p:sp>
      <p:pic>
        <p:nvPicPr>
          <p:cNvPr id="7" name="Google Shape;69;p13"/>
          <p:cNvPicPr preferRelativeResize="0"/>
          <p:nvPr/>
        </p:nvPicPr>
        <p:blipFill rotWithShape="1">
          <a:blip r:embed="rId5">
            <a:extLst>
              <a:ext uri="{28A0092B-C50C-407E-A947-70E740481C1C}">
                <a14:useLocalDpi xmlns:a14="http://schemas.microsoft.com/office/drawing/2010/main" val="0"/>
              </a:ext>
            </a:extLst>
          </a:blip>
          <a:srcRect l="5943" r="46024"/>
          <a:stretch/>
        </p:blipFill>
        <p:spPr>
          <a:xfrm>
            <a:off x="1442909" y="2519287"/>
            <a:ext cx="1426128" cy="1718210"/>
          </a:xfrm>
          <a:prstGeom prst="rect">
            <a:avLst/>
          </a:prstGeom>
          <a:noFill/>
          <a:ln w="19050" cap="flat" cmpd="sng">
            <a:solidFill>
              <a:schemeClr val="dk2"/>
            </a:solidFill>
            <a:prstDash val="solid"/>
            <a:round/>
            <a:headEnd type="none" w="sm" len="sm"/>
            <a:tailEnd type="none" w="sm" len="sm"/>
          </a:ln>
        </p:spPr>
      </p:pic>
      <p:pic>
        <p:nvPicPr>
          <p:cNvPr id="8" name="Google Shape;69;p13"/>
          <p:cNvPicPr preferRelativeResize="0"/>
          <p:nvPr/>
        </p:nvPicPr>
        <p:blipFill rotWithShape="1">
          <a:blip r:embed="rId6">
            <a:extLst>
              <a:ext uri="{28A0092B-C50C-407E-A947-70E740481C1C}">
                <a14:useLocalDpi xmlns:a14="http://schemas.microsoft.com/office/drawing/2010/main" val="0"/>
              </a:ext>
            </a:extLst>
          </a:blip>
          <a:srcRect l="3333" t="16601" r="10346" b="8416"/>
          <a:stretch/>
        </p:blipFill>
        <p:spPr>
          <a:xfrm>
            <a:off x="1923056" y="3851895"/>
            <a:ext cx="1665310" cy="1212491"/>
          </a:xfrm>
          <a:prstGeom prst="rect">
            <a:avLst/>
          </a:prstGeom>
          <a:noFill/>
          <a:ln w="19050"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15772892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sp>
        <p:nvSpPr>
          <p:cNvPr id="70" name="Google Shape;70;p13"/>
          <p:cNvSpPr txBox="1"/>
          <p:nvPr/>
        </p:nvSpPr>
        <p:spPr>
          <a:xfrm>
            <a:off x="2931308" y="1640787"/>
            <a:ext cx="6095246" cy="3405931"/>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None/>
            </a:pPr>
            <a:r>
              <a:rPr lang="en-US" sz="1800" b="1" i="1" dirty="0">
                <a:solidFill>
                  <a:srgbClr val="434343"/>
                </a:solidFill>
                <a:latin typeface="Roboto"/>
                <a:ea typeface="Roboto"/>
                <a:cs typeface="Roboto"/>
                <a:sym typeface="Roboto"/>
              </a:rPr>
              <a:t>R2 should be ~ an arms length back from the net pole.  </a:t>
            </a:r>
          </a:p>
          <a:p>
            <a:pPr marL="0" lvl="0" indent="228600" algn="l" rtl="0">
              <a:spcBef>
                <a:spcPts val="0"/>
              </a:spcBef>
              <a:spcAft>
                <a:spcPts val="0"/>
              </a:spcAft>
              <a:buNone/>
            </a:pPr>
            <a:endParaRPr lang="en-US" sz="1800" b="1" i="1"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i="1" dirty="0">
                <a:solidFill>
                  <a:srgbClr val="FF0000"/>
                </a:solidFill>
                <a:latin typeface="Roboto"/>
                <a:ea typeface="Roboto"/>
                <a:cs typeface="Roboto"/>
                <a:sym typeface="Roboto"/>
              </a:rPr>
              <a:t>During play, they will move from on side of the pole to the</a:t>
            </a:r>
          </a:p>
          <a:p>
            <a:pPr marL="0" lvl="0" indent="228600" algn="l" rtl="0">
              <a:spcBef>
                <a:spcPts val="0"/>
              </a:spcBef>
              <a:spcAft>
                <a:spcPts val="0"/>
              </a:spcAft>
              <a:buNone/>
            </a:pPr>
            <a:r>
              <a:rPr lang="en-US" sz="1600" i="1" dirty="0">
                <a:solidFill>
                  <a:srgbClr val="FF0000"/>
                </a:solidFill>
                <a:latin typeface="Roboto"/>
                <a:ea typeface="Roboto"/>
                <a:cs typeface="Roboto"/>
                <a:sym typeface="Roboto"/>
              </a:rPr>
              <a:t>other, always trying to be on the side WITHOUT the ball.</a:t>
            </a:r>
            <a:endParaRPr lang="en" sz="1800" i="1" dirty="0">
              <a:solidFill>
                <a:srgbClr val="434343"/>
              </a:solidFill>
              <a:latin typeface="Roboto"/>
              <a:ea typeface="Roboto"/>
              <a:cs typeface="Roboto"/>
              <a:sym typeface="Roboto"/>
            </a:endParaRPr>
          </a:p>
          <a:p>
            <a:pPr marL="228600" lvl="0" algn="l" rtl="0">
              <a:spcBef>
                <a:spcPts val="0"/>
              </a:spcBef>
              <a:spcAft>
                <a:spcPts val="0"/>
              </a:spcAft>
              <a:buClr>
                <a:srgbClr val="434343"/>
              </a:buClr>
              <a:buSzPts val="1800"/>
            </a:pPr>
            <a:endParaRPr lang="en-US" sz="1600" b="1" dirty="0">
              <a:solidFill>
                <a:srgbClr val="0070C0"/>
              </a:solidFill>
              <a:latin typeface="Roboto"/>
              <a:ea typeface="Roboto"/>
              <a:cs typeface="Roboto"/>
              <a:sym typeface="Roboto"/>
            </a:endParaRPr>
          </a:p>
          <a:p>
            <a:pPr marL="228600" lvl="0" algn="l" rtl="0">
              <a:spcBef>
                <a:spcPts val="0"/>
              </a:spcBef>
              <a:spcAft>
                <a:spcPts val="0"/>
              </a:spcAft>
              <a:buClr>
                <a:srgbClr val="434343"/>
              </a:buClr>
              <a:buSzPts val="1800"/>
            </a:pPr>
            <a:r>
              <a:rPr lang="en-US" sz="1600" b="1" dirty="0">
                <a:solidFill>
                  <a:srgbClr val="0070C0"/>
                </a:solidFill>
                <a:latin typeface="Roboto"/>
                <a:ea typeface="Roboto"/>
                <a:cs typeface="Roboto"/>
                <a:sym typeface="Roboto"/>
              </a:rPr>
              <a:t>This provides the best angle to view net and centerline faults.</a:t>
            </a:r>
          </a:p>
          <a:p>
            <a:pPr marL="228600" lvl="0" algn="l" rtl="0">
              <a:spcBef>
                <a:spcPts val="0"/>
              </a:spcBef>
              <a:spcAft>
                <a:spcPts val="0"/>
              </a:spcAft>
              <a:buClr>
                <a:srgbClr val="434343"/>
              </a:buClr>
              <a:buSzPts val="1800"/>
            </a:pPr>
            <a:endParaRPr lang="en-US" sz="1600" dirty="0">
              <a:solidFill>
                <a:srgbClr val="434343"/>
              </a:solidFill>
              <a:latin typeface="Roboto"/>
              <a:ea typeface="Roboto"/>
              <a:cs typeface="Roboto"/>
              <a:sym typeface="Roboto"/>
            </a:endParaRPr>
          </a:p>
          <a:p>
            <a:pPr marL="228600" lvl="0" algn="l" rtl="0">
              <a:spcBef>
                <a:spcPts val="0"/>
              </a:spcBef>
              <a:spcAft>
                <a:spcPts val="0"/>
              </a:spcAft>
              <a:buClr>
                <a:srgbClr val="434343"/>
              </a:buClr>
              <a:buSzPts val="1800"/>
            </a:pPr>
            <a:r>
              <a:rPr lang="en-US" sz="1600" dirty="0">
                <a:solidFill>
                  <a:srgbClr val="FF0000"/>
                </a:solidFill>
                <a:latin typeface="Roboto"/>
                <a:ea typeface="Roboto"/>
                <a:cs typeface="Roboto"/>
                <a:sym typeface="Roboto"/>
              </a:rPr>
              <a:t>R2 must stay focused at the net and centerline </a:t>
            </a:r>
            <a:r>
              <a:rPr lang="en-US" sz="1600" dirty="0" err="1">
                <a:solidFill>
                  <a:srgbClr val="FF0000"/>
                </a:solidFill>
                <a:latin typeface="Roboto"/>
                <a:ea typeface="Roboto"/>
                <a:cs typeface="Roboto"/>
                <a:sym typeface="Roboto"/>
              </a:rPr>
              <a:t>durting</a:t>
            </a:r>
            <a:r>
              <a:rPr lang="en-US" sz="1600" dirty="0">
                <a:solidFill>
                  <a:srgbClr val="FF0000"/>
                </a:solidFill>
                <a:latin typeface="Roboto"/>
                <a:ea typeface="Roboto"/>
                <a:cs typeface="Roboto"/>
                <a:sym typeface="Roboto"/>
              </a:rPr>
              <a:t> attacks.  Do NOT follow the ball with your eyes!  Instead, watch the attacker and blocker(s) until they’ve landed without committing a fault.</a:t>
            </a:r>
          </a:p>
          <a:p>
            <a:pPr marL="228600" lvl="0" algn="l" rtl="0">
              <a:spcBef>
                <a:spcPts val="0"/>
              </a:spcBef>
              <a:spcAft>
                <a:spcPts val="0"/>
              </a:spcAft>
              <a:buClr>
                <a:srgbClr val="434343"/>
              </a:buClr>
              <a:buSzPts val="1800"/>
            </a:pPr>
            <a:endParaRPr lang="en-US" sz="1600" dirty="0">
              <a:solidFill>
                <a:srgbClr val="434343"/>
              </a:solidFill>
              <a:latin typeface="Roboto"/>
              <a:ea typeface="Roboto"/>
              <a:cs typeface="Roboto"/>
              <a:sym typeface="Roboto"/>
            </a:endParaRPr>
          </a:p>
          <a:p>
            <a:pPr marL="228600" lvl="0" algn="l" rtl="0">
              <a:spcBef>
                <a:spcPts val="0"/>
              </a:spcBef>
              <a:spcAft>
                <a:spcPts val="0"/>
              </a:spcAft>
              <a:buClr>
                <a:srgbClr val="434343"/>
              </a:buClr>
              <a:buSzPts val="1800"/>
            </a:pPr>
            <a:r>
              <a:rPr lang="en-US" sz="1600" dirty="0">
                <a:solidFill>
                  <a:srgbClr val="434343"/>
                </a:solidFill>
                <a:latin typeface="Roboto"/>
                <a:ea typeface="Roboto"/>
                <a:cs typeface="Roboto"/>
                <a:sym typeface="Roboto"/>
              </a:rPr>
              <a:t>Then, efficiently move to the other side (the one w/o the ball)</a:t>
            </a: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Caveat"/>
                <a:cs typeface="Caveat"/>
                <a:sym typeface="Caveat"/>
              </a:rPr>
              <a:t>Base position for R2</a:t>
            </a:r>
            <a:endParaRPr sz="2400" dirty="0">
              <a:latin typeface="Roboto"/>
              <a:ea typeface="Roboto"/>
              <a:cs typeface="Roboto"/>
              <a:sym typeface="Roboto"/>
            </a:endParaRPr>
          </a:p>
        </p:txBody>
      </p:sp>
      <p:pic>
        <p:nvPicPr>
          <p:cNvPr id="2" name="Picture 1"/>
          <p:cNvPicPr>
            <a:picLocks noChangeAspect="1"/>
          </p:cNvPicPr>
          <p:nvPr/>
        </p:nvPicPr>
        <p:blipFill rotWithShape="1">
          <a:blip r:embed="rId4"/>
          <a:srcRect t="5859" r="3254" b="2177"/>
          <a:stretch/>
        </p:blipFill>
        <p:spPr>
          <a:xfrm>
            <a:off x="1045074" y="2869036"/>
            <a:ext cx="1886234" cy="2177682"/>
          </a:xfrm>
          <a:prstGeom prst="rect">
            <a:avLst/>
          </a:prstGeom>
        </p:spPr>
      </p:pic>
      <p:pic>
        <p:nvPicPr>
          <p:cNvPr id="69" name="Google Shape;69;p13"/>
          <p:cNvPicPr preferRelativeResize="0"/>
          <p:nvPr/>
        </p:nvPicPr>
        <p:blipFill rotWithShape="1">
          <a:blip r:embed="rId5">
            <a:extLst>
              <a:ext uri="{28A0092B-C50C-407E-A947-70E740481C1C}">
                <a14:useLocalDpi xmlns:a14="http://schemas.microsoft.com/office/drawing/2010/main" val="0"/>
              </a:ext>
            </a:extLst>
          </a:blip>
          <a:srcRect l="20074"/>
          <a:stretch/>
        </p:blipFill>
        <p:spPr>
          <a:xfrm>
            <a:off x="252888" y="1819662"/>
            <a:ext cx="1577132" cy="1478020"/>
          </a:xfrm>
          <a:prstGeom prst="rect">
            <a:avLst/>
          </a:prstGeom>
          <a:noFill/>
          <a:ln w="19050"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42158088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sp>
        <p:nvSpPr>
          <p:cNvPr id="70" name="Google Shape;70;p13"/>
          <p:cNvSpPr txBox="1"/>
          <p:nvPr/>
        </p:nvSpPr>
        <p:spPr>
          <a:xfrm>
            <a:off x="142613" y="1640787"/>
            <a:ext cx="6727969" cy="3405931"/>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None/>
            </a:pPr>
            <a:r>
              <a:rPr lang="en-US" sz="1800" b="1" i="1" dirty="0">
                <a:solidFill>
                  <a:srgbClr val="434343"/>
                </a:solidFill>
                <a:latin typeface="Roboto"/>
                <a:ea typeface="Roboto"/>
                <a:cs typeface="Roboto"/>
                <a:sym typeface="Roboto"/>
              </a:rPr>
              <a:t>The R2 will repeat the R1 signals at the end of each play.  </a:t>
            </a:r>
            <a:br>
              <a:rPr lang="en-US" sz="1800" b="1" i="1" dirty="0">
                <a:solidFill>
                  <a:srgbClr val="434343"/>
                </a:solidFill>
                <a:latin typeface="Roboto"/>
                <a:ea typeface="Roboto"/>
                <a:cs typeface="Roboto"/>
                <a:sym typeface="Roboto"/>
              </a:rPr>
            </a:br>
            <a:r>
              <a:rPr lang="en-US" sz="1800" b="1" i="1" dirty="0">
                <a:solidFill>
                  <a:srgbClr val="434343"/>
                </a:solidFill>
                <a:latin typeface="Roboto"/>
                <a:ea typeface="Roboto"/>
                <a:cs typeface="Roboto"/>
                <a:sym typeface="Roboto"/>
              </a:rPr>
              <a:t>(They will not repeat the service beckon signal before each rally) </a:t>
            </a:r>
          </a:p>
          <a:p>
            <a:pPr marL="0" lvl="0" indent="228600" algn="l" rtl="0">
              <a:spcBef>
                <a:spcPts val="0"/>
              </a:spcBef>
              <a:spcAft>
                <a:spcPts val="0"/>
              </a:spcAft>
              <a:buNone/>
            </a:pPr>
            <a:endParaRPr lang="en-US" sz="1800" b="1" i="1"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i="1" dirty="0">
                <a:solidFill>
                  <a:srgbClr val="FF0000"/>
                </a:solidFill>
                <a:latin typeface="Roboto"/>
                <a:ea typeface="Roboto"/>
                <a:cs typeface="Roboto"/>
                <a:sym typeface="Roboto"/>
              </a:rPr>
              <a:t>When the rally is finished and the signals are complete, look in the direction of both benches to see if there are any time-out or substitution requests.</a:t>
            </a:r>
          </a:p>
          <a:p>
            <a:pPr marL="0" lvl="0" indent="228600" algn="l" rtl="0">
              <a:spcBef>
                <a:spcPts val="0"/>
              </a:spcBef>
              <a:spcAft>
                <a:spcPts val="0"/>
              </a:spcAft>
              <a:buNone/>
            </a:pPr>
            <a:endParaRPr lang="en-US" sz="1600" i="1" dirty="0">
              <a:solidFill>
                <a:srgbClr val="FF0000"/>
              </a:solidFill>
              <a:latin typeface="Roboto"/>
              <a:ea typeface="Roboto"/>
              <a:cs typeface="Roboto"/>
              <a:sym typeface="Roboto"/>
            </a:endParaRPr>
          </a:p>
          <a:p>
            <a:pPr marL="0" lvl="0" indent="228600" algn="l" rtl="0">
              <a:spcBef>
                <a:spcPts val="0"/>
              </a:spcBef>
              <a:spcAft>
                <a:spcPts val="0"/>
              </a:spcAft>
              <a:buNone/>
            </a:pPr>
            <a:r>
              <a:rPr lang="en-US" sz="1600" i="1" dirty="0">
                <a:solidFill>
                  <a:srgbClr val="FF0000"/>
                </a:solidFill>
                <a:latin typeface="Roboto"/>
                <a:ea typeface="Roboto"/>
                <a:cs typeface="Roboto"/>
                <a:sym typeface="Roboto"/>
              </a:rPr>
              <a:t>For time-out is requests, blow your whistle and signal time-out, then point to which team requested it.</a:t>
            </a:r>
          </a:p>
          <a:p>
            <a:pPr marL="0" lvl="0" indent="228600" algn="l" rtl="0">
              <a:spcBef>
                <a:spcPts val="0"/>
              </a:spcBef>
              <a:spcAft>
                <a:spcPts val="0"/>
              </a:spcAft>
              <a:buNone/>
            </a:pPr>
            <a:endParaRPr lang="en-US" sz="1600" i="1" dirty="0">
              <a:solidFill>
                <a:srgbClr val="FF0000"/>
              </a:solidFill>
              <a:latin typeface="Roboto"/>
              <a:ea typeface="Roboto"/>
              <a:cs typeface="Roboto"/>
              <a:sym typeface="Roboto"/>
            </a:endParaRPr>
          </a:p>
          <a:p>
            <a:pPr marL="0" lvl="0" indent="228600" algn="l" rtl="0">
              <a:spcBef>
                <a:spcPts val="0"/>
              </a:spcBef>
              <a:spcAft>
                <a:spcPts val="0"/>
              </a:spcAft>
              <a:buNone/>
            </a:pPr>
            <a:r>
              <a:rPr lang="en-US" sz="1600" i="1" dirty="0">
                <a:solidFill>
                  <a:srgbClr val="FF0000"/>
                </a:solidFill>
                <a:latin typeface="Roboto"/>
                <a:ea typeface="Roboto"/>
                <a:cs typeface="Roboto"/>
                <a:sym typeface="Roboto"/>
              </a:rPr>
              <a:t>For substitution requests, blow your whistle, make subs signal (same as “traveling” in basket ball), ensure the score table has gotten the #’s, then wave the new player(s) onto the court.</a:t>
            </a:r>
          </a:p>
          <a:p>
            <a:pPr marL="0" lvl="0" indent="228600" algn="l" rtl="0">
              <a:spcBef>
                <a:spcPts val="0"/>
              </a:spcBef>
              <a:spcAft>
                <a:spcPts val="0"/>
              </a:spcAft>
              <a:buNone/>
            </a:pPr>
            <a:endParaRPr lang="en-US" sz="1600" i="1" dirty="0">
              <a:solidFill>
                <a:srgbClr val="FF0000"/>
              </a:solidFill>
              <a:latin typeface="Roboto"/>
              <a:ea typeface="Roboto"/>
              <a:cs typeface="Roboto"/>
              <a:sym typeface="Roboto"/>
            </a:endParaRPr>
          </a:p>
          <a:p>
            <a:pPr marL="228600" lvl="0" algn="l" rtl="0">
              <a:spcBef>
                <a:spcPts val="0"/>
              </a:spcBef>
              <a:spcAft>
                <a:spcPts val="0"/>
              </a:spcAft>
              <a:buClr>
                <a:srgbClr val="434343"/>
              </a:buClr>
              <a:buSzPts val="1800"/>
            </a:pPr>
            <a:endParaRPr lang="en-US" sz="1600" dirty="0">
              <a:solidFill>
                <a:srgbClr val="434343"/>
              </a:solidFill>
              <a:latin typeface="Roboto"/>
              <a:ea typeface="Roboto"/>
              <a:cs typeface="Roboto"/>
              <a:sym typeface="Roboto"/>
            </a:endParaRP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Caveat"/>
                <a:cs typeface="Caveat"/>
                <a:sym typeface="Caveat"/>
              </a:rPr>
              <a:t>Additional R2 duties</a:t>
            </a:r>
            <a:endParaRPr sz="2400" dirty="0">
              <a:latin typeface="Roboto"/>
              <a:ea typeface="Roboto"/>
              <a:cs typeface="Roboto"/>
              <a:sym typeface="Roboto"/>
            </a:endParaRPr>
          </a:p>
        </p:txBody>
      </p:sp>
      <p:pic>
        <p:nvPicPr>
          <p:cNvPr id="8" name="Google Shape;69;p13"/>
          <p:cNvPicPr preferRelativeResize="0"/>
          <p:nvPr/>
        </p:nvPicPr>
        <p:blipFill>
          <a:blip r:embed="rId4">
            <a:extLst>
              <a:ext uri="{28A0092B-C50C-407E-A947-70E740481C1C}">
                <a14:useLocalDpi xmlns:a14="http://schemas.microsoft.com/office/drawing/2010/main" val="0"/>
              </a:ext>
            </a:extLst>
          </a:blip>
          <a:stretch>
            <a:fillRect/>
          </a:stretch>
        </p:blipFill>
        <p:spPr>
          <a:xfrm>
            <a:off x="6870582" y="2557120"/>
            <a:ext cx="1835970" cy="1032117"/>
          </a:xfrm>
          <a:prstGeom prst="rect">
            <a:avLst/>
          </a:prstGeom>
          <a:noFill/>
          <a:ln w="19050" cap="flat" cmpd="sng">
            <a:solidFill>
              <a:schemeClr val="dk2"/>
            </a:solidFill>
            <a:prstDash val="solid"/>
            <a:round/>
            <a:headEnd type="none" w="sm" len="sm"/>
            <a:tailEnd type="none" w="sm" len="sm"/>
          </a:ln>
        </p:spPr>
      </p:pic>
      <p:pic>
        <p:nvPicPr>
          <p:cNvPr id="1026" name="Picture 2" descr="Second referee volleyball techniques substitution and ready signals"/>
          <p:cNvPicPr>
            <a:picLocks noChangeAspect="1" noChangeArrowheads="1"/>
          </p:cNvPicPr>
          <p:nvPr/>
        </p:nvPicPr>
        <p:blipFill rotWithShape="1">
          <a:blip r:embed="rId5">
            <a:extLst>
              <a:ext uri="{28A0092B-C50C-407E-A947-70E740481C1C}">
                <a14:useLocalDpi xmlns:a14="http://schemas.microsoft.com/office/drawing/2010/main" val="0"/>
              </a:ext>
            </a:extLst>
          </a:blip>
          <a:srcRect r="77473" b="53392"/>
          <a:stretch/>
        </p:blipFill>
        <p:spPr bwMode="auto">
          <a:xfrm>
            <a:off x="7351269" y="3816285"/>
            <a:ext cx="874595" cy="1127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0761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sp>
        <p:nvSpPr>
          <p:cNvPr id="70" name="Google Shape;70;p13"/>
          <p:cNvSpPr txBox="1"/>
          <p:nvPr/>
        </p:nvSpPr>
        <p:spPr>
          <a:xfrm>
            <a:off x="92280" y="1819662"/>
            <a:ext cx="9051720" cy="3405931"/>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None/>
            </a:pPr>
            <a:r>
              <a:rPr lang="en-US" sz="1800" b="1" i="1" dirty="0">
                <a:solidFill>
                  <a:srgbClr val="434343"/>
                </a:solidFill>
                <a:latin typeface="Roboto"/>
                <a:ea typeface="Roboto"/>
                <a:cs typeface="Roboto"/>
                <a:sym typeface="Roboto"/>
              </a:rPr>
              <a:t>The R2 should always keep the whistle in their mouth, with a couple exceptions:</a:t>
            </a:r>
          </a:p>
          <a:p>
            <a:pPr marL="0" lvl="0" indent="228600" algn="l" rtl="0">
              <a:spcBef>
                <a:spcPts val="0"/>
              </a:spcBef>
              <a:spcAft>
                <a:spcPts val="0"/>
              </a:spcAft>
              <a:buNone/>
            </a:pPr>
            <a:endParaRPr lang="en-US" sz="1800" b="1" i="1" dirty="0">
              <a:solidFill>
                <a:srgbClr val="434343"/>
              </a:solidFill>
              <a:latin typeface="Roboto"/>
              <a:ea typeface="Roboto"/>
              <a:cs typeface="Roboto"/>
              <a:sym typeface="Roboto"/>
            </a:endParaRPr>
          </a:p>
          <a:p>
            <a:pPr marL="342900" lvl="0" indent="-342900" algn="l" rtl="0">
              <a:spcBef>
                <a:spcPts val="0"/>
              </a:spcBef>
              <a:spcAft>
                <a:spcPts val="0"/>
              </a:spcAft>
              <a:buAutoNum type="arabicParenR"/>
            </a:pPr>
            <a:r>
              <a:rPr lang="en-US" sz="1600" i="1" dirty="0">
                <a:solidFill>
                  <a:srgbClr val="434343"/>
                </a:solidFill>
                <a:latin typeface="Roboto"/>
                <a:ea typeface="Roboto"/>
                <a:cs typeface="Roboto"/>
                <a:sym typeface="Roboto"/>
              </a:rPr>
              <a:t>The set is over, or hasn’t started yet</a:t>
            </a:r>
          </a:p>
          <a:p>
            <a:pPr marL="342900" lvl="0" indent="-342900" algn="l" rtl="0">
              <a:spcBef>
                <a:spcPts val="0"/>
              </a:spcBef>
              <a:spcAft>
                <a:spcPts val="0"/>
              </a:spcAft>
              <a:buAutoNum type="arabicParenR"/>
            </a:pPr>
            <a:r>
              <a:rPr lang="en-US" sz="1600" i="1" dirty="0">
                <a:solidFill>
                  <a:srgbClr val="434343"/>
                </a:solidFill>
                <a:latin typeface="Roboto"/>
                <a:ea typeface="Roboto"/>
                <a:cs typeface="Roboto"/>
                <a:sym typeface="Roboto"/>
              </a:rPr>
              <a:t>During time-outs</a:t>
            </a:r>
          </a:p>
          <a:p>
            <a:pPr marL="342900" lvl="0" indent="-342900" algn="l" rtl="0">
              <a:spcBef>
                <a:spcPts val="0"/>
              </a:spcBef>
              <a:spcAft>
                <a:spcPts val="0"/>
              </a:spcAft>
              <a:buAutoNum type="arabicParenR"/>
            </a:pPr>
            <a:r>
              <a:rPr lang="en-US" sz="1600" i="1" dirty="0">
                <a:solidFill>
                  <a:srgbClr val="434343"/>
                </a:solidFill>
                <a:latin typeface="Roboto"/>
                <a:ea typeface="Roboto"/>
                <a:cs typeface="Roboto"/>
                <a:sym typeface="Roboto"/>
              </a:rPr>
              <a:t>While talking with the score table members, a player/coach or the R1</a:t>
            </a:r>
          </a:p>
          <a:p>
            <a:pPr marL="0" lvl="0" indent="228600" algn="l" rtl="0">
              <a:spcBef>
                <a:spcPts val="0"/>
              </a:spcBef>
              <a:spcAft>
                <a:spcPts val="0"/>
              </a:spcAft>
              <a:buNone/>
            </a:pPr>
            <a:endParaRPr lang="en-US" sz="1800" b="1" i="1" dirty="0">
              <a:solidFill>
                <a:srgbClr val="434343"/>
              </a:solidFill>
              <a:latin typeface="Roboto"/>
              <a:ea typeface="Roboto"/>
              <a:cs typeface="Roboto"/>
              <a:sym typeface="Roboto"/>
            </a:endParaRPr>
          </a:p>
          <a:p>
            <a:pPr lvl="0" indent="228600"/>
            <a:r>
              <a:rPr lang="en-US" sz="1600" i="1" dirty="0">
                <a:solidFill>
                  <a:srgbClr val="FF0000"/>
                </a:solidFill>
                <a:latin typeface="Roboto"/>
                <a:ea typeface="Roboto"/>
                <a:cs typeface="Roboto"/>
                <a:sym typeface="Roboto"/>
              </a:rPr>
              <a:t>The R2 does NOT blow their whistle for libero exchanges or ball-handling faults (including 4 hits)</a:t>
            </a:r>
          </a:p>
          <a:p>
            <a:pPr lvl="0" indent="228600"/>
            <a:endParaRPr lang="en-US" sz="1600" i="1" dirty="0">
              <a:solidFill>
                <a:srgbClr val="FF0000"/>
              </a:solidFill>
              <a:latin typeface="Roboto"/>
              <a:ea typeface="Roboto"/>
              <a:cs typeface="Roboto"/>
              <a:sym typeface="Roboto"/>
            </a:endParaRPr>
          </a:p>
          <a:p>
            <a:pPr lvl="0" indent="228600"/>
            <a:r>
              <a:rPr lang="en-US" sz="1600" i="1" dirty="0">
                <a:solidFill>
                  <a:schemeClr val="bg2"/>
                </a:solidFill>
                <a:latin typeface="Roboto"/>
                <a:ea typeface="Roboto"/>
                <a:cs typeface="Roboto"/>
                <a:sym typeface="Roboto"/>
              </a:rPr>
              <a:t>The R2 DOES blow their whistle for the following items:</a:t>
            </a:r>
          </a:p>
          <a:p>
            <a:pPr marL="342900" lvl="0" indent="-342900">
              <a:buAutoNum type="arabicParenR"/>
            </a:pPr>
            <a:r>
              <a:rPr lang="en-US" sz="1600" i="1" dirty="0">
                <a:solidFill>
                  <a:schemeClr val="bg2"/>
                </a:solidFill>
                <a:latin typeface="Roboto"/>
                <a:ea typeface="Roboto"/>
                <a:cs typeface="Roboto"/>
                <a:sym typeface="Roboto"/>
              </a:rPr>
              <a:t>Time-out and substitution requests</a:t>
            </a:r>
          </a:p>
          <a:p>
            <a:pPr marL="342900" lvl="0" indent="-342900">
              <a:buAutoNum type="arabicParenR"/>
            </a:pPr>
            <a:r>
              <a:rPr lang="en-US" sz="1600" i="1" dirty="0">
                <a:solidFill>
                  <a:schemeClr val="bg2"/>
                </a:solidFill>
                <a:latin typeface="Roboto"/>
                <a:ea typeface="Roboto"/>
                <a:cs typeface="Roboto"/>
                <a:sym typeface="Roboto"/>
              </a:rPr>
              <a:t>Net Faults</a:t>
            </a:r>
          </a:p>
          <a:p>
            <a:pPr marL="342900" lvl="0" indent="-342900">
              <a:buAutoNum type="arabicParenR"/>
            </a:pPr>
            <a:r>
              <a:rPr lang="en-US" sz="1600" i="1" dirty="0">
                <a:solidFill>
                  <a:schemeClr val="bg2"/>
                </a:solidFill>
                <a:latin typeface="Roboto"/>
                <a:ea typeface="Roboto"/>
                <a:cs typeface="Roboto"/>
                <a:sym typeface="Roboto"/>
              </a:rPr>
              <a:t>Centerline Faults</a:t>
            </a:r>
          </a:p>
          <a:p>
            <a:pPr marL="228600" lvl="0" algn="l" rtl="0">
              <a:spcBef>
                <a:spcPts val="0"/>
              </a:spcBef>
              <a:spcAft>
                <a:spcPts val="0"/>
              </a:spcAft>
              <a:buClr>
                <a:srgbClr val="434343"/>
              </a:buClr>
              <a:buSzPts val="1800"/>
            </a:pPr>
            <a:endParaRPr lang="en-US" sz="1600" dirty="0">
              <a:solidFill>
                <a:srgbClr val="434343"/>
              </a:solidFill>
              <a:latin typeface="Roboto"/>
              <a:ea typeface="Roboto"/>
              <a:cs typeface="Roboto"/>
              <a:sym typeface="Roboto"/>
            </a:endParaRP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Caveat"/>
                <a:cs typeface="Caveat"/>
                <a:sym typeface="Caveat"/>
              </a:rPr>
              <a:t>R2 final comments</a:t>
            </a:r>
            <a:endParaRPr sz="2400" dirty="0">
              <a:latin typeface="Roboto"/>
              <a:ea typeface="Roboto"/>
              <a:cs typeface="Roboto"/>
              <a:sym typeface="Roboto"/>
            </a:endParaRPr>
          </a:p>
        </p:txBody>
      </p:sp>
    </p:spTree>
    <p:extLst>
      <p:ext uri="{BB962C8B-B14F-4D97-AF65-F5344CB8AC3E}">
        <p14:creationId xmlns:p14="http://schemas.microsoft.com/office/powerpoint/2010/main" val="996808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p:nvPr/>
        </p:nvPicPr>
        <p:blipFill>
          <a:blip r:embed="rId4">
            <a:extLst>
              <a:ext uri="{28A0092B-C50C-407E-A947-70E740481C1C}">
                <a14:useLocalDpi xmlns:a14="http://schemas.microsoft.com/office/drawing/2010/main" val="0"/>
              </a:ext>
            </a:extLst>
          </a:blip>
          <a:stretch>
            <a:fillRect/>
          </a:stretch>
        </p:blipFill>
        <p:spPr>
          <a:xfrm rot="5400000">
            <a:off x="83319" y="2375099"/>
            <a:ext cx="3183737" cy="2072864"/>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3435049" y="1610685"/>
            <a:ext cx="5477100" cy="3405931"/>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None/>
            </a:pPr>
            <a:r>
              <a:rPr lang="en-US" sz="1600" dirty="0">
                <a:solidFill>
                  <a:srgbClr val="434343"/>
                </a:solidFill>
                <a:latin typeface="Roboto"/>
                <a:ea typeface="Roboto"/>
                <a:cs typeface="Roboto"/>
                <a:sym typeface="Roboto"/>
              </a:rPr>
              <a:t>The lines are considered in.  Therefore, any ball that hits the line or the court should be signaled as “IN”.  This is used regardless of whether a team has contact it or it directly goes to the floor.</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434343"/>
                </a:solidFill>
                <a:latin typeface="Roboto"/>
                <a:ea typeface="Roboto"/>
                <a:cs typeface="Roboto"/>
                <a:sym typeface="Roboto"/>
              </a:rPr>
              <a:t>Line judges are positioned right on the corner and are responsible for balls landing near </a:t>
            </a:r>
            <a:r>
              <a:rPr lang="en-US" sz="1600" b="1" dirty="0">
                <a:solidFill>
                  <a:srgbClr val="434343"/>
                </a:solidFill>
                <a:latin typeface="Roboto"/>
                <a:ea typeface="Roboto"/>
                <a:cs typeface="Roboto"/>
                <a:sym typeface="Roboto"/>
              </a:rPr>
              <a:t>BOTH</a:t>
            </a:r>
            <a:r>
              <a:rPr lang="en-US" sz="1600" dirty="0">
                <a:solidFill>
                  <a:srgbClr val="434343"/>
                </a:solidFill>
                <a:latin typeface="Roboto"/>
                <a:ea typeface="Roboto"/>
                <a:cs typeface="Roboto"/>
                <a:sym typeface="Roboto"/>
              </a:rPr>
              <a:t> of their lines. Thus, for the sideline, they will call balls on both their side of the net and the opponents.</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434343"/>
                </a:solidFill>
                <a:latin typeface="Roboto"/>
                <a:ea typeface="Roboto"/>
                <a:cs typeface="Roboto"/>
                <a:sym typeface="Roboto"/>
              </a:rPr>
              <a:t>When players attempt to “pancake” the ball, the line judge should signal “IN” if they see the ball hit the floor.</a:t>
            </a: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Caveat"/>
                <a:cs typeface="Caveat"/>
                <a:sym typeface="Caveat"/>
              </a:rPr>
              <a:t>“ L ” is for the Lines</a:t>
            </a:r>
            <a:endParaRPr sz="2400" dirty="0">
              <a:latin typeface="Roboto"/>
              <a:ea typeface="Roboto"/>
              <a:cs typeface="Roboto"/>
              <a:sym typeface="Roboto"/>
            </a:endParaRPr>
          </a:p>
        </p:txBody>
      </p:sp>
      <p:cxnSp>
        <p:nvCxnSpPr>
          <p:cNvPr id="3" name="Straight Arrow Connector 2"/>
          <p:cNvCxnSpPr/>
          <p:nvPr/>
        </p:nvCxnSpPr>
        <p:spPr>
          <a:xfrm flipH="1" flipV="1">
            <a:off x="2778035" y="1959430"/>
            <a:ext cx="836022" cy="1097279"/>
          </a:xfrm>
          <a:prstGeom prst="straightConnector1">
            <a:avLst/>
          </a:prstGeom>
          <a:ln w="15875">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78554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sp>
        <p:nvSpPr>
          <p:cNvPr id="70" name="Google Shape;70;p13"/>
          <p:cNvSpPr txBox="1"/>
          <p:nvPr/>
        </p:nvSpPr>
        <p:spPr>
          <a:xfrm>
            <a:off x="252888" y="1907464"/>
            <a:ext cx="8773666" cy="3405931"/>
          </a:xfrm>
          <a:prstGeom prst="rect">
            <a:avLst/>
          </a:prstGeom>
          <a:noFill/>
          <a:ln>
            <a:noFill/>
          </a:ln>
        </p:spPr>
        <p:txBody>
          <a:bodyPr spcFirstLastPara="1" wrap="square" lIns="91425" tIns="91425" rIns="91425" bIns="91425" anchor="t" anchorCtr="0">
            <a:noAutofit/>
          </a:bodyPr>
          <a:lstStyle/>
          <a:p>
            <a:pPr marL="0" lvl="0" indent="228600" algn="ctr" rtl="0">
              <a:spcBef>
                <a:spcPts val="0"/>
              </a:spcBef>
              <a:spcAft>
                <a:spcPts val="0"/>
              </a:spcAft>
              <a:buNone/>
            </a:pPr>
            <a:r>
              <a:rPr lang="en-US" sz="3600" dirty="0">
                <a:solidFill>
                  <a:srgbClr val="434343"/>
                </a:solidFill>
                <a:latin typeface="Roboto"/>
                <a:ea typeface="Roboto"/>
                <a:cs typeface="Roboto"/>
                <a:sym typeface="Roboto"/>
              </a:rPr>
              <a:t>The officiating duties are complete!</a:t>
            </a:r>
          </a:p>
          <a:p>
            <a:pPr marL="0" lvl="0" indent="228600" algn="ctr" rtl="0">
              <a:spcBef>
                <a:spcPts val="0"/>
              </a:spcBef>
              <a:spcAft>
                <a:spcPts val="0"/>
              </a:spcAft>
              <a:buNone/>
            </a:pPr>
            <a:endParaRPr lang="en-US" sz="3600" dirty="0">
              <a:solidFill>
                <a:srgbClr val="434343"/>
              </a:solidFill>
              <a:latin typeface="Roboto"/>
              <a:ea typeface="Roboto"/>
              <a:cs typeface="Roboto"/>
              <a:sym typeface="Roboto"/>
            </a:endParaRPr>
          </a:p>
          <a:p>
            <a:pPr marL="0" lvl="0" indent="228600" algn="ctr" rtl="0">
              <a:spcBef>
                <a:spcPts val="0"/>
              </a:spcBef>
              <a:spcAft>
                <a:spcPts val="0"/>
              </a:spcAft>
              <a:buNone/>
            </a:pPr>
            <a:r>
              <a:rPr lang="en-US" sz="3600" dirty="0">
                <a:solidFill>
                  <a:srgbClr val="434343"/>
                </a:solidFill>
                <a:latin typeface="Roboto"/>
                <a:ea typeface="Roboto"/>
                <a:cs typeface="Roboto"/>
                <a:sym typeface="Roboto"/>
              </a:rPr>
              <a:t>Just a couple more slides with warm-up procedures and league rules </a:t>
            </a:r>
          </a:p>
          <a:p>
            <a:pPr marL="0" lvl="0" indent="228600" algn="ctr" rtl="0">
              <a:spcBef>
                <a:spcPts val="0"/>
              </a:spcBef>
              <a:spcAft>
                <a:spcPts val="0"/>
              </a:spcAft>
              <a:buNone/>
            </a:pPr>
            <a:endParaRPr lang="en-US" sz="3600" dirty="0">
              <a:solidFill>
                <a:srgbClr val="434343"/>
              </a:solidFill>
              <a:latin typeface="Roboto"/>
              <a:ea typeface="Roboto"/>
              <a:cs typeface="Roboto"/>
              <a:sym typeface="Roboto"/>
            </a:endParaRP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400" dirty="0">
              <a:latin typeface="Roboto"/>
              <a:ea typeface="Roboto"/>
              <a:cs typeface="Roboto"/>
              <a:sym typeface="Roboto"/>
            </a:endParaRPr>
          </a:p>
        </p:txBody>
      </p:sp>
    </p:spTree>
    <p:extLst>
      <p:ext uri="{BB962C8B-B14F-4D97-AF65-F5344CB8AC3E}">
        <p14:creationId xmlns:p14="http://schemas.microsoft.com/office/powerpoint/2010/main" val="31833196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sp>
        <p:nvSpPr>
          <p:cNvPr id="70" name="Google Shape;70;p13"/>
          <p:cNvSpPr txBox="1"/>
          <p:nvPr/>
        </p:nvSpPr>
        <p:spPr>
          <a:xfrm>
            <a:off x="92280" y="1819662"/>
            <a:ext cx="9051720" cy="3405931"/>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None/>
            </a:pPr>
            <a:r>
              <a:rPr lang="en-US" sz="1800" b="1" i="1" dirty="0">
                <a:solidFill>
                  <a:srgbClr val="434343"/>
                </a:solidFill>
                <a:latin typeface="Roboto"/>
                <a:ea typeface="Roboto"/>
                <a:cs typeface="Roboto"/>
                <a:sym typeface="Roboto"/>
              </a:rPr>
              <a:t>For both the JV and the Varsity match, warm-ups will be 10 minutes.</a:t>
            </a:r>
          </a:p>
          <a:p>
            <a:pPr marL="0" lvl="0" indent="228600" algn="l" rtl="0">
              <a:spcBef>
                <a:spcPts val="0"/>
              </a:spcBef>
              <a:spcAft>
                <a:spcPts val="0"/>
              </a:spcAft>
              <a:buNone/>
            </a:pPr>
            <a:endParaRPr lang="en-US" sz="1800" b="1" i="1" dirty="0">
              <a:solidFill>
                <a:srgbClr val="434343"/>
              </a:solidFill>
              <a:latin typeface="Roboto"/>
              <a:ea typeface="Roboto"/>
              <a:cs typeface="Roboto"/>
              <a:sym typeface="Roboto"/>
            </a:endParaRPr>
          </a:p>
          <a:p>
            <a:pPr marL="342900" lvl="0" indent="-342900" algn="l" rtl="0">
              <a:spcBef>
                <a:spcPts val="0"/>
              </a:spcBef>
              <a:spcAft>
                <a:spcPts val="0"/>
              </a:spcAft>
              <a:buAutoNum type="arabicParenR"/>
            </a:pPr>
            <a:r>
              <a:rPr lang="en-US" sz="1600" i="1" dirty="0">
                <a:solidFill>
                  <a:srgbClr val="434343"/>
                </a:solidFill>
                <a:latin typeface="Roboto"/>
                <a:ea typeface="Roboto"/>
                <a:cs typeface="Roboto"/>
                <a:sym typeface="Roboto"/>
              </a:rPr>
              <a:t>Visitors will be on for the first 5 minutes</a:t>
            </a:r>
          </a:p>
          <a:p>
            <a:pPr marL="342900" lvl="0" indent="-342900" algn="l" rtl="0">
              <a:spcBef>
                <a:spcPts val="0"/>
              </a:spcBef>
              <a:spcAft>
                <a:spcPts val="0"/>
              </a:spcAft>
              <a:buAutoNum type="arabicParenR"/>
            </a:pPr>
            <a:r>
              <a:rPr lang="en-US" sz="1600" i="1" dirty="0">
                <a:solidFill>
                  <a:srgbClr val="434343"/>
                </a:solidFill>
                <a:latin typeface="Roboto"/>
                <a:ea typeface="Roboto"/>
                <a:cs typeface="Roboto"/>
                <a:sym typeface="Roboto"/>
              </a:rPr>
              <a:t>Home will have the second 5 minutes</a:t>
            </a:r>
          </a:p>
          <a:p>
            <a:pPr marL="342900" lvl="0" indent="-342900" algn="l" rtl="0">
              <a:spcBef>
                <a:spcPts val="0"/>
              </a:spcBef>
              <a:spcAft>
                <a:spcPts val="0"/>
              </a:spcAft>
              <a:buAutoNum type="arabicParenR"/>
            </a:pPr>
            <a:r>
              <a:rPr lang="en-US" sz="1600" i="1" dirty="0">
                <a:solidFill>
                  <a:srgbClr val="434343"/>
                </a:solidFill>
                <a:latin typeface="Roboto"/>
                <a:ea typeface="Roboto"/>
                <a:cs typeface="Roboto"/>
                <a:sym typeface="Roboto"/>
              </a:rPr>
              <a:t>There is no shared serving or hitting during this 10 minutes</a:t>
            </a:r>
          </a:p>
          <a:p>
            <a:pPr marL="342900" lvl="0" indent="-342900" algn="l" rtl="0">
              <a:spcBef>
                <a:spcPts val="0"/>
              </a:spcBef>
              <a:spcAft>
                <a:spcPts val="0"/>
              </a:spcAft>
              <a:buAutoNum type="arabicParenR"/>
            </a:pPr>
            <a:endParaRPr lang="en-US" sz="1600" i="1" dirty="0">
              <a:solidFill>
                <a:srgbClr val="434343"/>
              </a:solidFill>
              <a:latin typeface="Roboto"/>
              <a:ea typeface="Roboto"/>
              <a:cs typeface="Roboto"/>
              <a:sym typeface="Roboto"/>
            </a:endParaRPr>
          </a:p>
          <a:p>
            <a:pPr lvl="0" algn="l" rtl="0">
              <a:spcBef>
                <a:spcPts val="0"/>
              </a:spcBef>
              <a:spcAft>
                <a:spcPts val="0"/>
              </a:spcAft>
            </a:pPr>
            <a:r>
              <a:rPr lang="en-US" sz="1600" i="1" dirty="0">
                <a:solidFill>
                  <a:srgbClr val="434343"/>
                </a:solidFill>
                <a:latin typeface="Roboto"/>
                <a:ea typeface="Roboto"/>
                <a:cs typeface="Roboto"/>
                <a:sym typeface="Roboto"/>
              </a:rPr>
              <a:t>There will likely be a few minutes between matches as the R1 finalizes the JV score sheet and conducts the Varsity captains meeting for the teams to “pepper” with balls and/or stretch on their own side of the court.</a:t>
            </a:r>
            <a:endParaRPr lang="en-US" sz="1600" dirty="0">
              <a:solidFill>
                <a:srgbClr val="434343"/>
              </a:solidFill>
              <a:latin typeface="Roboto"/>
              <a:ea typeface="Roboto"/>
              <a:cs typeface="Roboto"/>
              <a:sym typeface="Roboto"/>
            </a:endParaRP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Caveat"/>
                <a:cs typeface="Caveat"/>
                <a:sym typeface="Caveat"/>
              </a:rPr>
              <a:t>Warm-ups</a:t>
            </a:r>
            <a:endParaRPr sz="2400" dirty="0">
              <a:latin typeface="Roboto"/>
              <a:ea typeface="Roboto"/>
              <a:cs typeface="Roboto"/>
              <a:sym typeface="Roboto"/>
            </a:endParaRPr>
          </a:p>
        </p:txBody>
      </p:sp>
    </p:spTree>
    <p:extLst>
      <p:ext uri="{BB962C8B-B14F-4D97-AF65-F5344CB8AC3E}">
        <p14:creationId xmlns:p14="http://schemas.microsoft.com/office/powerpoint/2010/main" val="10379967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94"/>
        <p:cNvGrpSpPr/>
        <p:nvPr/>
      </p:nvGrpSpPr>
      <p:grpSpPr>
        <a:xfrm>
          <a:off x="0" y="0"/>
          <a:ext cx="0" cy="0"/>
          <a:chOff x="0" y="0"/>
          <a:chExt cx="0" cy="0"/>
        </a:xfrm>
      </p:grpSpPr>
      <p:sp>
        <p:nvSpPr>
          <p:cNvPr id="95" name="Google Shape;95;p16"/>
          <p:cNvSpPr txBox="1">
            <a:spLocks noGrp="1"/>
          </p:cNvSpPr>
          <p:nvPr>
            <p:ph type="body" idx="1"/>
          </p:nvPr>
        </p:nvSpPr>
        <p:spPr>
          <a:xfrm>
            <a:off x="-49500" y="1669600"/>
            <a:ext cx="9193500" cy="3366600"/>
          </a:xfrm>
          <a:prstGeom prst="rect">
            <a:avLst/>
          </a:prstGeom>
          <a:noFill/>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a:solidFill>
                  <a:srgbClr val="000000"/>
                </a:solidFill>
              </a:rPr>
              <a:t>The MSHSL girls volleyball rules will be the basis for competitive play. </a:t>
            </a:r>
            <a:r>
              <a:rPr lang="en" sz="1200">
                <a:solidFill>
                  <a:srgbClr val="000000"/>
                </a:solidFill>
              </a:rPr>
              <a:t> </a:t>
            </a:r>
            <a:endParaRPr sz="1200">
              <a:solidFill>
                <a:srgbClr val="000000"/>
              </a:solidFill>
            </a:endParaRPr>
          </a:p>
          <a:p>
            <a:pPr marL="0" lvl="0" indent="0" algn="ctr" rtl="0">
              <a:lnSpc>
                <a:spcPct val="100000"/>
              </a:lnSpc>
              <a:spcBef>
                <a:spcPts val="500"/>
              </a:spcBef>
              <a:spcAft>
                <a:spcPts val="0"/>
              </a:spcAft>
              <a:buNone/>
            </a:pPr>
            <a:r>
              <a:rPr lang="en" sz="1200">
                <a:solidFill>
                  <a:srgbClr val="000000"/>
                </a:solidFill>
              </a:rPr>
              <a:t>To increase the number and length of rallies, create excitement, and improve overall technique long term, the MN Boys HSVB Association determined the following modifications will apply to the 2020 Boys High School Club Season:</a:t>
            </a:r>
            <a:endParaRPr sz="1200">
              <a:solidFill>
                <a:srgbClr val="000000"/>
              </a:solidFill>
            </a:endParaRPr>
          </a:p>
          <a:p>
            <a:pPr marL="0" marR="28575" lvl="0" indent="0" algn="just" rtl="0">
              <a:lnSpc>
                <a:spcPct val="100000"/>
              </a:lnSpc>
              <a:spcBef>
                <a:spcPts val="500"/>
              </a:spcBef>
              <a:spcAft>
                <a:spcPts val="0"/>
              </a:spcAft>
              <a:buNone/>
            </a:pPr>
            <a:endParaRPr sz="600">
              <a:solidFill>
                <a:srgbClr val="000000"/>
              </a:solidFill>
            </a:endParaRPr>
          </a:p>
          <a:p>
            <a:pPr marL="514350" marR="0" lvl="1" indent="-317500" algn="just" rtl="0">
              <a:lnSpc>
                <a:spcPct val="100000"/>
              </a:lnSpc>
              <a:spcBef>
                <a:spcPts val="0"/>
              </a:spcBef>
              <a:spcAft>
                <a:spcPts val="0"/>
              </a:spcAft>
              <a:buClr>
                <a:srgbClr val="000000"/>
              </a:buClr>
              <a:buSzPts val="1400"/>
              <a:buFont typeface="Calibri"/>
              <a:buChar char="○"/>
            </a:pPr>
            <a:r>
              <a:rPr lang="en">
                <a:solidFill>
                  <a:srgbClr val="000000"/>
                </a:solidFill>
                <a:highlight>
                  <a:srgbClr val="FFFFFF"/>
                </a:highlight>
              </a:rPr>
              <a:t>The ONLY allowed “DOUBLE” contact call will be when a player contacts the ball 2 times in a row.   </a:t>
            </a:r>
            <a:br>
              <a:rPr lang="en">
                <a:solidFill>
                  <a:srgbClr val="000000"/>
                </a:solidFill>
                <a:highlight>
                  <a:srgbClr val="FFFFFF"/>
                </a:highlight>
              </a:rPr>
            </a:br>
            <a:r>
              <a:rPr lang="en" b="1">
                <a:solidFill>
                  <a:srgbClr val="000000"/>
                </a:solidFill>
                <a:highlight>
                  <a:srgbClr val="FFFFFF"/>
                </a:highlight>
              </a:rPr>
              <a:t>THERE WILL BE NO BALL HANDLING, “DOUBLE” CONTACT CALLS.</a:t>
            </a:r>
            <a:r>
              <a:rPr lang="en">
                <a:solidFill>
                  <a:srgbClr val="000000"/>
                </a:solidFill>
                <a:highlight>
                  <a:srgbClr val="FFFFFF"/>
                </a:highlight>
              </a:rPr>
              <a:t>   </a:t>
            </a:r>
            <a:endParaRPr>
              <a:solidFill>
                <a:srgbClr val="000000"/>
              </a:solidFill>
              <a:highlight>
                <a:srgbClr val="FFFFFF"/>
              </a:highlight>
            </a:endParaRPr>
          </a:p>
          <a:p>
            <a:pPr marL="514350" marR="0" lvl="1" indent="-317500" algn="just" rtl="0">
              <a:lnSpc>
                <a:spcPct val="100000"/>
              </a:lnSpc>
              <a:spcBef>
                <a:spcPts val="1000"/>
              </a:spcBef>
              <a:spcAft>
                <a:spcPts val="0"/>
              </a:spcAft>
              <a:buClr>
                <a:srgbClr val="000000"/>
              </a:buClr>
              <a:buSzPts val="1400"/>
              <a:buFont typeface="Roboto"/>
              <a:buChar char="○"/>
            </a:pPr>
            <a:r>
              <a:rPr lang="en">
                <a:solidFill>
                  <a:srgbClr val="000000"/>
                </a:solidFill>
                <a:highlight>
                  <a:srgbClr val="FFFFFF"/>
                </a:highlight>
              </a:rPr>
              <a:t>A “LIFT” will be called without leniency for ANY touch having a prolonged contact where the ball came to </a:t>
            </a:r>
            <a:br>
              <a:rPr lang="en">
                <a:solidFill>
                  <a:srgbClr val="000000"/>
                </a:solidFill>
                <a:highlight>
                  <a:srgbClr val="FFFFFF"/>
                </a:highlight>
              </a:rPr>
            </a:br>
            <a:r>
              <a:rPr lang="en">
                <a:solidFill>
                  <a:srgbClr val="000000"/>
                </a:solidFill>
                <a:highlight>
                  <a:srgbClr val="FFFFFF"/>
                </a:highlight>
              </a:rPr>
              <a:t>rest before traveling in another direction.    </a:t>
            </a:r>
            <a:endParaRPr>
              <a:solidFill>
                <a:srgbClr val="000000"/>
              </a:solidFill>
              <a:highlight>
                <a:srgbClr val="FFFFFF"/>
              </a:highlight>
            </a:endParaRPr>
          </a:p>
          <a:p>
            <a:pPr marL="514350" marR="0" lvl="1" indent="-317500" algn="just" rtl="0">
              <a:lnSpc>
                <a:spcPct val="100000"/>
              </a:lnSpc>
              <a:spcBef>
                <a:spcPts val="1000"/>
              </a:spcBef>
              <a:spcAft>
                <a:spcPts val="0"/>
              </a:spcAft>
              <a:buClr>
                <a:srgbClr val="000000"/>
              </a:buClr>
              <a:buSzPts val="1400"/>
              <a:buFont typeface="Noto Sans Symbols"/>
              <a:buChar char="○"/>
            </a:pPr>
            <a:r>
              <a:rPr lang="en">
                <a:solidFill>
                  <a:srgbClr val="000000"/>
                </a:solidFill>
                <a:highlight>
                  <a:srgbClr val="FFFFFF"/>
                </a:highlight>
              </a:rPr>
              <a:t>The R1 will</a:t>
            </a:r>
            <a:r>
              <a:rPr lang="en" b="1" i="1">
                <a:solidFill>
                  <a:srgbClr val="000000"/>
                </a:solidFill>
                <a:highlight>
                  <a:srgbClr val="FFFFFF"/>
                </a:highlight>
              </a:rPr>
              <a:t> be patient and explain calls in depth </a:t>
            </a:r>
            <a:r>
              <a:rPr lang="en">
                <a:solidFill>
                  <a:srgbClr val="000000"/>
                </a:solidFill>
                <a:highlight>
                  <a:srgbClr val="FFFFFF"/>
                </a:highlight>
              </a:rPr>
              <a:t>with no yellow cards used for delays in game </a:t>
            </a:r>
            <a:r>
              <a:rPr lang="en" b="1">
                <a:solidFill>
                  <a:srgbClr val="980000"/>
                </a:solidFill>
                <a:highlight>
                  <a:srgbClr val="FFFFFF"/>
                </a:highlight>
              </a:rPr>
              <a:t>until April 17.  </a:t>
            </a:r>
            <a:endParaRPr b="1">
              <a:solidFill>
                <a:srgbClr val="980000"/>
              </a:solidFill>
              <a:highlight>
                <a:srgbClr val="FFFFFF"/>
              </a:highlight>
            </a:endParaRPr>
          </a:p>
          <a:p>
            <a:pPr marL="514350" marR="0" lvl="1" indent="-317500" algn="just" rtl="0">
              <a:lnSpc>
                <a:spcPct val="100000"/>
              </a:lnSpc>
              <a:spcBef>
                <a:spcPts val="1000"/>
              </a:spcBef>
              <a:spcAft>
                <a:spcPts val="0"/>
              </a:spcAft>
              <a:buClr>
                <a:srgbClr val="000000"/>
              </a:buClr>
              <a:buSzPts val="1400"/>
              <a:buFont typeface="Noto Sans Symbols"/>
              <a:buChar char="○"/>
            </a:pPr>
            <a:r>
              <a:rPr lang="en">
                <a:solidFill>
                  <a:srgbClr val="000000"/>
                </a:solidFill>
                <a:highlight>
                  <a:srgbClr val="FFFFFF"/>
                </a:highlight>
              </a:rPr>
              <a:t>The R1 will be responsible to check line-ups and watch overlapping instead of the R2. The R1 will </a:t>
            </a:r>
            <a:br>
              <a:rPr lang="en">
                <a:solidFill>
                  <a:srgbClr val="000000"/>
                </a:solidFill>
                <a:highlight>
                  <a:srgbClr val="FFFFFF"/>
                </a:highlight>
              </a:rPr>
            </a:br>
            <a:r>
              <a:rPr lang="en">
                <a:solidFill>
                  <a:srgbClr val="000000"/>
                </a:solidFill>
                <a:highlight>
                  <a:srgbClr val="FFFFFF"/>
                </a:highlight>
              </a:rPr>
              <a:t>correct overlapping situations without calling a violation </a:t>
            </a:r>
            <a:r>
              <a:rPr lang="en" b="1">
                <a:solidFill>
                  <a:srgbClr val="980000"/>
                </a:solidFill>
                <a:highlight>
                  <a:srgbClr val="FFFFFF"/>
                </a:highlight>
              </a:rPr>
              <a:t>until April 17. </a:t>
            </a:r>
            <a:endParaRPr b="1">
              <a:solidFill>
                <a:srgbClr val="980000"/>
              </a:solidFill>
              <a:highlight>
                <a:srgbClr val="FFFFFF"/>
              </a:highlight>
            </a:endParaRPr>
          </a:p>
          <a:p>
            <a:pPr marL="514350" marR="0" lvl="1" indent="-317500" algn="just" rtl="0">
              <a:lnSpc>
                <a:spcPct val="100000"/>
              </a:lnSpc>
              <a:spcBef>
                <a:spcPts val="1000"/>
              </a:spcBef>
              <a:spcAft>
                <a:spcPts val="1000"/>
              </a:spcAft>
              <a:buClr>
                <a:srgbClr val="000000"/>
              </a:buClr>
              <a:buSzPts val="1400"/>
              <a:buFont typeface="Roboto"/>
              <a:buChar char="○"/>
            </a:pPr>
            <a:r>
              <a:rPr lang="en">
                <a:solidFill>
                  <a:srgbClr val="000000"/>
                </a:solidFill>
                <a:highlight>
                  <a:srgbClr val="FFFFFF"/>
                </a:highlight>
              </a:rPr>
              <a:t>R2 responsibilities will be limited to calling Net and Centerline Fouls ONLY.  R2 will assist with touch </a:t>
            </a:r>
            <a:br>
              <a:rPr lang="en">
                <a:solidFill>
                  <a:srgbClr val="000000"/>
                </a:solidFill>
                <a:highlight>
                  <a:srgbClr val="FFFFFF"/>
                </a:highlight>
              </a:rPr>
            </a:br>
            <a:r>
              <a:rPr lang="en">
                <a:solidFill>
                  <a:srgbClr val="000000"/>
                </a:solidFill>
                <a:highlight>
                  <a:srgbClr val="FFFFFF"/>
                </a:highlight>
              </a:rPr>
              <a:t>and line calls.  </a:t>
            </a:r>
            <a:endParaRPr sz="1200">
              <a:solidFill>
                <a:srgbClr val="000000"/>
              </a:solidFill>
              <a:latin typeface="Calibri"/>
              <a:ea typeface="Calibri"/>
              <a:cs typeface="Calibri"/>
              <a:sym typeface="Calibri"/>
            </a:endParaRPr>
          </a:p>
        </p:txBody>
      </p:sp>
      <p:sp>
        <p:nvSpPr>
          <p:cNvPr id="96" name="Google Shape;96;p16"/>
          <p:cNvSpPr txBox="1">
            <a:spLocks noGrp="1"/>
          </p:cNvSpPr>
          <p:nvPr>
            <p:ph type="title"/>
          </p:nvPr>
        </p:nvSpPr>
        <p:spPr>
          <a:xfrm>
            <a:off x="2131525" y="695750"/>
            <a:ext cx="66969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  </a:t>
            </a:r>
            <a:endParaRPr/>
          </a:p>
          <a:p>
            <a:pPr marL="0" lvl="0" indent="0" algn="ctr" rtl="0">
              <a:spcBef>
                <a:spcPts val="0"/>
              </a:spcBef>
              <a:spcAft>
                <a:spcPts val="0"/>
              </a:spcAft>
              <a:buNone/>
            </a:pPr>
            <a:r>
              <a:rPr lang="en" sz="4000"/>
              <a:t>2020 LEAGUE FORMAT </a:t>
            </a:r>
            <a:endParaRPr sz="4000"/>
          </a:p>
          <a:p>
            <a:pPr marL="0" lvl="0" indent="0" algn="ctr" rtl="0">
              <a:spcBef>
                <a:spcPts val="0"/>
              </a:spcBef>
              <a:spcAft>
                <a:spcPts val="0"/>
              </a:spcAft>
              <a:buNone/>
            </a:pPr>
            <a:r>
              <a:rPr lang="en" sz="3000"/>
              <a:t>RULES OF PLAY</a:t>
            </a:r>
            <a:endParaRPr sz="3000"/>
          </a:p>
        </p:txBody>
      </p:sp>
      <p:pic>
        <p:nvPicPr>
          <p:cNvPr id="97" name="Google Shape;97;p16"/>
          <p:cNvPicPr preferRelativeResize="0"/>
          <p:nvPr/>
        </p:nvPicPr>
        <p:blipFill>
          <a:blip r:embed="rId3">
            <a:alphaModFix/>
          </a:blip>
          <a:stretch>
            <a:fillRect/>
          </a:stretch>
        </p:blipFill>
        <p:spPr>
          <a:xfrm>
            <a:off x="775397" y="208875"/>
            <a:ext cx="1320098" cy="1320750"/>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233"/>
        <p:cNvGrpSpPr/>
        <p:nvPr/>
      </p:nvGrpSpPr>
      <p:grpSpPr>
        <a:xfrm>
          <a:off x="0" y="0"/>
          <a:ext cx="0" cy="0"/>
          <a:chOff x="0" y="0"/>
          <a:chExt cx="0" cy="0"/>
        </a:xfrm>
      </p:grpSpPr>
      <p:sp>
        <p:nvSpPr>
          <p:cNvPr id="234" name="Google Shape;234;p33"/>
          <p:cNvSpPr txBox="1">
            <a:spLocks noGrp="1"/>
          </p:cNvSpPr>
          <p:nvPr>
            <p:ph type="ctrTitle"/>
          </p:nvPr>
        </p:nvSpPr>
        <p:spPr>
          <a:xfrm>
            <a:off x="357374" y="268448"/>
            <a:ext cx="8222100" cy="558706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100" b="1" dirty="0">
                <a:solidFill>
                  <a:srgbClr val="000000"/>
                </a:solidFill>
                <a:latin typeface="Arial"/>
                <a:ea typeface="Arial"/>
                <a:cs typeface="Arial"/>
                <a:sym typeface="Arial"/>
              </a:rPr>
              <a:t>     						  </a:t>
            </a:r>
            <a:endParaRPr sz="1100" b="1" dirty="0">
              <a:solidFill>
                <a:srgbClr val="000000"/>
              </a:solidFill>
              <a:latin typeface="Arial"/>
              <a:ea typeface="Arial"/>
              <a:cs typeface="Arial"/>
              <a:sym typeface="Arial"/>
            </a:endParaRPr>
          </a:p>
          <a:p>
            <a:pPr marL="0" lvl="0" indent="0" algn="l" rtl="0">
              <a:spcBef>
                <a:spcPts val="0"/>
              </a:spcBef>
              <a:spcAft>
                <a:spcPts val="0"/>
              </a:spcAft>
              <a:buNone/>
            </a:pPr>
            <a:endParaRPr sz="1100" b="1" dirty="0">
              <a:solidFill>
                <a:srgbClr val="000000"/>
              </a:solidFill>
              <a:latin typeface="Arial"/>
              <a:ea typeface="Arial"/>
              <a:cs typeface="Arial"/>
              <a:sym typeface="Arial"/>
            </a:endParaRPr>
          </a:p>
          <a:p>
            <a:pPr marL="0" lvl="0" indent="0" algn="l" rtl="0">
              <a:spcBef>
                <a:spcPts val="0"/>
              </a:spcBef>
              <a:spcAft>
                <a:spcPts val="0"/>
              </a:spcAft>
              <a:buNone/>
            </a:pPr>
            <a:endParaRPr sz="1100" b="1" dirty="0">
              <a:solidFill>
                <a:srgbClr val="000000"/>
              </a:solidFill>
              <a:latin typeface="Arial"/>
              <a:ea typeface="Arial"/>
              <a:cs typeface="Arial"/>
              <a:sym typeface="Arial"/>
            </a:endParaRPr>
          </a:p>
          <a:p>
            <a:pPr marL="0" lvl="0" indent="0" algn="l" rtl="0">
              <a:spcBef>
                <a:spcPts val="0"/>
              </a:spcBef>
              <a:spcAft>
                <a:spcPts val="0"/>
              </a:spcAft>
              <a:buNone/>
            </a:pPr>
            <a:endParaRPr sz="1100" b="1" dirty="0">
              <a:solidFill>
                <a:srgbClr val="000000"/>
              </a:solidFill>
              <a:latin typeface="Arial"/>
              <a:ea typeface="Arial"/>
              <a:cs typeface="Arial"/>
              <a:sym typeface="Arial"/>
            </a:endParaRPr>
          </a:p>
          <a:p>
            <a:pPr marL="0" lvl="0" indent="0" algn="ctr" rtl="0">
              <a:spcBef>
                <a:spcPts val="0"/>
              </a:spcBef>
              <a:spcAft>
                <a:spcPts val="0"/>
              </a:spcAft>
              <a:buNone/>
            </a:pPr>
            <a:r>
              <a:rPr lang="en" sz="1100" b="1" dirty="0">
                <a:solidFill>
                  <a:srgbClr val="000000"/>
                </a:solidFill>
                <a:latin typeface="Arial"/>
                <a:ea typeface="Arial"/>
                <a:cs typeface="Arial"/>
                <a:sym typeface="Arial"/>
              </a:rPr>
              <a:t> </a:t>
            </a:r>
            <a:endParaRPr sz="1100" b="1" dirty="0">
              <a:solidFill>
                <a:srgbClr val="000000"/>
              </a:solidFill>
              <a:latin typeface="Arial"/>
              <a:ea typeface="Arial"/>
              <a:cs typeface="Arial"/>
              <a:sym typeface="Arial"/>
            </a:endParaRPr>
          </a:p>
          <a:p>
            <a:pPr marL="0" lvl="0" indent="0" algn="ctr" rtl="0">
              <a:spcBef>
                <a:spcPts val="0"/>
              </a:spcBef>
              <a:spcAft>
                <a:spcPts val="0"/>
              </a:spcAft>
              <a:buNone/>
            </a:pPr>
            <a:endParaRPr sz="3000" b="1" dirty="0">
              <a:solidFill>
                <a:srgbClr val="000000"/>
              </a:solidFill>
              <a:latin typeface="Arial"/>
              <a:ea typeface="Arial"/>
              <a:cs typeface="Arial"/>
              <a:sym typeface="Arial"/>
            </a:endParaRPr>
          </a:p>
          <a:p>
            <a:pPr marL="0" lvl="0" indent="0" algn="ctr" rtl="0">
              <a:spcBef>
                <a:spcPts val="0"/>
              </a:spcBef>
              <a:spcAft>
                <a:spcPts val="0"/>
              </a:spcAft>
              <a:buNone/>
            </a:pPr>
            <a:endParaRPr sz="3000" b="1" dirty="0">
              <a:solidFill>
                <a:srgbClr val="000000"/>
              </a:solidFill>
              <a:latin typeface="Arial"/>
              <a:ea typeface="Arial"/>
              <a:cs typeface="Arial"/>
              <a:sym typeface="Arial"/>
            </a:endParaRPr>
          </a:p>
          <a:p>
            <a:pPr marL="0" lvl="0" indent="0" algn="ctr" rtl="0">
              <a:spcBef>
                <a:spcPts val="0"/>
              </a:spcBef>
              <a:spcAft>
                <a:spcPts val="0"/>
              </a:spcAft>
              <a:buNone/>
            </a:pPr>
            <a:endParaRPr sz="3000" b="1" dirty="0">
              <a:solidFill>
                <a:srgbClr val="000000"/>
              </a:solidFill>
              <a:latin typeface="Arial"/>
              <a:ea typeface="Arial"/>
              <a:cs typeface="Arial"/>
              <a:sym typeface="Arial"/>
            </a:endParaRPr>
          </a:p>
          <a:p>
            <a:pPr marL="0" lvl="0" indent="0" algn="ctr" rtl="0">
              <a:spcBef>
                <a:spcPts val="0"/>
              </a:spcBef>
              <a:spcAft>
                <a:spcPts val="0"/>
              </a:spcAft>
              <a:buNone/>
            </a:pPr>
            <a:endParaRPr sz="3000" b="1" dirty="0">
              <a:solidFill>
                <a:srgbClr val="000000"/>
              </a:solidFill>
              <a:latin typeface="Arial"/>
              <a:ea typeface="Arial"/>
              <a:cs typeface="Arial"/>
              <a:sym typeface="Arial"/>
            </a:endParaRPr>
          </a:p>
          <a:p>
            <a:pPr marL="0" lvl="0" indent="0" algn="ctr" rtl="0">
              <a:spcBef>
                <a:spcPts val="0"/>
              </a:spcBef>
              <a:spcAft>
                <a:spcPts val="0"/>
              </a:spcAft>
              <a:buNone/>
            </a:pPr>
            <a:endParaRPr sz="3000" b="1" dirty="0">
              <a:solidFill>
                <a:srgbClr val="000000"/>
              </a:solidFill>
              <a:latin typeface="Arial"/>
              <a:ea typeface="Arial"/>
              <a:cs typeface="Arial"/>
              <a:sym typeface="Arial"/>
            </a:endParaRPr>
          </a:p>
          <a:p>
            <a:pPr marL="0" lvl="0" indent="0" algn="ctr" rtl="0">
              <a:spcBef>
                <a:spcPts val="0"/>
              </a:spcBef>
              <a:spcAft>
                <a:spcPts val="0"/>
              </a:spcAft>
              <a:buNone/>
            </a:pPr>
            <a:endParaRPr sz="3000" b="1" dirty="0">
              <a:solidFill>
                <a:srgbClr val="000000"/>
              </a:solidFill>
              <a:latin typeface="Arial"/>
              <a:ea typeface="Arial"/>
              <a:cs typeface="Arial"/>
              <a:sym typeface="Arial"/>
            </a:endParaRPr>
          </a:p>
          <a:p>
            <a:pPr marL="0" lvl="0" indent="0" algn="ctr" rtl="0">
              <a:spcBef>
                <a:spcPts val="0"/>
              </a:spcBef>
              <a:spcAft>
                <a:spcPts val="0"/>
              </a:spcAft>
              <a:buNone/>
            </a:pPr>
            <a:endParaRPr sz="3000" b="1" dirty="0">
              <a:solidFill>
                <a:srgbClr val="000000"/>
              </a:solidFill>
              <a:latin typeface="Arial"/>
              <a:ea typeface="Arial"/>
              <a:cs typeface="Arial"/>
              <a:sym typeface="Arial"/>
            </a:endParaRPr>
          </a:p>
          <a:p>
            <a:pPr marL="0" lvl="0" indent="0" algn="ctr" rtl="0">
              <a:spcBef>
                <a:spcPts val="0"/>
              </a:spcBef>
              <a:spcAft>
                <a:spcPts val="0"/>
              </a:spcAft>
              <a:buNone/>
            </a:pPr>
            <a:endParaRPr sz="3000" b="1" dirty="0">
              <a:solidFill>
                <a:srgbClr val="000000"/>
              </a:solidFill>
              <a:latin typeface="Arial"/>
              <a:ea typeface="Arial"/>
              <a:cs typeface="Arial"/>
              <a:sym typeface="Arial"/>
            </a:endParaRPr>
          </a:p>
          <a:p>
            <a:pPr marL="0" lvl="0" indent="0" algn="ctr" rtl="0">
              <a:spcBef>
                <a:spcPts val="0"/>
              </a:spcBef>
              <a:spcAft>
                <a:spcPts val="0"/>
              </a:spcAft>
              <a:buNone/>
            </a:pPr>
            <a:r>
              <a:rPr lang="en-US" sz="2400" b="1" dirty="0">
                <a:solidFill>
                  <a:srgbClr val="000000"/>
                </a:solidFill>
                <a:latin typeface="Arial"/>
                <a:ea typeface="Arial"/>
                <a:cs typeface="Arial"/>
                <a:sym typeface="Arial"/>
              </a:rPr>
              <a:t>And finally…</a:t>
            </a:r>
            <a:br>
              <a:rPr lang="en-US" sz="2400" b="1" dirty="0">
                <a:solidFill>
                  <a:srgbClr val="000000"/>
                </a:solidFill>
                <a:latin typeface="Arial"/>
                <a:ea typeface="Arial"/>
                <a:cs typeface="Arial"/>
                <a:sym typeface="Arial"/>
              </a:rPr>
            </a:br>
            <a:br>
              <a:rPr lang="en-US" sz="2400" b="1" dirty="0">
                <a:solidFill>
                  <a:srgbClr val="000000"/>
                </a:solidFill>
                <a:latin typeface="Arial"/>
                <a:ea typeface="Arial"/>
                <a:cs typeface="Arial"/>
                <a:sym typeface="Arial"/>
              </a:rPr>
            </a:br>
            <a:r>
              <a:rPr lang="en-US" sz="2400" b="1" dirty="0">
                <a:solidFill>
                  <a:srgbClr val="000000"/>
                </a:solidFill>
                <a:latin typeface="Arial"/>
                <a:ea typeface="Arial"/>
                <a:cs typeface="Arial"/>
                <a:sym typeface="Arial"/>
              </a:rPr>
              <a:t>NO CELL PHONES during officiating assignments!</a:t>
            </a:r>
            <a:endParaRPr sz="2400" b="1" dirty="0">
              <a:solidFill>
                <a:srgbClr val="000000"/>
              </a:solidFill>
              <a:latin typeface="Arial"/>
              <a:ea typeface="Arial"/>
              <a:cs typeface="Arial"/>
              <a:sym typeface="Arial"/>
            </a:endParaRPr>
          </a:p>
          <a:p>
            <a:pPr marL="0" lvl="0" indent="0" algn="ctr" rtl="0">
              <a:spcBef>
                <a:spcPts val="0"/>
              </a:spcBef>
              <a:spcAft>
                <a:spcPts val="0"/>
              </a:spcAft>
              <a:buNone/>
            </a:pPr>
            <a:endParaRPr sz="3000" b="1" dirty="0">
              <a:solidFill>
                <a:srgbClr val="000000"/>
              </a:solidFill>
              <a:latin typeface="Arial"/>
              <a:ea typeface="Arial"/>
              <a:cs typeface="Arial"/>
              <a:sym typeface="Arial"/>
            </a:endParaRPr>
          </a:p>
          <a:p>
            <a:pPr marL="0" lvl="0" indent="0" algn="ctr" rtl="0">
              <a:spcBef>
                <a:spcPts val="0"/>
              </a:spcBef>
              <a:spcAft>
                <a:spcPts val="0"/>
              </a:spcAft>
              <a:buNone/>
            </a:pPr>
            <a:br>
              <a:rPr lang="en-US" sz="3000" b="1" dirty="0">
                <a:solidFill>
                  <a:srgbClr val="000000"/>
                </a:solidFill>
                <a:latin typeface="Arial"/>
                <a:ea typeface="Arial"/>
                <a:cs typeface="Arial"/>
                <a:sym typeface="Arial"/>
              </a:rPr>
            </a:br>
            <a:br>
              <a:rPr lang="en-US" sz="3000" b="1" dirty="0">
                <a:solidFill>
                  <a:srgbClr val="000000"/>
                </a:solidFill>
                <a:latin typeface="Arial"/>
                <a:ea typeface="Arial"/>
                <a:cs typeface="Arial"/>
                <a:sym typeface="Arial"/>
              </a:rPr>
            </a:br>
            <a:endParaRPr sz="3000" b="1" dirty="0">
              <a:solidFill>
                <a:srgbClr val="000000"/>
              </a:solidFill>
              <a:latin typeface="Arial"/>
              <a:ea typeface="Arial"/>
              <a:cs typeface="Arial"/>
              <a:sym typeface="Arial"/>
            </a:endParaRPr>
          </a:p>
          <a:p>
            <a:pPr marL="0" lvl="0" indent="0" algn="ctr" rtl="0">
              <a:spcBef>
                <a:spcPts val="0"/>
              </a:spcBef>
              <a:spcAft>
                <a:spcPts val="0"/>
              </a:spcAft>
              <a:buNone/>
            </a:pPr>
            <a:r>
              <a:rPr lang="en-US" sz="3000" b="1" dirty="0">
                <a:solidFill>
                  <a:srgbClr val="000000"/>
                </a:solidFill>
                <a:latin typeface="Arial"/>
                <a:ea typeface="Arial"/>
                <a:cs typeface="Arial"/>
                <a:sym typeface="Arial"/>
              </a:rPr>
              <a:t>HAVE A GREAT SEASON – GOOD LUCK!</a:t>
            </a:r>
            <a:endParaRPr sz="3000" b="1" dirty="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3000" b="1" u="sng" dirty="0">
                <a:latin typeface="Arial"/>
                <a:ea typeface="Arial"/>
                <a:cs typeface="Arial"/>
                <a:sym typeface="Arial"/>
                <a:hlinkClick r:id="rId3"/>
              </a:rPr>
              <a:t>www.mnboyshighschoolvolleyball.com</a:t>
            </a:r>
            <a:endParaRPr sz="3000" b="1" u="sng" dirty="0">
              <a:latin typeface="Arial"/>
              <a:ea typeface="Arial"/>
              <a:cs typeface="Arial"/>
              <a:sym typeface="Arial"/>
              <a:hlinkClick r:id="rId3"/>
            </a:endParaRPr>
          </a:p>
          <a:p>
            <a:pPr marL="0" lvl="0" indent="0" algn="ctr" rtl="0">
              <a:lnSpc>
                <a:spcPct val="115000"/>
              </a:lnSpc>
              <a:spcBef>
                <a:spcPts val="0"/>
              </a:spcBef>
              <a:spcAft>
                <a:spcPts val="0"/>
              </a:spcAft>
              <a:buNone/>
            </a:pPr>
            <a:endParaRPr sz="3000" b="1" dirty="0">
              <a:solidFill>
                <a:srgbClr val="000000"/>
              </a:solidFill>
              <a:latin typeface="Arial"/>
              <a:ea typeface="Arial"/>
              <a:cs typeface="Arial"/>
              <a:sym typeface="Arial"/>
            </a:endParaRPr>
          </a:p>
          <a:p>
            <a:pPr marL="0" lvl="0" indent="0" algn="l" rtl="0">
              <a:spcBef>
                <a:spcPts val="0"/>
              </a:spcBef>
              <a:spcAft>
                <a:spcPts val="0"/>
              </a:spcAft>
              <a:buNone/>
            </a:pPr>
            <a:endParaRPr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6522" y="1694577"/>
            <a:ext cx="1744459" cy="174227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2676" y="1684873"/>
            <a:ext cx="1744459" cy="1742278"/>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914" y="1694577"/>
            <a:ext cx="1742278" cy="1742278"/>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4445" y="1694577"/>
            <a:ext cx="1742278" cy="1742278"/>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2465" y="1627465"/>
            <a:ext cx="1742278" cy="174227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252888" y="212450"/>
            <a:ext cx="1735303" cy="1398236"/>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p:nvPr/>
        </p:nvPicPr>
        <p:blipFill>
          <a:blip r:embed="rId4">
            <a:extLst>
              <a:ext uri="{28A0092B-C50C-407E-A947-70E740481C1C}">
                <a14:useLocalDpi xmlns:a14="http://schemas.microsoft.com/office/drawing/2010/main" val="0"/>
              </a:ext>
            </a:extLst>
          </a:blip>
          <a:stretch>
            <a:fillRect/>
          </a:stretch>
        </p:blipFill>
        <p:spPr>
          <a:xfrm>
            <a:off x="196585" y="2488059"/>
            <a:ext cx="3183737" cy="2118632"/>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3435049" y="1610685"/>
            <a:ext cx="5477100" cy="3405931"/>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None/>
            </a:pPr>
            <a:r>
              <a:rPr lang="en-US" sz="1600" dirty="0">
                <a:solidFill>
                  <a:srgbClr val="434343"/>
                </a:solidFill>
                <a:latin typeface="Roboto"/>
                <a:ea typeface="Roboto"/>
                <a:cs typeface="Roboto"/>
                <a:sym typeface="Roboto"/>
              </a:rPr>
              <a:t>During the rally, line judges will watch for touches, both off the blockers and the diggers.  However, they will not signal any touches until the rally is completed.</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434343"/>
                </a:solidFill>
                <a:latin typeface="Roboto"/>
                <a:ea typeface="Roboto"/>
                <a:cs typeface="Roboto"/>
                <a:sym typeface="Roboto"/>
              </a:rPr>
              <a:t>At the end of the rally, when the ball is not “IN”, the line judge will need to select between “TOUCH” and “OUT”.  </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434343"/>
                </a:solidFill>
                <a:latin typeface="Roboto"/>
                <a:ea typeface="Roboto"/>
                <a:cs typeface="Roboto"/>
                <a:sym typeface="Roboto"/>
              </a:rPr>
              <a:t>“TOUCH” is signaled when the side of the court the ball lands on is the same side as the team that last contacted the ball.</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434343"/>
                </a:solidFill>
                <a:latin typeface="Roboto"/>
                <a:ea typeface="Roboto"/>
                <a:cs typeface="Roboto"/>
                <a:sym typeface="Roboto"/>
              </a:rPr>
              <a:t>“OUT” is signaled when the team that touched the ball last is on the opposite site of the court.</a:t>
            </a: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Caveat"/>
                <a:cs typeface="Caveat"/>
                <a:sym typeface="Caveat"/>
              </a:rPr>
              <a:t>“ T ” is for Touches</a:t>
            </a:r>
            <a:endParaRPr sz="2400" dirty="0">
              <a:latin typeface="Roboto"/>
              <a:ea typeface="Roboto"/>
              <a:cs typeface="Roboto"/>
              <a:sym typeface="Roboto"/>
            </a:endParaRPr>
          </a:p>
        </p:txBody>
      </p:sp>
      <p:sp>
        <p:nvSpPr>
          <p:cNvPr id="2" name="Oval 1"/>
          <p:cNvSpPr/>
          <p:nvPr/>
        </p:nvSpPr>
        <p:spPr>
          <a:xfrm>
            <a:off x="635726" y="2603863"/>
            <a:ext cx="949234" cy="461554"/>
          </a:xfrm>
          <a:prstGeom prst="ellipse">
            <a:avLst/>
          </a:prstGeom>
          <a:solidFill>
            <a:schemeClr val="accent2">
              <a:alpha val="31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H="1">
            <a:off x="1280160" y="2037806"/>
            <a:ext cx="2100162" cy="670560"/>
          </a:xfrm>
          <a:prstGeom prst="straightConnector1">
            <a:avLst/>
          </a:prstGeom>
          <a:ln w="31750">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4838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66"/>
        <p:cNvGrpSpPr/>
        <p:nvPr/>
      </p:nvGrpSpPr>
      <p:grpSpPr>
        <a:xfrm>
          <a:off x="0" y="0"/>
          <a:ext cx="0" cy="0"/>
          <a:chOff x="0" y="0"/>
          <a:chExt cx="0" cy="0"/>
        </a:xfrm>
      </p:grpSpPr>
      <p:sp>
        <p:nvSpPr>
          <p:cNvPr id="67" name="Google Shape;67;p13"/>
          <p:cNvSpPr txBox="1"/>
          <p:nvPr/>
        </p:nvSpPr>
        <p:spPr>
          <a:xfrm>
            <a:off x="1988191" y="140316"/>
            <a:ext cx="7038363" cy="5259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Roboto"/>
                <a:ea typeface="Roboto"/>
                <a:cs typeface="Roboto"/>
                <a:sym typeface="Roboto"/>
              </a:rPr>
              <a:t>2020 Work Team Training </a:t>
            </a:r>
            <a:endParaRPr sz="7200" b="1" dirty="0">
              <a:solidFill>
                <a:schemeClr val="dk1"/>
              </a:solidFill>
              <a:latin typeface="Caveat"/>
              <a:ea typeface="Caveat"/>
              <a:cs typeface="Caveat"/>
              <a:sym typeface="Caveat"/>
            </a:endParaRPr>
          </a:p>
          <a:p>
            <a:pPr marL="0" lvl="0" indent="0" algn="ctr" rtl="0">
              <a:spcBef>
                <a:spcPts val="0"/>
              </a:spcBef>
              <a:spcAft>
                <a:spcPts val="0"/>
              </a:spcAft>
              <a:buNone/>
            </a:pPr>
            <a:endParaRPr b="1" dirty="0">
              <a:latin typeface="Caveat"/>
              <a:ea typeface="Caveat"/>
              <a:cs typeface="Caveat"/>
              <a:sym typeface="Caveat"/>
            </a:endParaRPr>
          </a:p>
          <a:p>
            <a:pPr marL="0" lvl="0" indent="0" algn="ctr" rtl="0">
              <a:spcBef>
                <a:spcPts val="0"/>
              </a:spcBef>
              <a:spcAft>
                <a:spcPts val="0"/>
              </a:spcAft>
              <a:buNone/>
            </a:pPr>
            <a:endParaRPr sz="2400" dirty="0">
              <a:latin typeface="Roboto"/>
              <a:ea typeface="Roboto"/>
              <a:cs typeface="Roboto"/>
              <a:sym typeface="Roboto"/>
            </a:endParaRPr>
          </a:p>
          <a:p>
            <a:pPr marL="0" lvl="0" indent="0" algn="ctr" rtl="0">
              <a:spcBef>
                <a:spcPts val="0"/>
              </a:spcBef>
              <a:spcAft>
                <a:spcPts val="0"/>
              </a:spcAft>
              <a:buNone/>
            </a:pPr>
            <a:r>
              <a:rPr lang="en" sz="2400" dirty="0">
                <a:latin typeface="Roboto"/>
                <a:ea typeface="Roboto"/>
                <a:cs typeface="Roboto"/>
                <a:sym typeface="Roboto"/>
              </a:rPr>
              <a:t> </a:t>
            </a:r>
            <a:endParaRPr sz="2400" dirty="0">
              <a:latin typeface="Roboto"/>
              <a:ea typeface="Roboto"/>
              <a:cs typeface="Roboto"/>
              <a:sym typeface="Roboto"/>
            </a:endParaRPr>
          </a:p>
        </p:txBody>
      </p:sp>
      <p:pic>
        <p:nvPicPr>
          <p:cNvPr id="68" name="Google Shape;68;p13"/>
          <p:cNvPicPr preferRelativeResize="0"/>
          <p:nvPr/>
        </p:nvPicPr>
        <p:blipFill>
          <a:blip r:embed="rId3">
            <a:alphaModFix/>
          </a:blip>
          <a:stretch>
            <a:fillRect/>
          </a:stretch>
        </p:blipFill>
        <p:spPr>
          <a:xfrm>
            <a:off x="810237" y="116364"/>
            <a:ext cx="1645581" cy="1273430"/>
          </a:xfrm>
          <a:prstGeom prst="rect">
            <a:avLst/>
          </a:prstGeom>
          <a:noFill/>
          <a:ln w="28575" cap="flat" cmpd="sng">
            <a:solidFill>
              <a:schemeClr val="dk2"/>
            </a:solidFill>
            <a:prstDash val="solid"/>
            <a:round/>
            <a:headEnd type="none" w="sm" len="sm"/>
            <a:tailEnd type="none" w="sm" len="sm"/>
          </a:ln>
        </p:spPr>
      </p:pic>
      <p:pic>
        <p:nvPicPr>
          <p:cNvPr id="69" name="Google Shape;69;p13"/>
          <p:cNvPicPr preferRelativeResize="0"/>
          <p:nvPr/>
        </p:nvPicPr>
        <p:blipFill rotWithShape="1">
          <a:blip r:embed="rId4">
            <a:extLst>
              <a:ext uri="{28A0092B-C50C-407E-A947-70E740481C1C}">
                <a14:useLocalDpi xmlns:a14="http://schemas.microsoft.com/office/drawing/2010/main" val="0"/>
              </a:ext>
            </a:extLst>
          </a:blip>
          <a:srcRect t="16420" b="22526"/>
          <a:stretch/>
        </p:blipFill>
        <p:spPr>
          <a:xfrm>
            <a:off x="469027" y="1942010"/>
            <a:ext cx="2718309" cy="783773"/>
          </a:xfrm>
          <a:prstGeom prst="rect">
            <a:avLst/>
          </a:prstGeom>
          <a:noFill/>
          <a:ln w="19050" cap="flat" cmpd="sng">
            <a:solidFill>
              <a:schemeClr val="dk2"/>
            </a:solidFill>
            <a:prstDash val="solid"/>
            <a:round/>
            <a:headEnd type="none" w="sm" len="sm"/>
            <a:tailEnd type="none" w="sm" len="sm"/>
          </a:ln>
        </p:spPr>
      </p:pic>
      <p:sp>
        <p:nvSpPr>
          <p:cNvPr id="70" name="Google Shape;70;p13"/>
          <p:cNvSpPr txBox="1"/>
          <p:nvPr/>
        </p:nvSpPr>
        <p:spPr>
          <a:xfrm>
            <a:off x="3435049" y="1610685"/>
            <a:ext cx="5477100" cy="3405931"/>
          </a:xfrm>
          <a:prstGeom prst="rect">
            <a:avLst/>
          </a:prstGeom>
          <a:noFill/>
          <a:ln>
            <a:noFill/>
          </a:ln>
        </p:spPr>
        <p:txBody>
          <a:bodyPr spcFirstLastPara="1" wrap="square" lIns="91425" tIns="91425" rIns="91425" bIns="91425" anchor="t" anchorCtr="0">
            <a:noAutofit/>
          </a:bodyPr>
          <a:lstStyle/>
          <a:p>
            <a:pPr marL="0" lvl="0" indent="228600" algn="l" rtl="0">
              <a:spcBef>
                <a:spcPts val="0"/>
              </a:spcBef>
              <a:spcAft>
                <a:spcPts val="0"/>
              </a:spcAft>
              <a:buNone/>
            </a:pPr>
            <a:r>
              <a:rPr lang="en-US" sz="1600" dirty="0">
                <a:solidFill>
                  <a:srgbClr val="434343"/>
                </a:solidFill>
                <a:latin typeface="Roboto"/>
                <a:ea typeface="Roboto"/>
                <a:cs typeface="Roboto"/>
                <a:sym typeface="Roboto"/>
              </a:rPr>
              <a:t>Example #1 </a:t>
            </a:r>
          </a:p>
          <a:p>
            <a:pPr marL="0" lvl="0" indent="228600" algn="l" rtl="0">
              <a:spcBef>
                <a:spcPts val="0"/>
              </a:spcBef>
              <a:spcAft>
                <a:spcPts val="0"/>
              </a:spcAft>
              <a:buNone/>
            </a:pPr>
            <a:r>
              <a:rPr lang="en-US" sz="1600" dirty="0">
                <a:solidFill>
                  <a:srgbClr val="434343"/>
                </a:solidFill>
                <a:latin typeface="Roboto"/>
                <a:ea typeface="Roboto"/>
                <a:cs typeface="Roboto"/>
                <a:sym typeface="Roboto"/>
              </a:rPr>
              <a:t>Team A serves the ball.  Team B shanks the ball backwards, off the court.  LJ should signal “TOUCH”</a:t>
            </a:r>
          </a:p>
          <a:p>
            <a:pPr marL="0" lvl="0" indent="228600" algn="l" rtl="0">
              <a:spcBef>
                <a:spcPts val="0"/>
              </a:spcBef>
              <a:spcAft>
                <a:spcPts val="0"/>
              </a:spcAft>
              <a:buNone/>
            </a:pPr>
            <a:r>
              <a:rPr lang="en-US" sz="1600" dirty="0">
                <a:solidFill>
                  <a:srgbClr val="434343"/>
                </a:solidFill>
                <a:latin typeface="Roboto"/>
                <a:ea typeface="Roboto"/>
                <a:cs typeface="Roboto"/>
                <a:sym typeface="Roboto"/>
              </a:rPr>
              <a:t>(Ball landed on Side B; last touched by Side B)</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434343"/>
                </a:solidFill>
                <a:latin typeface="Roboto"/>
                <a:ea typeface="Roboto"/>
                <a:cs typeface="Roboto"/>
                <a:sym typeface="Roboto"/>
              </a:rPr>
              <a:t>Example #2</a:t>
            </a:r>
          </a:p>
          <a:p>
            <a:pPr marL="0" lvl="0" indent="228600" algn="l" rtl="0">
              <a:spcBef>
                <a:spcPts val="0"/>
              </a:spcBef>
              <a:spcAft>
                <a:spcPts val="0"/>
              </a:spcAft>
              <a:buNone/>
            </a:pPr>
            <a:r>
              <a:rPr lang="en-US" sz="1600" dirty="0">
                <a:solidFill>
                  <a:srgbClr val="434343"/>
                </a:solidFill>
                <a:latin typeface="Roboto"/>
                <a:ea typeface="Roboto"/>
                <a:cs typeface="Roboto"/>
                <a:sym typeface="Roboto"/>
              </a:rPr>
              <a:t>Team A attacks the ball over the net and it lands past the end line.  LJ should signal “OUT”</a:t>
            </a:r>
          </a:p>
          <a:p>
            <a:pPr marL="0" lvl="0" indent="228600" algn="l" rtl="0">
              <a:spcBef>
                <a:spcPts val="0"/>
              </a:spcBef>
              <a:spcAft>
                <a:spcPts val="0"/>
              </a:spcAft>
              <a:buNone/>
            </a:pPr>
            <a:r>
              <a:rPr lang="en-US" sz="1600" dirty="0">
                <a:solidFill>
                  <a:srgbClr val="434343"/>
                </a:solidFill>
                <a:latin typeface="Roboto"/>
                <a:ea typeface="Roboto"/>
                <a:cs typeface="Roboto"/>
                <a:sym typeface="Roboto"/>
              </a:rPr>
              <a:t>(Ball landed on Side B; last touched by Side A)</a:t>
            </a:r>
          </a:p>
          <a:p>
            <a:pPr marL="0" lvl="0" indent="228600" algn="l" rtl="0">
              <a:spcBef>
                <a:spcPts val="0"/>
              </a:spcBef>
              <a:spcAft>
                <a:spcPts val="0"/>
              </a:spcAft>
              <a:buNone/>
            </a:pPr>
            <a:endParaRPr lang="en-US" sz="1600" dirty="0">
              <a:solidFill>
                <a:srgbClr val="434343"/>
              </a:solidFill>
              <a:latin typeface="Roboto"/>
              <a:ea typeface="Roboto"/>
              <a:cs typeface="Roboto"/>
              <a:sym typeface="Roboto"/>
            </a:endParaRPr>
          </a:p>
          <a:p>
            <a:pPr marL="0" lvl="0" indent="228600" algn="l" rtl="0">
              <a:spcBef>
                <a:spcPts val="0"/>
              </a:spcBef>
              <a:spcAft>
                <a:spcPts val="0"/>
              </a:spcAft>
              <a:buNone/>
            </a:pPr>
            <a:r>
              <a:rPr lang="en-US" sz="1600" dirty="0">
                <a:solidFill>
                  <a:srgbClr val="434343"/>
                </a:solidFill>
                <a:latin typeface="Roboto"/>
                <a:ea typeface="Roboto"/>
                <a:cs typeface="Roboto"/>
                <a:sym typeface="Roboto"/>
              </a:rPr>
              <a:t>Example #3</a:t>
            </a:r>
          </a:p>
          <a:p>
            <a:pPr marL="0" lvl="0" indent="228600" algn="l" rtl="0">
              <a:spcBef>
                <a:spcPts val="0"/>
              </a:spcBef>
              <a:spcAft>
                <a:spcPts val="0"/>
              </a:spcAft>
              <a:buNone/>
            </a:pPr>
            <a:r>
              <a:rPr lang="en-US" sz="1600" dirty="0">
                <a:solidFill>
                  <a:srgbClr val="434343"/>
                </a:solidFill>
                <a:latin typeface="Roboto"/>
                <a:ea typeface="Roboto"/>
                <a:cs typeface="Roboto"/>
                <a:sym typeface="Roboto"/>
              </a:rPr>
              <a:t>Team A attacks ball into the block of Team B.  Ball rebounds back over the net and lands out. Signal is “OUT”</a:t>
            </a:r>
          </a:p>
          <a:p>
            <a:pPr marL="0" lvl="0" indent="228600" algn="l" rtl="0">
              <a:spcBef>
                <a:spcPts val="0"/>
              </a:spcBef>
              <a:spcAft>
                <a:spcPts val="0"/>
              </a:spcAft>
              <a:buNone/>
            </a:pPr>
            <a:r>
              <a:rPr lang="en-US" sz="1600" dirty="0">
                <a:solidFill>
                  <a:srgbClr val="434343"/>
                </a:solidFill>
                <a:latin typeface="Roboto"/>
                <a:ea typeface="Roboto"/>
                <a:cs typeface="Roboto"/>
                <a:sym typeface="Roboto"/>
              </a:rPr>
              <a:t>(Ball landed on Side A; last touched by Side B)</a:t>
            </a:r>
          </a:p>
        </p:txBody>
      </p:sp>
      <p:sp>
        <p:nvSpPr>
          <p:cNvPr id="71" name="Google Shape;71;p13"/>
          <p:cNvSpPr txBox="1"/>
          <p:nvPr/>
        </p:nvSpPr>
        <p:spPr>
          <a:xfrm>
            <a:off x="2122416" y="575795"/>
            <a:ext cx="6904138" cy="808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aveat"/>
                <a:ea typeface="Caveat"/>
                <a:cs typeface="Caveat"/>
                <a:sym typeface="Caveat"/>
              </a:rPr>
              <a:t>Touches continued…</a:t>
            </a:r>
            <a:endParaRPr sz="2400" dirty="0">
              <a:latin typeface="Roboto"/>
              <a:ea typeface="Roboto"/>
              <a:cs typeface="Roboto"/>
              <a:sym typeface="Roboto"/>
            </a:endParaRPr>
          </a:p>
        </p:txBody>
      </p:sp>
      <p:pic>
        <p:nvPicPr>
          <p:cNvPr id="11" name="Google Shape;69;p13"/>
          <p:cNvPicPr preferRelativeResize="0"/>
          <p:nvPr/>
        </p:nvPicPr>
        <p:blipFill rotWithShape="1">
          <a:blip r:embed="rId5">
            <a:extLst>
              <a:ext uri="{28A0092B-C50C-407E-A947-70E740481C1C}">
                <a14:useLocalDpi xmlns:a14="http://schemas.microsoft.com/office/drawing/2010/main" val="0"/>
              </a:ext>
            </a:extLst>
          </a:blip>
          <a:srcRect b="26346"/>
          <a:stretch/>
        </p:blipFill>
        <p:spPr>
          <a:xfrm>
            <a:off x="360539" y="3213864"/>
            <a:ext cx="2826798" cy="818205"/>
          </a:xfrm>
          <a:prstGeom prst="rect">
            <a:avLst/>
          </a:prstGeom>
          <a:noFill/>
          <a:ln w="19050" cap="flat" cmpd="sng">
            <a:solidFill>
              <a:schemeClr val="dk2"/>
            </a:solidFill>
            <a:prstDash val="solid"/>
            <a:round/>
            <a:headEnd type="none" w="sm" len="sm"/>
            <a:tailEnd type="none" w="sm" len="sm"/>
          </a:ln>
        </p:spPr>
      </p:pic>
      <p:pic>
        <p:nvPicPr>
          <p:cNvPr id="12" name="Google Shape;69;p13"/>
          <p:cNvPicPr preferRelativeResize="0"/>
          <p:nvPr/>
        </p:nvPicPr>
        <p:blipFill rotWithShape="1">
          <a:blip r:embed="rId5">
            <a:extLst>
              <a:ext uri="{28A0092B-C50C-407E-A947-70E740481C1C}">
                <a14:useLocalDpi xmlns:a14="http://schemas.microsoft.com/office/drawing/2010/main" val="0"/>
              </a:ext>
            </a:extLst>
          </a:blip>
          <a:srcRect b="26346"/>
          <a:stretch/>
        </p:blipFill>
        <p:spPr>
          <a:xfrm>
            <a:off x="414783" y="4198411"/>
            <a:ext cx="2826798" cy="818205"/>
          </a:xfrm>
          <a:prstGeom prst="rect">
            <a:avLst/>
          </a:prstGeom>
          <a:noFill/>
          <a:ln w="19050" cap="flat" cmpd="sng">
            <a:solidFill>
              <a:schemeClr val="dk2"/>
            </a:solidFill>
            <a:prstDash val="solid"/>
            <a:round/>
            <a:headEnd type="none" w="sm" len="sm"/>
            <a:tailEnd type="none" w="sm" len="sm"/>
          </a:ln>
        </p:spPr>
      </p:pic>
      <p:sp>
        <p:nvSpPr>
          <p:cNvPr id="2" name="TextBox 1"/>
          <p:cNvSpPr txBox="1"/>
          <p:nvPr/>
        </p:nvSpPr>
        <p:spPr>
          <a:xfrm>
            <a:off x="165463" y="1389164"/>
            <a:ext cx="3196046" cy="523220"/>
          </a:xfrm>
          <a:prstGeom prst="rect">
            <a:avLst/>
          </a:prstGeom>
          <a:noFill/>
        </p:spPr>
        <p:txBody>
          <a:bodyPr wrap="square" rtlCol="0">
            <a:spAutoFit/>
          </a:bodyPr>
          <a:lstStyle/>
          <a:p>
            <a:r>
              <a:rPr lang="en-US" dirty="0"/>
              <a:t>TEAM B          (Sides)        TEAM A</a:t>
            </a:r>
          </a:p>
          <a:p>
            <a:endParaRPr lang="en-US" dirty="0"/>
          </a:p>
        </p:txBody>
      </p:sp>
      <p:cxnSp>
        <p:nvCxnSpPr>
          <p:cNvPr id="6" name="Straight Arrow Connector 5"/>
          <p:cNvCxnSpPr/>
          <p:nvPr/>
        </p:nvCxnSpPr>
        <p:spPr>
          <a:xfrm>
            <a:off x="957634" y="4520151"/>
            <a:ext cx="483152" cy="623349"/>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048921" y="4397829"/>
            <a:ext cx="414119" cy="122321"/>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87086" y="3213864"/>
            <a:ext cx="1280160" cy="202004"/>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87086" y="1848080"/>
            <a:ext cx="1741096" cy="306814"/>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2075894" y="1914076"/>
            <a:ext cx="1519510" cy="224796"/>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745690"/>
      </p:ext>
    </p:extLst>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1857</TotalTime>
  <Words>7377</Words>
  <Application>Microsoft Office PowerPoint</Application>
  <PresentationFormat>On-screen Show (16:9)</PresentationFormat>
  <Paragraphs>1974</Paragraphs>
  <Slides>73</Slides>
  <Notes>73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73</vt:i4>
      </vt:variant>
    </vt:vector>
  </HeadingPairs>
  <TitlesOfParts>
    <vt:vector size="79" baseType="lpstr">
      <vt:lpstr>Caveat</vt:lpstr>
      <vt:lpstr>Noto Sans Symbols</vt:lpstr>
      <vt:lpstr>Calibri</vt:lpstr>
      <vt:lpstr>Arial</vt:lpstr>
      <vt:lpstr>Roboto</vt:lpstr>
      <vt:lpstr>Material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2020 LEAGUE FORMAT  RULES OF PLAY</vt:lpstr>
      <vt:lpstr>                           And finally…  NO CELL PHONES during officiating assignments!     HAVE A GREAT SEASON – GOOD LUCK! www.mnboyshighschoolvolleyball.com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Krista Flemming</cp:lastModifiedBy>
  <cp:revision>108</cp:revision>
  <dcterms:modified xsi:type="dcterms:W3CDTF">2020-03-05T05:43:00Z</dcterms:modified>
</cp:coreProperties>
</file>