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3" roundtripDataSignature="AMtx7mjcDlYYe6SZCCSC65E8Ia2UV5eL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customschemas.google.com/relationships/presentationmetadata" Target="meta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0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4" name="Google Shape;24;p10"/>
            <p:cNvSpPr/>
            <p:nvPr/>
          </p:nvSpPr>
          <p:spPr>
            <a:xfrm>
              <a:off x="0" y="-7862"/>
              <a:ext cx="863600" cy="5698067"/>
            </a:xfrm>
            <a:custGeom>
              <a:rect b="b" l="l" r="r" t="t"/>
              <a:pathLst>
                <a:path extrusionOk="0" h="5698067" w="86360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</p:sp>
        <p:cxnSp>
          <p:nvCxnSpPr>
            <p:cNvPr id="25" name="Google Shape;25;p10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" name="Google Shape;26;p10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7" name="Google Shape;27;p10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28" name="Google Shape;28;p10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9" name="Google Shape;29;p10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0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31" name="Google Shape;31;p10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32" name="Google Shape;32;p10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33" name="Google Shape;33;p1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10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  <a:defRPr sz="54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Arial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Arial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Arial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2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20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20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2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Arial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Arial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Arial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4" name="Google Shape;114;p22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2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2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2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Arial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Arial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Arial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3" name="Google Shape;123;p23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2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4"/>
          <p:cNvSpPr txBox="1"/>
          <p:nvPr>
            <p:ph idx="1" type="body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0" name="Google Shape;130;p2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5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6" name="Google Shape;136;p2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1" name="Google Shape;61;p14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3" name="Google Shape;63;p14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0" name="Google Shape;80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8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7" name="Google Shape;87;p1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Google Shape;89;p1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9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0" name="Google Shape;10;p9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9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13" name="Google Shape;13;p9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14" name="Google Shape;14;p9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15" name="Google Shape;15;p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9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9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youtu.be/NG4r-226Vbk?si=DKgebMaK1rQVdv5Y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s://youtu.be/NG4r-226Vbk?si=DKgebMaK1rQVdv5Y" TargetMode="External"/><Relationship Id="rId6" Type="http://schemas.openxmlformats.org/officeDocument/2006/relationships/hyperlink" Target="https://youtu.be/NG4r-226Vbk?si=DKgebMaK1rQVdv5Y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</a:pPr>
            <a:r>
              <a:rPr b="1" lang="en-US" sz="6000">
                <a:solidFill>
                  <a:schemeClr val="accent2"/>
                </a:solidFill>
              </a:rPr>
              <a:t>BILT Foundation</a:t>
            </a:r>
            <a:endParaRPr/>
          </a:p>
        </p:txBody>
      </p:sp>
      <p:sp>
        <p:nvSpPr>
          <p:cNvPr id="144" name="Google Shape;144;p1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2400"/>
              <a:t>By American Youth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"/>
          <p:cNvSpPr txBox="1"/>
          <p:nvPr>
            <p:ph type="title"/>
          </p:nvPr>
        </p:nvSpPr>
        <p:spPr>
          <a:xfrm>
            <a:off x="677324" y="528925"/>
            <a:ext cx="103242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</a:pPr>
            <a:r>
              <a:rPr b="1" lang="en-US" sz="5400">
                <a:latin typeface="Arial"/>
                <a:ea typeface="Arial"/>
                <a:cs typeface="Arial"/>
                <a:sym typeface="Arial"/>
              </a:rPr>
              <a:t>What is the BILT Foundation</a:t>
            </a:r>
            <a:endParaRPr sz="5400"/>
          </a:p>
        </p:txBody>
      </p:sp>
      <p:sp>
        <p:nvSpPr>
          <p:cNvPr id="150" name="Google Shape;150;p2"/>
          <p:cNvSpPr txBox="1"/>
          <p:nvPr>
            <p:ph idx="1" type="body"/>
          </p:nvPr>
        </p:nvSpPr>
        <p:spPr>
          <a:xfrm>
            <a:off x="677333" y="1553883"/>
            <a:ext cx="9307495" cy="4927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SzPts val="1760"/>
              <a:buChar char="►"/>
            </a:pPr>
            <a:r>
              <a:rPr lang="en-US" sz="2200"/>
              <a:t>The BILT Foundation is 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listed and approved with the State of Arizona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en-US" sz="2200"/>
              <a:t>      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as a Qualified Charitable Organization </a:t>
            </a:r>
            <a:r>
              <a:rPr b="1" lang="en-US" sz="2200">
                <a:latin typeface="Arial"/>
                <a:ea typeface="Arial"/>
                <a:cs typeface="Arial"/>
                <a:sym typeface="Arial"/>
              </a:rPr>
              <a:t>(QCO #20917) </a:t>
            </a:r>
            <a:endParaRPr b="1" sz="2200">
              <a:latin typeface="Calibri"/>
              <a:ea typeface="Calibri"/>
              <a:cs typeface="Calibri"/>
              <a:sym typeface="Calibri"/>
            </a:endParaRPr>
          </a:p>
          <a:p>
            <a:pPr indent="-116840" lvl="0" marL="228600" marR="0" rtl="0" algn="l"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 b="1" sz="22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SzPts val="1760"/>
              <a:buChar char="►"/>
            </a:pPr>
            <a:r>
              <a:rPr lang="en-US" sz="2200"/>
              <a:t>BILT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 offers parents and other Arizona residents a way to help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en-US" sz="2200"/>
              <a:t>      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programs pay for their out of season Expenses and Activities.   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SzPts val="1760"/>
              <a:buChar char="►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These include; </a:t>
            </a:r>
            <a:r>
              <a:rPr b="1" lang="en-US" sz="2200"/>
              <a:t>S</a:t>
            </a:r>
            <a:r>
              <a:rPr b="1" lang="en-US" sz="2200">
                <a:latin typeface="Arial"/>
                <a:ea typeface="Arial"/>
                <a:cs typeface="Arial"/>
                <a:sym typeface="Arial"/>
              </a:rPr>
              <a:t>ummer Camps, Field trips, Cheer Competitions 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etc.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      Anything outside of the regular season can qualify.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b="1" i="1" lang="en-US" sz="2200"/>
              <a:t>      </a:t>
            </a:r>
            <a:r>
              <a:rPr b="1" i="1" lang="en-US" sz="1600">
                <a:latin typeface="Arial"/>
                <a:ea typeface="Arial"/>
                <a:cs typeface="Arial"/>
                <a:sym typeface="Arial"/>
              </a:rPr>
              <a:t>Example;</a:t>
            </a:r>
            <a:r>
              <a:rPr i="1" lang="en-US" sz="1600">
                <a:latin typeface="Arial"/>
                <a:ea typeface="Arial"/>
                <a:cs typeface="Arial"/>
                <a:sym typeface="Arial"/>
              </a:rPr>
              <a:t> Saguaro Orchestra went to Carnage Hall. AZ Football </a:t>
            </a:r>
            <a:r>
              <a:rPr i="1" lang="en-US" sz="1600"/>
              <a:t>T</a:t>
            </a:r>
            <a:r>
              <a:rPr i="1" lang="en-US" sz="1600">
                <a:latin typeface="Arial"/>
                <a:ea typeface="Arial"/>
                <a:cs typeface="Arial"/>
                <a:sym typeface="Arial"/>
              </a:rPr>
              <a:t>eams attended Summer Camps in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280"/>
              <a:buNone/>
            </a:pPr>
            <a:r>
              <a:rPr i="1" lang="en-US" sz="1600">
                <a:latin typeface="Arial"/>
                <a:ea typeface="Arial"/>
                <a:cs typeface="Arial"/>
                <a:sym typeface="Arial"/>
              </a:rPr>
              <a:t>        Arizona and California, </a:t>
            </a:r>
            <a:r>
              <a:rPr i="1" lang="en-US" sz="1600"/>
              <a:t>attended</a:t>
            </a:r>
            <a:r>
              <a:rPr i="1" lang="en-US" sz="1600">
                <a:latin typeface="Arial"/>
                <a:ea typeface="Arial"/>
                <a:cs typeface="Arial"/>
                <a:sym typeface="Arial"/>
              </a:rPr>
              <a:t> 7X7 </a:t>
            </a:r>
            <a:r>
              <a:rPr i="1" lang="en-US" sz="1600"/>
              <a:t>T</a:t>
            </a:r>
            <a:r>
              <a:rPr i="1" lang="en-US" sz="1600">
                <a:latin typeface="Arial"/>
                <a:ea typeface="Arial"/>
                <a:cs typeface="Arial"/>
                <a:sym typeface="Arial"/>
              </a:rPr>
              <a:t>ournaments, summer weight training, etc. </a:t>
            </a:r>
            <a:endParaRPr i="1"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 i="1" sz="22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SzPts val="1760"/>
              <a:buChar char="►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The best part is, </a:t>
            </a:r>
            <a:r>
              <a:rPr lang="en-US" sz="2200" u="sng">
                <a:latin typeface="Arial"/>
                <a:ea typeface="Arial"/>
                <a:cs typeface="Arial"/>
                <a:sym typeface="Arial"/>
              </a:rPr>
              <a:t>this support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, is then refunded back to the donor through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      the Arizona QCO Tax Credit program. </a:t>
            </a:r>
            <a:endParaRPr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"/>
          <p:cNvSpPr txBox="1"/>
          <p:nvPr>
            <p:ph type="title"/>
          </p:nvPr>
        </p:nvSpPr>
        <p:spPr>
          <a:xfrm>
            <a:off x="677334" y="609600"/>
            <a:ext cx="9307494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</a:pPr>
            <a:r>
              <a:rPr b="1" lang="en-US" sz="5400">
                <a:latin typeface="Arial"/>
                <a:ea typeface="Arial"/>
                <a:cs typeface="Arial"/>
                <a:sym typeface="Arial"/>
              </a:rPr>
              <a:t>What is a Tax Credi</a:t>
            </a:r>
            <a:r>
              <a:rPr lang="en-US" sz="5400"/>
              <a:t>t </a:t>
            </a:r>
            <a:endParaRPr sz="5400"/>
          </a:p>
        </p:txBody>
      </p:sp>
      <p:sp>
        <p:nvSpPr>
          <p:cNvPr id="156" name="Google Shape;156;p3"/>
          <p:cNvSpPr txBox="1"/>
          <p:nvPr>
            <p:ph idx="1" type="body"/>
          </p:nvPr>
        </p:nvSpPr>
        <p:spPr>
          <a:xfrm>
            <a:off x="677333" y="1930399"/>
            <a:ext cx="9017996" cy="4110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This program is a TAX CREDIT, NOT a tax donation. It’s a $1 for $1 tax credit OFF your owed AZ State taxes or REFUNDED from your paid AZ State taxes.</a:t>
            </a:r>
            <a:endParaRPr/>
          </a:p>
          <a:p>
            <a:pPr indent="-106679" lvl="0" marL="228600" marR="0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Which is different than a </a:t>
            </a:r>
            <a:r>
              <a:rPr lang="en-US" sz="2400" u="sng">
                <a:latin typeface="Arial"/>
                <a:ea typeface="Arial"/>
                <a:cs typeface="Arial"/>
                <a:sym typeface="Arial"/>
              </a:rPr>
              <a:t>TAX DEDUCTION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- A tax credit is a dollar-for-dollar reduction of the money you owe or have paid, while a tax deduction will decrease your taxable income, leading to a slightly lower tax bill.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"/>
          <p:cNvSpPr txBox="1"/>
          <p:nvPr>
            <p:ph type="title"/>
          </p:nvPr>
        </p:nvSpPr>
        <p:spPr>
          <a:xfrm>
            <a:off x="677334" y="609600"/>
            <a:ext cx="9307494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</a:pPr>
            <a:r>
              <a:rPr b="1" lang="en-US" sz="5400">
                <a:latin typeface="Arial"/>
                <a:ea typeface="Arial"/>
                <a:cs typeface="Arial"/>
                <a:sym typeface="Arial"/>
              </a:rPr>
              <a:t>How does this work?</a:t>
            </a:r>
            <a:endParaRPr sz="5400"/>
          </a:p>
        </p:txBody>
      </p:sp>
      <p:sp>
        <p:nvSpPr>
          <p:cNvPr id="162" name="Google Shape;162;p4"/>
          <p:cNvSpPr txBox="1"/>
          <p:nvPr>
            <p:ph idx="1" type="body"/>
          </p:nvPr>
        </p:nvSpPr>
        <p:spPr>
          <a:xfrm>
            <a:off x="677333" y="1970740"/>
            <a:ext cx="9307494" cy="4110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You </a:t>
            </a:r>
            <a:r>
              <a:rPr lang="en-US" sz="2400"/>
              <a:t>go to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BILTFoundation.org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 and make a donation to your athlete</a:t>
            </a:r>
            <a:r>
              <a:rPr lang="en-US" sz="2400"/>
              <a:t>/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program. </a:t>
            </a:r>
            <a:r>
              <a:rPr lang="en-US" sz="2400"/>
              <a:t>T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his will give the $1 for $1 tax credit for your AZ State taxes. </a:t>
            </a:r>
            <a:r>
              <a:rPr lang="en-US" sz="2400"/>
              <a:t>The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selected program receives 75% of that donation.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The remaining portion of your donation is then granted to other programs with extreme financial needs</a:t>
            </a:r>
            <a:r>
              <a:rPr lang="en-US" sz="2400"/>
              <a:t>. </a:t>
            </a:r>
            <a:r>
              <a:rPr i="1" lang="en-US" sz="2400"/>
              <a:t>This is</a:t>
            </a:r>
            <a:r>
              <a:rPr i="1" lang="en-US" sz="2400">
                <a:latin typeface="Arial"/>
                <a:ea typeface="Arial"/>
                <a:cs typeface="Arial"/>
                <a:sym typeface="Arial"/>
              </a:rPr>
              <a:t> required by the State of Arizona to maintain our QCO status, for you to </a:t>
            </a:r>
            <a:r>
              <a:rPr i="1" lang="en-US" sz="2400"/>
              <a:t>benefit from</a:t>
            </a:r>
            <a:r>
              <a:rPr i="1" lang="en-US" sz="2400">
                <a:latin typeface="Arial"/>
                <a:ea typeface="Arial"/>
                <a:cs typeface="Arial"/>
                <a:sym typeface="Arial"/>
              </a:rPr>
              <a:t> this tax credit program. </a:t>
            </a:r>
            <a:endParaRPr i="1"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"/>
          <p:cNvSpPr txBox="1"/>
          <p:nvPr>
            <p:ph type="title"/>
          </p:nvPr>
        </p:nvSpPr>
        <p:spPr>
          <a:xfrm>
            <a:off x="677334" y="609600"/>
            <a:ext cx="9307494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</a:pPr>
            <a:r>
              <a:rPr b="1" lang="en-US" sz="5400">
                <a:latin typeface="Arial"/>
                <a:ea typeface="Arial"/>
                <a:cs typeface="Arial"/>
                <a:sym typeface="Arial"/>
              </a:rPr>
              <a:t>Who can Donate?</a:t>
            </a:r>
            <a:endParaRPr sz="5400"/>
          </a:p>
        </p:txBody>
      </p:sp>
      <p:sp>
        <p:nvSpPr>
          <p:cNvPr id="168" name="Google Shape;168;p5"/>
          <p:cNvSpPr txBox="1"/>
          <p:nvPr>
            <p:ph idx="1" type="body"/>
          </p:nvPr>
        </p:nvSpPr>
        <p:spPr>
          <a:xfrm>
            <a:off x="677333" y="1930399"/>
            <a:ext cx="8956523" cy="4110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Parents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Relatives</a:t>
            </a:r>
            <a:endParaRPr/>
          </a:p>
          <a:p>
            <a:pPr indent="-106679" lvl="0" marL="228600" marR="0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Neighbors</a:t>
            </a:r>
            <a:endParaRPr/>
          </a:p>
          <a:p>
            <a:pPr indent="-106679" lvl="0" marL="228600" marR="0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Any AZ resident looking to take advantage of the AZ Tax Credit and redirect state funds to your program.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 txBox="1"/>
          <p:nvPr>
            <p:ph type="title"/>
          </p:nvPr>
        </p:nvSpPr>
        <p:spPr>
          <a:xfrm>
            <a:off x="677323" y="367850"/>
            <a:ext cx="11095500" cy="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</a:pPr>
            <a:r>
              <a:rPr b="1" lang="en-US" sz="5400">
                <a:latin typeface="Arial"/>
                <a:ea typeface="Arial"/>
                <a:cs typeface="Arial"/>
                <a:sym typeface="Arial"/>
              </a:rPr>
              <a:t>How much can you Donate?</a:t>
            </a:r>
            <a:endParaRPr sz="5400"/>
          </a:p>
        </p:txBody>
      </p:sp>
      <p:sp>
        <p:nvSpPr>
          <p:cNvPr id="174" name="Google Shape;174;p6"/>
          <p:cNvSpPr txBox="1"/>
          <p:nvPr/>
        </p:nvSpPr>
        <p:spPr>
          <a:xfrm>
            <a:off x="677334" y="1345325"/>
            <a:ext cx="8956523" cy="4786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</a:pPr>
            <a:r>
              <a:rPr b="0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Tax year 2024</a:t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6858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$470 </a:t>
            </a:r>
            <a:r>
              <a:rPr b="1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($352.50)</a:t>
            </a:r>
            <a:r>
              <a:rPr b="0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for Single Individual Filing 2024 </a:t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6858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$938 </a:t>
            </a:r>
            <a:r>
              <a:rPr b="1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($703.50)</a:t>
            </a:r>
            <a:r>
              <a:rPr b="0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Filing Jointly. Filing before April 15, 2025</a:t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6679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</a:pPr>
            <a:r>
              <a:rPr b="0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Tax Year 2025  </a:t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6858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$495 </a:t>
            </a:r>
            <a:r>
              <a:rPr b="1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($371.25)</a:t>
            </a:r>
            <a:r>
              <a:rPr b="0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for Single Individual Filing 2024 </a:t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6858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$987 </a:t>
            </a:r>
            <a:r>
              <a:rPr b="1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($740.25)</a:t>
            </a:r>
            <a:r>
              <a:rPr b="0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Filing Jointly. Filing before April 15, 2025</a:t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6679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</a:pPr>
            <a:r>
              <a:rPr b="0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Another tidbit of info is that Parents can also donate to the </a:t>
            </a:r>
            <a:r>
              <a:rPr b="0" i="0" lang="en-US" sz="2400" u="sng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Public-School</a:t>
            </a:r>
            <a:r>
              <a:rPr b="0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tax credit on top of this donation to save even more money. On top of your </a:t>
            </a:r>
            <a:r>
              <a:rPr b="1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$938</a:t>
            </a:r>
            <a:r>
              <a:rPr b="0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QCO donation, you can donate an additional </a:t>
            </a:r>
            <a:r>
              <a:rPr b="1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$200/$400 </a:t>
            </a:r>
            <a:r>
              <a:rPr b="0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for a maximum benefit. (if you qualify) </a:t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/>
          <p:nvPr>
            <p:ph type="title"/>
          </p:nvPr>
        </p:nvSpPr>
        <p:spPr>
          <a:xfrm>
            <a:off x="677334" y="394448"/>
            <a:ext cx="9307494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b="1" lang="en-US" sz="4400">
                <a:latin typeface="Arial"/>
                <a:ea typeface="Arial"/>
                <a:cs typeface="Arial"/>
                <a:sym typeface="Arial"/>
              </a:rPr>
              <a:t>Reasons WHY people don’t take advantage of BILT or Tax Credits</a:t>
            </a:r>
            <a:endParaRPr sz="4400"/>
          </a:p>
        </p:txBody>
      </p:sp>
      <p:sp>
        <p:nvSpPr>
          <p:cNvPr id="180" name="Google Shape;180;p7"/>
          <p:cNvSpPr txBox="1"/>
          <p:nvPr>
            <p:ph idx="1" type="body"/>
          </p:nvPr>
        </p:nvSpPr>
        <p:spPr>
          <a:xfrm>
            <a:off x="677334" y="2003612"/>
            <a:ext cx="9932395" cy="43030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They simply don’t understand it or think it is too good to be true. </a:t>
            </a:r>
            <a:endParaRPr sz="2400"/>
          </a:p>
          <a:p>
            <a:pPr indent="-285750" lvl="1" marL="628650" rtl="0" algn="l"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Char char="▪"/>
            </a:pPr>
            <a:r>
              <a:rPr lang="en-US" sz="2400"/>
              <a:t>We suggest spending 10-20 minutes talking with a tax professional about the QCO Tax Credit to see if this will work for you/them.</a:t>
            </a:r>
            <a:endParaRPr sz="2400"/>
          </a:p>
          <a:p>
            <a:pPr indent="-106679" lvl="0" marL="228600" marR="0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They don’t realize they may qualify. However, most people </a:t>
            </a:r>
            <a:r>
              <a:rPr lang="en-US" sz="2400" u="sng"/>
              <a:t>do</a:t>
            </a:r>
            <a:r>
              <a:rPr lang="en-US" sz="2400"/>
              <a:t> qualify! </a:t>
            </a:r>
            <a:endParaRPr sz="2400"/>
          </a:p>
          <a:p>
            <a:pPr indent="-106679" lvl="0" marL="228600" marR="0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They don’t have the money at the time to make the donation. </a:t>
            </a:r>
            <a:endParaRPr sz="2400"/>
          </a:p>
          <a:p>
            <a:pPr indent="-285750" lvl="1" marL="628650" rtl="0" algn="l"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Char char="▪"/>
            </a:pPr>
            <a:r>
              <a:rPr lang="en-US" sz="2400"/>
              <a:t>You can make your donation with a Credit Card right before you file your taxes, and you </a:t>
            </a:r>
            <a:r>
              <a:rPr i="1" lang="en-US" sz="2400" u="sng"/>
              <a:t>should</a:t>
            </a:r>
            <a:r>
              <a:rPr lang="en-US" sz="2400"/>
              <a:t> receive the refund before receiving your credit card statement. 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 txBox="1"/>
          <p:nvPr>
            <p:ph idx="1" type="body"/>
          </p:nvPr>
        </p:nvSpPr>
        <p:spPr>
          <a:xfrm>
            <a:off x="677334" y="5244993"/>
            <a:ext cx="8224619" cy="1331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280"/>
              <a:buNone/>
            </a:pPr>
            <a:r>
              <a:rPr b="1" lang="en-US" sz="16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Disclaimer: </a:t>
            </a:r>
            <a:r>
              <a:rPr lang="en-US" sz="16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This is an optional program, and your participation is not required.</a:t>
            </a:r>
            <a:r>
              <a:rPr b="1" lang="en-US" sz="16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6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This is simply a way to get your kids to camp for free!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SzPts val="1280"/>
              <a:buNone/>
            </a:pPr>
            <a:r>
              <a:rPr lang="en-US" sz="16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Through the BILT Foundation, we have helped raise almost $2M and sent over 5,000 athletes to a Team Summer Camp and or Field Trips</a:t>
            </a:r>
            <a:r>
              <a:rPr lang="en-US" sz="1600"/>
              <a:t>  </a:t>
            </a:r>
            <a:endParaRPr sz="1600"/>
          </a:p>
        </p:txBody>
      </p:sp>
      <p:pic>
        <p:nvPicPr>
          <p:cNvPr id="186" name="Google Shape;186;p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7913" y="710985"/>
            <a:ext cx="4840831" cy="409131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8">
            <a:hlinkClick r:id="rId5"/>
          </p:cNvPr>
          <p:cNvSpPr/>
          <p:nvPr/>
        </p:nvSpPr>
        <p:spPr>
          <a:xfrm>
            <a:off x="4764680" y="1196788"/>
            <a:ext cx="3227296" cy="3227295"/>
          </a:xfrm>
          <a:prstGeom prst="ellipse">
            <a:avLst/>
          </a:prstGeom>
          <a:solidFill>
            <a:schemeClr val="lt1">
              <a:alpha val="30196"/>
            </a:schemeClr>
          </a:solidFill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8" name="Google Shape;188;p8">
            <a:hlinkClick r:id="rId6"/>
          </p:cNvPr>
          <p:cNvSpPr/>
          <p:nvPr/>
        </p:nvSpPr>
        <p:spPr>
          <a:xfrm rot="-1760546">
            <a:off x="5423725" y="1929651"/>
            <a:ext cx="1669049" cy="1438835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9" name="Google Shape;189;p8"/>
          <p:cNvSpPr txBox="1"/>
          <p:nvPr>
            <p:ph type="title"/>
          </p:nvPr>
        </p:nvSpPr>
        <p:spPr>
          <a:xfrm>
            <a:off x="677334" y="1613007"/>
            <a:ext cx="3060948" cy="1815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</a:pPr>
            <a:r>
              <a:rPr lang="en-US" sz="5400"/>
              <a:t>Example Video</a:t>
            </a:r>
            <a:endParaRPr sz="5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2024-02-20T04:07:49Z</dcterms:created>
  <dc:creator>Tom Cobb</dc:creator>
</cp:coreProperties>
</file>