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1"/>
  </p:notesMasterIdLst>
  <p:sldIdLst>
    <p:sldId id="256" r:id="rId5"/>
    <p:sldId id="257" r:id="rId6"/>
    <p:sldId id="260" r:id="rId7"/>
    <p:sldId id="259" r:id="rId8"/>
    <p:sldId id="340" r:id="rId9"/>
    <p:sldId id="353" r:id="rId10"/>
    <p:sldId id="358" r:id="rId11"/>
    <p:sldId id="359" r:id="rId12"/>
    <p:sldId id="360" r:id="rId13"/>
    <p:sldId id="361" r:id="rId14"/>
    <p:sldId id="363" r:id="rId15"/>
    <p:sldId id="364" r:id="rId16"/>
    <p:sldId id="365" r:id="rId17"/>
    <p:sldId id="366" r:id="rId18"/>
    <p:sldId id="290" r:id="rId19"/>
    <p:sldId id="345" r:id="rId20"/>
    <p:sldId id="329" r:id="rId21"/>
    <p:sldId id="348" r:id="rId22"/>
    <p:sldId id="344" r:id="rId23"/>
    <p:sldId id="362" r:id="rId24"/>
    <p:sldId id="346" r:id="rId25"/>
    <p:sldId id="351" r:id="rId26"/>
    <p:sldId id="306" r:id="rId27"/>
    <p:sldId id="324" r:id="rId28"/>
    <p:sldId id="325" r:id="rId29"/>
    <p:sldId id="307" r:id="rId30"/>
    <p:sldId id="338" r:id="rId31"/>
    <p:sldId id="321" r:id="rId32"/>
    <p:sldId id="356" r:id="rId33"/>
    <p:sldId id="308" r:id="rId34"/>
    <p:sldId id="354" r:id="rId35"/>
    <p:sldId id="355" r:id="rId36"/>
    <p:sldId id="357" r:id="rId37"/>
    <p:sldId id="337" r:id="rId38"/>
    <p:sldId id="341" r:id="rId39"/>
    <p:sldId id="35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91B95-1AB3-462D-9FBE-AEDB4920B2B4}" v="19" dt="2025-04-01T17:15:31.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466" autoAdjust="0"/>
  </p:normalViewPr>
  <p:slideViewPr>
    <p:cSldViewPr snapToGrid="0">
      <p:cViewPr varScale="1">
        <p:scale>
          <a:sx n="52" d="100"/>
          <a:sy n="52" d="100"/>
        </p:scale>
        <p:origin x="115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D773715-F3E9-4120-9C63-4B10055FF1F8}">
      <dgm:prSet phldrT="[Text]" custT="1"/>
      <dgm:spPr/>
      <dgm:t>
        <a:bodyPr/>
        <a:lstStyle/>
        <a:p>
          <a:r>
            <a:rPr lang="en-CA" sz="2000" b="1" dirty="0"/>
            <a:t>Sherwood Dodge (*)</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Canadian Brewhouse</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Labatt Breweries</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184C491F-3EE5-44F9-B620-F758A84F2328}" type="pres">
      <dgm:prSet presAssocID="{3153E85E-5237-4512-A444-0ADD65080A19}" presName="diagram" presStyleCnt="0">
        <dgm:presLayoutVars>
          <dgm:dir/>
          <dgm:resizeHandles val="exact"/>
        </dgm:presLayoutVars>
      </dgm:prSet>
      <dgm:spPr/>
    </dgm:pt>
    <dgm:pt modelId="{F2550C10-FD44-4F9E-B666-5DE188C5D7C1}" type="pres">
      <dgm:prSet presAssocID="{9D773715-F3E9-4120-9C63-4B10055FF1F8}" presName="node" presStyleLbl="node1" presStyleIdx="0" presStyleCnt="3">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1" presStyleCnt="3">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2" presStyleCnt="3">
        <dgm:presLayoutVars>
          <dgm:bulletEnabled val="1"/>
        </dgm:presLayoutVars>
      </dgm:prSet>
      <dgm:spPr/>
    </dgm:pt>
  </dgm:ptLst>
  <dgm:cxnLst>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0" destOrd="0" parTransId="{D316CF9C-ED51-4233-B4DB-6F5D1A442287}" sibTransId="{774D8132-D219-4923-9D75-0EE3D89FF8F1}"/>
    <dgm:cxn modelId="{E7DC9C7E-2C73-494E-A979-59023FFBAE2C}" srcId="{3153E85E-5237-4512-A444-0ADD65080A19}" destId="{366550E3-5F98-4583-8421-6BE19CF9AFB8}" srcOrd="1" destOrd="0" parTransId="{EA588AA9-DE11-40CF-981A-1DCC717559A8}" sibTransId="{029AEC91-14B5-4360-A1FD-188FBA816EAC}"/>
    <dgm:cxn modelId="{22715199-6003-4C41-91A7-11EBCC60354B}" srcId="{3153E85E-5237-4512-A444-0ADD65080A19}" destId="{226A163F-B54B-46E8-B13B-0C221E57160D}" srcOrd="2" destOrd="0" parTransId="{6A1C142A-59C4-4CF2-9518-B2572A8A3881}" sibTransId="{1309780F-EE4B-4A67-9C9D-A793D94654F1}"/>
    <dgm:cxn modelId="{8EC521BD-EAFA-4122-ACD8-7E0EEC97E17C}" type="presOf" srcId="{226A163F-B54B-46E8-B13B-0C221E57160D}" destId="{8C1E901F-FB16-4B26-B003-6BAA47601B3E}" srcOrd="0" destOrd="0" presId="urn:microsoft.com/office/officeart/2005/8/layout/default"/>
    <dgm:cxn modelId="{A8D41391-9EE3-48AC-A216-B245E45474E5}" type="presParOf" srcId="{184C491F-3EE5-44F9-B620-F758A84F2328}" destId="{F2550C10-FD44-4F9E-B666-5DE188C5D7C1}" srcOrd="0" destOrd="0" presId="urn:microsoft.com/office/officeart/2005/8/layout/default"/>
    <dgm:cxn modelId="{D5889761-682E-41E1-970B-0D748FD23922}" type="presParOf" srcId="{184C491F-3EE5-44F9-B620-F758A84F2328}" destId="{166E47D2-E2DA-4A52-841D-8A1551DB3BA6}" srcOrd="1" destOrd="0" presId="urn:microsoft.com/office/officeart/2005/8/layout/default"/>
    <dgm:cxn modelId="{4AD6D7AE-8475-4285-A832-2AA7252AEA2C}" type="presParOf" srcId="{184C491F-3EE5-44F9-B620-F758A84F2328}" destId="{40971A68-D219-4DA1-8540-124A0823078B}" srcOrd="2" destOrd="0" presId="urn:microsoft.com/office/officeart/2005/8/layout/default"/>
    <dgm:cxn modelId="{F6D82EFD-DECC-45AB-9DFA-3BDC83B1BB80}" type="presParOf" srcId="{184C491F-3EE5-44F9-B620-F758A84F2328}" destId="{F121F938-E1D5-49DA-BD0E-5EFC6B8CE8B8}" srcOrd="3" destOrd="0" presId="urn:microsoft.com/office/officeart/2005/8/layout/default"/>
    <dgm:cxn modelId="{B2ECCB6C-355A-4807-B618-95972486399B}" type="presParOf" srcId="{184C491F-3EE5-44F9-B620-F758A84F2328}" destId="{8C1E901F-FB16-4B26-B003-6BAA47601B3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A75B8322-85CB-46E2-946A-C31EB65AFAD1}">
      <dgm:prSet phldrT="[Text]" custT="1"/>
      <dgm:spPr/>
      <dgm:t>
        <a:bodyPr/>
        <a:lstStyle/>
        <a:p>
          <a:r>
            <a:rPr lang="en-CA" sz="2000" dirty="0"/>
            <a:t>Mission Fun and Games</a:t>
          </a:r>
        </a:p>
      </dgm:t>
    </dgm:pt>
    <dgm:pt modelId="{64F49FF8-82B5-4A80-8510-ABEAF2646AA0}" type="parTrans" cxnId="{9E8002F0-6635-484D-BC78-596D07D1C7D6}">
      <dgm:prSet/>
      <dgm:spPr/>
      <dgm:t>
        <a:bodyPr/>
        <a:lstStyle/>
        <a:p>
          <a:endParaRPr lang="en-CA" sz="1000"/>
        </a:p>
      </dgm:t>
    </dgm:pt>
    <dgm:pt modelId="{92C95854-D828-48F9-B979-606826430F96}" type="sibTrans" cxnId="{9E8002F0-6635-484D-BC78-596D07D1C7D6}">
      <dgm:prSet/>
      <dgm:spPr/>
      <dgm:t>
        <a:bodyPr/>
        <a:lstStyle/>
        <a:p>
          <a:endParaRPr lang="en-CA" sz="1000"/>
        </a:p>
      </dgm:t>
    </dgm:pt>
    <dgm:pt modelId="{36A8B96E-C190-4309-BFAE-28A00B1BA235}">
      <dgm:prSet phldrT="[Text]" custT="1"/>
      <dgm:spPr/>
      <dgm:t>
        <a:bodyPr/>
        <a:lstStyle/>
        <a:p>
          <a:r>
            <a:rPr lang="en-CA" sz="2000" dirty="0"/>
            <a:t>Phoenix Fence</a:t>
          </a:r>
        </a:p>
      </dgm:t>
    </dgm:pt>
    <dgm:pt modelId="{48059C46-3CBC-4219-8685-6C81171F511D}" type="parTrans" cxnId="{51462CE2-B672-4EDF-9BEB-EDA4E577F466}">
      <dgm:prSet/>
      <dgm:spPr/>
      <dgm:t>
        <a:bodyPr/>
        <a:lstStyle/>
        <a:p>
          <a:endParaRPr lang="en-CA" sz="1000"/>
        </a:p>
      </dgm:t>
    </dgm:pt>
    <dgm:pt modelId="{3C9FF665-FF2B-4186-9260-23F064DB763E}" type="sibTrans" cxnId="{51462CE2-B672-4EDF-9BEB-EDA4E577F466}">
      <dgm:prSet/>
      <dgm:spPr/>
      <dgm:t>
        <a:bodyPr/>
        <a:lstStyle/>
        <a:p>
          <a:endParaRPr lang="en-CA" sz="1000"/>
        </a:p>
      </dgm:t>
    </dgm:pt>
    <dgm:pt modelId="{9D773715-F3E9-4120-9C63-4B10055FF1F8}">
      <dgm:prSet phldrT="[Text]" custT="1"/>
      <dgm:spPr/>
      <dgm:t>
        <a:bodyPr/>
        <a:lstStyle/>
        <a:p>
          <a:r>
            <a:rPr lang="en-CA" sz="2000" dirty="0"/>
            <a:t>Core Networks</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Sturgeon Animal Hospital</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Re/Max </a:t>
          </a:r>
          <a:br>
            <a:rPr lang="en-CA" sz="2000" dirty="0"/>
          </a:br>
          <a:r>
            <a:rPr lang="en-CA" sz="2000" dirty="0"/>
            <a:t>Ross Storoshenko</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9C9133F2-1BF4-419C-A66D-ACE416BD23F4}">
      <dgm:prSet phldrT="[Text]" custT="1"/>
      <dgm:spPr/>
      <dgm:t>
        <a:bodyPr/>
        <a:lstStyle/>
        <a:p>
          <a:r>
            <a:rPr lang="en-CA" sz="2000" b="1" dirty="0" err="1"/>
            <a:t>ReMax</a:t>
          </a:r>
          <a:r>
            <a:rPr lang="en-CA" sz="2000" b="1" dirty="0"/>
            <a:t> </a:t>
          </a:r>
          <a:br>
            <a:rPr lang="en-CA" sz="2000" b="1" dirty="0"/>
          </a:br>
          <a:r>
            <a:rPr lang="en-CA" sz="2000" b="1" dirty="0"/>
            <a:t>River Valley (*)</a:t>
          </a:r>
        </a:p>
      </dgm:t>
    </dgm:pt>
    <dgm:pt modelId="{D7EDAF9D-34D0-4744-8CA0-CDA4A79B097A}" type="parTrans" cxnId="{10A7F810-1DE8-476E-AD66-804079AA0C50}">
      <dgm:prSet/>
      <dgm:spPr/>
      <dgm:t>
        <a:bodyPr/>
        <a:lstStyle/>
        <a:p>
          <a:endParaRPr lang="en-CA"/>
        </a:p>
      </dgm:t>
    </dgm:pt>
    <dgm:pt modelId="{A5ADED4A-C9EC-4B05-BAA1-DA69E4365B18}" type="sibTrans" cxnId="{10A7F810-1DE8-476E-AD66-804079AA0C50}">
      <dgm:prSet/>
      <dgm:spPr/>
      <dgm:t>
        <a:bodyPr/>
        <a:lstStyle/>
        <a:p>
          <a:endParaRPr lang="en-CA"/>
        </a:p>
      </dgm:t>
    </dgm:pt>
    <dgm:pt modelId="{4CA407ED-4FD9-46DD-AC14-9CD8934F1EA3}">
      <dgm:prSet phldrT="[Text]" custT="1"/>
      <dgm:spPr/>
      <dgm:t>
        <a:bodyPr/>
        <a:lstStyle/>
        <a:p>
          <a:r>
            <a:rPr lang="en-CA" sz="2000" dirty="0"/>
            <a:t>Tri-Tec Project Mgmt.</a:t>
          </a:r>
        </a:p>
      </dgm:t>
    </dgm:pt>
    <dgm:pt modelId="{0B1B01F2-37D5-4C1A-A739-1F3A7E48311B}" type="parTrans" cxnId="{8E6C00AE-A85B-4B02-BB38-895AA07194D1}">
      <dgm:prSet/>
      <dgm:spPr/>
      <dgm:t>
        <a:bodyPr/>
        <a:lstStyle/>
        <a:p>
          <a:endParaRPr lang="en-CA"/>
        </a:p>
      </dgm:t>
    </dgm:pt>
    <dgm:pt modelId="{4F60AB9F-8948-4E73-B71C-7D7CDEB44CE9}" type="sibTrans" cxnId="{8E6C00AE-A85B-4B02-BB38-895AA07194D1}">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7">
        <dgm:presLayoutVars>
          <dgm:bulletEnabled val="1"/>
        </dgm:presLayoutVars>
      </dgm:prSet>
      <dgm:spPr/>
    </dgm:pt>
    <dgm:pt modelId="{D23E31A3-FEE8-44AE-8769-A8338D4B8BB5}" type="pres">
      <dgm:prSet presAssocID="{92C95854-D828-48F9-B979-606826430F96}" presName="sibTrans" presStyleCnt="0"/>
      <dgm:spPr/>
    </dgm:pt>
    <dgm:pt modelId="{78827FEB-A0F9-4BA1-AE2F-753EBBD93858}" type="pres">
      <dgm:prSet presAssocID="{36A8B96E-C190-4309-BFAE-28A00B1BA235}" presName="node" presStyleLbl="node1" presStyleIdx="1" presStyleCnt="7">
        <dgm:presLayoutVars>
          <dgm:bulletEnabled val="1"/>
        </dgm:presLayoutVars>
      </dgm:prSet>
      <dgm:spPr/>
    </dgm:pt>
    <dgm:pt modelId="{9E600872-B74A-4240-A154-AD6BBDB14891}" type="pres">
      <dgm:prSet presAssocID="{3C9FF665-FF2B-4186-9260-23F064DB763E}" presName="sibTrans" presStyleCnt="0"/>
      <dgm:spPr/>
    </dgm:pt>
    <dgm:pt modelId="{F2550C10-FD44-4F9E-B666-5DE188C5D7C1}" type="pres">
      <dgm:prSet presAssocID="{9D773715-F3E9-4120-9C63-4B10055FF1F8}" presName="node" presStyleLbl="node1" presStyleIdx="2" presStyleCnt="7">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3" presStyleCnt="7">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4" presStyleCnt="7">
        <dgm:presLayoutVars>
          <dgm:bulletEnabled val="1"/>
        </dgm:presLayoutVars>
      </dgm:prSet>
      <dgm:spPr/>
    </dgm:pt>
    <dgm:pt modelId="{49FC56AB-C26C-4555-8254-90C7E666AAF8}" type="pres">
      <dgm:prSet presAssocID="{1309780F-EE4B-4A67-9C9D-A793D94654F1}" presName="sibTrans" presStyleCnt="0"/>
      <dgm:spPr/>
    </dgm:pt>
    <dgm:pt modelId="{0CBD8554-FAFC-47C1-9724-71BF7D784401}" type="pres">
      <dgm:prSet presAssocID="{9C9133F2-1BF4-419C-A66D-ACE416BD23F4}" presName="node" presStyleLbl="node1" presStyleIdx="5" presStyleCnt="7">
        <dgm:presLayoutVars>
          <dgm:bulletEnabled val="1"/>
        </dgm:presLayoutVars>
      </dgm:prSet>
      <dgm:spPr/>
    </dgm:pt>
    <dgm:pt modelId="{BEB30506-508A-4400-A1F2-59100E3DD98D}" type="pres">
      <dgm:prSet presAssocID="{A5ADED4A-C9EC-4B05-BAA1-DA69E4365B18}" presName="sibTrans" presStyleCnt="0"/>
      <dgm:spPr/>
    </dgm:pt>
    <dgm:pt modelId="{774F13A5-E6F5-461A-A9CE-81B9B81F0818}" type="pres">
      <dgm:prSet presAssocID="{4CA407ED-4FD9-46DD-AC14-9CD8934F1EA3}" presName="node" presStyleLbl="node1" presStyleIdx="6" presStyleCnt="7">
        <dgm:presLayoutVars>
          <dgm:bulletEnabled val="1"/>
        </dgm:presLayoutVars>
      </dgm:prSet>
      <dgm:spPr/>
    </dgm:pt>
  </dgm:ptLst>
  <dgm:cxnLst>
    <dgm:cxn modelId="{10A7F810-1DE8-476E-AD66-804079AA0C50}" srcId="{3153E85E-5237-4512-A444-0ADD65080A19}" destId="{9C9133F2-1BF4-419C-A66D-ACE416BD23F4}" srcOrd="5" destOrd="0" parTransId="{D7EDAF9D-34D0-4744-8CA0-CDA4A79B097A}" sibTransId="{A5ADED4A-C9EC-4B05-BAA1-DA69E4365B18}"/>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743C2D34-60A6-4C14-83E2-DC9C26AB7408}" type="presOf" srcId="{9C9133F2-1BF4-419C-A66D-ACE416BD23F4}" destId="{0CBD8554-FAFC-47C1-9724-71BF7D784401}" srcOrd="0" destOrd="0" presId="urn:microsoft.com/office/officeart/2005/8/layout/default"/>
    <dgm:cxn modelId="{CEB90E44-02A1-41CF-8B26-CD1ADC2B9DBA}" type="presOf" srcId="{4CA407ED-4FD9-46DD-AC14-9CD8934F1EA3}" destId="{774F13A5-E6F5-461A-A9CE-81B9B81F081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2" destOrd="0" parTransId="{D316CF9C-ED51-4233-B4DB-6F5D1A442287}" sibTransId="{774D8132-D219-4923-9D75-0EE3D89FF8F1}"/>
    <dgm:cxn modelId="{E7DC9C7E-2C73-494E-A979-59023FFBAE2C}" srcId="{3153E85E-5237-4512-A444-0ADD65080A19}" destId="{366550E3-5F98-4583-8421-6BE19CF9AFB8}" srcOrd="3" destOrd="0" parTransId="{EA588AA9-DE11-40CF-981A-1DCC717559A8}" sibTransId="{029AEC91-14B5-4360-A1FD-188FBA816EAC}"/>
    <dgm:cxn modelId="{22715199-6003-4C41-91A7-11EBCC60354B}" srcId="{3153E85E-5237-4512-A444-0ADD65080A19}" destId="{226A163F-B54B-46E8-B13B-0C221E57160D}" srcOrd="4" destOrd="0" parTransId="{6A1C142A-59C4-4CF2-9518-B2572A8A3881}" sibTransId="{1309780F-EE4B-4A67-9C9D-A793D94654F1}"/>
    <dgm:cxn modelId="{CA1507A4-6AE1-4DAA-A751-87A085FF1CBA}" type="presOf" srcId="{36A8B96E-C190-4309-BFAE-28A00B1BA235}" destId="{78827FEB-A0F9-4BA1-AE2F-753EBBD93858}" srcOrd="0" destOrd="0" presId="urn:microsoft.com/office/officeart/2005/8/layout/default"/>
    <dgm:cxn modelId="{8E6C00AE-A85B-4B02-BB38-895AA07194D1}" srcId="{3153E85E-5237-4512-A444-0ADD65080A19}" destId="{4CA407ED-4FD9-46DD-AC14-9CD8934F1EA3}" srcOrd="6" destOrd="0" parTransId="{0B1B01F2-37D5-4C1A-A739-1F3A7E48311B}" sibTransId="{4F60AB9F-8948-4E73-B71C-7D7CDEB44CE9}"/>
    <dgm:cxn modelId="{8EC521BD-EAFA-4122-ACD8-7E0EEC97E17C}" type="presOf" srcId="{226A163F-B54B-46E8-B13B-0C221E57160D}" destId="{8C1E901F-FB16-4B26-B003-6BAA47601B3E}"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51462CE2-B672-4EDF-9BEB-EDA4E577F466}" srcId="{3153E85E-5237-4512-A444-0ADD65080A19}" destId="{36A8B96E-C190-4309-BFAE-28A00B1BA235}" srcOrd="1" destOrd="0" parTransId="{48059C46-3CBC-4219-8685-6C81171F511D}" sibTransId="{3C9FF665-FF2B-4186-9260-23F064DB763E}"/>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EB439FFB-3EE3-46F9-89A5-560FDE6FAA2C}" type="presParOf" srcId="{184C491F-3EE5-44F9-B620-F758A84F2328}" destId="{78827FEB-A0F9-4BA1-AE2F-753EBBD93858}" srcOrd="2" destOrd="0" presId="urn:microsoft.com/office/officeart/2005/8/layout/default"/>
    <dgm:cxn modelId="{A931DBC6-7606-432A-8B97-B1136D9ABA88}" type="presParOf" srcId="{184C491F-3EE5-44F9-B620-F758A84F2328}" destId="{9E600872-B74A-4240-A154-AD6BBDB14891}" srcOrd="3" destOrd="0" presId="urn:microsoft.com/office/officeart/2005/8/layout/default"/>
    <dgm:cxn modelId="{A8D41391-9EE3-48AC-A216-B245E45474E5}" type="presParOf" srcId="{184C491F-3EE5-44F9-B620-F758A84F2328}" destId="{F2550C10-FD44-4F9E-B666-5DE188C5D7C1}" srcOrd="4" destOrd="0" presId="urn:microsoft.com/office/officeart/2005/8/layout/default"/>
    <dgm:cxn modelId="{D5889761-682E-41E1-970B-0D748FD23922}" type="presParOf" srcId="{184C491F-3EE5-44F9-B620-F758A84F2328}" destId="{166E47D2-E2DA-4A52-841D-8A1551DB3BA6}" srcOrd="5" destOrd="0" presId="urn:microsoft.com/office/officeart/2005/8/layout/default"/>
    <dgm:cxn modelId="{4AD6D7AE-8475-4285-A832-2AA7252AEA2C}" type="presParOf" srcId="{184C491F-3EE5-44F9-B620-F758A84F2328}" destId="{40971A68-D219-4DA1-8540-124A0823078B}" srcOrd="6" destOrd="0" presId="urn:microsoft.com/office/officeart/2005/8/layout/default"/>
    <dgm:cxn modelId="{F6D82EFD-DECC-45AB-9DFA-3BDC83B1BB80}" type="presParOf" srcId="{184C491F-3EE5-44F9-B620-F758A84F2328}" destId="{F121F938-E1D5-49DA-BD0E-5EFC6B8CE8B8}" srcOrd="7" destOrd="0" presId="urn:microsoft.com/office/officeart/2005/8/layout/default"/>
    <dgm:cxn modelId="{B2ECCB6C-355A-4807-B618-95972486399B}" type="presParOf" srcId="{184C491F-3EE5-44F9-B620-F758A84F2328}" destId="{8C1E901F-FB16-4B26-B003-6BAA47601B3E}" srcOrd="8" destOrd="0" presId="urn:microsoft.com/office/officeart/2005/8/layout/default"/>
    <dgm:cxn modelId="{BE1D50BE-4B94-4DE9-AEF6-DE497B8AB3B7}" type="presParOf" srcId="{184C491F-3EE5-44F9-B620-F758A84F2328}" destId="{49FC56AB-C26C-4555-8254-90C7E666AAF8}" srcOrd="9" destOrd="0" presId="urn:microsoft.com/office/officeart/2005/8/layout/default"/>
    <dgm:cxn modelId="{F9FE2C0D-D202-4302-ADDA-66C8680ABA54}" type="presParOf" srcId="{184C491F-3EE5-44F9-B620-F758A84F2328}" destId="{0CBD8554-FAFC-47C1-9724-71BF7D784401}" srcOrd="10" destOrd="0" presId="urn:microsoft.com/office/officeart/2005/8/layout/default"/>
    <dgm:cxn modelId="{F7603D20-E593-4B07-B6CE-D17E5E9E0146}" type="presParOf" srcId="{184C491F-3EE5-44F9-B620-F758A84F2328}" destId="{BEB30506-508A-4400-A1F2-59100E3DD98D}" srcOrd="11" destOrd="0" presId="urn:microsoft.com/office/officeart/2005/8/layout/default"/>
    <dgm:cxn modelId="{99B8346E-FB6F-416B-AD4D-90F04911DBFB}" type="presParOf" srcId="{184C491F-3EE5-44F9-B620-F758A84F2328}" destId="{774F13A5-E6F5-461A-A9CE-81B9B81F0818}"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A75B8322-85CB-46E2-946A-C31EB65AFAD1}">
      <dgm:prSet phldrT="[Text]" custT="1"/>
      <dgm:spPr/>
      <dgm:t>
        <a:bodyPr/>
        <a:lstStyle/>
        <a:p>
          <a:r>
            <a:rPr lang="en-CA" sz="1800" dirty="0"/>
            <a:t>Top Hat Advisory</a:t>
          </a:r>
        </a:p>
      </dgm:t>
    </dgm:pt>
    <dgm:pt modelId="{64F49FF8-82B5-4A80-8510-ABEAF2646AA0}" type="parTrans" cxnId="{9E8002F0-6635-484D-BC78-596D07D1C7D6}">
      <dgm:prSet/>
      <dgm:spPr/>
      <dgm:t>
        <a:bodyPr/>
        <a:lstStyle/>
        <a:p>
          <a:endParaRPr lang="en-CA" sz="900"/>
        </a:p>
      </dgm:t>
    </dgm:pt>
    <dgm:pt modelId="{92C95854-D828-48F9-B979-606826430F96}" type="sibTrans" cxnId="{9E8002F0-6635-484D-BC78-596D07D1C7D6}">
      <dgm:prSet/>
      <dgm:spPr/>
      <dgm:t>
        <a:bodyPr/>
        <a:lstStyle/>
        <a:p>
          <a:endParaRPr lang="en-CA" sz="900"/>
        </a:p>
      </dgm:t>
    </dgm:pt>
    <dgm:pt modelId="{9D773715-F3E9-4120-9C63-4B10055FF1F8}">
      <dgm:prSet phldrT="[Text]" custT="1"/>
      <dgm:spPr/>
      <dgm:t>
        <a:bodyPr/>
        <a:lstStyle/>
        <a:p>
          <a:r>
            <a:rPr lang="en-CA" sz="1800" dirty="0"/>
            <a:t>Sturgeon Auto Body</a:t>
          </a:r>
        </a:p>
      </dgm:t>
    </dgm:pt>
    <dgm:pt modelId="{D316CF9C-ED51-4233-B4DB-6F5D1A442287}" type="parTrans" cxnId="{3E7CA67A-6478-42ED-AD66-90D7EC7D885E}">
      <dgm:prSet/>
      <dgm:spPr/>
      <dgm:t>
        <a:bodyPr/>
        <a:lstStyle/>
        <a:p>
          <a:endParaRPr lang="en-CA" sz="900"/>
        </a:p>
      </dgm:t>
    </dgm:pt>
    <dgm:pt modelId="{774D8132-D219-4923-9D75-0EE3D89FF8F1}" type="sibTrans" cxnId="{3E7CA67A-6478-42ED-AD66-90D7EC7D885E}">
      <dgm:prSet/>
      <dgm:spPr/>
      <dgm:t>
        <a:bodyPr/>
        <a:lstStyle/>
        <a:p>
          <a:endParaRPr lang="en-CA" sz="900"/>
        </a:p>
      </dgm:t>
    </dgm:pt>
    <dgm:pt modelId="{9C9133F2-1BF4-419C-A66D-ACE416BD23F4}">
      <dgm:prSet phldrT="[Text]" custT="1"/>
      <dgm:spPr/>
      <dgm:t>
        <a:bodyPr/>
        <a:lstStyle/>
        <a:p>
          <a:r>
            <a:rPr lang="en-CA" sz="1800" dirty="0" err="1"/>
            <a:t>Brokerlink</a:t>
          </a:r>
          <a:endParaRPr lang="en-CA" sz="1800" dirty="0"/>
        </a:p>
      </dgm:t>
    </dgm:pt>
    <dgm:pt modelId="{D7EDAF9D-34D0-4744-8CA0-CDA4A79B097A}" type="parTrans" cxnId="{10A7F810-1DE8-476E-AD66-804079AA0C50}">
      <dgm:prSet/>
      <dgm:spPr/>
      <dgm:t>
        <a:bodyPr/>
        <a:lstStyle/>
        <a:p>
          <a:endParaRPr lang="en-CA" sz="1600"/>
        </a:p>
      </dgm:t>
    </dgm:pt>
    <dgm:pt modelId="{A5ADED4A-C9EC-4B05-BAA1-DA69E4365B18}" type="sibTrans" cxnId="{10A7F810-1DE8-476E-AD66-804079AA0C50}">
      <dgm:prSet/>
      <dgm:spPr/>
      <dgm:t>
        <a:bodyPr/>
        <a:lstStyle/>
        <a:p>
          <a:endParaRPr lang="en-CA" sz="1600"/>
        </a:p>
      </dgm:t>
    </dgm:pt>
    <dgm:pt modelId="{07C6D0D3-8D30-41DE-B43A-DA8AB09B09B5}">
      <dgm:prSet phldrT="[Text]" custT="1"/>
      <dgm:spPr/>
      <dgm:t>
        <a:bodyPr/>
        <a:lstStyle/>
        <a:p>
          <a:r>
            <a:rPr lang="en-CA" sz="1800" dirty="0"/>
            <a:t>MFP Resources</a:t>
          </a:r>
        </a:p>
      </dgm:t>
    </dgm:pt>
    <dgm:pt modelId="{4F594325-72C6-4027-ADB3-2D295112B307}" type="parTrans" cxnId="{0E4A7D3F-86D0-40F5-AEB9-003D83DA5125}">
      <dgm:prSet/>
      <dgm:spPr/>
      <dgm:t>
        <a:bodyPr/>
        <a:lstStyle/>
        <a:p>
          <a:endParaRPr lang="en-CA" sz="1600"/>
        </a:p>
      </dgm:t>
    </dgm:pt>
    <dgm:pt modelId="{7F8BF21F-A0A9-4D21-9AC3-D9C076188E37}" type="sibTrans" cxnId="{0E4A7D3F-86D0-40F5-AEB9-003D83DA5125}">
      <dgm:prSet/>
      <dgm:spPr/>
      <dgm:t>
        <a:bodyPr/>
        <a:lstStyle/>
        <a:p>
          <a:endParaRPr lang="en-CA" sz="1600"/>
        </a:p>
      </dgm:t>
    </dgm:pt>
    <dgm:pt modelId="{E97295E2-09FD-4834-A640-5FDBEDC1927E}">
      <dgm:prSet phldrT="[Text]" custT="1"/>
      <dgm:spPr/>
      <dgm:t>
        <a:bodyPr/>
        <a:lstStyle/>
        <a:p>
          <a:r>
            <a:rPr lang="en-CA" sz="1800" dirty="0"/>
            <a:t>St. Albert Inn &amp; Suites</a:t>
          </a:r>
        </a:p>
      </dgm:t>
    </dgm:pt>
    <dgm:pt modelId="{671EA0FF-0FCD-48AE-9154-0FEEA0153BEC}" type="parTrans" cxnId="{895CD2D4-6D5A-4372-8808-BA67A697C6AD}">
      <dgm:prSet/>
      <dgm:spPr/>
      <dgm:t>
        <a:bodyPr/>
        <a:lstStyle/>
        <a:p>
          <a:endParaRPr lang="en-CA" sz="1600"/>
        </a:p>
      </dgm:t>
    </dgm:pt>
    <dgm:pt modelId="{C989D67F-8696-4A37-A5E3-68449A9025B6}" type="sibTrans" cxnId="{895CD2D4-6D5A-4372-8808-BA67A697C6AD}">
      <dgm:prSet/>
      <dgm:spPr/>
      <dgm:t>
        <a:bodyPr/>
        <a:lstStyle/>
        <a:p>
          <a:endParaRPr lang="en-CA" sz="1600"/>
        </a:p>
      </dgm:t>
    </dgm:pt>
    <dgm:pt modelId="{D3627594-CFB5-456E-91FD-8476C50CFF95}">
      <dgm:prSet phldrT="[Text]" custT="1"/>
      <dgm:spPr/>
      <dgm:t>
        <a:bodyPr/>
        <a:lstStyle/>
        <a:p>
          <a:r>
            <a:rPr lang="en-CA" sz="1800" dirty="0"/>
            <a:t>Canadian Fence</a:t>
          </a:r>
        </a:p>
      </dgm:t>
    </dgm:pt>
    <dgm:pt modelId="{36776A95-8951-4B27-8086-072CDBB62F2D}" type="parTrans" cxnId="{F666A925-5C1E-4882-B461-AEE640CC7642}">
      <dgm:prSet/>
      <dgm:spPr/>
      <dgm:t>
        <a:bodyPr/>
        <a:lstStyle/>
        <a:p>
          <a:endParaRPr lang="en-CA" sz="1600"/>
        </a:p>
      </dgm:t>
    </dgm:pt>
    <dgm:pt modelId="{6B82DA33-6F89-4311-9BD3-870AFEB594BB}" type="sibTrans" cxnId="{F666A925-5C1E-4882-B461-AEE640CC7642}">
      <dgm:prSet/>
      <dgm:spPr/>
      <dgm:t>
        <a:bodyPr/>
        <a:lstStyle/>
        <a:p>
          <a:endParaRPr lang="en-CA" sz="1600"/>
        </a:p>
      </dgm:t>
    </dgm:pt>
    <dgm:pt modelId="{7276F953-85D2-44B9-A87E-74F0FFDB369A}">
      <dgm:prSet phldrT="[Text]" custT="1"/>
      <dgm:spPr/>
      <dgm:t>
        <a:bodyPr/>
        <a:lstStyle/>
        <a:p>
          <a:r>
            <a:rPr lang="en-CA" sz="1800" dirty="0"/>
            <a:t>Musco Lighting</a:t>
          </a:r>
        </a:p>
      </dgm:t>
    </dgm:pt>
    <dgm:pt modelId="{3C9C7A53-ED53-4084-9559-426ED20865C7}" type="parTrans" cxnId="{F01903B0-EBB7-4DF4-A6B7-AB1A88A4450D}">
      <dgm:prSet/>
      <dgm:spPr/>
      <dgm:t>
        <a:bodyPr/>
        <a:lstStyle/>
        <a:p>
          <a:endParaRPr lang="en-CA"/>
        </a:p>
      </dgm:t>
    </dgm:pt>
    <dgm:pt modelId="{F4EB1D68-D6B5-466C-B42B-EEE3E12BBA3B}" type="sibTrans" cxnId="{F01903B0-EBB7-4DF4-A6B7-AB1A88A4450D}">
      <dgm:prSet/>
      <dgm:spPr/>
      <dgm:t>
        <a:bodyPr/>
        <a:lstStyle/>
        <a:p>
          <a:endParaRPr lang="en-CA"/>
        </a:p>
      </dgm:t>
    </dgm:pt>
    <dgm:pt modelId="{5CC90A16-3740-441C-BC6C-B7C39C272B44}">
      <dgm:prSet phldrT="[Text]" custT="1"/>
      <dgm:spPr/>
      <dgm:t>
        <a:bodyPr/>
        <a:lstStyle/>
        <a:p>
          <a:r>
            <a:rPr lang="en-CA" sz="1800" dirty="0"/>
            <a:t>Southview Acura</a:t>
          </a:r>
        </a:p>
      </dgm:t>
    </dgm:pt>
    <dgm:pt modelId="{5AEBA92C-41D0-4C49-9FF4-8F4E9E785719}" type="parTrans" cxnId="{37677E59-B927-446C-98C5-5978C2C72720}">
      <dgm:prSet/>
      <dgm:spPr/>
      <dgm:t>
        <a:bodyPr/>
        <a:lstStyle/>
        <a:p>
          <a:endParaRPr lang="en-CA"/>
        </a:p>
      </dgm:t>
    </dgm:pt>
    <dgm:pt modelId="{4B81D12B-8EC1-4049-94BB-E94BEB18A42A}" type="sibTrans" cxnId="{37677E59-B927-446C-98C5-5978C2C72720}">
      <dgm:prSet/>
      <dgm:spPr/>
      <dgm:t>
        <a:bodyPr/>
        <a:lstStyle/>
        <a:p>
          <a:endParaRPr lang="en-CA"/>
        </a:p>
      </dgm:t>
    </dgm:pt>
    <dgm:pt modelId="{9B28B641-9D5E-4172-B997-986BA20626DD}">
      <dgm:prSet phldrT="[Text]" custT="1"/>
      <dgm:spPr/>
      <dgm:t>
        <a:bodyPr/>
        <a:lstStyle/>
        <a:p>
          <a:r>
            <a:rPr lang="en-CA" sz="1800" dirty="0"/>
            <a:t>Alley Kat Brewery</a:t>
          </a:r>
        </a:p>
      </dgm:t>
    </dgm:pt>
    <dgm:pt modelId="{1170A5B4-2CAD-423C-82F1-7C7B15670200}" type="parTrans" cxnId="{0B7D85B3-9028-4336-AEAC-48866D8D7F04}">
      <dgm:prSet/>
      <dgm:spPr/>
      <dgm:t>
        <a:bodyPr/>
        <a:lstStyle/>
        <a:p>
          <a:endParaRPr lang="en-CA"/>
        </a:p>
      </dgm:t>
    </dgm:pt>
    <dgm:pt modelId="{24171525-5A69-46C0-9FD8-0C6B30670629}" type="sibTrans" cxnId="{0B7D85B3-9028-4336-AEAC-48866D8D7F04}">
      <dgm:prSet/>
      <dgm:spPr/>
      <dgm:t>
        <a:bodyPr/>
        <a:lstStyle/>
        <a:p>
          <a:endParaRPr lang="en-CA"/>
        </a:p>
      </dgm:t>
    </dgm:pt>
    <dgm:pt modelId="{4C8D32AF-85BC-471F-AF08-EE21538C86B2}">
      <dgm:prSet phldrT="[Text]" custT="1"/>
      <dgm:spPr/>
      <dgm:t>
        <a:bodyPr/>
        <a:lstStyle/>
        <a:p>
          <a:r>
            <a:rPr lang="en-CA" sz="1800" dirty="0"/>
            <a:t>Sparklean Restoration</a:t>
          </a:r>
        </a:p>
      </dgm:t>
    </dgm:pt>
    <dgm:pt modelId="{8D997780-FC1D-4F9B-962B-D6D0B6324AD3}" type="parTrans" cxnId="{7B016653-6E88-4838-94D3-CD06207920A2}">
      <dgm:prSet/>
      <dgm:spPr/>
      <dgm:t>
        <a:bodyPr/>
        <a:lstStyle/>
        <a:p>
          <a:endParaRPr lang="en-CA"/>
        </a:p>
      </dgm:t>
    </dgm:pt>
    <dgm:pt modelId="{38005669-F896-43C7-8B46-6C4F22F6C687}" type="sibTrans" cxnId="{7B016653-6E88-4838-94D3-CD06207920A2}">
      <dgm:prSet/>
      <dgm:spPr/>
      <dgm:t>
        <a:bodyPr/>
        <a:lstStyle/>
        <a:p>
          <a:endParaRPr lang="en-CA"/>
        </a:p>
      </dgm:t>
    </dgm:pt>
    <dgm:pt modelId="{F578FE13-C48F-4166-B618-EA2A7D3E6D53}">
      <dgm:prSet phldrT="[Text]" custT="1"/>
      <dgm:spPr/>
      <dgm:t>
        <a:bodyPr/>
        <a:lstStyle/>
        <a:p>
          <a:r>
            <a:rPr lang="en-CA" sz="1800" b="1" dirty="0"/>
            <a:t>St. Louis Bar and Grill (*)</a:t>
          </a:r>
        </a:p>
      </dgm:t>
    </dgm:pt>
    <dgm:pt modelId="{4BD32033-C34F-4E1F-84F3-86BB45BC02DC}" type="parTrans" cxnId="{82F5CCAB-72E7-4836-AE04-71E6B219511B}">
      <dgm:prSet/>
      <dgm:spPr/>
      <dgm:t>
        <a:bodyPr/>
        <a:lstStyle/>
        <a:p>
          <a:endParaRPr lang="en-CA"/>
        </a:p>
      </dgm:t>
    </dgm:pt>
    <dgm:pt modelId="{21305066-0470-4C96-B05E-5133C4976B66}" type="sibTrans" cxnId="{82F5CCAB-72E7-4836-AE04-71E6B219511B}">
      <dgm:prSet/>
      <dgm:spPr/>
      <dgm:t>
        <a:bodyPr/>
        <a:lstStyle/>
        <a:p>
          <a:endParaRPr lang="en-CA"/>
        </a:p>
      </dgm:t>
    </dgm:pt>
    <dgm:pt modelId="{75AB5BA4-40DB-42D8-B12A-FA8CACA976E7}">
      <dgm:prSet phldrT="[Text]" custT="1"/>
      <dgm:spPr/>
      <dgm:t>
        <a:bodyPr/>
        <a:lstStyle/>
        <a:p>
          <a:r>
            <a:rPr lang="en-CA" sz="1800" b="1" dirty="0"/>
            <a:t>Fortis Alberta (*)</a:t>
          </a:r>
        </a:p>
      </dgm:t>
    </dgm:pt>
    <dgm:pt modelId="{1C447E05-41AB-4296-892B-8839B16545CE}" type="parTrans" cxnId="{CDFCBBA3-9596-496D-84E4-7A30F2344028}">
      <dgm:prSet/>
      <dgm:spPr/>
      <dgm:t>
        <a:bodyPr/>
        <a:lstStyle/>
        <a:p>
          <a:endParaRPr lang="en-CA"/>
        </a:p>
      </dgm:t>
    </dgm:pt>
    <dgm:pt modelId="{660D7059-FA8F-4E83-95F4-3D9584D06746}" type="sibTrans" cxnId="{CDFCBBA3-9596-496D-84E4-7A30F2344028}">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12">
        <dgm:presLayoutVars>
          <dgm:bulletEnabled val="1"/>
        </dgm:presLayoutVars>
      </dgm:prSet>
      <dgm:spPr/>
    </dgm:pt>
    <dgm:pt modelId="{D23E31A3-FEE8-44AE-8769-A8338D4B8BB5}" type="pres">
      <dgm:prSet presAssocID="{92C95854-D828-48F9-B979-606826430F96}" presName="sibTrans" presStyleCnt="0"/>
      <dgm:spPr/>
    </dgm:pt>
    <dgm:pt modelId="{F2550C10-FD44-4F9E-B666-5DE188C5D7C1}" type="pres">
      <dgm:prSet presAssocID="{9D773715-F3E9-4120-9C63-4B10055FF1F8}" presName="node" presStyleLbl="node1" presStyleIdx="1" presStyleCnt="12">
        <dgm:presLayoutVars>
          <dgm:bulletEnabled val="1"/>
        </dgm:presLayoutVars>
      </dgm:prSet>
      <dgm:spPr/>
    </dgm:pt>
    <dgm:pt modelId="{166E47D2-E2DA-4A52-841D-8A1551DB3BA6}" type="pres">
      <dgm:prSet presAssocID="{774D8132-D219-4923-9D75-0EE3D89FF8F1}" presName="sibTrans" presStyleCnt="0"/>
      <dgm:spPr/>
    </dgm:pt>
    <dgm:pt modelId="{DDC0635B-7BBF-41D9-A53B-0F27CB773B0A}" type="pres">
      <dgm:prSet presAssocID="{9C9133F2-1BF4-419C-A66D-ACE416BD23F4}" presName="node" presStyleLbl="node1" presStyleIdx="2" presStyleCnt="12">
        <dgm:presLayoutVars>
          <dgm:bulletEnabled val="1"/>
        </dgm:presLayoutVars>
      </dgm:prSet>
      <dgm:spPr/>
    </dgm:pt>
    <dgm:pt modelId="{213E8B0A-3C6B-4C56-9625-0260C137D5EF}" type="pres">
      <dgm:prSet presAssocID="{A5ADED4A-C9EC-4B05-BAA1-DA69E4365B18}" presName="sibTrans" presStyleCnt="0"/>
      <dgm:spPr/>
    </dgm:pt>
    <dgm:pt modelId="{2986B3D8-8C08-44E3-BFD3-6995E26C48C1}" type="pres">
      <dgm:prSet presAssocID="{07C6D0D3-8D30-41DE-B43A-DA8AB09B09B5}" presName="node" presStyleLbl="node1" presStyleIdx="3" presStyleCnt="12">
        <dgm:presLayoutVars>
          <dgm:bulletEnabled val="1"/>
        </dgm:presLayoutVars>
      </dgm:prSet>
      <dgm:spPr/>
    </dgm:pt>
    <dgm:pt modelId="{D330ADC3-463F-4777-924C-593CD7AE4E98}" type="pres">
      <dgm:prSet presAssocID="{7F8BF21F-A0A9-4D21-9AC3-D9C076188E37}" presName="sibTrans" presStyleCnt="0"/>
      <dgm:spPr/>
    </dgm:pt>
    <dgm:pt modelId="{709878B7-986F-4619-9BD8-39765FF45227}" type="pres">
      <dgm:prSet presAssocID="{E97295E2-09FD-4834-A640-5FDBEDC1927E}" presName="node" presStyleLbl="node1" presStyleIdx="4" presStyleCnt="12">
        <dgm:presLayoutVars>
          <dgm:bulletEnabled val="1"/>
        </dgm:presLayoutVars>
      </dgm:prSet>
      <dgm:spPr/>
    </dgm:pt>
    <dgm:pt modelId="{D67F042D-E019-4703-ACAC-9F3D0808C9B0}" type="pres">
      <dgm:prSet presAssocID="{C989D67F-8696-4A37-A5E3-68449A9025B6}" presName="sibTrans" presStyleCnt="0"/>
      <dgm:spPr/>
    </dgm:pt>
    <dgm:pt modelId="{EF27D5D8-A163-47BC-A10F-F55CC43F3C4B}" type="pres">
      <dgm:prSet presAssocID="{D3627594-CFB5-456E-91FD-8476C50CFF95}" presName="node" presStyleLbl="node1" presStyleIdx="5" presStyleCnt="12">
        <dgm:presLayoutVars>
          <dgm:bulletEnabled val="1"/>
        </dgm:presLayoutVars>
      </dgm:prSet>
      <dgm:spPr/>
    </dgm:pt>
    <dgm:pt modelId="{0FC81716-4110-440C-B7AA-727423983A6B}" type="pres">
      <dgm:prSet presAssocID="{6B82DA33-6F89-4311-9BD3-870AFEB594BB}" presName="sibTrans" presStyleCnt="0"/>
      <dgm:spPr/>
    </dgm:pt>
    <dgm:pt modelId="{17F3BB5B-4D44-4917-B37F-5240807D6BBC}" type="pres">
      <dgm:prSet presAssocID="{7276F953-85D2-44B9-A87E-74F0FFDB369A}" presName="node" presStyleLbl="node1" presStyleIdx="6" presStyleCnt="12">
        <dgm:presLayoutVars>
          <dgm:bulletEnabled val="1"/>
        </dgm:presLayoutVars>
      </dgm:prSet>
      <dgm:spPr/>
    </dgm:pt>
    <dgm:pt modelId="{4A0EFD4C-E5C2-4F4C-98B1-5A5DAE9B0E60}" type="pres">
      <dgm:prSet presAssocID="{F4EB1D68-D6B5-466C-B42B-EEE3E12BBA3B}" presName="sibTrans" presStyleCnt="0"/>
      <dgm:spPr/>
    </dgm:pt>
    <dgm:pt modelId="{6824EC82-75E9-4893-8E96-8118FC25AA34}" type="pres">
      <dgm:prSet presAssocID="{9B28B641-9D5E-4172-B997-986BA20626DD}" presName="node" presStyleLbl="node1" presStyleIdx="7" presStyleCnt="12">
        <dgm:presLayoutVars>
          <dgm:bulletEnabled val="1"/>
        </dgm:presLayoutVars>
      </dgm:prSet>
      <dgm:spPr/>
    </dgm:pt>
    <dgm:pt modelId="{3278D85D-E8A7-4054-AC47-B58BEF94C146}" type="pres">
      <dgm:prSet presAssocID="{24171525-5A69-46C0-9FD8-0C6B30670629}" presName="sibTrans" presStyleCnt="0"/>
      <dgm:spPr/>
    </dgm:pt>
    <dgm:pt modelId="{3BF16B7E-A23B-49B6-8060-A43A475CF067}" type="pres">
      <dgm:prSet presAssocID="{F578FE13-C48F-4166-B618-EA2A7D3E6D53}" presName="node" presStyleLbl="node1" presStyleIdx="8" presStyleCnt="12">
        <dgm:presLayoutVars>
          <dgm:bulletEnabled val="1"/>
        </dgm:presLayoutVars>
      </dgm:prSet>
      <dgm:spPr/>
    </dgm:pt>
    <dgm:pt modelId="{2B858824-4214-45E0-9FB0-423EB0A8BAAB}" type="pres">
      <dgm:prSet presAssocID="{21305066-0470-4C96-B05E-5133C4976B66}" presName="sibTrans" presStyleCnt="0"/>
      <dgm:spPr/>
    </dgm:pt>
    <dgm:pt modelId="{E410DF19-BD40-4D5C-9CCD-D390ED8DCD5B}" type="pres">
      <dgm:prSet presAssocID="{5CC90A16-3740-441C-BC6C-B7C39C272B44}" presName="node" presStyleLbl="node1" presStyleIdx="9" presStyleCnt="12">
        <dgm:presLayoutVars>
          <dgm:bulletEnabled val="1"/>
        </dgm:presLayoutVars>
      </dgm:prSet>
      <dgm:spPr/>
    </dgm:pt>
    <dgm:pt modelId="{A94B28CB-4CA3-463D-A7BD-362CF0D49F5F}" type="pres">
      <dgm:prSet presAssocID="{4B81D12B-8EC1-4049-94BB-E94BEB18A42A}" presName="sibTrans" presStyleCnt="0"/>
      <dgm:spPr/>
    </dgm:pt>
    <dgm:pt modelId="{202C18E0-A9A4-4323-ADBB-FB3322012BEC}" type="pres">
      <dgm:prSet presAssocID="{4C8D32AF-85BC-471F-AF08-EE21538C86B2}" presName="node" presStyleLbl="node1" presStyleIdx="10" presStyleCnt="12">
        <dgm:presLayoutVars>
          <dgm:bulletEnabled val="1"/>
        </dgm:presLayoutVars>
      </dgm:prSet>
      <dgm:spPr/>
    </dgm:pt>
    <dgm:pt modelId="{D54CA35F-96E0-4082-A9A6-D47361012517}" type="pres">
      <dgm:prSet presAssocID="{38005669-F896-43C7-8B46-6C4F22F6C687}" presName="sibTrans" presStyleCnt="0"/>
      <dgm:spPr/>
    </dgm:pt>
    <dgm:pt modelId="{17A1F6EC-29E5-4EC3-8193-AB4B6A4BA3B8}" type="pres">
      <dgm:prSet presAssocID="{75AB5BA4-40DB-42D8-B12A-FA8CACA976E7}" presName="node" presStyleLbl="node1" presStyleIdx="11" presStyleCnt="12">
        <dgm:presLayoutVars>
          <dgm:bulletEnabled val="1"/>
        </dgm:presLayoutVars>
      </dgm:prSet>
      <dgm:spPr/>
    </dgm:pt>
  </dgm:ptLst>
  <dgm:cxnLst>
    <dgm:cxn modelId="{10A7F810-1DE8-476E-AD66-804079AA0C50}" srcId="{3153E85E-5237-4512-A444-0ADD65080A19}" destId="{9C9133F2-1BF4-419C-A66D-ACE416BD23F4}" srcOrd="2" destOrd="0" parTransId="{D7EDAF9D-34D0-4744-8CA0-CDA4A79B097A}" sibTransId="{A5ADED4A-C9EC-4B05-BAA1-DA69E4365B18}"/>
    <dgm:cxn modelId="{E2D78912-0867-429C-BD06-CFBFBF3DD473}" type="presOf" srcId="{5CC90A16-3740-441C-BC6C-B7C39C272B44}" destId="{E410DF19-BD40-4D5C-9CCD-D390ED8DCD5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8A430324-5EF1-4847-9761-DB0D8DBCDF36}" type="presOf" srcId="{D3627594-CFB5-456E-91FD-8476C50CFF95}" destId="{EF27D5D8-A163-47BC-A10F-F55CC43F3C4B}" srcOrd="0" destOrd="0" presId="urn:microsoft.com/office/officeart/2005/8/layout/default"/>
    <dgm:cxn modelId="{F666A925-5C1E-4882-B461-AEE640CC7642}" srcId="{3153E85E-5237-4512-A444-0ADD65080A19}" destId="{D3627594-CFB5-456E-91FD-8476C50CFF95}" srcOrd="5" destOrd="0" parTransId="{36776A95-8951-4B27-8086-072CDBB62F2D}" sibTransId="{6B82DA33-6F89-4311-9BD3-870AFEB594BB}"/>
    <dgm:cxn modelId="{8CF4583D-C448-4486-9186-90A6C11A0C7A}" type="presOf" srcId="{7276F953-85D2-44B9-A87E-74F0FFDB369A}" destId="{17F3BB5B-4D44-4917-B37F-5240807D6BBC}" srcOrd="0" destOrd="0" presId="urn:microsoft.com/office/officeart/2005/8/layout/default"/>
    <dgm:cxn modelId="{0E4A7D3F-86D0-40F5-AEB9-003D83DA5125}" srcId="{3153E85E-5237-4512-A444-0ADD65080A19}" destId="{07C6D0D3-8D30-41DE-B43A-DA8AB09B09B5}" srcOrd="3" destOrd="0" parTransId="{4F594325-72C6-4027-ADB3-2D295112B307}" sibTransId="{7F8BF21F-A0A9-4D21-9AC3-D9C076188E37}"/>
    <dgm:cxn modelId="{E20A975D-80E0-4487-A315-47149F1449A9}" type="presOf" srcId="{07C6D0D3-8D30-41DE-B43A-DA8AB09B09B5}" destId="{2986B3D8-8C08-44E3-BFD3-6995E26C48C1}" srcOrd="0" destOrd="0" presId="urn:microsoft.com/office/officeart/2005/8/layout/default"/>
    <dgm:cxn modelId="{7B016653-6E88-4838-94D3-CD06207920A2}" srcId="{3153E85E-5237-4512-A444-0ADD65080A19}" destId="{4C8D32AF-85BC-471F-AF08-EE21538C86B2}" srcOrd="10" destOrd="0" parTransId="{8D997780-FC1D-4F9B-962B-D6D0B6324AD3}" sibTransId="{38005669-F896-43C7-8B46-6C4F22F6C687}"/>
    <dgm:cxn modelId="{F9107473-81CF-41EC-9682-E05941B7391F}" type="presOf" srcId="{9D773715-F3E9-4120-9C63-4B10055FF1F8}" destId="{F2550C10-FD44-4F9E-B666-5DE188C5D7C1}" srcOrd="0" destOrd="0" presId="urn:microsoft.com/office/officeart/2005/8/layout/default"/>
    <dgm:cxn modelId="{37677E59-B927-446C-98C5-5978C2C72720}" srcId="{3153E85E-5237-4512-A444-0ADD65080A19}" destId="{5CC90A16-3740-441C-BC6C-B7C39C272B44}" srcOrd="9" destOrd="0" parTransId="{5AEBA92C-41D0-4C49-9FF4-8F4E9E785719}" sibTransId="{4B81D12B-8EC1-4049-94BB-E94BEB18A42A}"/>
    <dgm:cxn modelId="{3E7CA67A-6478-42ED-AD66-90D7EC7D885E}" srcId="{3153E85E-5237-4512-A444-0ADD65080A19}" destId="{9D773715-F3E9-4120-9C63-4B10055FF1F8}" srcOrd="1" destOrd="0" parTransId="{D316CF9C-ED51-4233-B4DB-6F5D1A442287}" sibTransId="{774D8132-D219-4923-9D75-0EE3D89FF8F1}"/>
    <dgm:cxn modelId="{1D0C86A3-CE7A-44FA-B99B-43EF9C7E53BA}" type="presOf" srcId="{9C9133F2-1BF4-419C-A66D-ACE416BD23F4}" destId="{DDC0635B-7BBF-41D9-A53B-0F27CB773B0A}" srcOrd="0" destOrd="0" presId="urn:microsoft.com/office/officeart/2005/8/layout/default"/>
    <dgm:cxn modelId="{CDFCBBA3-9596-496D-84E4-7A30F2344028}" srcId="{3153E85E-5237-4512-A444-0ADD65080A19}" destId="{75AB5BA4-40DB-42D8-B12A-FA8CACA976E7}" srcOrd="11" destOrd="0" parTransId="{1C447E05-41AB-4296-892B-8839B16545CE}" sibTransId="{660D7059-FA8F-4E83-95F4-3D9584D06746}"/>
    <dgm:cxn modelId="{82F5CCAB-72E7-4836-AE04-71E6B219511B}" srcId="{3153E85E-5237-4512-A444-0ADD65080A19}" destId="{F578FE13-C48F-4166-B618-EA2A7D3E6D53}" srcOrd="8" destOrd="0" parTransId="{4BD32033-C34F-4E1F-84F3-86BB45BC02DC}" sibTransId="{21305066-0470-4C96-B05E-5133C4976B66}"/>
    <dgm:cxn modelId="{F01903B0-EBB7-4DF4-A6B7-AB1A88A4450D}" srcId="{3153E85E-5237-4512-A444-0ADD65080A19}" destId="{7276F953-85D2-44B9-A87E-74F0FFDB369A}" srcOrd="6" destOrd="0" parTransId="{3C9C7A53-ED53-4084-9559-426ED20865C7}" sibTransId="{F4EB1D68-D6B5-466C-B42B-EEE3E12BBA3B}"/>
    <dgm:cxn modelId="{0B7D85B3-9028-4336-AEAC-48866D8D7F04}" srcId="{3153E85E-5237-4512-A444-0ADD65080A19}" destId="{9B28B641-9D5E-4172-B997-986BA20626DD}" srcOrd="7" destOrd="0" parTransId="{1170A5B4-2CAD-423C-82F1-7C7B15670200}" sibTransId="{24171525-5A69-46C0-9FD8-0C6B30670629}"/>
    <dgm:cxn modelId="{FF7B45B9-ADE7-4221-B48D-CB08F94B8F72}" type="presOf" srcId="{E97295E2-09FD-4834-A640-5FDBEDC1927E}" destId="{709878B7-986F-4619-9BD8-39765FF45227}" srcOrd="0" destOrd="0" presId="urn:microsoft.com/office/officeart/2005/8/layout/default"/>
    <dgm:cxn modelId="{2ABA41BA-CC33-4EA2-887D-5046E1E5A03F}" type="presOf" srcId="{4C8D32AF-85BC-471F-AF08-EE21538C86B2}" destId="{202C18E0-A9A4-4323-ADBB-FB3322012BEC}"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CE6C23CD-5C3A-4A08-BC98-DA670D2B5CF7}" type="presOf" srcId="{F578FE13-C48F-4166-B618-EA2A7D3E6D53}" destId="{3BF16B7E-A23B-49B6-8060-A43A475CF067}" srcOrd="0" destOrd="0" presId="urn:microsoft.com/office/officeart/2005/8/layout/default"/>
    <dgm:cxn modelId="{9CF368CE-9D40-46E1-8099-48BD4274C5F6}" type="presOf" srcId="{9B28B641-9D5E-4172-B997-986BA20626DD}" destId="{6824EC82-75E9-4893-8E96-8118FC25AA34}" srcOrd="0" destOrd="0" presId="urn:microsoft.com/office/officeart/2005/8/layout/default"/>
    <dgm:cxn modelId="{895CD2D4-6D5A-4372-8808-BA67A697C6AD}" srcId="{3153E85E-5237-4512-A444-0ADD65080A19}" destId="{E97295E2-09FD-4834-A640-5FDBEDC1927E}" srcOrd="4" destOrd="0" parTransId="{671EA0FF-0FCD-48AE-9154-0FEEA0153BEC}" sibTransId="{C989D67F-8696-4A37-A5E3-68449A9025B6}"/>
    <dgm:cxn modelId="{B590CEDA-B058-4CDD-9C2A-973875C2ED2E}" type="presOf" srcId="{75AB5BA4-40DB-42D8-B12A-FA8CACA976E7}" destId="{17A1F6EC-29E5-4EC3-8193-AB4B6A4BA3B8}" srcOrd="0" destOrd="0" presId="urn:microsoft.com/office/officeart/2005/8/layout/default"/>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A8D41391-9EE3-48AC-A216-B245E45474E5}" type="presParOf" srcId="{184C491F-3EE5-44F9-B620-F758A84F2328}" destId="{F2550C10-FD44-4F9E-B666-5DE188C5D7C1}" srcOrd="2" destOrd="0" presId="urn:microsoft.com/office/officeart/2005/8/layout/default"/>
    <dgm:cxn modelId="{D5889761-682E-41E1-970B-0D748FD23922}" type="presParOf" srcId="{184C491F-3EE5-44F9-B620-F758A84F2328}" destId="{166E47D2-E2DA-4A52-841D-8A1551DB3BA6}" srcOrd="3" destOrd="0" presId="urn:microsoft.com/office/officeart/2005/8/layout/default"/>
    <dgm:cxn modelId="{AEA5B2F8-D0EC-4319-8F8E-3DFC858BD0B8}" type="presParOf" srcId="{184C491F-3EE5-44F9-B620-F758A84F2328}" destId="{DDC0635B-7BBF-41D9-A53B-0F27CB773B0A}" srcOrd="4" destOrd="0" presId="urn:microsoft.com/office/officeart/2005/8/layout/default"/>
    <dgm:cxn modelId="{36E1635F-FB81-4002-8394-823599D6D7A2}" type="presParOf" srcId="{184C491F-3EE5-44F9-B620-F758A84F2328}" destId="{213E8B0A-3C6B-4C56-9625-0260C137D5EF}" srcOrd="5" destOrd="0" presId="urn:microsoft.com/office/officeart/2005/8/layout/default"/>
    <dgm:cxn modelId="{D3CF1789-C87D-4977-A3A1-6164110CF40B}" type="presParOf" srcId="{184C491F-3EE5-44F9-B620-F758A84F2328}" destId="{2986B3D8-8C08-44E3-BFD3-6995E26C48C1}" srcOrd="6" destOrd="0" presId="urn:microsoft.com/office/officeart/2005/8/layout/default"/>
    <dgm:cxn modelId="{C6A11754-3A95-47C8-BF8A-EBC09426C092}" type="presParOf" srcId="{184C491F-3EE5-44F9-B620-F758A84F2328}" destId="{D330ADC3-463F-4777-924C-593CD7AE4E98}" srcOrd="7" destOrd="0" presId="urn:microsoft.com/office/officeart/2005/8/layout/default"/>
    <dgm:cxn modelId="{3431B494-3405-4F20-85D1-9194D4C0D8A6}" type="presParOf" srcId="{184C491F-3EE5-44F9-B620-F758A84F2328}" destId="{709878B7-986F-4619-9BD8-39765FF45227}" srcOrd="8" destOrd="0" presId="urn:microsoft.com/office/officeart/2005/8/layout/default"/>
    <dgm:cxn modelId="{C95DCB92-5759-4BEB-9930-A6B3577D6E0A}" type="presParOf" srcId="{184C491F-3EE5-44F9-B620-F758A84F2328}" destId="{D67F042D-E019-4703-ACAC-9F3D0808C9B0}" srcOrd="9" destOrd="0" presId="urn:microsoft.com/office/officeart/2005/8/layout/default"/>
    <dgm:cxn modelId="{22B5CE17-E3B3-49BD-8440-482914424BC6}" type="presParOf" srcId="{184C491F-3EE5-44F9-B620-F758A84F2328}" destId="{EF27D5D8-A163-47BC-A10F-F55CC43F3C4B}" srcOrd="10" destOrd="0" presId="urn:microsoft.com/office/officeart/2005/8/layout/default"/>
    <dgm:cxn modelId="{8A855FA5-0A99-41F9-82F0-461F5079F2BE}" type="presParOf" srcId="{184C491F-3EE5-44F9-B620-F758A84F2328}" destId="{0FC81716-4110-440C-B7AA-727423983A6B}" srcOrd="11" destOrd="0" presId="urn:microsoft.com/office/officeart/2005/8/layout/default"/>
    <dgm:cxn modelId="{6AA09250-6AC5-4D26-BC0F-5F86F54FFD0F}" type="presParOf" srcId="{184C491F-3EE5-44F9-B620-F758A84F2328}" destId="{17F3BB5B-4D44-4917-B37F-5240807D6BBC}" srcOrd="12" destOrd="0" presId="urn:microsoft.com/office/officeart/2005/8/layout/default"/>
    <dgm:cxn modelId="{F42BAABA-EA42-4DBC-AC45-A56D419578E1}" type="presParOf" srcId="{184C491F-3EE5-44F9-B620-F758A84F2328}" destId="{4A0EFD4C-E5C2-4F4C-98B1-5A5DAE9B0E60}" srcOrd="13" destOrd="0" presId="urn:microsoft.com/office/officeart/2005/8/layout/default"/>
    <dgm:cxn modelId="{4D65AEFC-E79F-4439-A9FD-968F9D371E82}" type="presParOf" srcId="{184C491F-3EE5-44F9-B620-F758A84F2328}" destId="{6824EC82-75E9-4893-8E96-8118FC25AA34}" srcOrd="14" destOrd="0" presId="urn:microsoft.com/office/officeart/2005/8/layout/default"/>
    <dgm:cxn modelId="{0C392355-E4E9-4E88-B9C6-C7625346E275}" type="presParOf" srcId="{184C491F-3EE5-44F9-B620-F758A84F2328}" destId="{3278D85D-E8A7-4054-AC47-B58BEF94C146}" srcOrd="15" destOrd="0" presId="urn:microsoft.com/office/officeart/2005/8/layout/default"/>
    <dgm:cxn modelId="{13D61B34-06DB-447B-80F3-667916FE5B1B}" type="presParOf" srcId="{184C491F-3EE5-44F9-B620-F758A84F2328}" destId="{3BF16B7E-A23B-49B6-8060-A43A475CF067}" srcOrd="16" destOrd="0" presId="urn:microsoft.com/office/officeart/2005/8/layout/default"/>
    <dgm:cxn modelId="{6E8C17D8-9D71-47C2-8A52-8E27C7520627}" type="presParOf" srcId="{184C491F-3EE5-44F9-B620-F758A84F2328}" destId="{2B858824-4214-45E0-9FB0-423EB0A8BAAB}" srcOrd="17" destOrd="0" presId="urn:microsoft.com/office/officeart/2005/8/layout/default"/>
    <dgm:cxn modelId="{FEBB1F3D-5169-4163-AFFB-F66EB980432A}" type="presParOf" srcId="{184C491F-3EE5-44F9-B620-F758A84F2328}" destId="{E410DF19-BD40-4D5C-9CCD-D390ED8DCD5B}" srcOrd="18" destOrd="0" presId="urn:microsoft.com/office/officeart/2005/8/layout/default"/>
    <dgm:cxn modelId="{BC495671-BD9A-4A10-9712-5CC3956D1EE2}" type="presParOf" srcId="{184C491F-3EE5-44F9-B620-F758A84F2328}" destId="{A94B28CB-4CA3-463D-A7BD-362CF0D49F5F}" srcOrd="19" destOrd="0" presId="urn:microsoft.com/office/officeart/2005/8/layout/default"/>
    <dgm:cxn modelId="{3AB84DF2-4088-4438-8BBC-74D48DE9EF67}" type="presParOf" srcId="{184C491F-3EE5-44F9-B620-F758A84F2328}" destId="{202C18E0-A9A4-4323-ADBB-FB3322012BEC}" srcOrd="20" destOrd="0" presId="urn:microsoft.com/office/officeart/2005/8/layout/default"/>
    <dgm:cxn modelId="{EB624C21-CDC9-4DF4-96D2-3F5C07D421DF}" type="presParOf" srcId="{184C491F-3EE5-44F9-B620-F758A84F2328}" destId="{D54CA35F-96E0-4082-A9A6-D47361012517}" srcOrd="21" destOrd="0" presId="urn:microsoft.com/office/officeart/2005/8/layout/default"/>
    <dgm:cxn modelId="{A7895238-F7F3-4370-955A-9A9E29E5BD4A}" type="presParOf" srcId="{184C491F-3EE5-44F9-B620-F758A84F2328}" destId="{17A1F6EC-29E5-4EC3-8193-AB4B6A4BA3B8}" srcOrd="2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0C10-FD44-4F9E-B666-5DE188C5D7C1}">
      <dsp:nvSpPr>
        <dsp:cNvPr id="0" name=""/>
        <dsp:cNvSpPr/>
      </dsp:nvSpPr>
      <dsp:spPr>
        <a:xfrm>
          <a:off x="0" y="162988"/>
          <a:ext cx="2394894" cy="1436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Sherwood Dodge (*)</a:t>
          </a:r>
        </a:p>
      </dsp:txBody>
      <dsp:txXfrm>
        <a:off x="0" y="162988"/>
        <a:ext cx="2394894" cy="1436936"/>
      </dsp:txXfrm>
    </dsp:sp>
    <dsp:sp modelId="{40971A68-D219-4DA1-8540-124A0823078B}">
      <dsp:nvSpPr>
        <dsp:cNvPr id="0" name=""/>
        <dsp:cNvSpPr/>
      </dsp:nvSpPr>
      <dsp:spPr>
        <a:xfrm>
          <a:off x="0" y="1839414"/>
          <a:ext cx="2394894" cy="1436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Canadian Brewhouse</a:t>
          </a:r>
        </a:p>
      </dsp:txBody>
      <dsp:txXfrm>
        <a:off x="0" y="1839414"/>
        <a:ext cx="2394894" cy="1436936"/>
      </dsp:txXfrm>
    </dsp:sp>
    <dsp:sp modelId="{8C1E901F-FB16-4B26-B003-6BAA47601B3E}">
      <dsp:nvSpPr>
        <dsp:cNvPr id="0" name=""/>
        <dsp:cNvSpPr/>
      </dsp:nvSpPr>
      <dsp:spPr>
        <a:xfrm>
          <a:off x="0" y="3515840"/>
          <a:ext cx="2394894" cy="14369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Labatt Breweries</a:t>
          </a:r>
        </a:p>
      </dsp:txBody>
      <dsp:txXfrm>
        <a:off x="0" y="3515840"/>
        <a:ext cx="2394894" cy="1436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492170" y="1175"/>
          <a:ext cx="1802839" cy="10817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Mission Fun and Games</a:t>
          </a:r>
        </a:p>
      </dsp:txBody>
      <dsp:txXfrm>
        <a:off x="492170" y="1175"/>
        <a:ext cx="1802839" cy="1081703"/>
      </dsp:txXfrm>
    </dsp:sp>
    <dsp:sp modelId="{78827FEB-A0F9-4BA1-AE2F-753EBBD93858}">
      <dsp:nvSpPr>
        <dsp:cNvPr id="0" name=""/>
        <dsp:cNvSpPr/>
      </dsp:nvSpPr>
      <dsp:spPr>
        <a:xfrm>
          <a:off x="2475293" y="1175"/>
          <a:ext cx="1802839" cy="108170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Phoenix Fence</a:t>
          </a:r>
        </a:p>
      </dsp:txBody>
      <dsp:txXfrm>
        <a:off x="2475293" y="1175"/>
        <a:ext cx="1802839" cy="1081703"/>
      </dsp:txXfrm>
    </dsp:sp>
    <dsp:sp modelId="{F2550C10-FD44-4F9E-B666-5DE188C5D7C1}">
      <dsp:nvSpPr>
        <dsp:cNvPr id="0" name=""/>
        <dsp:cNvSpPr/>
      </dsp:nvSpPr>
      <dsp:spPr>
        <a:xfrm>
          <a:off x="492170" y="1263162"/>
          <a:ext cx="1802839" cy="108170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Core Networks</a:t>
          </a:r>
        </a:p>
      </dsp:txBody>
      <dsp:txXfrm>
        <a:off x="492170" y="1263162"/>
        <a:ext cx="1802839" cy="1081703"/>
      </dsp:txXfrm>
    </dsp:sp>
    <dsp:sp modelId="{40971A68-D219-4DA1-8540-124A0823078B}">
      <dsp:nvSpPr>
        <dsp:cNvPr id="0" name=""/>
        <dsp:cNvSpPr/>
      </dsp:nvSpPr>
      <dsp:spPr>
        <a:xfrm>
          <a:off x="2475293" y="1263162"/>
          <a:ext cx="1802839" cy="108170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Sturgeon Animal Hospital</a:t>
          </a:r>
        </a:p>
      </dsp:txBody>
      <dsp:txXfrm>
        <a:off x="2475293" y="1263162"/>
        <a:ext cx="1802839" cy="1081703"/>
      </dsp:txXfrm>
    </dsp:sp>
    <dsp:sp modelId="{8C1E901F-FB16-4B26-B003-6BAA47601B3E}">
      <dsp:nvSpPr>
        <dsp:cNvPr id="0" name=""/>
        <dsp:cNvSpPr/>
      </dsp:nvSpPr>
      <dsp:spPr>
        <a:xfrm>
          <a:off x="492170" y="2525150"/>
          <a:ext cx="1802839" cy="108170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Re/Max </a:t>
          </a:r>
          <a:br>
            <a:rPr lang="en-CA" sz="2000" kern="1200" dirty="0"/>
          </a:br>
          <a:r>
            <a:rPr lang="en-CA" sz="2000" kern="1200" dirty="0"/>
            <a:t>Ross Storoshenko</a:t>
          </a:r>
        </a:p>
      </dsp:txBody>
      <dsp:txXfrm>
        <a:off x="492170" y="2525150"/>
        <a:ext cx="1802839" cy="1081703"/>
      </dsp:txXfrm>
    </dsp:sp>
    <dsp:sp modelId="{0CBD8554-FAFC-47C1-9724-71BF7D784401}">
      <dsp:nvSpPr>
        <dsp:cNvPr id="0" name=""/>
        <dsp:cNvSpPr/>
      </dsp:nvSpPr>
      <dsp:spPr>
        <a:xfrm>
          <a:off x="2475293" y="2525150"/>
          <a:ext cx="1802839" cy="108170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err="1"/>
            <a:t>ReMax</a:t>
          </a:r>
          <a:r>
            <a:rPr lang="en-CA" sz="2000" b="1" kern="1200" dirty="0"/>
            <a:t> </a:t>
          </a:r>
          <a:br>
            <a:rPr lang="en-CA" sz="2000" b="1" kern="1200" dirty="0"/>
          </a:br>
          <a:r>
            <a:rPr lang="en-CA" sz="2000" b="1" kern="1200" dirty="0"/>
            <a:t>River Valley (*)</a:t>
          </a:r>
        </a:p>
      </dsp:txBody>
      <dsp:txXfrm>
        <a:off x="2475293" y="2525150"/>
        <a:ext cx="1802839" cy="1081703"/>
      </dsp:txXfrm>
    </dsp:sp>
    <dsp:sp modelId="{774F13A5-E6F5-461A-A9CE-81B9B81F0818}">
      <dsp:nvSpPr>
        <dsp:cNvPr id="0" name=""/>
        <dsp:cNvSpPr/>
      </dsp:nvSpPr>
      <dsp:spPr>
        <a:xfrm>
          <a:off x="1483732" y="3787138"/>
          <a:ext cx="1802839" cy="10817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Tri-Tec Project Mgmt.</a:t>
          </a:r>
        </a:p>
      </dsp:txBody>
      <dsp:txXfrm>
        <a:off x="1483732" y="3787138"/>
        <a:ext cx="1802839" cy="1081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0" y="806253"/>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Top Hat Advisory</a:t>
          </a:r>
        </a:p>
      </dsp:txBody>
      <dsp:txXfrm>
        <a:off x="0" y="806253"/>
        <a:ext cx="1350108" cy="810064"/>
      </dsp:txXfrm>
    </dsp:sp>
    <dsp:sp modelId="{F2550C10-FD44-4F9E-B666-5DE188C5D7C1}">
      <dsp:nvSpPr>
        <dsp:cNvPr id="0" name=""/>
        <dsp:cNvSpPr/>
      </dsp:nvSpPr>
      <dsp:spPr>
        <a:xfrm>
          <a:off x="1485118" y="806253"/>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Sturgeon Auto Body</a:t>
          </a:r>
        </a:p>
      </dsp:txBody>
      <dsp:txXfrm>
        <a:off x="1485118" y="806253"/>
        <a:ext cx="1350108" cy="810064"/>
      </dsp:txXfrm>
    </dsp:sp>
    <dsp:sp modelId="{DDC0635B-7BBF-41D9-A53B-0F27CB773B0A}">
      <dsp:nvSpPr>
        <dsp:cNvPr id="0" name=""/>
        <dsp:cNvSpPr/>
      </dsp:nvSpPr>
      <dsp:spPr>
        <a:xfrm>
          <a:off x="2970237" y="806253"/>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err="1"/>
            <a:t>Brokerlink</a:t>
          </a:r>
          <a:endParaRPr lang="en-CA" sz="1800" kern="1200" dirty="0"/>
        </a:p>
      </dsp:txBody>
      <dsp:txXfrm>
        <a:off x="2970237" y="806253"/>
        <a:ext cx="1350108" cy="810064"/>
      </dsp:txXfrm>
    </dsp:sp>
    <dsp:sp modelId="{2986B3D8-8C08-44E3-BFD3-6995E26C48C1}">
      <dsp:nvSpPr>
        <dsp:cNvPr id="0" name=""/>
        <dsp:cNvSpPr/>
      </dsp:nvSpPr>
      <dsp:spPr>
        <a:xfrm>
          <a:off x="0" y="1751329"/>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MFP Resources</a:t>
          </a:r>
        </a:p>
      </dsp:txBody>
      <dsp:txXfrm>
        <a:off x="0" y="1751329"/>
        <a:ext cx="1350108" cy="810064"/>
      </dsp:txXfrm>
    </dsp:sp>
    <dsp:sp modelId="{709878B7-986F-4619-9BD8-39765FF45227}">
      <dsp:nvSpPr>
        <dsp:cNvPr id="0" name=""/>
        <dsp:cNvSpPr/>
      </dsp:nvSpPr>
      <dsp:spPr>
        <a:xfrm>
          <a:off x="1485118" y="1751329"/>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 Albert Inn &amp; Suites</a:t>
          </a:r>
        </a:p>
      </dsp:txBody>
      <dsp:txXfrm>
        <a:off x="1485118" y="1751329"/>
        <a:ext cx="1350108" cy="810064"/>
      </dsp:txXfrm>
    </dsp:sp>
    <dsp:sp modelId="{EF27D5D8-A163-47BC-A10F-F55CC43F3C4B}">
      <dsp:nvSpPr>
        <dsp:cNvPr id="0" name=""/>
        <dsp:cNvSpPr/>
      </dsp:nvSpPr>
      <dsp:spPr>
        <a:xfrm>
          <a:off x="2970237" y="1751329"/>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Canadian Fence</a:t>
          </a:r>
        </a:p>
      </dsp:txBody>
      <dsp:txXfrm>
        <a:off x="2970237" y="1751329"/>
        <a:ext cx="1350108" cy="810064"/>
      </dsp:txXfrm>
    </dsp:sp>
    <dsp:sp modelId="{17F3BB5B-4D44-4917-B37F-5240807D6BBC}">
      <dsp:nvSpPr>
        <dsp:cNvPr id="0" name=""/>
        <dsp:cNvSpPr/>
      </dsp:nvSpPr>
      <dsp:spPr>
        <a:xfrm>
          <a:off x="0" y="2696404"/>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Musco Lighting</a:t>
          </a:r>
        </a:p>
      </dsp:txBody>
      <dsp:txXfrm>
        <a:off x="0" y="2696404"/>
        <a:ext cx="1350108" cy="810064"/>
      </dsp:txXfrm>
    </dsp:sp>
    <dsp:sp modelId="{6824EC82-75E9-4893-8E96-8118FC25AA34}">
      <dsp:nvSpPr>
        <dsp:cNvPr id="0" name=""/>
        <dsp:cNvSpPr/>
      </dsp:nvSpPr>
      <dsp:spPr>
        <a:xfrm>
          <a:off x="1485118" y="2696404"/>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Alley Kat Brewery</a:t>
          </a:r>
        </a:p>
      </dsp:txBody>
      <dsp:txXfrm>
        <a:off x="1485118" y="2696404"/>
        <a:ext cx="1350108" cy="810064"/>
      </dsp:txXfrm>
    </dsp:sp>
    <dsp:sp modelId="{3BF16B7E-A23B-49B6-8060-A43A475CF067}">
      <dsp:nvSpPr>
        <dsp:cNvPr id="0" name=""/>
        <dsp:cNvSpPr/>
      </dsp:nvSpPr>
      <dsp:spPr>
        <a:xfrm>
          <a:off x="2970237" y="2696404"/>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St. Louis Bar and Grill (*)</a:t>
          </a:r>
        </a:p>
      </dsp:txBody>
      <dsp:txXfrm>
        <a:off x="2970237" y="2696404"/>
        <a:ext cx="1350108" cy="810064"/>
      </dsp:txXfrm>
    </dsp:sp>
    <dsp:sp modelId="{E410DF19-BD40-4D5C-9CCD-D390ED8DCD5B}">
      <dsp:nvSpPr>
        <dsp:cNvPr id="0" name=""/>
        <dsp:cNvSpPr/>
      </dsp:nvSpPr>
      <dsp:spPr>
        <a:xfrm>
          <a:off x="0" y="3641480"/>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Southview Acura</a:t>
          </a:r>
        </a:p>
      </dsp:txBody>
      <dsp:txXfrm>
        <a:off x="0" y="3641480"/>
        <a:ext cx="1350108" cy="810064"/>
      </dsp:txXfrm>
    </dsp:sp>
    <dsp:sp modelId="{202C18E0-A9A4-4323-ADBB-FB3322012BEC}">
      <dsp:nvSpPr>
        <dsp:cNvPr id="0" name=""/>
        <dsp:cNvSpPr/>
      </dsp:nvSpPr>
      <dsp:spPr>
        <a:xfrm>
          <a:off x="1485118" y="3641480"/>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Sparklean Restoration</a:t>
          </a:r>
        </a:p>
      </dsp:txBody>
      <dsp:txXfrm>
        <a:off x="1485118" y="3641480"/>
        <a:ext cx="1350108" cy="810064"/>
      </dsp:txXfrm>
    </dsp:sp>
    <dsp:sp modelId="{17A1F6EC-29E5-4EC3-8193-AB4B6A4BA3B8}">
      <dsp:nvSpPr>
        <dsp:cNvPr id="0" name=""/>
        <dsp:cNvSpPr/>
      </dsp:nvSpPr>
      <dsp:spPr>
        <a:xfrm>
          <a:off x="2970237" y="3641480"/>
          <a:ext cx="1350108" cy="8100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Fortis Alberta (*)</a:t>
          </a:r>
        </a:p>
      </dsp:txBody>
      <dsp:txXfrm>
        <a:off x="2970237" y="3641480"/>
        <a:ext cx="1350108" cy="8100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DC6C-6BF2-4819-B532-DCD1B365DB6B}" type="datetimeFigureOut">
              <a:rPr lang="en-CA" smtClean="0"/>
              <a:t>2025-04-05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6CE58-A9DD-46E4-AF1A-F349B06A4E99}" type="slidenum">
              <a:rPr lang="en-CA" smtClean="0"/>
              <a:t>‹#›</a:t>
            </a:fld>
            <a:endParaRPr lang="en-CA"/>
          </a:p>
        </p:txBody>
      </p:sp>
    </p:spTree>
    <p:extLst>
      <p:ext uri="{BB962C8B-B14F-4D97-AF65-F5344CB8AC3E}">
        <p14:creationId xmlns:p14="http://schemas.microsoft.com/office/powerpoint/2010/main" val="372951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a:t>
            </a:fld>
            <a:endParaRPr lang="en-CA"/>
          </a:p>
        </p:txBody>
      </p:sp>
    </p:spTree>
    <p:extLst>
      <p:ext uri="{BB962C8B-B14F-4D97-AF65-F5344CB8AC3E}">
        <p14:creationId xmlns:p14="http://schemas.microsoft.com/office/powerpoint/2010/main" val="246962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EEAE-796C-D6C4-A5FB-B37704F21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D48AA-54CF-87BF-4530-D94F322A9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FD9BB-DBB1-E916-FFBD-2B6CC712AC8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FD85608-EDA5-7FB4-85D4-634B433747C9}"/>
              </a:ext>
            </a:extLst>
          </p:cNvPr>
          <p:cNvSpPr>
            <a:spLocks noGrp="1"/>
          </p:cNvSpPr>
          <p:nvPr>
            <p:ph type="sldNum" sz="quarter" idx="5"/>
          </p:nvPr>
        </p:nvSpPr>
        <p:spPr/>
        <p:txBody>
          <a:bodyPr/>
          <a:lstStyle/>
          <a:p>
            <a:fld id="{6D96CE58-A9DD-46E4-AF1A-F349B06A4E99}" type="slidenum">
              <a:rPr lang="en-CA" smtClean="0"/>
              <a:t>10</a:t>
            </a:fld>
            <a:endParaRPr lang="en-CA"/>
          </a:p>
        </p:txBody>
      </p:sp>
    </p:spTree>
    <p:extLst>
      <p:ext uri="{BB962C8B-B14F-4D97-AF65-F5344CB8AC3E}">
        <p14:creationId xmlns:p14="http://schemas.microsoft.com/office/powerpoint/2010/main" val="38843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will discuss the budget in four parts &amp; remain open for any questions.</a:t>
            </a:r>
          </a:p>
          <a:p>
            <a:pPr marL="228600" indent="-228600">
              <a:buAutoNum type="arabicParenR"/>
            </a:pPr>
            <a:r>
              <a:rPr lang="en-CA" dirty="0"/>
              <a:t>League Operations</a:t>
            </a:r>
          </a:p>
          <a:p>
            <a:pPr marL="228600" indent="-228600">
              <a:buAutoNum type="arabicParenR"/>
            </a:pPr>
            <a:r>
              <a:rPr lang="en-CA" dirty="0"/>
              <a:t>Concession</a:t>
            </a:r>
          </a:p>
          <a:p>
            <a:pPr marL="228600" indent="-228600">
              <a:buAutoNum type="arabicParenR"/>
            </a:pPr>
            <a:r>
              <a:rPr lang="en-CA" dirty="0"/>
              <a:t>Beverage Room</a:t>
            </a:r>
          </a:p>
          <a:p>
            <a:pPr marL="228600" indent="-228600">
              <a:buAutoNum type="arabicParenR"/>
            </a:pPr>
            <a:r>
              <a:rPr lang="en-CA" dirty="0"/>
              <a:t>Overall Review</a:t>
            </a:r>
          </a:p>
          <a:p>
            <a:endParaRPr lang="en-CA" dirty="0"/>
          </a:p>
          <a:p>
            <a:r>
              <a:rPr lang="en-CA" dirty="0"/>
              <a:t>Lower revenue primarily from lack of tournament bookings.</a:t>
            </a:r>
          </a:p>
          <a:p>
            <a:r>
              <a:rPr lang="en-CA" dirty="0"/>
              <a:t>Maintenance budget increased to be more in-line with expectations and accommodate emergent items. </a:t>
            </a:r>
          </a:p>
          <a:p>
            <a:r>
              <a:rPr lang="en-CA" dirty="0"/>
              <a:t>Opportunity to add more tournaments.</a:t>
            </a:r>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11</a:t>
            </a:fld>
            <a:endParaRPr lang="en-CA"/>
          </a:p>
        </p:txBody>
      </p:sp>
    </p:spTree>
    <p:extLst>
      <p:ext uri="{BB962C8B-B14F-4D97-AF65-F5344CB8AC3E}">
        <p14:creationId xmlns:p14="http://schemas.microsoft.com/office/powerpoint/2010/main" val="198438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Risk in keeping expenses low with new concession operation.</a:t>
            </a:r>
          </a:p>
          <a:p>
            <a:r>
              <a:rPr lang="en-CA" b="1" dirty="0"/>
              <a:t>Opportunity to improve gross revenues with more tournaments.</a:t>
            </a:r>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12</a:t>
            </a:fld>
            <a:endParaRPr lang="en-CA"/>
          </a:p>
        </p:txBody>
      </p:sp>
    </p:spTree>
    <p:extLst>
      <p:ext uri="{BB962C8B-B14F-4D97-AF65-F5344CB8AC3E}">
        <p14:creationId xmlns:p14="http://schemas.microsoft.com/office/powerpoint/2010/main" val="9137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Beverage Room will continue to do well with 59 teams</a:t>
            </a:r>
          </a:p>
          <a:p>
            <a:r>
              <a:rPr lang="en-CA" b="1" dirty="0"/>
              <a:t>Price of beer is up 8% </a:t>
            </a:r>
          </a:p>
          <a:p>
            <a:r>
              <a:rPr lang="en-CA" b="1" dirty="0"/>
              <a:t>Excellent opportunity to increase revenues with more tournaments.</a:t>
            </a:r>
          </a:p>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13</a:t>
            </a:fld>
            <a:endParaRPr lang="en-CA"/>
          </a:p>
        </p:txBody>
      </p:sp>
    </p:spTree>
    <p:extLst>
      <p:ext uri="{BB962C8B-B14F-4D97-AF65-F5344CB8AC3E}">
        <p14:creationId xmlns:p14="http://schemas.microsoft.com/office/powerpoint/2010/main" val="273088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tournament will eliminate the loss of reserves.</a:t>
            </a:r>
          </a:p>
          <a:p>
            <a:r>
              <a:rPr lang="en-US" b="1" dirty="0"/>
              <a:t>Two tournaments will eliminate the loss in operations.</a:t>
            </a:r>
          </a:p>
          <a:p>
            <a:r>
              <a:rPr lang="en-US" b="1" dirty="0"/>
              <a:t>Our diamonds </a:t>
            </a:r>
            <a:r>
              <a:rPr lang="en-US" b="1"/>
              <a:t>need utilization.</a:t>
            </a:r>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14</a:t>
            </a:fld>
            <a:endParaRPr lang="en-CA"/>
          </a:p>
        </p:txBody>
      </p:sp>
    </p:spTree>
    <p:extLst>
      <p:ext uri="{BB962C8B-B14F-4D97-AF65-F5344CB8AC3E}">
        <p14:creationId xmlns:p14="http://schemas.microsoft.com/office/powerpoint/2010/main" val="3430963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15</a:t>
            </a:fld>
            <a:endParaRPr lang="en-CA"/>
          </a:p>
        </p:txBody>
      </p:sp>
    </p:spTree>
    <p:extLst>
      <p:ext uri="{BB962C8B-B14F-4D97-AF65-F5344CB8AC3E}">
        <p14:creationId xmlns:p14="http://schemas.microsoft.com/office/powerpoint/2010/main" val="132457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6D26-2FF9-8CD7-F9DD-27F6512C7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5E3E8-03D5-553E-FFD8-01756C77E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C31FD-47D0-415A-76E1-BD0F1E67120A}"/>
              </a:ext>
            </a:extLst>
          </p:cNvPr>
          <p:cNvSpPr>
            <a:spLocks noGrp="1"/>
          </p:cNvSpPr>
          <p:nvPr>
            <p:ph type="body" idx="1"/>
          </p:nvPr>
        </p:nvSpPr>
        <p:spPr/>
        <p:txBody>
          <a:bodyPr/>
          <a:lstStyle/>
          <a:p>
            <a:pPr marL="0" indent="0">
              <a:buNone/>
            </a:pPr>
            <a:endParaRPr lang="en-CA" dirty="0"/>
          </a:p>
          <a:p>
            <a:pPr marL="0" indent="0">
              <a:buNone/>
            </a:pPr>
            <a:endParaRPr lang="en-CA" dirty="0"/>
          </a:p>
          <a:p>
            <a:pPr marL="228600" indent="-228600">
              <a:buAutoNum type="arabicPeriod"/>
            </a:pPr>
            <a:endParaRPr lang="en-CA" dirty="0"/>
          </a:p>
        </p:txBody>
      </p:sp>
      <p:sp>
        <p:nvSpPr>
          <p:cNvPr id="4" name="Slide Number Placeholder 3">
            <a:extLst>
              <a:ext uri="{FF2B5EF4-FFF2-40B4-BE49-F238E27FC236}">
                <a16:creationId xmlns:a16="http://schemas.microsoft.com/office/drawing/2014/main" id="{7AA67422-88E8-8012-2A6C-7D7CEA053046}"/>
              </a:ext>
            </a:extLst>
          </p:cNvPr>
          <p:cNvSpPr>
            <a:spLocks noGrp="1"/>
          </p:cNvSpPr>
          <p:nvPr>
            <p:ph type="sldNum" sz="quarter" idx="5"/>
          </p:nvPr>
        </p:nvSpPr>
        <p:spPr/>
        <p:txBody>
          <a:bodyPr/>
          <a:lstStyle/>
          <a:p>
            <a:fld id="{6D96CE58-A9DD-46E4-AF1A-F349B06A4E99}" type="slidenum">
              <a:rPr lang="en-CA" smtClean="0"/>
              <a:t>16</a:t>
            </a:fld>
            <a:endParaRPr lang="en-CA"/>
          </a:p>
        </p:txBody>
      </p:sp>
    </p:spTree>
    <p:extLst>
      <p:ext uri="{BB962C8B-B14F-4D97-AF65-F5344CB8AC3E}">
        <p14:creationId xmlns:p14="http://schemas.microsoft.com/office/powerpoint/2010/main" val="317746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Lynda to speak to this</a:t>
            </a:r>
          </a:p>
        </p:txBody>
      </p:sp>
      <p:sp>
        <p:nvSpPr>
          <p:cNvPr id="4" name="Slide Number Placeholder 3"/>
          <p:cNvSpPr>
            <a:spLocks noGrp="1"/>
          </p:cNvSpPr>
          <p:nvPr>
            <p:ph type="sldNum" sz="quarter" idx="5"/>
          </p:nvPr>
        </p:nvSpPr>
        <p:spPr/>
        <p:txBody>
          <a:bodyPr/>
          <a:lstStyle/>
          <a:p>
            <a:fld id="{6D96CE58-A9DD-46E4-AF1A-F349B06A4E99}" type="slidenum">
              <a:rPr lang="en-CA" smtClean="0"/>
              <a:t>17</a:t>
            </a:fld>
            <a:endParaRPr lang="en-CA"/>
          </a:p>
        </p:txBody>
      </p:sp>
    </p:spTree>
    <p:extLst>
      <p:ext uri="{BB962C8B-B14F-4D97-AF65-F5344CB8AC3E}">
        <p14:creationId xmlns:p14="http://schemas.microsoft.com/office/powerpoint/2010/main" val="326800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18</a:t>
            </a:fld>
            <a:endParaRPr lang="en-CA"/>
          </a:p>
        </p:txBody>
      </p:sp>
    </p:spTree>
    <p:extLst>
      <p:ext uri="{BB962C8B-B14F-4D97-AF65-F5344CB8AC3E}">
        <p14:creationId xmlns:p14="http://schemas.microsoft.com/office/powerpoint/2010/main" val="187602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19</a:t>
            </a:fld>
            <a:endParaRPr lang="en-CA"/>
          </a:p>
        </p:txBody>
      </p:sp>
    </p:spTree>
    <p:extLst>
      <p:ext uri="{BB962C8B-B14F-4D97-AF65-F5344CB8AC3E}">
        <p14:creationId xmlns:p14="http://schemas.microsoft.com/office/powerpoint/2010/main" val="186511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a:t>
            </a:fld>
            <a:endParaRPr lang="en-CA"/>
          </a:p>
        </p:txBody>
      </p:sp>
    </p:spTree>
    <p:extLst>
      <p:ext uri="{BB962C8B-B14F-4D97-AF65-F5344CB8AC3E}">
        <p14:creationId xmlns:p14="http://schemas.microsoft.com/office/powerpoint/2010/main" val="1337787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get the opportunity to support any of these companies, we would encourage members and players to support them.  They are also shared on our website with links to their sites.</a:t>
            </a:r>
          </a:p>
          <a:p>
            <a:endParaRPr lang="en-CA" dirty="0"/>
          </a:p>
          <a:p>
            <a:r>
              <a:rPr lang="en-CA" dirty="0"/>
              <a:t>Lastly, mention Wilco again.  That we are looking to do something meaningful to recognize the philanthropy he has shown to SAMSPA this past season.</a:t>
            </a:r>
          </a:p>
        </p:txBody>
      </p:sp>
      <p:sp>
        <p:nvSpPr>
          <p:cNvPr id="4" name="Slide Number Placeholder 3"/>
          <p:cNvSpPr>
            <a:spLocks noGrp="1"/>
          </p:cNvSpPr>
          <p:nvPr>
            <p:ph type="sldNum" sz="quarter" idx="5"/>
          </p:nvPr>
        </p:nvSpPr>
        <p:spPr/>
        <p:txBody>
          <a:bodyPr/>
          <a:lstStyle/>
          <a:p>
            <a:fld id="{6D96CE58-A9DD-46E4-AF1A-F349B06A4E99}" type="slidenum">
              <a:rPr lang="en-CA" smtClean="0"/>
              <a:t>20</a:t>
            </a:fld>
            <a:endParaRPr lang="en-CA"/>
          </a:p>
        </p:txBody>
      </p:sp>
    </p:spTree>
    <p:extLst>
      <p:ext uri="{BB962C8B-B14F-4D97-AF65-F5344CB8AC3E}">
        <p14:creationId xmlns:p14="http://schemas.microsoft.com/office/powerpoint/2010/main" val="10310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4A5B4-F8D8-489F-EA51-414E80423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CEF60-EC3A-172F-F9F5-0BF5EA706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CFF15-8D8A-E389-ECE2-1A270F4D3E5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A96FDA8-7D81-909E-CD7B-70C57DF11AFF}"/>
              </a:ext>
            </a:extLst>
          </p:cNvPr>
          <p:cNvSpPr>
            <a:spLocks noGrp="1"/>
          </p:cNvSpPr>
          <p:nvPr>
            <p:ph type="sldNum" sz="quarter" idx="5"/>
          </p:nvPr>
        </p:nvSpPr>
        <p:spPr/>
        <p:txBody>
          <a:bodyPr/>
          <a:lstStyle/>
          <a:p>
            <a:fld id="{6D96CE58-A9DD-46E4-AF1A-F349B06A4E99}" type="slidenum">
              <a:rPr lang="en-CA" smtClean="0"/>
              <a:t>21</a:t>
            </a:fld>
            <a:endParaRPr lang="en-CA"/>
          </a:p>
        </p:txBody>
      </p:sp>
    </p:spTree>
    <p:extLst>
      <p:ext uri="{BB962C8B-B14F-4D97-AF65-F5344CB8AC3E}">
        <p14:creationId xmlns:p14="http://schemas.microsoft.com/office/powerpoint/2010/main" val="195993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DFA3D-D13B-D9EB-7CAE-37750FA83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17EBA-18D8-9237-0751-1A570DCCD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4286E-5D9C-1790-DACE-81285F2F525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7DA660-6CDB-AFBB-7C47-56546A29663A}"/>
              </a:ext>
            </a:extLst>
          </p:cNvPr>
          <p:cNvSpPr>
            <a:spLocks noGrp="1"/>
          </p:cNvSpPr>
          <p:nvPr>
            <p:ph type="sldNum" sz="quarter" idx="5"/>
          </p:nvPr>
        </p:nvSpPr>
        <p:spPr/>
        <p:txBody>
          <a:bodyPr/>
          <a:lstStyle/>
          <a:p>
            <a:fld id="{6D96CE58-A9DD-46E4-AF1A-F349B06A4E99}" type="slidenum">
              <a:rPr lang="en-CA" smtClean="0"/>
              <a:t>22</a:t>
            </a:fld>
            <a:endParaRPr lang="en-CA"/>
          </a:p>
        </p:txBody>
      </p:sp>
    </p:spTree>
    <p:extLst>
      <p:ext uri="{BB962C8B-B14F-4D97-AF65-F5344CB8AC3E}">
        <p14:creationId xmlns:p14="http://schemas.microsoft.com/office/powerpoint/2010/main" val="321228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23</a:t>
            </a:fld>
            <a:endParaRPr lang="en-CA"/>
          </a:p>
        </p:txBody>
      </p:sp>
    </p:spTree>
    <p:extLst>
      <p:ext uri="{BB962C8B-B14F-4D97-AF65-F5344CB8AC3E}">
        <p14:creationId xmlns:p14="http://schemas.microsoft.com/office/powerpoint/2010/main" val="1685121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24</a:t>
            </a:fld>
            <a:endParaRPr lang="en-CA"/>
          </a:p>
        </p:txBody>
      </p:sp>
    </p:spTree>
    <p:extLst>
      <p:ext uri="{BB962C8B-B14F-4D97-AF65-F5344CB8AC3E}">
        <p14:creationId xmlns:p14="http://schemas.microsoft.com/office/powerpoint/2010/main" val="3172641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25</a:t>
            </a:fld>
            <a:endParaRPr lang="en-CA"/>
          </a:p>
        </p:txBody>
      </p:sp>
    </p:spTree>
    <p:extLst>
      <p:ext uri="{BB962C8B-B14F-4D97-AF65-F5344CB8AC3E}">
        <p14:creationId xmlns:p14="http://schemas.microsoft.com/office/powerpoint/2010/main" val="2525491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Caution – phone line is not operational yet.</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26</a:t>
            </a:fld>
            <a:endParaRPr lang="en-CA"/>
          </a:p>
        </p:txBody>
      </p:sp>
    </p:spTree>
    <p:extLst>
      <p:ext uri="{BB962C8B-B14F-4D97-AF65-F5344CB8AC3E}">
        <p14:creationId xmlns:p14="http://schemas.microsoft.com/office/powerpoint/2010/main" val="3369590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27</a:t>
            </a:fld>
            <a:endParaRPr lang="en-CA"/>
          </a:p>
        </p:txBody>
      </p:sp>
    </p:spTree>
    <p:extLst>
      <p:ext uri="{BB962C8B-B14F-4D97-AF65-F5344CB8AC3E}">
        <p14:creationId xmlns:p14="http://schemas.microsoft.com/office/powerpoint/2010/main" val="3979586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28</a:t>
            </a:fld>
            <a:endParaRPr lang="en-CA"/>
          </a:p>
        </p:txBody>
      </p:sp>
    </p:spTree>
    <p:extLst>
      <p:ext uri="{BB962C8B-B14F-4D97-AF65-F5344CB8AC3E}">
        <p14:creationId xmlns:p14="http://schemas.microsoft.com/office/powerpoint/2010/main" val="2832133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2A82-B424-8854-92AD-8A4DF0B0B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1DB0F-2DDB-F38F-0058-225D30AEC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C8B0-3176-46E6-6C5D-E1E77F7D8E0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0BBA2CF-D099-DB1C-BC89-A6363C8C7C8C}"/>
              </a:ext>
            </a:extLst>
          </p:cNvPr>
          <p:cNvSpPr>
            <a:spLocks noGrp="1"/>
          </p:cNvSpPr>
          <p:nvPr>
            <p:ph type="sldNum" sz="quarter" idx="5"/>
          </p:nvPr>
        </p:nvSpPr>
        <p:spPr/>
        <p:txBody>
          <a:bodyPr/>
          <a:lstStyle/>
          <a:p>
            <a:fld id="{6D96CE58-A9DD-46E4-AF1A-F349B06A4E99}" type="slidenum">
              <a:rPr lang="en-CA" smtClean="0"/>
              <a:t>29</a:t>
            </a:fld>
            <a:endParaRPr lang="en-CA"/>
          </a:p>
        </p:txBody>
      </p:sp>
    </p:spTree>
    <p:extLst>
      <p:ext uri="{BB962C8B-B14F-4D97-AF65-F5344CB8AC3E}">
        <p14:creationId xmlns:p14="http://schemas.microsoft.com/office/powerpoint/2010/main" val="333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a:t>
            </a:fld>
            <a:endParaRPr lang="en-CA"/>
          </a:p>
        </p:txBody>
      </p:sp>
    </p:spTree>
    <p:extLst>
      <p:ext uri="{BB962C8B-B14F-4D97-AF65-F5344CB8AC3E}">
        <p14:creationId xmlns:p14="http://schemas.microsoft.com/office/powerpoint/2010/main" val="3741780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30</a:t>
            </a:fld>
            <a:endParaRPr lang="en-CA"/>
          </a:p>
        </p:txBody>
      </p:sp>
    </p:spTree>
    <p:extLst>
      <p:ext uri="{BB962C8B-B14F-4D97-AF65-F5344CB8AC3E}">
        <p14:creationId xmlns:p14="http://schemas.microsoft.com/office/powerpoint/2010/main" val="484308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57A95-B308-1459-ABAA-CE5FA2966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C6258-00B1-F8E8-60EE-8E99A99AD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E5D58-3866-8C90-2DF3-BCA5E059376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A5A8022-C06B-3F07-B1A7-E3D552A30941}"/>
              </a:ext>
            </a:extLst>
          </p:cNvPr>
          <p:cNvSpPr>
            <a:spLocks noGrp="1"/>
          </p:cNvSpPr>
          <p:nvPr>
            <p:ph type="sldNum" sz="quarter" idx="5"/>
          </p:nvPr>
        </p:nvSpPr>
        <p:spPr/>
        <p:txBody>
          <a:bodyPr/>
          <a:lstStyle/>
          <a:p>
            <a:fld id="{6D96CE58-A9DD-46E4-AF1A-F349B06A4E99}" type="slidenum">
              <a:rPr lang="en-CA" smtClean="0"/>
              <a:t>31</a:t>
            </a:fld>
            <a:endParaRPr lang="en-CA"/>
          </a:p>
        </p:txBody>
      </p:sp>
    </p:spTree>
    <p:extLst>
      <p:ext uri="{BB962C8B-B14F-4D97-AF65-F5344CB8AC3E}">
        <p14:creationId xmlns:p14="http://schemas.microsoft.com/office/powerpoint/2010/main" val="3386432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21FD-7DA4-39C9-2A04-437B6286F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38C14-6365-B7DD-79E8-7250BDF07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B9477-5EEC-CCFF-9EC3-73A376BB899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9C54837-00E9-2F13-DF48-277F81C52708}"/>
              </a:ext>
            </a:extLst>
          </p:cNvPr>
          <p:cNvSpPr>
            <a:spLocks noGrp="1"/>
          </p:cNvSpPr>
          <p:nvPr>
            <p:ph type="sldNum" sz="quarter" idx="5"/>
          </p:nvPr>
        </p:nvSpPr>
        <p:spPr/>
        <p:txBody>
          <a:bodyPr/>
          <a:lstStyle/>
          <a:p>
            <a:fld id="{6D96CE58-A9DD-46E4-AF1A-F349B06A4E99}" type="slidenum">
              <a:rPr lang="en-CA" smtClean="0"/>
              <a:t>32</a:t>
            </a:fld>
            <a:endParaRPr lang="en-CA"/>
          </a:p>
        </p:txBody>
      </p:sp>
    </p:spTree>
    <p:extLst>
      <p:ext uri="{BB962C8B-B14F-4D97-AF65-F5344CB8AC3E}">
        <p14:creationId xmlns:p14="http://schemas.microsoft.com/office/powerpoint/2010/main" val="3992869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32B4-EB7B-6148-5350-B9C9B7C24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5A0F8-0602-F805-FC39-E0FA353D3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221BD-999E-5171-82EE-F87119DA912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9259683-894E-CDD0-2157-43C0DF515306}"/>
              </a:ext>
            </a:extLst>
          </p:cNvPr>
          <p:cNvSpPr>
            <a:spLocks noGrp="1"/>
          </p:cNvSpPr>
          <p:nvPr>
            <p:ph type="sldNum" sz="quarter" idx="5"/>
          </p:nvPr>
        </p:nvSpPr>
        <p:spPr/>
        <p:txBody>
          <a:bodyPr/>
          <a:lstStyle/>
          <a:p>
            <a:fld id="{6D96CE58-A9DD-46E4-AF1A-F349B06A4E99}" type="slidenum">
              <a:rPr lang="en-CA" smtClean="0"/>
              <a:t>33</a:t>
            </a:fld>
            <a:endParaRPr lang="en-CA"/>
          </a:p>
        </p:txBody>
      </p:sp>
    </p:spTree>
    <p:extLst>
      <p:ext uri="{BB962C8B-B14F-4D97-AF65-F5344CB8AC3E}">
        <p14:creationId xmlns:p14="http://schemas.microsoft.com/office/powerpoint/2010/main" val="2467526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34</a:t>
            </a:fld>
            <a:endParaRPr lang="en-CA"/>
          </a:p>
        </p:txBody>
      </p:sp>
    </p:spTree>
    <p:extLst>
      <p:ext uri="{BB962C8B-B14F-4D97-AF65-F5344CB8AC3E}">
        <p14:creationId xmlns:p14="http://schemas.microsoft.com/office/powerpoint/2010/main" val="728845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35</a:t>
            </a:fld>
            <a:endParaRPr lang="en-CA"/>
          </a:p>
        </p:txBody>
      </p:sp>
    </p:spTree>
    <p:extLst>
      <p:ext uri="{BB962C8B-B14F-4D97-AF65-F5344CB8AC3E}">
        <p14:creationId xmlns:p14="http://schemas.microsoft.com/office/powerpoint/2010/main" val="2601875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C251-AAF3-56FF-0F79-61F591F57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C7993-D2AD-E20B-0315-FED4EB357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5222B-79A4-07FF-F362-D85591FAC63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F6BEDB7-15BB-D449-2A82-5F5E1DC56ABA}"/>
              </a:ext>
            </a:extLst>
          </p:cNvPr>
          <p:cNvSpPr>
            <a:spLocks noGrp="1"/>
          </p:cNvSpPr>
          <p:nvPr>
            <p:ph type="sldNum" sz="quarter" idx="5"/>
          </p:nvPr>
        </p:nvSpPr>
        <p:spPr/>
        <p:txBody>
          <a:bodyPr/>
          <a:lstStyle/>
          <a:p>
            <a:fld id="{6D96CE58-A9DD-46E4-AF1A-F349B06A4E99}" type="slidenum">
              <a:rPr lang="en-CA" smtClean="0"/>
              <a:t>36</a:t>
            </a:fld>
            <a:endParaRPr lang="en-CA"/>
          </a:p>
        </p:txBody>
      </p:sp>
    </p:spTree>
    <p:extLst>
      <p:ext uri="{BB962C8B-B14F-4D97-AF65-F5344CB8AC3E}">
        <p14:creationId xmlns:p14="http://schemas.microsoft.com/office/powerpoint/2010/main" val="216728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4</a:t>
            </a:fld>
            <a:endParaRPr lang="en-CA"/>
          </a:p>
        </p:txBody>
      </p:sp>
    </p:spTree>
    <p:extLst>
      <p:ext uri="{BB962C8B-B14F-4D97-AF65-F5344CB8AC3E}">
        <p14:creationId xmlns:p14="http://schemas.microsoft.com/office/powerpoint/2010/main" val="3842254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5</a:t>
            </a:fld>
            <a:endParaRPr lang="en-CA"/>
          </a:p>
        </p:txBody>
      </p:sp>
    </p:spTree>
    <p:extLst>
      <p:ext uri="{BB962C8B-B14F-4D97-AF65-F5344CB8AC3E}">
        <p14:creationId xmlns:p14="http://schemas.microsoft.com/office/powerpoint/2010/main" val="123904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A6365-ACF7-B6EA-B413-211B5431D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96217-52AE-C770-9BD9-60A8E6C35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B5063-BEC1-2902-1ACA-81DDBC69F0A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AE2021B-A1D2-349F-49A5-28B4493FB815}"/>
              </a:ext>
            </a:extLst>
          </p:cNvPr>
          <p:cNvSpPr>
            <a:spLocks noGrp="1"/>
          </p:cNvSpPr>
          <p:nvPr>
            <p:ph type="sldNum" sz="quarter" idx="5"/>
          </p:nvPr>
        </p:nvSpPr>
        <p:spPr/>
        <p:txBody>
          <a:bodyPr/>
          <a:lstStyle/>
          <a:p>
            <a:fld id="{6D96CE58-A9DD-46E4-AF1A-F349B06A4E99}" type="slidenum">
              <a:rPr lang="en-CA" smtClean="0"/>
              <a:t>6</a:t>
            </a:fld>
            <a:endParaRPr lang="en-CA"/>
          </a:p>
        </p:txBody>
      </p:sp>
    </p:spTree>
    <p:extLst>
      <p:ext uri="{BB962C8B-B14F-4D97-AF65-F5344CB8AC3E}">
        <p14:creationId xmlns:p14="http://schemas.microsoft.com/office/powerpoint/2010/main" val="1650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17DA-2F98-5EF5-B186-80959D992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847A5-519E-81AF-21D7-425E3176B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3F7E9-357D-50AB-535E-CFA09E01A34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CB7453D-28B7-2B11-C4CD-31EB52F7F2FB}"/>
              </a:ext>
            </a:extLst>
          </p:cNvPr>
          <p:cNvSpPr>
            <a:spLocks noGrp="1"/>
          </p:cNvSpPr>
          <p:nvPr>
            <p:ph type="sldNum" sz="quarter" idx="5"/>
          </p:nvPr>
        </p:nvSpPr>
        <p:spPr/>
        <p:txBody>
          <a:bodyPr/>
          <a:lstStyle/>
          <a:p>
            <a:fld id="{6D96CE58-A9DD-46E4-AF1A-F349B06A4E99}" type="slidenum">
              <a:rPr lang="en-CA" smtClean="0"/>
              <a:t>7</a:t>
            </a:fld>
            <a:endParaRPr lang="en-CA"/>
          </a:p>
        </p:txBody>
      </p:sp>
    </p:spTree>
    <p:extLst>
      <p:ext uri="{BB962C8B-B14F-4D97-AF65-F5344CB8AC3E}">
        <p14:creationId xmlns:p14="http://schemas.microsoft.com/office/powerpoint/2010/main" val="248045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7F74-7170-BB72-62BE-F2DB10675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DAC4B-D457-3DDD-F238-6D094C3FC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4A225-F2A8-D7CD-24C6-ED3CA4CF61B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85D3FE8-3A49-583D-565B-3E6ADDA396F3}"/>
              </a:ext>
            </a:extLst>
          </p:cNvPr>
          <p:cNvSpPr>
            <a:spLocks noGrp="1"/>
          </p:cNvSpPr>
          <p:nvPr>
            <p:ph type="sldNum" sz="quarter" idx="5"/>
          </p:nvPr>
        </p:nvSpPr>
        <p:spPr/>
        <p:txBody>
          <a:bodyPr/>
          <a:lstStyle/>
          <a:p>
            <a:fld id="{6D96CE58-A9DD-46E4-AF1A-F349B06A4E99}" type="slidenum">
              <a:rPr lang="en-CA" smtClean="0"/>
              <a:t>8</a:t>
            </a:fld>
            <a:endParaRPr lang="en-CA"/>
          </a:p>
        </p:txBody>
      </p:sp>
    </p:spTree>
    <p:extLst>
      <p:ext uri="{BB962C8B-B14F-4D97-AF65-F5344CB8AC3E}">
        <p14:creationId xmlns:p14="http://schemas.microsoft.com/office/powerpoint/2010/main" val="256503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7F10-913D-BA1E-4C75-C805758C7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C5456-7438-96D7-3F6B-D01530331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04B20-295D-DA29-8745-3C122F99124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06E9C5D-A385-8C6C-80E8-B4F07BEF6F6A}"/>
              </a:ext>
            </a:extLst>
          </p:cNvPr>
          <p:cNvSpPr>
            <a:spLocks noGrp="1"/>
          </p:cNvSpPr>
          <p:nvPr>
            <p:ph type="sldNum" sz="quarter" idx="5"/>
          </p:nvPr>
        </p:nvSpPr>
        <p:spPr/>
        <p:txBody>
          <a:bodyPr/>
          <a:lstStyle/>
          <a:p>
            <a:fld id="{6D96CE58-A9DD-46E4-AF1A-F349B06A4E99}" type="slidenum">
              <a:rPr lang="en-CA" smtClean="0"/>
              <a:t>9</a:t>
            </a:fld>
            <a:endParaRPr lang="en-CA"/>
          </a:p>
        </p:txBody>
      </p:sp>
    </p:spTree>
    <p:extLst>
      <p:ext uri="{BB962C8B-B14F-4D97-AF65-F5344CB8AC3E}">
        <p14:creationId xmlns:p14="http://schemas.microsoft.com/office/powerpoint/2010/main" val="111541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BE823A-D20C-42BD-8E06-FF3F86FFC63E}" type="datetime1">
              <a:rPr lang="en-CA" smtClean="0"/>
              <a:t>2025-04-05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73851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B79D1-29A2-422F-B91A-8713BDD8FEC6}" type="datetime1">
              <a:rPr lang="en-CA" smtClean="0"/>
              <a:t>2025-04-05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51559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782E28-A4ED-4FC7-9A09-981C823A3430}" type="datetime1">
              <a:rPr lang="en-CA" smtClean="0"/>
              <a:t>2025-04-05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0633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21494-A72C-4B2E-A5D4-BCD77F9FB00D}" type="datetime1">
              <a:rPr lang="en-CA" smtClean="0"/>
              <a:t>2025-04-05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17614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F5564-9B02-43C7-A306-E09F8E0990F3}" type="datetime1">
              <a:rPr lang="en-CA" smtClean="0"/>
              <a:t>2025-04-05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4719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F17744-78B3-48D0-B97D-CA154AC69F9F}" type="datetime1">
              <a:rPr lang="en-CA" smtClean="0"/>
              <a:t>2025-04-05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34976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AB3AB6-99BF-4A0F-A610-68AA31E83F1D}" type="datetime1">
              <a:rPr lang="en-CA" smtClean="0"/>
              <a:t>2025-04-05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99538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EA6ED-44BB-47FF-9277-500B0FD01228}" type="datetime1">
              <a:rPr lang="en-CA" smtClean="0"/>
              <a:t>2025-04-05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3299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222EC-4503-46C1-8EB5-2640E45954F2}" type="datetime1">
              <a:rPr lang="en-CA" smtClean="0"/>
              <a:t>2025-04-05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81096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65187F-E100-4262-B836-BA8219A89CF7}" type="datetime1">
              <a:rPr lang="en-CA" smtClean="0"/>
              <a:t>2025-04-05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21197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4B8387-6498-4AF2-ADE9-E50FFDC20966}" type="datetime1">
              <a:rPr lang="en-CA" smtClean="0"/>
              <a:t>2025-04-05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09722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3060-F7F7-41B3-AB63-77BA7FB1AA23}" type="datetime1">
              <a:rPr lang="en-CA" smtClean="0"/>
              <a:t>2025-04-05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69B05-8098-4314-A6E1-272A1D49D671}" type="slidenum">
              <a:rPr lang="en-CA" smtClean="0"/>
              <a:t>‹#›</a:t>
            </a:fld>
            <a:endParaRPr lang="en-CA"/>
          </a:p>
        </p:txBody>
      </p:sp>
    </p:spTree>
    <p:extLst>
      <p:ext uri="{BB962C8B-B14F-4D97-AF65-F5344CB8AC3E}">
        <p14:creationId xmlns:p14="http://schemas.microsoft.com/office/powerpoint/2010/main" val="2883306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0.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irquality.alberta.ca/ma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amspaslowpitch.com/page/show/7921272rules-samspa-rul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B05-F1D4-43B7-B078-8EBA31EC4D0B}"/>
              </a:ext>
            </a:extLst>
          </p:cNvPr>
          <p:cNvSpPr>
            <a:spLocks noGrp="1"/>
          </p:cNvSpPr>
          <p:nvPr>
            <p:ph type="ctrTitle"/>
          </p:nvPr>
        </p:nvSpPr>
        <p:spPr>
          <a:xfrm>
            <a:off x="870152" y="635001"/>
            <a:ext cx="10091632" cy="2053116"/>
          </a:xfrm>
        </p:spPr>
        <p:txBody>
          <a:bodyPr/>
          <a:lstStyle/>
          <a:p>
            <a:r>
              <a:rPr lang="en-CA" dirty="0">
                <a:solidFill>
                  <a:srgbClr val="00B0F0"/>
                </a:solidFill>
              </a:rPr>
              <a:t>2025 General Meeting</a:t>
            </a:r>
          </a:p>
        </p:txBody>
      </p:sp>
      <p:sp>
        <p:nvSpPr>
          <p:cNvPr id="3" name="Subtitle 2">
            <a:extLst>
              <a:ext uri="{FF2B5EF4-FFF2-40B4-BE49-F238E27FC236}">
                <a16:creationId xmlns:a16="http://schemas.microsoft.com/office/drawing/2014/main" id="{6851C1A4-4FA0-4055-883D-E7E59009C33C}"/>
              </a:ext>
            </a:extLst>
          </p:cNvPr>
          <p:cNvSpPr>
            <a:spLocks noGrp="1"/>
          </p:cNvSpPr>
          <p:nvPr>
            <p:ph type="subTitle" idx="1"/>
          </p:nvPr>
        </p:nvSpPr>
        <p:spPr>
          <a:xfrm>
            <a:off x="1524000" y="2573794"/>
            <a:ext cx="9144000" cy="500731"/>
          </a:xfrm>
        </p:spPr>
        <p:txBody>
          <a:bodyPr/>
          <a:lstStyle/>
          <a:p>
            <a:r>
              <a:rPr lang="en-CA" dirty="0"/>
              <a:t>April 5, 2025 – 10:00 AM</a:t>
            </a:r>
            <a:endParaRPr lang="en-CA" baseline="30000" dirty="0"/>
          </a:p>
          <a:p>
            <a:endParaRPr lang="en-CA" dirty="0"/>
          </a:p>
        </p:txBody>
      </p:sp>
      <p:sp>
        <p:nvSpPr>
          <p:cNvPr id="9" name="Subtitle 2">
            <a:extLst>
              <a:ext uri="{FF2B5EF4-FFF2-40B4-BE49-F238E27FC236}">
                <a16:creationId xmlns:a16="http://schemas.microsoft.com/office/drawing/2014/main" id="{B71A4697-708C-4A62-B670-EE088872A007}"/>
              </a:ext>
            </a:extLst>
          </p:cNvPr>
          <p:cNvSpPr txBox="1">
            <a:spLocks/>
          </p:cNvSpPr>
          <p:nvPr/>
        </p:nvSpPr>
        <p:spPr>
          <a:xfrm>
            <a:off x="598024" y="3088993"/>
            <a:ext cx="11254451" cy="500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b="1" dirty="0">
                <a:solidFill>
                  <a:srgbClr val="FF0000"/>
                </a:solidFill>
              </a:rPr>
              <a:t>St. Albert Legion</a:t>
            </a:r>
          </a:p>
          <a:p>
            <a:pPr lvl="1" algn="l"/>
            <a:endParaRPr lang="en-CA" dirty="0"/>
          </a:p>
          <a:p>
            <a:pPr algn="l"/>
            <a:endParaRPr lang="en-CA" dirty="0"/>
          </a:p>
        </p:txBody>
      </p:sp>
      <p:pic>
        <p:nvPicPr>
          <p:cNvPr id="6" name="Picture 5">
            <a:extLst>
              <a:ext uri="{FF2B5EF4-FFF2-40B4-BE49-F238E27FC236}">
                <a16:creationId xmlns:a16="http://schemas.microsoft.com/office/drawing/2014/main" id="{29C01099-9725-492F-852E-1799FD7DE313}"/>
              </a:ext>
            </a:extLst>
          </p:cNvPr>
          <p:cNvPicPr>
            <a:picLocks noChangeAspect="1"/>
          </p:cNvPicPr>
          <p:nvPr/>
        </p:nvPicPr>
        <p:blipFill>
          <a:blip r:embed="rId3"/>
          <a:stretch>
            <a:fillRect/>
          </a:stretch>
        </p:blipFill>
        <p:spPr>
          <a:xfrm>
            <a:off x="0" y="12138"/>
            <a:ext cx="12192000" cy="1757670"/>
          </a:xfrm>
          <a:prstGeom prst="rect">
            <a:avLst/>
          </a:prstGeom>
        </p:spPr>
      </p:pic>
    </p:spTree>
    <p:extLst>
      <p:ext uri="{BB962C8B-B14F-4D97-AF65-F5344CB8AC3E}">
        <p14:creationId xmlns:p14="http://schemas.microsoft.com/office/powerpoint/2010/main" val="243561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CC6DA-589B-37DA-239E-1ABE399EB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3992A-22B0-BE35-A730-D5A5585AD058}"/>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2025 (Kelly)</a:t>
            </a:r>
          </a:p>
        </p:txBody>
      </p:sp>
      <p:sp>
        <p:nvSpPr>
          <p:cNvPr id="3" name="Slide Number Placeholder 2">
            <a:extLst>
              <a:ext uri="{FF2B5EF4-FFF2-40B4-BE49-F238E27FC236}">
                <a16:creationId xmlns:a16="http://schemas.microsoft.com/office/drawing/2014/main" id="{B473C992-4FF4-10EA-ACCB-F507C1199686}"/>
              </a:ext>
            </a:extLst>
          </p:cNvPr>
          <p:cNvSpPr>
            <a:spLocks noGrp="1"/>
          </p:cNvSpPr>
          <p:nvPr>
            <p:ph type="sldNum" sz="quarter" idx="12"/>
          </p:nvPr>
        </p:nvSpPr>
        <p:spPr/>
        <p:txBody>
          <a:bodyPr/>
          <a:lstStyle/>
          <a:p>
            <a:fld id="{FAB69B05-8098-4314-A6E1-272A1D49D671}" type="slidenum">
              <a:rPr lang="en-CA" smtClean="0"/>
              <a:t>10</a:t>
            </a:fld>
            <a:endParaRPr lang="en-CA"/>
          </a:p>
        </p:txBody>
      </p:sp>
      <p:sp>
        <p:nvSpPr>
          <p:cNvPr id="7" name="TextBox 6">
            <a:extLst>
              <a:ext uri="{FF2B5EF4-FFF2-40B4-BE49-F238E27FC236}">
                <a16:creationId xmlns:a16="http://schemas.microsoft.com/office/drawing/2014/main" id="{F48F9EF8-5876-7870-A771-44AC13C5B2E7}"/>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535A331D-0CA8-CD21-8585-1675ABA1A311}"/>
              </a:ext>
            </a:extLst>
          </p:cNvPr>
          <p:cNvSpPr txBox="1"/>
          <p:nvPr/>
        </p:nvSpPr>
        <p:spPr>
          <a:xfrm>
            <a:off x="1278827" y="928834"/>
            <a:ext cx="7430095" cy="3781292"/>
          </a:xfrm>
          <a:prstGeom prst="rect">
            <a:avLst/>
          </a:prstGeom>
          <a:noFill/>
        </p:spPr>
        <p:txBody>
          <a:bodyPr wrap="square" rtlCol="0">
            <a:spAutoFit/>
          </a:bodyPr>
          <a:lstStyle/>
          <a:p>
            <a:pPr>
              <a:lnSpc>
                <a:spcPct val="107000"/>
              </a:lnSpc>
              <a:spcAft>
                <a:spcPts val="800"/>
              </a:spcAft>
              <a:buNone/>
            </a:pPr>
            <a:r>
              <a:rPr lang="en-CA" sz="2000" kern="0" dirty="0">
                <a:effectLst/>
                <a:ea typeface="Times New Roman" panose="02020603050405020304" pitchFamily="18" charset="0"/>
                <a:cs typeface="Times New Roman" panose="02020603050405020304" pitchFamily="18" charset="0"/>
              </a:rPr>
              <a:t>·  </a:t>
            </a:r>
            <a:r>
              <a:rPr lang="en-CA" sz="2000" b="1" kern="0" dirty="0">
                <a:effectLst/>
                <a:ea typeface="Times New Roman" panose="02020603050405020304" pitchFamily="18" charset="0"/>
                <a:cs typeface="Times New Roman" panose="02020603050405020304" pitchFamily="18" charset="0"/>
              </a:rPr>
              <a:t>Provincial Non-Profit </a:t>
            </a:r>
            <a:r>
              <a:rPr lang="en-CA" sz="2000" b="1" kern="0" dirty="0">
                <a:ea typeface="Times New Roman" panose="02020603050405020304" pitchFamily="18" charset="0"/>
                <a:cs typeface="Times New Roman" panose="02020603050405020304" pitchFamily="18" charset="0"/>
              </a:rPr>
              <a:t>Organization</a:t>
            </a:r>
            <a:r>
              <a:rPr lang="en-CA" sz="2000" kern="0" dirty="0">
                <a:effectLst/>
                <a:ea typeface="Times New Roman" panose="02020603050405020304" pitchFamily="18" charset="0"/>
                <a:cs typeface="Times New Roman" panose="02020603050405020304" pitchFamily="18" charset="0"/>
              </a:rPr>
              <a:t>: (SAMSPA in </a:t>
            </a:r>
            <a:r>
              <a:rPr lang="en-CA" sz="2000" kern="0">
                <a:effectLst/>
                <a:ea typeface="Times New Roman" panose="02020603050405020304" pitchFamily="18" charset="0"/>
                <a:cs typeface="Times New Roman" panose="02020603050405020304" pitchFamily="18" charset="0"/>
              </a:rPr>
              <a:t>this category)</a:t>
            </a:r>
            <a:endParaRPr lang="en-CA" sz="20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kern="0" dirty="0">
                <a:effectLst/>
                <a:ea typeface="Times New Roman" panose="02020603050405020304" pitchFamily="18" charset="0"/>
                <a:cs typeface="Times New Roman" panose="02020603050405020304" pitchFamily="18" charset="0"/>
              </a:rPr>
              <a:t>Can fundraise, but donations are generally not eligible for tax receipts. It may still be able to receive donations and grants, but these are often not tax-deductible for the donors.</a:t>
            </a:r>
            <a:endParaRPr lang="en-CA" sz="20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CA" sz="2000" kern="0" dirty="0">
                <a:effectLst/>
                <a:ea typeface="Times New Roman" panose="02020603050405020304" pitchFamily="18" charset="0"/>
                <a:cs typeface="Times New Roman" panose="02020603050405020304" pitchFamily="18" charset="0"/>
              </a:rPr>
              <a:t>·  </a:t>
            </a:r>
            <a:r>
              <a:rPr lang="en-CA" sz="2000" b="1" kern="0" dirty="0">
                <a:effectLst/>
                <a:ea typeface="Times New Roman" panose="02020603050405020304" pitchFamily="18" charset="0"/>
                <a:cs typeface="Times New Roman" panose="02020603050405020304" pitchFamily="18" charset="0"/>
              </a:rPr>
              <a:t>Federal Registered Charity</a:t>
            </a:r>
            <a:r>
              <a:rPr lang="en-CA" sz="2000" kern="0" dirty="0">
                <a:effectLst/>
                <a:ea typeface="Times New Roman" panose="02020603050405020304" pitchFamily="18" charset="0"/>
                <a:cs typeface="Times New Roman" panose="02020603050405020304" pitchFamily="18" charset="0"/>
              </a:rPr>
              <a:t>:</a:t>
            </a:r>
            <a:endParaRPr lang="en-CA" sz="20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kern="0" dirty="0">
                <a:effectLst/>
                <a:ea typeface="Times New Roman" panose="02020603050405020304" pitchFamily="18" charset="0"/>
                <a:cs typeface="Times New Roman" panose="02020603050405020304" pitchFamily="18" charset="0"/>
              </a:rPr>
              <a:t>Can engage in fundraising activities and issue </a:t>
            </a:r>
            <a:r>
              <a:rPr lang="en-CA" sz="2000" b="1" kern="0" dirty="0">
                <a:effectLst/>
                <a:ea typeface="Times New Roman" panose="02020603050405020304" pitchFamily="18" charset="0"/>
                <a:cs typeface="Times New Roman" panose="02020603050405020304" pitchFamily="18" charset="0"/>
              </a:rPr>
              <a:t>tax receipts</a:t>
            </a:r>
            <a:r>
              <a:rPr lang="en-CA" sz="2000" kern="0" dirty="0">
                <a:effectLst/>
                <a:ea typeface="Times New Roman" panose="02020603050405020304" pitchFamily="18" charset="0"/>
                <a:cs typeface="Times New Roman" panose="02020603050405020304" pitchFamily="18" charset="0"/>
              </a:rPr>
              <a:t> to donors for charitable contributions, making it easier to attract financial support from the public.</a:t>
            </a:r>
            <a:endParaRPr lang="en-CA" sz="20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kern="0" dirty="0">
                <a:effectLst/>
                <a:ea typeface="Times New Roman" panose="02020603050405020304" pitchFamily="18" charset="0"/>
                <a:cs typeface="Times New Roman" panose="02020603050405020304" pitchFamily="18" charset="0"/>
              </a:rPr>
              <a:t>Federal charities are eligible to apply for government funding and grants designated for registered charities</a:t>
            </a:r>
            <a:endParaRPr lang="en-CA"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2025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842818" y="904873"/>
            <a:ext cx="10510982" cy="523220"/>
          </a:xfrm>
          <a:prstGeom prst="rect">
            <a:avLst/>
          </a:prstGeom>
          <a:noFill/>
        </p:spPr>
        <p:txBody>
          <a:bodyPr wrap="square">
            <a:spAutoFit/>
          </a:bodyPr>
          <a:lstStyle/>
          <a:p>
            <a:pPr algn="ctr"/>
            <a:r>
              <a:rPr lang="en-CA" sz="2800" b="1" dirty="0"/>
              <a:t>Summary of League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11</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29587" y="1382696"/>
          <a:ext cx="10719595" cy="4327844"/>
        </p:xfrm>
        <a:graphic>
          <a:graphicData uri="http://schemas.openxmlformats.org/drawingml/2006/table">
            <a:tbl>
              <a:tblPr firstRow="1" bandRow="1">
                <a:tableStyleId>{5C22544A-7EE6-4342-B048-85BDC9FD1C3A}</a:tableStyleId>
              </a:tblPr>
              <a:tblGrid>
                <a:gridCol w="3591064">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2024</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Operational Revenue</a:t>
                      </a:r>
                    </a:p>
                  </a:txBody>
                  <a:tcPr anchor="ctr"/>
                </a:tc>
                <a:tc>
                  <a:txBody>
                    <a:bodyPr/>
                    <a:lstStyle/>
                    <a:p>
                      <a:pPr algn="ctr"/>
                      <a:r>
                        <a:rPr lang="en-CA" sz="2000" dirty="0"/>
                        <a:t>$165k</a:t>
                      </a:r>
                    </a:p>
                  </a:txBody>
                  <a:tcPr anchor="ctr"/>
                </a:tc>
                <a:tc>
                  <a:txBody>
                    <a:bodyPr/>
                    <a:lstStyle/>
                    <a:p>
                      <a:pPr algn="ctr"/>
                      <a:r>
                        <a:rPr lang="en-CA" sz="2000" dirty="0"/>
                        <a:t>$175k</a:t>
                      </a:r>
                    </a:p>
                  </a:txBody>
                  <a:tcPr anchor="ctr"/>
                </a:tc>
                <a:tc>
                  <a:txBody>
                    <a:bodyPr/>
                    <a:lstStyle/>
                    <a:p>
                      <a:pPr algn="ctr"/>
                      <a:r>
                        <a:rPr lang="en-CA" sz="2000" dirty="0"/>
                        <a:t>$172k</a:t>
                      </a:r>
                    </a:p>
                  </a:txBody>
                  <a:tcPr anchor="ctr"/>
                </a:tc>
                <a:extLst>
                  <a:ext uri="{0D108BD9-81ED-4DB2-BD59-A6C34878D82A}">
                    <a16:rowId xmlns:a16="http://schemas.microsoft.com/office/drawing/2014/main" val="3183261590"/>
                  </a:ext>
                </a:extLst>
              </a:tr>
              <a:tr h="500185">
                <a:tc>
                  <a:txBody>
                    <a:bodyPr/>
                    <a:lstStyle/>
                    <a:p>
                      <a:r>
                        <a:rPr lang="en-CA" sz="2000" dirty="0"/>
                        <a:t>  Other Income</a:t>
                      </a:r>
                    </a:p>
                  </a:txBody>
                  <a:tcPr anchor="ctr"/>
                </a:tc>
                <a:tc>
                  <a:txBody>
                    <a:bodyPr/>
                    <a:lstStyle/>
                    <a:p>
                      <a:pPr algn="ctr"/>
                      <a:r>
                        <a:rPr lang="en-CA" sz="2000" dirty="0"/>
                        <a:t>2k</a:t>
                      </a:r>
                    </a:p>
                  </a:txBody>
                  <a:tcPr anchor="ctr"/>
                </a:tc>
                <a:tc>
                  <a:txBody>
                    <a:bodyPr/>
                    <a:lstStyle/>
                    <a:p>
                      <a:pPr algn="ctr"/>
                      <a:r>
                        <a:rPr lang="en-CA" sz="2000" dirty="0"/>
                        <a:t>10k</a:t>
                      </a:r>
                    </a:p>
                  </a:txBody>
                  <a:tcPr anchor="ctr"/>
                </a:tc>
                <a:tc>
                  <a:txBody>
                    <a:bodyPr/>
                    <a:lstStyle/>
                    <a:p>
                      <a:pPr algn="ctr"/>
                      <a:r>
                        <a:rPr lang="en-CA" sz="2000" dirty="0"/>
                        <a:t>$10k</a:t>
                      </a:r>
                    </a:p>
                  </a:txBody>
                  <a:tcPr anchor="ctr"/>
                </a:tc>
                <a:extLst>
                  <a:ext uri="{0D108BD9-81ED-4DB2-BD59-A6C34878D82A}">
                    <a16:rowId xmlns:a16="http://schemas.microsoft.com/office/drawing/2014/main" val="4243640603"/>
                  </a:ext>
                </a:extLst>
              </a:tr>
              <a:tr h="500185">
                <a:tc>
                  <a:txBody>
                    <a:bodyPr/>
                    <a:lstStyle/>
                    <a:p>
                      <a:r>
                        <a:rPr lang="en-CA" sz="2000" b="1" dirty="0"/>
                        <a:t>TOTAL LEAGUE REVENUE</a:t>
                      </a:r>
                    </a:p>
                  </a:txBody>
                  <a:tcPr anchor="ctr"/>
                </a:tc>
                <a:tc>
                  <a:txBody>
                    <a:bodyPr/>
                    <a:lstStyle/>
                    <a:p>
                      <a:pPr algn="ctr"/>
                      <a:r>
                        <a:rPr lang="en-CA" sz="2000" b="1" dirty="0"/>
                        <a:t>$167k</a:t>
                      </a:r>
                    </a:p>
                  </a:txBody>
                  <a:tcPr anchor="ctr"/>
                </a:tc>
                <a:tc>
                  <a:txBody>
                    <a:bodyPr/>
                    <a:lstStyle/>
                    <a:p>
                      <a:pPr algn="ctr"/>
                      <a:r>
                        <a:rPr lang="en-CA" sz="2000" b="1" dirty="0"/>
                        <a:t>$185k</a:t>
                      </a:r>
                    </a:p>
                  </a:txBody>
                  <a:tcPr anchor="ctr"/>
                </a:tc>
                <a:tc>
                  <a:txBody>
                    <a:bodyPr/>
                    <a:lstStyle/>
                    <a:p>
                      <a:pPr algn="ctr"/>
                      <a:r>
                        <a:rPr lang="en-CA" sz="2000" b="1" dirty="0"/>
                        <a:t>$182k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Operating Expenses</a:t>
                      </a:r>
                    </a:p>
                  </a:txBody>
                  <a:tcPr anchor="ctr"/>
                </a:tc>
                <a:tc>
                  <a:txBody>
                    <a:bodyPr/>
                    <a:lstStyle/>
                    <a:p>
                      <a:pPr algn="ctr"/>
                      <a:r>
                        <a:rPr lang="en-CA" sz="2000" b="0" dirty="0"/>
                        <a:t>$166k</a:t>
                      </a:r>
                    </a:p>
                  </a:txBody>
                  <a:tcPr anchor="ctr"/>
                </a:tc>
                <a:tc>
                  <a:txBody>
                    <a:bodyPr/>
                    <a:lstStyle/>
                    <a:p>
                      <a:pPr algn="ctr"/>
                      <a:r>
                        <a:rPr lang="en-CA" sz="2000" b="0" dirty="0"/>
                        <a:t>$157k</a:t>
                      </a:r>
                    </a:p>
                  </a:txBody>
                  <a:tcPr anchor="ctr"/>
                </a:tc>
                <a:tc>
                  <a:txBody>
                    <a:bodyPr/>
                    <a:lstStyle/>
                    <a:p>
                      <a:pPr algn="ctr"/>
                      <a:r>
                        <a:rPr lang="en-CA" sz="2000" b="0" dirty="0"/>
                        <a:t>$172k</a:t>
                      </a:r>
                    </a:p>
                  </a:txBody>
                  <a:tcPr anchor="ctr"/>
                </a:tc>
                <a:extLst>
                  <a:ext uri="{0D108BD9-81ED-4DB2-BD59-A6C34878D82A}">
                    <a16:rowId xmlns:a16="http://schemas.microsoft.com/office/drawing/2014/main" val="1264525165"/>
                  </a:ext>
                </a:extLst>
              </a:tr>
              <a:tr h="500185">
                <a:tc>
                  <a:txBody>
                    <a:bodyPr/>
                    <a:lstStyle/>
                    <a:p>
                      <a:pPr algn="l"/>
                      <a:r>
                        <a:rPr lang="en-CA" sz="2000" b="1" dirty="0"/>
                        <a:t>  </a:t>
                      </a:r>
                      <a:r>
                        <a:rPr lang="en-CA" sz="2000" b="0" dirty="0"/>
                        <a:t>Administrative Expenses</a:t>
                      </a:r>
                    </a:p>
                  </a:txBody>
                  <a:tcPr anchor="ctr"/>
                </a:tc>
                <a:tc>
                  <a:txBody>
                    <a:bodyPr/>
                    <a:lstStyle/>
                    <a:p>
                      <a:pPr algn="ctr"/>
                      <a:r>
                        <a:rPr lang="en-CA" sz="2000" b="0" dirty="0"/>
                        <a:t>$125k</a:t>
                      </a:r>
                    </a:p>
                  </a:txBody>
                  <a:tcPr anchor="ctr"/>
                </a:tc>
                <a:tc>
                  <a:txBody>
                    <a:bodyPr/>
                    <a:lstStyle/>
                    <a:p>
                      <a:pPr algn="ctr"/>
                      <a:r>
                        <a:rPr lang="en-CA" sz="2000" b="0" dirty="0"/>
                        <a:t>$125k</a:t>
                      </a:r>
                    </a:p>
                  </a:txBody>
                  <a:tcPr anchor="ctr"/>
                </a:tc>
                <a:tc>
                  <a:txBody>
                    <a:bodyPr/>
                    <a:lstStyle/>
                    <a:p>
                      <a:pPr algn="ctr"/>
                      <a:r>
                        <a:rPr lang="en-CA" sz="2000" b="0" dirty="0"/>
                        <a:t>$124k</a:t>
                      </a:r>
                    </a:p>
                  </a:txBody>
                  <a:tcPr anchor="ctr"/>
                </a:tc>
                <a:extLst>
                  <a:ext uri="{0D108BD9-81ED-4DB2-BD59-A6C34878D82A}">
                    <a16:rowId xmlns:a16="http://schemas.microsoft.com/office/drawing/2014/main" val="3977951938"/>
                  </a:ext>
                </a:extLst>
              </a:tr>
              <a:tr h="625694">
                <a:tc>
                  <a:txBody>
                    <a:bodyPr/>
                    <a:lstStyle/>
                    <a:p>
                      <a:pPr algn="l"/>
                      <a:r>
                        <a:rPr lang="en-CA" sz="2000" b="1" dirty="0"/>
                        <a:t>TOTAL LEAGUE EXPENSES</a:t>
                      </a:r>
                    </a:p>
                  </a:txBody>
                  <a:tcPr anchor="ctr"/>
                </a:tc>
                <a:tc>
                  <a:txBody>
                    <a:bodyPr/>
                    <a:lstStyle/>
                    <a:p>
                      <a:pPr algn="ctr"/>
                      <a:r>
                        <a:rPr lang="en-CA" sz="2000" b="1" dirty="0"/>
                        <a:t>$291k</a:t>
                      </a:r>
                    </a:p>
                  </a:txBody>
                  <a:tcPr anchor="ctr"/>
                </a:tc>
                <a:tc>
                  <a:txBody>
                    <a:bodyPr/>
                    <a:lstStyle/>
                    <a:p>
                      <a:pPr algn="ctr"/>
                      <a:r>
                        <a:rPr lang="en-CA" sz="2000" b="1" dirty="0"/>
                        <a:t>$282k</a:t>
                      </a:r>
                    </a:p>
                  </a:txBody>
                  <a:tcPr anchor="ctr"/>
                </a:tc>
                <a:tc>
                  <a:txBody>
                    <a:bodyPr/>
                    <a:lstStyle/>
                    <a:p>
                      <a:pPr algn="ctr"/>
                      <a:r>
                        <a:rPr lang="en-CA" sz="2000" b="1" dirty="0"/>
                        <a:t>$296k</a:t>
                      </a:r>
                    </a:p>
                  </a:txBody>
                  <a:tcPr anchor="ctr"/>
                </a:tc>
                <a:extLst>
                  <a:ext uri="{0D108BD9-81ED-4DB2-BD59-A6C34878D82A}">
                    <a16:rowId xmlns:a16="http://schemas.microsoft.com/office/drawing/2014/main" val="4181819037"/>
                  </a:ext>
                </a:extLst>
              </a:tr>
              <a:tr h="500185">
                <a:tc>
                  <a:txBody>
                    <a:bodyPr/>
                    <a:lstStyle/>
                    <a:p>
                      <a:pPr algn="l"/>
                      <a:r>
                        <a:rPr lang="en-CA" sz="2000" b="1" dirty="0"/>
                        <a:t>Gain/Loss LEAGUE OPERATIONS</a:t>
                      </a:r>
                    </a:p>
                  </a:txBody>
                  <a:tcPr anchor="ctr"/>
                </a:tc>
                <a:tc>
                  <a:txBody>
                    <a:bodyPr/>
                    <a:lstStyle/>
                    <a:p>
                      <a:pPr algn="ctr"/>
                      <a:r>
                        <a:rPr lang="en-CA" sz="2000" b="1" dirty="0">
                          <a:solidFill>
                            <a:srgbClr val="FF0000"/>
                          </a:solidFill>
                        </a:rPr>
                        <a:t>($124k)</a:t>
                      </a:r>
                    </a:p>
                  </a:txBody>
                  <a:tcPr anchor="ctr"/>
                </a:tc>
                <a:tc>
                  <a:txBody>
                    <a:bodyPr/>
                    <a:lstStyle/>
                    <a:p>
                      <a:pPr algn="ctr"/>
                      <a:r>
                        <a:rPr lang="en-CA" sz="2000" b="1" dirty="0">
                          <a:solidFill>
                            <a:srgbClr val="FF0000"/>
                          </a:solidFill>
                        </a:rPr>
                        <a:t>($97k)</a:t>
                      </a:r>
                    </a:p>
                  </a:txBody>
                  <a:tcPr anchor="ctr"/>
                </a:tc>
                <a:tc>
                  <a:txBody>
                    <a:bodyPr/>
                    <a:lstStyle/>
                    <a:p>
                      <a:pPr algn="ctr"/>
                      <a:r>
                        <a:rPr lang="en-CA" sz="2000" b="1" dirty="0">
                          <a:solidFill>
                            <a:srgbClr val="FF0000"/>
                          </a:solidFill>
                        </a:rPr>
                        <a:t>($114k)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87249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2025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64491" y="1413658"/>
            <a:ext cx="10510982" cy="523220"/>
          </a:xfrm>
          <a:prstGeom prst="rect">
            <a:avLst/>
          </a:prstGeom>
          <a:noFill/>
        </p:spPr>
        <p:txBody>
          <a:bodyPr wrap="square">
            <a:spAutoFit/>
          </a:bodyPr>
          <a:lstStyle/>
          <a:p>
            <a:pPr algn="ctr"/>
            <a:r>
              <a:rPr lang="en-CA" sz="2800" b="1" dirty="0"/>
              <a:t>Spotlight on Food Concession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12</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936878"/>
          <a:ext cx="10698018" cy="3201965"/>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2024</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Revenue</a:t>
                      </a:r>
                    </a:p>
                  </a:txBody>
                  <a:tcPr anchor="ctr"/>
                </a:tc>
                <a:tc>
                  <a:txBody>
                    <a:bodyPr/>
                    <a:lstStyle/>
                    <a:p>
                      <a:pPr algn="ctr"/>
                      <a:r>
                        <a:rPr lang="en-CA" sz="2000" dirty="0"/>
                        <a:t>$27k</a:t>
                      </a:r>
                    </a:p>
                  </a:txBody>
                  <a:tcPr anchor="ctr"/>
                </a:tc>
                <a:tc>
                  <a:txBody>
                    <a:bodyPr/>
                    <a:lstStyle/>
                    <a:p>
                      <a:pPr algn="ctr"/>
                      <a:r>
                        <a:rPr lang="en-CA" sz="2000" dirty="0"/>
                        <a:t>$21k</a:t>
                      </a:r>
                    </a:p>
                  </a:txBody>
                  <a:tcPr anchor="ctr"/>
                </a:tc>
                <a:tc>
                  <a:txBody>
                    <a:bodyPr/>
                    <a:lstStyle/>
                    <a:p>
                      <a:pPr algn="ctr"/>
                      <a:r>
                        <a:rPr lang="en-CA" sz="2000" dirty="0"/>
                        <a:t>$26k</a:t>
                      </a:r>
                    </a:p>
                  </a:txBody>
                  <a:tcPr anchor="ctr"/>
                </a:tc>
                <a:extLst>
                  <a:ext uri="{0D108BD9-81ED-4DB2-BD59-A6C34878D82A}">
                    <a16:rowId xmlns:a16="http://schemas.microsoft.com/office/drawing/2014/main" val="3183261590"/>
                  </a:ext>
                </a:extLst>
              </a:tr>
              <a:tr h="500185">
                <a:tc>
                  <a:txBody>
                    <a:bodyPr/>
                    <a:lstStyle/>
                    <a:p>
                      <a:r>
                        <a:rPr lang="en-CA" sz="2000" dirty="0"/>
                        <a:t>  Tourney Revenue</a:t>
                      </a:r>
                    </a:p>
                  </a:txBody>
                  <a:tcPr anchor="ctr"/>
                </a:tc>
                <a:tc>
                  <a:txBody>
                    <a:bodyPr/>
                    <a:lstStyle/>
                    <a:p>
                      <a:pPr algn="ctr"/>
                      <a:r>
                        <a:rPr lang="en-CA" sz="2000" dirty="0"/>
                        <a:t>$42k</a:t>
                      </a:r>
                    </a:p>
                  </a:txBody>
                  <a:tcPr anchor="ctr"/>
                </a:tc>
                <a:tc>
                  <a:txBody>
                    <a:bodyPr/>
                    <a:lstStyle/>
                    <a:p>
                      <a:pPr algn="ctr"/>
                      <a:r>
                        <a:rPr lang="en-CA" sz="2000" dirty="0"/>
                        <a:t>$57k</a:t>
                      </a:r>
                    </a:p>
                  </a:txBody>
                  <a:tcPr anchor="ctr"/>
                </a:tc>
                <a:tc>
                  <a:txBody>
                    <a:bodyPr/>
                    <a:lstStyle/>
                    <a:p>
                      <a:pPr algn="ctr"/>
                      <a:r>
                        <a:rPr lang="en-CA" sz="2000" dirty="0"/>
                        <a:t>$55k</a:t>
                      </a:r>
                    </a:p>
                  </a:txBody>
                  <a:tcPr anchor="ctr"/>
                </a:tc>
                <a:extLst>
                  <a:ext uri="{0D108BD9-81ED-4DB2-BD59-A6C34878D82A}">
                    <a16:rowId xmlns:a16="http://schemas.microsoft.com/office/drawing/2014/main" val="4243640603"/>
                  </a:ext>
                </a:extLst>
              </a:tr>
              <a:tr h="500185">
                <a:tc>
                  <a:txBody>
                    <a:bodyPr/>
                    <a:lstStyle/>
                    <a:p>
                      <a:r>
                        <a:rPr lang="en-CA" sz="2000" b="1" dirty="0"/>
                        <a:t>TOTAL FOOD REVENUE</a:t>
                      </a:r>
                    </a:p>
                  </a:txBody>
                  <a:tcPr anchor="ctr"/>
                </a:tc>
                <a:tc>
                  <a:txBody>
                    <a:bodyPr/>
                    <a:lstStyle/>
                    <a:p>
                      <a:pPr algn="ctr"/>
                      <a:r>
                        <a:rPr lang="en-CA" sz="2000" b="1" dirty="0"/>
                        <a:t>$69k</a:t>
                      </a:r>
                    </a:p>
                  </a:txBody>
                  <a:tcPr anchor="ctr"/>
                </a:tc>
                <a:tc>
                  <a:txBody>
                    <a:bodyPr/>
                    <a:lstStyle/>
                    <a:p>
                      <a:pPr algn="ctr"/>
                      <a:r>
                        <a:rPr lang="en-CA" sz="2000" b="1" dirty="0"/>
                        <a:t>$78k</a:t>
                      </a:r>
                    </a:p>
                  </a:txBody>
                  <a:tcPr anchor="ctr"/>
                </a:tc>
                <a:tc>
                  <a:txBody>
                    <a:bodyPr/>
                    <a:lstStyle/>
                    <a:p>
                      <a:pPr algn="ctr"/>
                      <a:r>
                        <a:rPr lang="en-CA" sz="2000" b="1" dirty="0"/>
                        <a:t>$81k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Expenses</a:t>
                      </a:r>
                    </a:p>
                  </a:txBody>
                  <a:tcPr anchor="ctr"/>
                </a:tc>
                <a:tc>
                  <a:txBody>
                    <a:bodyPr/>
                    <a:lstStyle/>
                    <a:p>
                      <a:pPr algn="ctr"/>
                      <a:r>
                        <a:rPr lang="en-CA" sz="2000" b="0" dirty="0"/>
                        <a:t>$50k</a:t>
                      </a:r>
                    </a:p>
                  </a:txBody>
                  <a:tcPr anchor="ctr"/>
                </a:tc>
                <a:tc>
                  <a:txBody>
                    <a:bodyPr/>
                    <a:lstStyle/>
                    <a:p>
                      <a:pPr algn="ctr"/>
                      <a:r>
                        <a:rPr lang="en-CA" sz="2000" b="0" dirty="0"/>
                        <a:t>$69k</a:t>
                      </a:r>
                    </a:p>
                  </a:txBody>
                  <a:tcPr anchor="ctr"/>
                </a:tc>
                <a:tc>
                  <a:txBody>
                    <a:bodyPr/>
                    <a:lstStyle/>
                    <a:p>
                      <a:pPr algn="ctr"/>
                      <a:r>
                        <a:rPr lang="en-CA" sz="2000" b="0" dirty="0"/>
                        <a:t>$63k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from FOOD</a:t>
                      </a:r>
                    </a:p>
                  </a:txBody>
                  <a:tcPr anchor="ctr"/>
                </a:tc>
                <a:tc>
                  <a:txBody>
                    <a:bodyPr/>
                    <a:lstStyle/>
                    <a:p>
                      <a:pPr algn="ctr"/>
                      <a:r>
                        <a:rPr lang="en-CA" sz="2000" b="1" dirty="0">
                          <a:solidFill>
                            <a:schemeClr val="tx1"/>
                          </a:solidFill>
                        </a:rPr>
                        <a:t>$19k</a:t>
                      </a:r>
                    </a:p>
                  </a:txBody>
                  <a:tcPr anchor="ctr"/>
                </a:tc>
                <a:tc>
                  <a:txBody>
                    <a:bodyPr/>
                    <a:lstStyle/>
                    <a:p>
                      <a:pPr algn="ctr"/>
                      <a:r>
                        <a:rPr lang="en-CA" sz="2000" b="1" dirty="0">
                          <a:solidFill>
                            <a:schemeClr val="tx1"/>
                          </a:solidFill>
                        </a:rPr>
                        <a:t>$9k</a:t>
                      </a:r>
                    </a:p>
                  </a:txBody>
                  <a:tcPr anchor="ctr"/>
                </a:tc>
                <a:tc>
                  <a:txBody>
                    <a:bodyPr/>
                    <a:lstStyle/>
                    <a:p>
                      <a:pPr algn="ctr"/>
                      <a:r>
                        <a:rPr lang="en-CA" sz="2000" b="1" dirty="0"/>
                        <a:t>$18k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194634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2025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64491" y="1413658"/>
            <a:ext cx="10510982" cy="523220"/>
          </a:xfrm>
          <a:prstGeom prst="rect">
            <a:avLst/>
          </a:prstGeom>
          <a:noFill/>
        </p:spPr>
        <p:txBody>
          <a:bodyPr wrap="square">
            <a:spAutoFit/>
          </a:bodyPr>
          <a:lstStyle/>
          <a:p>
            <a:pPr algn="ctr"/>
            <a:r>
              <a:rPr lang="en-CA" sz="2800" b="1" dirty="0"/>
              <a:t>Spotlight on Beverage Room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13</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936878"/>
          <a:ext cx="10698018" cy="3201965"/>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2024</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Revenue</a:t>
                      </a:r>
                    </a:p>
                  </a:txBody>
                  <a:tcPr anchor="ctr"/>
                </a:tc>
                <a:tc>
                  <a:txBody>
                    <a:bodyPr/>
                    <a:lstStyle/>
                    <a:p>
                      <a:pPr algn="ctr"/>
                      <a:r>
                        <a:rPr lang="en-CA" sz="2000" dirty="0"/>
                        <a:t>$153k</a:t>
                      </a:r>
                    </a:p>
                  </a:txBody>
                  <a:tcPr anchor="ctr"/>
                </a:tc>
                <a:tc>
                  <a:txBody>
                    <a:bodyPr/>
                    <a:lstStyle/>
                    <a:p>
                      <a:pPr algn="ctr"/>
                      <a:r>
                        <a:rPr lang="en-CA" sz="2000" dirty="0"/>
                        <a:t>$161k</a:t>
                      </a:r>
                    </a:p>
                  </a:txBody>
                  <a:tcPr anchor="ctr"/>
                </a:tc>
                <a:tc>
                  <a:txBody>
                    <a:bodyPr/>
                    <a:lstStyle/>
                    <a:p>
                      <a:pPr algn="ctr"/>
                      <a:r>
                        <a:rPr lang="en-CA" sz="2000" dirty="0"/>
                        <a:t>$150k</a:t>
                      </a:r>
                    </a:p>
                  </a:txBody>
                  <a:tcPr anchor="ctr"/>
                </a:tc>
                <a:extLst>
                  <a:ext uri="{0D108BD9-81ED-4DB2-BD59-A6C34878D82A}">
                    <a16:rowId xmlns:a16="http://schemas.microsoft.com/office/drawing/2014/main" val="3183261590"/>
                  </a:ext>
                </a:extLst>
              </a:tr>
              <a:tr h="500185">
                <a:tc>
                  <a:txBody>
                    <a:bodyPr/>
                    <a:lstStyle/>
                    <a:p>
                      <a:r>
                        <a:rPr lang="en-CA" sz="2000" dirty="0"/>
                        <a:t>  Tourney Revenue</a:t>
                      </a:r>
                    </a:p>
                  </a:txBody>
                  <a:tcPr anchor="ctr"/>
                </a:tc>
                <a:tc>
                  <a:txBody>
                    <a:bodyPr/>
                    <a:lstStyle/>
                    <a:p>
                      <a:pPr algn="ctr"/>
                      <a:r>
                        <a:rPr lang="en-CA" sz="2000" dirty="0"/>
                        <a:t>$38k</a:t>
                      </a:r>
                    </a:p>
                  </a:txBody>
                  <a:tcPr anchor="ctr"/>
                </a:tc>
                <a:tc>
                  <a:txBody>
                    <a:bodyPr/>
                    <a:lstStyle/>
                    <a:p>
                      <a:pPr algn="ctr"/>
                      <a:r>
                        <a:rPr lang="en-CA" sz="2000" dirty="0"/>
                        <a:t>$45k</a:t>
                      </a:r>
                    </a:p>
                  </a:txBody>
                  <a:tcPr anchor="ctr"/>
                </a:tc>
                <a:tc>
                  <a:txBody>
                    <a:bodyPr/>
                    <a:lstStyle/>
                    <a:p>
                      <a:pPr algn="ctr"/>
                      <a:r>
                        <a:rPr lang="en-CA" sz="2000" dirty="0"/>
                        <a:t>$47k</a:t>
                      </a:r>
                    </a:p>
                  </a:txBody>
                  <a:tcPr anchor="ctr"/>
                </a:tc>
                <a:extLst>
                  <a:ext uri="{0D108BD9-81ED-4DB2-BD59-A6C34878D82A}">
                    <a16:rowId xmlns:a16="http://schemas.microsoft.com/office/drawing/2014/main" val="4243640603"/>
                  </a:ext>
                </a:extLst>
              </a:tr>
              <a:tr h="500185">
                <a:tc>
                  <a:txBody>
                    <a:bodyPr/>
                    <a:lstStyle/>
                    <a:p>
                      <a:r>
                        <a:rPr lang="en-CA" sz="2000" b="1" dirty="0"/>
                        <a:t>TOTAL GENERAL REVENUE</a:t>
                      </a:r>
                    </a:p>
                  </a:txBody>
                  <a:tcPr anchor="ctr"/>
                </a:tc>
                <a:tc>
                  <a:txBody>
                    <a:bodyPr/>
                    <a:lstStyle/>
                    <a:p>
                      <a:pPr algn="ctr"/>
                      <a:r>
                        <a:rPr lang="en-CA" sz="2000" b="1" dirty="0"/>
                        <a:t>$191k</a:t>
                      </a:r>
                    </a:p>
                  </a:txBody>
                  <a:tcPr anchor="ctr"/>
                </a:tc>
                <a:tc>
                  <a:txBody>
                    <a:bodyPr/>
                    <a:lstStyle/>
                    <a:p>
                      <a:pPr algn="ctr"/>
                      <a:r>
                        <a:rPr lang="en-CA" sz="2000" b="1" dirty="0"/>
                        <a:t>$206k</a:t>
                      </a:r>
                    </a:p>
                  </a:txBody>
                  <a:tcPr anchor="ctr"/>
                </a:tc>
                <a:tc>
                  <a:txBody>
                    <a:bodyPr/>
                    <a:lstStyle/>
                    <a:p>
                      <a:pPr algn="ctr"/>
                      <a:r>
                        <a:rPr lang="en-CA" sz="2000" b="1" dirty="0"/>
                        <a:t>$197k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Expenses</a:t>
                      </a:r>
                    </a:p>
                  </a:txBody>
                  <a:tcPr anchor="ctr"/>
                </a:tc>
                <a:tc>
                  <a:txBody>
                    <a:bodyPr/>
                    <a:lstStyle/>
                    <a:p>
                      <a:pPr algn="ctr"/>
                      <a:r>
                        <a:rPr lang="en-CA" sz="2000" b="0" dirty="0"/>
                        <a:t>$103k</a:t>
                      </a:r>
                    </a:p>
                  </a:txBody>
                  <a:tcPr anchor="ctr"/>
                </a:tc>
                <a:tc>
                  <a:txBody>
                    <a:bodyPr/>
                    <a:lstStyle/>
                    <a:p>
                      <a:pPr algn="ctr"/>
                      <a:r>
                        <a:rPr lang="en-CA" sz="2000" b="0" dirty="0"/>
                        <a:t>$128k</a:t>
                      </a:r>
                    </a:p>
                  </a:txBody>
                  <a:tcPr anchor="ctr"/>
                </a:tc>
                <a:tc>
                  <a:txBody>
                    <a:bodyPr/>
                    <a:lstStyle/>
                    <a:p>
                      <a:pPr algn="ctr"/>
                      <a:r>
                        <a:rPr lang="en-CA" sz="2000" b="0" dirty="0"/>
                        <a:t>$100k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from OPERATIONS</a:t>
                      </a:r>
                    </a:p>
                  </a:txBody>
                  <a:tcPr anchor="ctr"/>
                </a:tc>
                <a:tc>
                  <a:txBody>
                    <a:bodyPr/>
                    <a:lstStyle/>
                    <a:p>
                      <a:pPr algn="ctr"/>
                      <a:r>
                        <a:rPr lang="en-CA" sz="2000" b="1" dirty="0">
                          <a:solidFill>
                            <a:schemeClr val="tx1"/>
                          </a:solidFill>
                        </a:rPr>
                        <a:t>$88k</a:t>
                      </a:r>
                    </a:p>
                  </a:txBody>
                  <a:tcPr anchor="ctr"/>
                </a:tc>
                <a:tc>
                  <a:txBody>
                    <a:bodyPr/>
                    <a:lstStyle/>
                    <a:p>
                      <a:pPr algn="ctr"/>
                      <a:r>
                        <a:rPr lang="en-CA" sz="2000" b="1" dirty="0">
                          <a:solidFill>
                            <a:schemeClr val="tx1"/>
                          </a:solidFill>
                        </a:rPr>
                        <a:t>$78k</a:t>
                      </a:r>
                    </a:p>
                  </a:txBody>
                  <a:tcPr anchor="ctr"/>
                </a:tc>
                <a:tc>
                  <a:txBody>
                    <a:bodyPr/>
                    <a:lstStyle/>
                    <a:p>
                      <a:pPr algn="ctr"/>
                      <a:r>
                        <a:rPr lang="en-CA" sz="2000" b="1" dirty="0"/>
                        <a:t>$97k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271730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2025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28397" y="1155425"/>
            <a:ext cx="10510982" cy="523220"/>
          </a:xfrm>
          <a:prstGeom prst="rect">
            <a:avLst/>
          </a:prstGeom>
          <a:noFill/>
        </p:spPr>
        <p:txBody>
          <a:bodyPr wrap="square">
            <a:spAutoFit/>
          </a:bodyPr>
          <a:lstStyle/>
          <a:p>
            <a:pPr algn="ctr"/>
            <a:r>
              <a:rPr lang="en-CA" sz="2800" b="1" dirty="0"/>
              <a:t>Summary of SAMSPA Financial Budget</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14</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678645"/>
          <a:ext cx="10698018" cy="4702520"/>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2024</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Gain/Loss League</a:t>
                      </a:r>
                    </a:p>
                  </a:txBody>
                  <a:tcPr anchor="ctr"/>
                </a:tc>
                <a:tc>
                  <a:txBody>
                    <a:bodyPr/>
                    <a:lstStyle/>
                    <a:p>
                      <a:pPr algn="ctr"/>
                      <a:r>
                        <a:rPr lang="en-CA" sz="2000" b="0" dirty="0">
                          <a:solidFill>
                            <a:srgbClr val="FF0000"/>
                          </a:solidFill>
                        </a:rPr>
                        <a:t>($124k)</a:t>
                      </a:r>
                    </a:p>
                  </a:txBody>
                  <a:tcPr anchor="ctr"/>
                </a:tc>
                <a:tc>
                  <a:txBody>
                    <a:bodyPr/>
                    <a:lstStyle/>
                    <a:p>
                      <a:pPr algn="ctr"/>
                      <a:r>
                        <a:rPr lang="en-CA" sz="2000" b="0" dirty="0">
                          <a:solidFill>
                            <a:srgbClr val="FF0000"/>
                          </a:solidFill>
                        </a:rPr>
                        <a:t>($97k)</a:t>
                      </a:r>
                    </a:p>
                  </a:txBody>
                  <a:tcPr anchor="ctr"/>
                </a:tc>
                <a:tc>
                  <a:txBody>
                    <a:bodyPr/>
                    <a:lstStyle/>
                    <a:p>
                      <a:pPr algn="ctr"/>
                      <a:r>
                        <a:rPr lang="en-CA" sz="2000" b="0" dirty="0">
                          <a:solidFill>
                            <a:srgbClr val="FF0000"/>
                          </a:solidFill>
                        </a:rPr>
                        <a:t>($114k)</a:t>
                      </a:r>
                    </a:p>
                  </a:txBody>
                  <a:tcPr anchor="ctr"/>
                </a:tc>
                <a:extLst>
                  <a:ext uri="{0D108BD9-81ED-4DB2-BD59-A6C34878D82A}">
                    <a16:rowId xmlns:a16="http://schemas.microsoft.com/office/drawing/2014/main" val="3183261590"/>
                  </a:ext>
                </a:extLst>
              </a:tr>
              <a:tr h="500185">
                <a:tc>
                  <a:txBody>
                    <a:bodyPr/>
                    <a:lstStyle/>
                    <a:p>
                      <a:r>
                        <a:rPr lang="en-CA" sz="2000" dirty="0"/>
                        <a:t>Gain/Loss Concession</a:t>
                      </a:r>
                    </a:p>
                  </a:txBody>
                  <a:tcPr anchor="ctr"/>
                </a:tc>
                <a:tc>
                  <a:txBody>
                    <a:bodyPr/>
                    <a:lstStyle/>
                    <a:p>
                      <a:pPr algn="ctr"/>
                      <a:r>
                        <a:rPr lang="en-CA" sz="2000" b="0" dirty="0">
                          <a:solidFill>
                            <a:schemeClr val="tx1"/>
                          </a:solidFill>
                        </a:rPr>
                        <a:t>$19k</a:t>
                      </a:r>
                    </a:p>
                  </a:txBody>
                  <a:tcPr anchor="ctr"/>
                </a:tc>
                <a:tc>
                  <a:txBody>
                    <a:bodyPr/>
                    <a:lstStyle/>
                    <a:p>
                      <a:pPr algn="ctr"/>
                      <a:r>
                        <a:rPr lang="en-CA" sz="2000" b="0" dirty="0">
                          <a:solidFill>
                            <a:schemeClr val="tx1"/>
                          </a:solidFill>
                        </a:rPr>
                        <a:t>$9k</a:t>
                      </a:r>
                    </a:p>
                  </a:txBody>
                  <a:tcPr anchor="ctr"/>
                </a:tc>
                <a:tc>
                  <a:txBody>
                    <a:bodyPr/>
                    <a:lstStyle/>
                    <a:p>
                      <a:pPr algn="ctr"/>
                      <a:r>
                        <a:rPr lang="en-CA" sz="2000" b="0" dirty="0"/>
                        <a:t>$18k</a:t>
                      </a:r>
                    </a:p>
                  </a:txBody>
                  <a:tcPr anchor="ctr"/>
                </a:tc>
                <a:extLst>
                  <a:ext uri="{0D108BD9-81ED-4DB2-BD59-A6C34878D82A}">
                    <a16:rowId xmlns:a16="http://schemas.microsoft.com/office/drawing/2014/main" val="4243640603"/>
                  </a:ext>
                </a:extLst>
              </a:tr>
              <a:tr h="500185">
                <a:tc>
                  <a:txBody>
                    <a:bodyPr/>
                    <a:lstStyle/>
                    <a:p>
                      <a:r>
                        <a:rPr lang="en-CA" sz="2000" dirty="0"/>
                        <a:t>Gain/Loss Beverage Room</a:t>
                      </a:r>
                    </a:p>
                  </a:txBody>
                  <a:tcPr anchor="ctr"/>
                </a:tc>
                <a:tc>
                  <a:txBody>
                    <a:bodyPr/>
                    <a:lstStyle/>
                    <a:p>
                      <a:pPr algn="ctr"/>
                      <a:r>
                        <a:rPr lang="en-CA" sz="2000" b="0" dirty="0">
                          <a:solidFill>
                            <a:schemeClr val="tx1"/>
                          </a:solidFill>
                        </a:rPr>
                        <a:t>$88k</a:t>
                      </a:r>
                    </a:p>
                  </a:txBody>
                  <a:tcPr anchor="ctr"/>
                </a:tc>
                <a:tc>
                  <a:txBody>
                    <a:bodyPr/>
                    <a:lstStyle/>
                    <a:p>
                      <a:pPr algn="ctr"/>
                      <a:r>
                        <a:rPr lang="en-CA" sz="2000" b="0" dirty="0">
                          <a:solidFill>
                            <a:schemeClr val="tx1"/>
                          </a:solidFill>
                        </a:rPr>
                        <a:t>$78k</a:t>
                      </a:r>
                    </a:p>
                  </a:txBody>
                  <a:tcPr anchor="ctr"/>
                </a:tc>
                <a:tc>
                  <a:txBody>
                    <a:bodyPr/>
                    <a:lstStyle/>
                    <a:p>
                      <a:pPr algn="ctr"/>
                      <a:r>
                        <a:rPr lang="en-CA" sz="2000" b="0" dirty="0"/>
                        <a:t>$97k</a:t>
                      </a:r>
                    </a:p>
                  </a:txBody>
                  <a:tcPr anchor="ctr"/>
                </a:tc>
                <a:extLst>
                  <a:ext uri="{0D108BD9-81ED-4DB2-BD59-A6C34878D82A}">
                    <a16:rowId xmlns:a16="http://schemas.microsoft.com/office/drawing/2014/main" val="4011202593"/>
                  </a:ext>
                </a:extLst>
              </a:tr>
              <a:tr h="500185">
                <a:tc>
                  <a:txBody>
                    <a:bodyPr/>
                    <a:lstStyle/>
                    <a:p>
                      <a:r>
                        <a:rPr lang="en-CA" sz="2000" b="1" dirty="0"/>
                        <a:t>Gain/Loss Operations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($17k)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($10k)</a:t>
                      </a:r>
                    </a:p>
                  </a:txBody>
                  <a:tcPr anchor="ctr"/>
                </a:tc>
                <a:tc>
                  <a:txBody>
                    <a:bodyPr/>
                    <a:lstStyle/>
                    <a:p>
                      <a:pPr algn="ctr"/>
                      <a:r>
                        <a:rPr lang="en-US" sz="2000" b="1" dirty="0">
                          <a:solidFill>
                            <a:schemeClr val="tx1"/>
                          </a:solidFill>
                        </a:rPr>
                        <a:t>$</a:t>
                      </a:r>
                      <a:r>
                        <a:rPr lang="en-CA" sz="2000" b="1" dirty="0">
                          <a:solidFill>
                            <a:schemeClr val="tx1"/>
                          </a:solidFill>
                        </a:rPr>
                        <a:t>1k</a:t>
                      </a:r>
                    </a:p>
                  </a:txBody>
                  <a:tcPr anchor="ctr"/>
                </a:tc>
                <a:extLst>
                  <a:ext uri="{0D108BD9-81ED-4DB2-BD59-A6C34878D82A}">
                    <a16:rowId xmlns:a16="http://schemas.microsoft.com/office/drawing/2014/main" val="2218848982"/>
                  </a:ext>
                </a:extLst>
              </a:tr>
              <a:tr h="500185">
                <a:tc>
                  <a:txBody>
                    <a:bodyPr/>
                    <a:lstStyle/>
                    <a:p>
                      <a:pPr algn="l"/>
                      <a:r>
                        <a:rPr lang="en-CA" sz="2000" kern="1200" dirty="0">
                          <a:solidFill>
                            <a:schemeClr val="dk1"/>
                          </a:solidFill>
                          <a:latin typeface="+mn-lt"/>
                          <a:ea typeface="+mn-ea"/>
                          <a:cs typeface="+mn-cs"/>
                        </a:rPr>
                        <a:t>Fundraising (net)</a:t>
                      </a:r>
                    </a:p>
                  </a:txBody>
                  <a:tcPr anchor="ctr"/>
                </a:tc>
                <a:tc>
                  <a:txBody>
                    <a:bodyPr/>
                    <a:lstStyle/>
                    <a:p>
                      <a:pPr algn="ctr"/>
                      <a:r>
                        <a:rPr lang="en-CA" sz="2000" b="0" dirty="0"/>
                        <a:t>$14k</a:t>
                      </a:r>
                    </a:p>
                  </a:txBody>
                  <a:tcPr anchor="ctr"/>
                </a:tc>
                <a:tc>
                  <a:txBody>
                    <a:bodyPr/>
                    <a:lstStyle/>
                    <a:p>
                      <a:pPr algn="ctr"/>
                      <a:r>
                        <a:rPr lang="en-CA" sz="2000" b="0" dirty="0"/>
                        <a:t>$21k</a:t>
                      </a:r>
                    </a:p>
                  </a:txBody>
                  <a:tcPr anchor="ctr"/>
                </a:tc>
                <a:tc>
                  <a:txBody>
                    <a:bodyPr/>
                    <a:lstStyle/>
                    <a:p>
                      <a:pPr algn="ctr"/>
                      <a:r>
                        <a:rPr lang="en-CA" sz="2000" b="0" dirty="0"/>
                        <a:t>$20k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change in Reserves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($3k)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chemeClr val="tx1"/>
                          </a:solidFill>
                        </a:rPr>
                        <a:t>$11k</a:t>
                      </a:r>
                    </a:p>
                  </a:txBody>
                  <a:tcPr anchor="ctr"/>
                </a:tc>
                <a:tc>
                  <a:txBody>
                    <a:bodyPr/>
                    <a:lstStyle/>
                    <a:p>
                      <a:pPr algn="ctr"/>
                      <a:r>
                        <a:rPr lang="en-CA" sz="2000" b="1" dirty="0"/>
                        <a:t>$21k</a:t>
                      </a:r>
                    </a:p>
                  </a:txBody>
                  <a:tcPr anchor="ctr"/>
                </a:tc>
                <a:extLst>
                  <a:ext uri="{0D108BD9-81ED-4DB2-BD59-A6C34878D82A}">
                    <a16:rowId xmlns:a16="http://schemas.microsoft.com/office/drawing/2014/main" val="1082974530"/>
                  </a:ext>
                </a:extLst>
              </a:tr>
              <a:tr h="500185">
                <a:tc>
                  <a:txBody>
                    <a:bodyPr/>
                    <a:lstStyle/>
                    <a:p>
                      <a:pPr algn="l"/>
                      <a:r>
                        <a:rPr lang="en-US" sz="2000" b="1" dirty="0"/>
                        <a:t>Amortization</a:t>
                      </a:r>
                      <a:endParaRPr lang="en-CA" sz="2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($117k)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($106k)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($113k)</a:t>
                      </a:r>
                    </a:p>
                  </a:txBody>
                  <a:tcPr anchor="ctr"/>
                </a:tc>
                <a:extLst>
                  <a:ext uri="{0D108BD9-81ED-4DB2-BD59-A6C34878D82A}">
                    <a16:rowId xmlns:a16="http://schemas.microsoft.com/office/drawing/2014/main" val="4090745921"/>
                  </a:ext>
                </a:extLst>
              </a:tr>
              <a:tr h="500185">
                <a:tc>
                  <a:txBody>
                    <a:bodyPr/>
                    <a:lstStyle/>
                    <a:p>
                      <a:pPr algn="l"/>
                      <a:r>
                        <a:rPr lang="en-US" sz="2000" b="1" dirty="0"/>
                        <a:t>Gain/ Loss</a:t>
                      </a:r>
                      <a:endParaRPr lang="en-CA" sz="2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($120k)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($95k)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($92k)</a:t>
                      </a:r>
                    </a:p>
                  </a:txBody>
                  <a:tcPr anchor="ctr"/>
                </a:tc>
                <a:extLst>
                  <a:ext uri="{0D108BD9-81ED-4DB2-BD59-A6C34878D82A}">
                    <a16:rowId xmlns:a16="http://schemas.microsoft.com/office/drawing/2014/main" val="3533320541"/>
                  </a:ext>
                </a:extLst>
              </a:tr>
            </a:tbl>
          </a:graphicData>
        </a:graphic>
      </p:graphicFrame>
      <p:sp>
        <p:nvSpPr>
          <p:cNvPr id="5" name="TextBox 4">
            <a:extLst>
              <a:ext uri="{FF2B5EF4-FFF2-40B4-BE49-F238E27FC236}">
                <a16:creationId xmlns:a16="http://schemas.microsoft.com/office/drawing/2014/main" id="{F5F01F87-A9E4-52F0-1FE3-616EEFFDA5CC}"/>
              </a:ext>
            </a:extLst>
          </p:cNvPr>
          <p:cNvSpPr txBox="1"/>
          <p:nvPr/>
        </p:nvSpPr>
        <p:spPr>
          <a:xfrm>
            <a:off x="2224127" y="6504401"/>
            <a:ext cx="7091916" cy="369332"/>
          </a:xfrm>
          <a:prstGeom prst="rect">
            <a:avLst/>
          </a:prstGeom>
          <a:noFill/>
        </p:spPr>
        <p:txBody>
          <a:bodyPr wrap="square" rtlCol="0">
            <a:spAutoFit/>
          </a:bodyPr>
          <a:lstStyle/>
          <a:p>
            <a:pPr algn="ctr"/>
            <a:r>
              <a:rPr lang="en-US" i="1" dirty="0">
                <a:solidFill>
                  <a:srgbClr val="FF0000"/>
                </a:solidFill>
              </a:rPr>
              <a:t>Motion to approve budget</a:t>
            </a:r>
            <a:endParaRPr lang="en-US" dirty="0"/>
          </a:p>
        </p:txBody>
      </p:sp>
    </p:spTree>
    <p:extLst>
      <p:ext uri="{BB962C8B-B14F-4D97-AF65-F5344CB8AC3E}">
        <p14:creationId xmlns:p14="http://schemas.microsoft.com/office/powerpoint/2010/main" val="58765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Auditors for 2025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312521" y="853261"/>
            <a:ext cx="11360426" cy="4154984"/>
          </a:xfrm>
          <a:prstGeom prst="rect">
            <a:avLst/>
          </a:prstGeom>
          <a:noFill/>
        </p:spPr>
        <p:txBody>
          <a:bodyPr wrap="square">
            <a:spAutoFit/>
          </a:bodyPr>
          <a:lstStyle/>
          <a:p>
            <a:pPr lvl="1" algn="ctr"/>
            <a:endParaRPr lang="en-CA" sz="2800" dirty="0"/>
          </a:p>
          <a:p>
            <a:pPr lvl="1" algn="ctr"/>
            <a:r>
              <a:rPr lang="en-CA" sz="2800" dirty="0"/>
              <a:t>2025 Auditors</a:t>
            </a:r>
            <a:endParaRPr lang="en-CA" sz="1200" dirty="0"/>
          </a:p>
          <a:p>
            <a:pPr marL="908050" lvl="3"/>
            <a:endParaRPr lang="en-CA" sz="2400" i="1" dirty="0"/>
          </a:p>
          <a:p>
            <a:pPr marL="0" lvl="1" indent="-6350" algn="ctr"/>
            <a:r>
              <a:rPr lang="en-CA" sz="2800" i="1" dirty="0">
                <a:solidFill>
                  <a:srgbClr val="0070C0"/>
                </a:solidFill>
              </a:rPr>
              <a:t>Tom Harrison was appointed at the 2025 AGM</a:t>
            </a:r>
          </a:p>
          <a:p>
            <a:pPr marL="0" lvl="1" indent="-6350" algn="ctr"/>
            <a:endParaRPr lang="en-CA" sz="2800" i="1" dirty="0">
              <a:solidFill>
                <a:srgbClr val="0070C0"/>
              </a:solidFill>
            </a:endParaRPr>
          </a:p>
          <a:p>
            <a:pPr marL="0" lvl="1" indent="-6350" algn="ctr"/>
            <a:r>
              <a:rPr lang="en-CA" sz="2800" i="1" dirty="0">
                <a:solidFill>
                  <a:srgbClr val="0070C0"/>
                </a:solidFill>
              </a:rPr>
              <a:t>John Engel was appointed at the 2025 AGM</a:t>
            </a:r>
            <a:br>
              <a:rPr lang="en-CA" sz="2800" i="1" dirty="0">
                <a:solidFill>
                  <a:srgbClr val="0070C0"/>
                </a:solidFill>
              </a:rPr>
            </a:br>
            <a:r>
              <a:rPr lang="en-CA" sz="2800" i="1" dirty="0">
                <a:solidFill>
                  <a:srgbClr val="0070C0"/>
                </a:solidFill>
              </a:rPr>
              <a:t> </a:t>
            </a:r>
          </a:p>
          <a:p>
            <a:pPr marL="0" lvl="1" indent="-6350" algn="ctr"/>
            <a:br>
              <a:rPr lang="en-CA" sz="2400" i="1" dirty="0"/>
            </a:br>
            <a:br>
              <a:rPr lang="en-CA" sz="2400" i="1" dirty="0"/>
            </a:br>
            <a:endParaRPr lang="en-CA" sz="24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15</a:t>
            </a:fld>
            <a:endParaRPr lang="en-CA" dirty="0"/>
          </a:p>
        </p:txBody>
      </p:sp>
    </p:spTree>
    <p:extLst>
      <p:ext uri="{BB962C8B-B14F-4D97-AF65-F5344CB8AC3E}">
        <p14:creationId xmlns:p14="http://schemas.microsoft.com/office/powerpoint/2010/main" val="278724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5278-AD33-F883-2E49-3E8FF91AC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39DB-376D-8D1E-4D3E-5C30849535A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2025 Updates – Fundraising Efforts (Lynda)</a:t>
            </a:r>
          </a:p>
        </p:txBody>
      </p:sp>
      <p:sp>
        <p:nvSpPr>
          <p:cNvPr id="3" name="Slide Number Placeholder 2">
            <a:extLst>
              <a:ext uri="{FF2B5EF4-FFF2-40B4-BE49-F238E27FC236}">
                <a16:creationId xmlns:a16="http://schemas.microsoft.com/office/drawing/2014/main" id="{9BEA916B-70CB-AD59-16A1-311AE0289409}"/>
              </a:ext>
            </a:extLst>
          </p:cNvPr>
          <p:cNvSpPr>
            <a:spLocks noGrp="1"/>
          </p:cNvSpPr>
          <p:nvPr>
            <p:ph type="sldNum" sz="quarter" idx="12"/>
          </p:nvPr>
        </p:nvSpPr>
        <p:spPr/>
        <p:txBody>
          <a:bodyPr/>
          <a:lstStyle/>
          <a:p>
            <a:fld id="{FAB69B05-8098-4314-A6E1-272A1D49D671}" type="slidenum">
              <a:rPr lang="en-CA" smtClean="0"/>
              <a:t>16</a:t>
            </a:fld>
            <a:endParaRPr lang="en-CA"/>
          </a:p>
        </p:txBody>
      </p:sp>
      <p:sp>
        <p:nvSpPr>
          <p:cNvPr id="7" name="TextBox 6">
            <a:extLst>
              <a:ext uri="{FF2B5EF4-FFF2-40B4-BE49-F238E27FC236}">
                <a16:creationId xmlns:a16="http://schemas.microsoft.com/office/drawing/2014/main" id="{13DFB090-20EE-4104-8922-592E15E71C56}"/>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1D094725-10E1-CEA9-52BA-E7EAEF3D6C36}"/>
              </a:ext>
            </a:extLst>
          </p:cNvPr>
          <p:cNvSpPr txBox="1"/>
          <p:nvPr/>
        </p:nvSpPr>
        <p:spPr>
          <a:xfrm>
            <a:off x="7030297" y="2796001"/>
            <a:ext cx="513802" cy="2554545"/>
          </a:xfrm>
          <a:prstGeom prst="rect">
            <a:avLst/>
          </a:prstGeom>
          <a:noFill/>
        </p:spPr>
        <p:txBody>
          <a:bodyPr wrap="square" rtlCol="0">
            <a:spAutoFit/>
          </a:bodyPr>
          <a:lstStyle/>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p:txBody>
      </p:sp>
      <p:pic>
        <p:nvPicPr>
          <p:cNvPr id="1030" name="Picture 6" descr="Fundraising Clipart - Gray Elementary">
            <a:extLst>
              <a:ext uri="{FF2B5EF4-FFF2-40B4-BE49-F238E27FC236}">
                <a16:creationId xmlns:a16="http://schemas.microsoft.com/office/drawing/2014/main" id="{549AFB45-8BE3-2357-C608-7CF68EE6C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613" y="2699365"/>
            <a:ext cx="2438400" cy="1876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25D9EAC-211D-3EA3-6F00-03B7AEAA1CF4}"/>
              </a:ext>
            </a:extLst>
          </p:cNvPr>
          <p:cNvGraphicFramePr>
            <a:graphicFrameLocks noGrp="1"/>
          </p:cNvGraphicFramePr>
          <p:nvPr>
            <p:extLst>
              <p:ext uri="{D42A27DB-BD31-4B8C-83A1-F6EECF244321}">
                <p14:modId xmlns:p14="http://schemas.microsoft.com/office/powerpoint/2010/main" val="996756623"/>
              </p:ext>
            </p:extLst>
          </p:nvPr>
        </p:nvGraphicFramePr>
        <p:xfrm>
          <a:off x="1358614" y="1379806"/>
          <a:ext cx="8127999" cy="4822692"/>
        </p:xfrm>
        <a:graphic>
          <a:graphicData uri="http://schemas.openxmlformats.org/drawingml/2006/table">
            <a:tbl>
              <a:tblPr firstRow="1" bandRow="1">
                <a:tableStyleId>{5C22544A-7EE6-4342-B048-85BDC9FD1C3A}</a:tableStyleId>
              </a:tblPr>
              <a:tblGrid>
                <a:gridCol w="3027939">
                  <a:extLst>
                    <a:ext uri="{9D8B030D-6E8A-4147-A177-3AD203B41FA5}">
                      <a16:colId xmlns:a16="http://schemas.microsoft.com/office/drawing/2014/main" val="4163487166"/>
                    </a:ext>
                  </a:extLst>
                </a:gridCol>
                <a:gridCol w="1355075">
                  <a:extLst>
                    <a:ext uri="{9D8B030D-6E8A-4147-A177-3AD203B41FA5}">
                      <a16:colId xmlns:a16="http://schemas.microsoft.com/office/drawing/2014/main" val="3955058432"/>
                    </a:ext>
                  </a:extLst>
                </a:gridCol>
                <a:gridCol w="3744985">
                  <a:extLst>
                    <a:ext uri="{9D8B030D-6E8A-4147-A177-3AD203B41FA5}">
                      <a16:colId xmlns:a16="http://schemas.microsoft.com/office/drawing/2014/main" val="990502295"/>
                    </a:ext>
                  </a:extLst>
                </a:gridCol>
              </a:tblGrid>
              <a:tr h="668692">
                <a:tc gridSpan="3">
                  <a:txBody>
                    <a:bodyPr/>
                    <a:lstStyle/>
                    <a:p>
                      <a:r>
                        <a:rPr lang="en-US" dirty="0"/>
                        <a:t>Off-Season Fundraising Initiatives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97343179"/>
                  </a:ext>
                </a:extLst>
              </a:tr>
              <a:tr h="519250">
                <a:tc>
                  <a:txBody>
                    <a:bodyPr/>
                    <a:lstStyle/>
                    <a:p>
                      <a:r>
                        <a:rPr lang="en-US" b="0" dirty="0"/>
                        <a:t>Online Auction</a:t>
                      </a:r>
                    </a:p>
                  </a:txBody>
                  <a:tcPr anchor="ctr"/>
                </a:tc>
                <a:tc>
                  <a:txBody>
                    <a:bodyPr/>
                    <a:lstStyle/>
                    <a:p>
                      <a:r>
                        <a:rPr lang="en-US" dirty="0"/>
                        <a:t>$4101.00</a:t>
                      </a:r>
                    </a:p>
                  </a:txBody>
                  <a:tcPr anchor="ctr"/>
                </a:tc>
                <a:tc>
                  <a:txBody>
                    <a:bodyPr/>
                    <a:lstStyle/>
                    <a:p>
                      <a:r>
                        <a:rPr lang="en-US" dirty="0"/>
                        <a:t>Target was $3,500</a:t>
                      </a:r>
                    </a:p>
                  </a:txBody>
                  <a:tcPr anchor="ctr"/>
                </a:tc>
                <a:extLst>
                  <a:ext uri="{0D108BD9-81ED-4DB2-BD59-A6C34878D82A}">
                    <a16:rowId xmlns:a16="http://schemas.microsoft.com/office/drawing/2014/main" val="2494514510"/>
                  </a:ext>
                </a:extLst>
              </a:tr>
              <a:tr h="519250">
                <a:tc>
                  <a:txBody>
                    <a:bodyPr/>
                    <a:lstStyle/>
                    <a:p>
                      <a:pPr algn="l"/>
                      <a:r>
                        <a:rPr lang="en-US" dirty="0"/>
                        <a:t>Oil Kings Game (March 9)</a:t>
                      </a:r>
                    </a:p>
                  </a:txBody>
                  <a:tcPr anchor="ctr"/>
                </a:tc>
                <a:tc>
                  <a:txBody>
                    <a:bodyPr/>
                    <a:lstStyle/>
                    <a:p>
                      <a:r>
                        <a:rPr lang="en-US" dirty="0"/>
                        <a:t> $338.00</a:t>
                      </a:r>
                    </a:p>
                  </a:txBody>
                  <a:tcPr anchor="ctr"/>
                </a:tc>
                <a:tc>
                  <a:txBody>
                    <a:bodyPr/>
                    <a:lstStyle/>
                    <a:p>
                      <a:r>
                        <a:rPr lang="en-US" dirty="0"/>
                        <a:t>All 200 Vouchers sold</a:t>
                      </a:r>
                    </a:p>
                  </a:txBody>
                  <a:tcPr anchor="ctr"/>
                </a:tc>
                <a:extLst>
                  <a:ext uri="{0D108BD9-81ED-4DB2-BD59-A6C34878D82A}">
                    <a16:rowId xmlns:a16="http://schemas.microsoft.com/office/drawing/2014/main" val="3427377949"/>
                  </a:ext>
                </a:extLst>
              </a:tr>
              <a:tr h="519250">
                <a:tc>
                  <a:txBody>
                    <a:bodyPr/>
                    <a:lstStyle/>
                    <a:p>
                      <a:pPr algn="l"/>
                      <a:r>
                        <a:rPr lang="en-US" dirty="0"/>
                        <a:t>Chuck a Puck (Nov)</a:t>
                      </a:r>
                    </a:p>
                  </a:txBody>
                  <a:tcPr anchor="ctr"/>
                </a:tc>
                <a:tc>
                  <a:txBody>
                    <a:bodyPr/>
                    <a:lstStyle/>
                    <a:p>
                      <a:r>
                        <a:rPr lang="en-US" dirty="0"/>
                        <a:t> $1347.50</a:t>
                      </a:r>
                    </a:p>
                  </a:txBody>
                  <a:tcPr anchor="ctr"/>
                </a:tc>
                <a:tc>
                  <a:txBody>
                    <a:bodyPr/>
                    <a:lstStyle/>
                    <a:p>
                      <a:endParaRPr lang="en-US" dirty="0"/>
                    </a:p>
                  </a:txBody>
                  <a:tcPr anchor="ctr"/>
                </a:tc>
                <a:extLst>
                  <a:ext uri="{0D108BD9-81ED-4DB2-BD59-A6C34878D82A}">
                    <a16:rowId xmlns:a16="http://schemas.microsoft.com/office/drawing/2014/main" val="1949689211"/>
                  </a:ext>
                </a:extLst>
              </a:tr>
              <a:tr h="519250">
                <a:tc>
                  <a:txBody>
                    <a:bodyPr/>
                    <a:lstStyle/>
                    <a:p>
                      <a:pPr algn="l"/>
                      <a:r>
                        <a:rPr lang="en-US" b="0" dirty="0"/>
                        <a:t>Chuck a Puck (Mar)</a:t>
                      </a:r>
                    </a:p>
                  </a:txBody>
                  <a:tcPr anchor="ctr"/>
                </a:tc>
                <a:tc>
                  <a:txBody>
                    <a:bodyPr/>
                    <a:lstStyle/>
                    <a:p>
                      <a:r>
                        <a:rPr lang="en-US" b="0" dirty="0"/>
                        <a:t> $1720.00</a:t>
                      </a:r>
                    </a:p>
                  </a:txBody>
                  <a:tcPr anchor="ctr"/>
                </a:tc>
                <a:tc>
                  <a:txBody>
                    <a:bodyPr/>
                    <a:lstStyle/>
                    <a:p>
                      <a:endParaRPr lang="en-US" dirty="0"/>
                    </a:p>
                  </a:txBody>
                  <a:tcPr anchor="ctr"/>
                </a:tc>
                <a:extLst>
                  <a:ext uri="{0D108BD9-81ED-4DB2-BD59-A6C34878D82A}">
                    <a16:rowId xmlns:a16="http://schemas.microsoft.com/office/drawing/2014/main" val="2510188644"/>
                  </a:ext>
                </a:extLst>
              </a:tr>
              <a:tr h="519250">
                <a:tc>
                  <a:txBody>
                    <a:bodyPr/>
                    <a:lstStyle/>
                    <a:p>
                      <a:pPr algn="l"/>
                      <a:endParaRPr lang="en-US" b="1" dirty="0"/>
                    </a:p>
                  </a:txBody>
                  <a:tcPr anchor="ctr"/>
                </a:tc>
                <a:tc>
                  <a:txBody>
                    <a:bodyPr/>
                    <a:lstStyle/>
                    <a:p>
                      <a:r>
                        <a:rPr lang="en-US" b="1" dirty="0"/>
                        <a:t> </a:t>
                      </a:r>
                    </a:p>
                  </a:txBody>
                  <a:tcPr anchor="ctr"/>
                </a:tc>
                <a:tc>
                  <a:txBody>
                    <a:bodyPr/>
                    <a:lstStyle/>
                    <a:p>
                      <a:endParaRPr lang="en-US" dirty="0"/>
                    </a:p>
                  </a:txBody>
                  <a:tcPr anchor="ctr"/>
                </a:tc>
                <a:extLst>
                  <a:ext uri="{0D108BD9-81ED-4DB2-BD59-A6C34878D82A}">
                    <a16:rowId xmlns:a16="http://schemas.microsoft.com/office/drawing/2014/main" val="2802040670"/>
                  </a:ext>
                </a:extLst>
              </a:tr>
              <a:tr h="519250">
                <a:tc>
                  <a:txBody>
                    <a:bodyPr/>
                    <a:lstStyle/>
                    <a:p>
                      <a:pPr algn="l"/>
                      <a:endParaRPr lang="en-US" b="1" dirty="0"/>
                    </a:p>
                  </a:txBody>
                  <a:tcPr anchor="ctr"/>
                </a:tc>
                <a:tc>
                  <a:txBody>
                    <a:bodyPr/>
                    <a:lstStyle/>
                    <a:p>
                      <a:r>
                        <a:rPr lang="en-US" b="1" dirty="0"/>
                        <a:t> </a:t>
                      </a:r>
                    </a:p>
                  </a:txBody>
                  <a:tcPr anchor="ctr"/>
                </a:tc>
                <a:tc>
                  <a:txBody>
                    <a:bodyPr/>
                    <a:lstStyle/>
                    <a:p>
                      <a:endParaRPr lang="en-US" dirty="0"/>
                    </a:p>
                  </a:txBody>
                  <a:tcPr anchor="ctr"/>
                </a:tc>
                <a:extLst>
                  <a:ext uri="{0D108BD9-81ED-4DB2-BD59-A6C34878D82A}">
                    <a16:rowId xmlns:a16="http://schemas.microsoft.com/office/drawing/2014/main" val="2542486460"/>
                  </a:ext>
                </a:extLst>
              </a:tr>
              <a:tr h="519250">
                <a:tc>
                  <a:txBody>
                    <a:bodyPr/>
                    <a:lstStyle/>
                    <a:p>
                      <a:pPr algn="l"/>
                      <a:endParaRPr lang="en-US" b="1" dirty="0"/>
                    </a:p>
                  </a:txBody>
                  <a:tcPr anchor="ctr"/>
                </a:tc>
                <a:tc>
                  <a:txBody>
                    <a:bodyPr/>
                    <a:lstStyle/>
                    <a:p>
                      <a:r>
                        <a:rPr lang="en-US" b="1" dirty="0"/>
                        <a:t> </a:t>
                      </a:r>
                    </a:p>
                  </a:txBody>
                  <a:tcPr anchor="ctr"/>
                </a:tc>
                <a:tc>
                  <a:txBody>
                    <a:bodyPr/>
                    <a:lstStyle/>
                    <a:p>
                      <a:endParaRPr lang="en-US" dirty="0"/>
                    </a:p>
                  </a:txBody>
                  <a:tcPr anchor="ctr"/>
                </a:tc>
                <a:extLst>
                  <a:ext uri="{0D108BD9-81ED-4DB2-BD59-A6C34878D82A}">
                    <a16:rowId xmlns:a16="http://schemas.microsoft.com/office/drawing/2014/main" val="287359168"/>
                  </a:ext>
                </a:extLst>
              </a:tr>
              <a:tr h="519250">
                <a:tc>
                  <a:txBody>
                    <a:bodyPr/>
                    <a:lstStyle/>
                    <a:p>
                      <a:pPr algn="r"/>
                      <a:r>
                        <a:rPr lang="en-US" b="1" dirty="0"/>
                        <a:t>GRAND TOTAL</a:t>
                      </a:r>
                    </a:p>
                  </a:txBody>
                  <a:tcPr anchor="ctr"/>
                </a:tc>
                <a:tc>
                  <a:txBody>
                    <a:bodyPr/>
                    <a:lstStyle/>
                    <a:p>
                      <a:r>
                        <a:rPr lang="en-US" b="1" dirty="0"/>
                        <a:t>$7506.50</a:t>
                      </a:r>
                    </a:p>
                  </a:txBody>
                  <a:tcPr anchor="ctr"/>
                </a:tc>
                <a:tc>
                  <a:txBody>
                    <a:bodyPr/>
                    <a:lstStyle/>
                    <a:p>
                      <a:endParaRPr lang="en-US" dirty="0"/>
                    </a:p>
                  </a:txBody>
                  <a:tcPr/>
                </a:tc>
                <a:extLst>
                  <a:ext uri="{0D108BD9-81ED-4DB2-BD59-A6C34878D82A}">
                    <a16:rowId xmlns:a16="http://schemas.microsoft.com/office/drawing/2014/main" val="2087954015"/>
                  </a:ext>
                </a:extLst>
              </a:tr>
            </a:tbl>
          </a:graphicData>
        </a:graphic>
      </p:graphicFrame>
    </p:spTree>
    <p:extLst>
      <p:ext uri="{BB962C8B-B14F-4D97-AF65-F5344CB8AC3E}">
        <p14:creationId xmlns:p14="http://schemas.microsoft.com/office/powerpoint/2010/main" val="113046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583894" y="305421"/>
            <a:ext cx="11049917" cy="628048"/>
          </a:xfrm>
          <a:solidFill>
            <a:schemeClr val="accent6">
              <a:lumMod val="60000"/>
              <a:lumOff val="40000"/>
            </a:schemeClr>
          </a:solidFill>
        </p:spPr>
        <p:txBody>
          <a:bodyPr>
            <a:normAutofit fontScale="90000"/>
          </a:bodyPr>
          <a:lstStyle/>
          <a:p>
            <a:pPr algn="ctr"/>
            <a:r>
              <a:rPr lang="en-CA" dirty="0"/>
              <a:t>Fundraising (Lynda)</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17</a:t>
            </a:fld>
            <a:endParaRPr lang="en-CA" dirty="0"/>
          </a:p>
        </p:txBody>
      </p:sp>
      <p:sp>
        <p:nvSpPr>
          <p:cNvPr id="7" name="TextBox 6">
            <a:extLst>
              <a:ext uri="{FF2B5EF4-FFF2-40B4-BE49-F238E27FC236}">
                <a16:creationId xmlns:a16="http://schemas.microsoft.com/office/drawing/2014/main" id="{6EC4243A-D1B1-4267-BE78-8B21F0F4D545}"/>
              </a:ext>
            </a:extLst>
          </p:cNvPr>
          <p:cNvSpPr txBox="1"/>
          <p:nvPr/>
        </p:nvSpPr>
        <p:spPr>
          <a:xfrm>
            <a:off x="558190" y="1016942"/>
            <a:ext cx="6887156" cy="5016758"/>
          </a:xfrm>
          <a:prstGeom prst="rect">
            <a:avLst/>
          </a:prstGeom>
          <a:noFill/>
        </p:spPr>
        <p:txBody>
          <a:bodyPr wrap="square">
            <a:spAutoFit/>
          </a:bodyPr>
          <a:lstStyle/>
          <a:p>
            <a:pPr algn="ctr"/>
            <a:r>
              <a:rPr lang="en-CA" sz="2400" b="1" dirty="0">
                <a:effectLst/>
              </a:rPr>
              <a:t>SAMSPA Fundraising Tournament</a:t>
            </a:r>
            <a:br>
              <a:rPr lang="en-CA" sz="2400" b="1" dirty="0">
                <a:effectLst/>
              </a:rPr>
            </a:br>
            <a:r>
              <a:rPr lang="en-CA" sz="1600" dirty="0">
                <a:effectLst/>
              </a:rPr>
              <a:t>presented by </a:t>
            </a:r>
            <a:r>
              <a:rPr lang="en-CA" sz="2400" b="1" dirty="0">
                <a:solidFill>
                  <a:srgbClr val="00B050"/>
                </a:solidFill>
                <a:effectLst/>
              </a:rPr>
              <a:t>ALLEY KAT BREWING CO</a:t>
            </a:r>
          </a:p>
          <a:p>
            <a:pPr algn="ctr"/>
            <a:r>
              <a:rPr lang="en-CA" sz="2400" dirty="0">
                <a:solidFill>
                  <a:srgbClr val="FF0000"/>
                </a:solidFill>
                <a:effectLst/>
              </a:rPr>
              <a:t>July 18th-20th</a:t>
            </a:r>
          </a:p>
          <a:p>
            <a:pPr marL="342900" indent="-342900">
              <a:buFont typeface="Arial" panose="020B0604020202020204" pitchFamily="34" charset="0"/>
              <a:buChar char="•"/>
            </a:pPr>
            <a:endParaRPr lang="en-CA" sz="800" dirty="0">
              <a:effectLst/>
            </a:endParaRPr>
          </a:p>
          <a:p>
            <a:pPr marL="342900" indent="-342900">
              <a:buFont typeface="Arial" panose="020B0604020202020204" pitchFamily="34" charset="0"/>
              <a:buChar char="•"/>
            </a:pPr>
            <a:r>
              <a:rPr lang="en-CA" sz="2000" dirty="0">
                <a:effectLst/>
              </a:rPr>
              <a:t>Supports our facility helps keep our fees down</a:t>
            </a:r>
          </a:p>
          <a:p>
            <a:pPr marL="342900" indent="-342900">
              <a:buFont typeface="Arial" panose="020B0604020202020204" pitchFamily="34" charset="0"/>
              <a:buChar char="•"/>
            </a:pPr>
            <a:r>
              <a:rPr lang="en-CA" sz="2000" dirty="0"/>
              <a:t>Mixed Tournament (6-4-EH) – 5 Games Min</a:t>
            </a:r>
            <a:endParaRPr lang="en-CA" sz="2000" dirty="0">
              <a:effectLst/>
            </a:endParaRPr>
          </a:p>
          <a:p>
            <a:pPr marL="342900" indent="-342900">
              <a:buFont typeface="Arial" panose="020B0604020202020204" pitchFamily="34" charset="0"/>
              <a:buChar char="•"/>
            </a:pPr>
            <a:r>
              <a:rPr lang="en-CA" sz="2000" dirty="0">
                <a:effectLst/>
              </a:rPr>
              <a:t>Currently </a:t>
            </a:r>
            <a:r>
              <a:rPr lang="en-CA" sz="2000" dirty="0"/>
              <a:t>we </a:t>
            </a:r>
            <a:r>
              <a:rPr lang="en-CA" sz="2000" dirty="0">
                <a:effectLst/>
              </a:rPr>
              <a:t>have 18 teams, 2 pending, looking for 4-6 more</a:t>
            </a:r>
          </a:p>
          <a:p>
            <a:pPr marL="342900" indent="-342900">
              <a:buFont typeface="Arial" panose="020B0604020202020204" pitchFamily="34" charset="0"/>
              <a:buChar char="•"/>
            </a:pPr>
            <a:r>
              <a:rPr lang="en-CA" sz="2000" dirty="0">
                <a:effectLst/>
              </a:rPr>
              <a:t>Please spread the word!</a:t>
            </a:r>
          </a:p>
          <a:p>
            <a:pPr marL="342900" indent="-342900">
              <a:buFont typeface="Arial" panose="020B0604020202020204" pitchFamily="34" charset="0"/>
              <a:buChar char="•"/>
            </a:pPr>
            <a:r>
              <a:rPr lang="en-CA" sz="2000" dirty="0">
                <a:effectLst/>
              </a:rPr>
              <a:t>Volunteers Needed! </a:t>
            </a:r>
          </a:p>
          <a:p>
            <a:pPr marL="800100" lvl="1" indent="-342900">
              <a:buFont typeface="Arial" panose="020B0604020202020204" pitchFamily="34" charset="0"/>
              <a:buChar char="•"/>
            </a:pPr>
            <a:r>
              <a:rPr lang="en-CA" sz="2000" dirty="0">
                <a:effectLst/>
              </a:rPr>
              <a:t>Registration table</a:t>
            </a:r>
          </a:p>
          <a:p>
            <a:pPr marL="800100" lvl="1" indent="-342900">
              <a:buFont typeface="Arial" panose="020B0604020202020204" pitchFamily="34" charset="0"/>
              <a:buChar char="•"/>
            </a:pPr>
            <a:r>
              <a:rPr lang="en-CA" sz="2000" dirty="0"/>
              <a:t>U</a:t>
            </a:r>
            <a:r>
              <a:rPr lang="en-CA" sz="2000" dirty="0">
                <a:effectLst/>
              </a:rPr>
              <a:t>mping </a:t>
            </a:r>
            <a:r>
              <a:rPr lang="en-CA" sz="2000" dirty="0"/>
              <a:t>for Fri/</a:t>
            </a:r>
            <a:r>
              <a:rPr lang="en-CA" sz="2000" dirty="0">
                <a:effectLst/>
              </a:rPr>
              <a:t>Sat games </a:t>
            </a:r>
          </a:p>
          <a:p>
            <a:pPr marL="800100" lvl="1" indent="-342900">
              <a:buFont typeface="Arial" panose="020B0604020202020204" pitchFamily="34" charset="0"/>
              <a:buChar char="•"/>
            </a:pPr>
            <a:r>
              <a:rPr lang="en-CA" sz="2000" dirty="0">
                <a:effectLst/>
              </a:rPr>
              <a:t>Batting cage supervisor </a:t>
            </a:r>
          </a:p>
          <a:p>
            <a:pPr marL="800100" lvl="1" indent="-342900">
              <a:buFont typeface="Arial" panose="020B0604020202020204" pitchFamily="34" charset="0"/>
              <a:buChar char="•"/>
            </a:pPr>
            <a:r>
              <a:rPr lang="en-CA" sz="2000" dirty="0"/>
              <a:t>S</a:t>
            </a:r>
            <a:r>
              <a:rPr lang="en-CA" sz="2000" dirty="0">
                <a:effectLst/>
              </a:rPr>
              <a:t>elling 50/50 tickets</a:t>
            </a:r>
          </a:p>
          <a:p>
            <a:pPr marL="342900" indent="-342900">
              <a:buFont typeface="Arial" panose="020B0604020202020204" pitchFamily="34" charset="0"/>
              <a:buChar char="•"/>
            </a:pPr>
            <a:r>
              <a:rPr lang="en-CA" sz="2000" dirty="0">
                <a:effectLst/>
              </a:rPr>
              <a:t>Looking for </a:t>
            </a:r>
            <a:r>
              <a:rPr lang="en-CA" sz="2000" b="1" dirty="0">
                <a:effectLst/>
              </a:rPr>
              <a:t>team prizes</a:t>
            </a:r>
            <a:r>
              <a:rPr lang="en-CA" sz="2000" dirty="0">
                <a:effectLst/>
              </a:rPr>
              <a:t>.</a:t>
            </a:r>
          </a:p>
          <a:p>
            <a:pPr marL="342900" indent="-342900">
              <a:buFont typeface="Arial" panose="020B0604020202020204" pitchFamily="34" charset="0"/>
              <a:buChar char="•"/>
            </a:pPr>
            <a:r>
              <a:rPr lang="en-CA" sz="2000" dirty="0">
                <a:effectLst/>
              </a:rPr>
              <a:t>If you can help, please contact Lynda at </a:t>
            </a:r>
            <a:r>
              <a:rPr lang="en-CA" sz="2000" dirty="0">
                <a:solidFill>
                  <a:srgbClr val="1155CC"/>
                </a:solidFill>
                <a:effectLst/>
                <a:hlinkClick r:id="rId3"/>
              </a:rPr>
              <a:t>admin@samspaslowpitch.com</a:t>
            </a:r>
            <a:r>
              <a:rPr lang="en-CA" sz="2000" dirty="0">
                <a:effectLst/>
              </a:rPr>
              <a:t> or 587.987.7454</a:t>
            </a:r>
            <a:endParaRPr lang="en-CA" sz="2000" dirty="0"/>
          </a:p>
        </p:txBody>
      </p:sp>
      <p:pic>
        <p:nvPicPr>
          <p:cNvPr id="1026" name="Picture 2">
            <a:extLst>
              <a:ext uri="{FF2B5EF4-FFF2-40B4-BE49-F238E27FC236}">
                <a16:creationId xmlns:a16="http://schemas.microsoft.com/office/drawing/2014/main" id="{130A1936-B627-D001-E72E-6BBE0F099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174" y="1219200"/>
            <a:ext cx="4082635" cy="548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6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CABC9A-0936-4376-91E9-875E61EE2C90}"/>
              </a:ext>
            </a:extLst>
          </p:cNvPr>
          <p:cNvSpPr/>
          <p:nvPr/>
        </p:nvSpPr>
        <p:spPr>
          <a:xfrm>
            <a:off x="1180504" y="2931997"/>
            <a:ext cx="9733302" cy="1261999"/>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 (Lynda)</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733302" cy="5370701"/>
          </a:xfrm>
          <a:prstGeom prst="rect">
            <a:avLst/>
          </a:prstGeom>
          <a:noFill/>
        </p:spPr>
        <p:txBody>
          <a:bodyPr wrap="square">
            <a:spAutoFit/>
          </a:bodyPr>
          <a:lstStyle/>
          <a:p>
            <a:r>
              <a:rPr lang="en-CA" sz="2400" b="1" i="0" u="none" strike="noStrike" baseline="0" dirty="0">
                <a:solidFill>
                  <a:srgbClr val="FF0000"/>
                </a:solidFill>
              </a:rPr>
              <a:t>Issue:</a:t>
            </a:r>
            <a:r>
              <a:rPr lang="en-CA" sz="2400" i="0" u="none" strike="noStrike" baseline="0" dirty="0">
                <a:solidFill>
                  <a:srgbClr val="FF0000"/>
                </a:solidFill>
              </a:rPr>
              <a:t>	</a:t>
            </a:r>
            <a:r>
              <a:rPr lang="en-CA" sz="2400" dirty="0"/>
              <a:t>- Lacking Director responsible for signboard sales</a:t>
            </a:r>
            <a:br>
              <a:rPr lang="en-CA" sz="2400" b="1" dirty="0"/>
            </a:br>
            <a:r>
              <a:rPr lang="en-CA" sz="2400" b="1" dirty="0"/>
              <a:t>		- </a:t>
            </a:r>
            <a:r>
              <a:rPr lang="en-CA" sz="2400" i="0" u="none" strike="noStrike" baseline="0" dirty="0"/>
              <a:t>Large supply of unallocated signboard space </a:t>
            </a:r>
            <a:endParaRPr lang="en-CA" sz="2400" b="1" dirty="0">
              <a:solidFill>
                <a:srgbClr val="FF0000"/>
              </a:solidFill>
            </a:endParaRPr>
          </a:p>
          <a:p>
            <a:r>
              <a:rPr lang="en-CA" sz="2400" b="1" i="0" u="none" strike="noStrike" baseline="0" dirty="0">
                <a:solidFill>
                  <a:srgbClr val="FF0000"/>
                </a:solidFill>
              </a:rPr>
              <a:t>		</a:t>
            </a:r>
            <a:endParaRPr lang="en-CA" sz="2400" i="0" u="none" strike="noStrike" baseline="0" dirty="0"/>
          </a:p>
          <a:p>
            <a:br>
              <a:rPr lang="en-CA" sz="1050" b="1" dirty="0">
                <a:solidFill>
                  <a:srgbClr val="FF0000"/>
                </a:solidFill>
              </a:rPr>
            </a:br>
            <a:r>
              <a:rPr lang="en-CA" sz="2400" b="1" dirty="0">
                <a:solidFill>
                  <a:srgbClr val="FF0000"/>
                </a:solidFill>
              </a:rPr>
              <a:t>Opportunity: </a:t>
            </a:r>
            <a:r>
              <a:rPr lang="en-CA" sz="2400" b="1" i="0" u="none" strike="noStrike" baseline="0" dirty="0">
                <a:solidFill>
                  <a:srgbClr val="FF0000"/>
                </a:solidFill>
              </a:rPr>
              <a:t>	</a:t>
            </a:r>
            <a:r>
              <a:rPr lang="en-CA" sz="2400" b="1" i="0" u="none" strike="noStrike" baseline="0" dirty="0"/>
              <a:t>- </a:t>
            </a:r>
            <a:r>
              <a:rPr lang="en-CA" sz="2400" i="0" u="none" strike="noStrike" baseline="0" dirty="0"/>
              <a:t>Encourage sales through </a:t>
            </a:r>
            <a:r>
              <a:rPr lang="en-CA" sz="2400" b="1" i="0" u="none" strike="noStrike" baseline="0" dirty="0"/>
              <a:t>higher incentives</a:t>
            </a:r>
            <a:br>
              <a:rPr lang="en-CA" sz="2400" b="1" i="0" u="none" strike="noStrike" baseline="0" dirty="0"/>
            </a:br>
            <a:endParaRPr lang="en-CA" sz="2400" b="1" i="0" u="none" strike="noStrike" baseline="0" dirty="0"/>
          </a:p>
          <a:p>
            <a:endParaRPr lang="en-CA" sz="1050" i="0" u="none" strike="noStrike" baseline="0" dirty="0"/>
          </a:p>
          <a:p>
            <a:pPr algn="ctr"/>
            <a:br>
              <a:rPr lang="en-CA" sz="1200" b="1" i="0" u="none" strike="noStrike" baseline="0" dirty="0">
                <a:solidFill>
                  <a:srgbClr val="0070C0"/>
                </a:solidFill>
              </a:rPr>
            </a:br>
            <a:r>
              <a:rPr lang="en-CA" sz="3200" b="1" i="0" u="none" strike="noStrike" baseline="0" dirty="0">
                <a:solidFill>
                  <a:srgbClr val="0070C0"/>
                </a:solidFill>
              </a:rPr>
              <a:t>50 / 50 split of net revenue after costs</a:t>
            </a:r>
          </a:p>
          <a:p>
            <a:pPr algn="ctr"/>
            <a:endParaRPr lang="en-CA" sz="3200" b="1" dirty="0">
              <a:solidFill>
                <a:srgbClr val="0070C0"/>
              </a:solidFill>
            </a:endParaRPr>
          </a:p>
          <a:p>
            <a:r>
              <a:rPr lang="en-CA" sz="2400" b="1" i="0" u="none" strike="noStrike" baseline="0" dirty="0"/>
              <a:t>Available to:</a:t>
            </a:r>
          </a:p>
          <a:p>
            <a:pPr marL="914400" lvl="1" indent="-457200">
              <a:buFont typeface="Arial" panose="020B0604020202020204" pitchFamily="34" charset="0"/>
              <a:buChar char="•"/>
            </a:pPr>
            <a:r>
              <a:rPr lang="en-CA" sz="2000" dirty="0"/>
              <a:t>SAMSPA Teams (Money in your Mitt Program)</a:t>
            </a:r>
          </a:p>
          <a:p>
            <a:pPr marL="914400" lvl="1" indent="-457200">
              <a:buFont typeface="Arial" panose="020B0604020202020204" pitchFamily="34" charset="0"/>
              <a:buChar char="•"/>
            </a:pPr>
            <a:r>
              <a:rPr lang="en-CA" sz="2000" i="0" u="none" strike="noStrike" baseline="0" dirty="0"/>
              <a:t>Local Community Groups</a:t>
            </a:r>
          </a:p>
          <a:p>
            <a:endParaRPr lang="en-CA" b="1" dirty="0"/>
          </a:p>
          <a:p>
            <a:r>
              <a:rPr lang="en-CA" sz="2400" b="1" dirty="0"/>
              <a:t>Applies to:</a:t>
            </a:r>
          </a:p>
          <a:p>
            <a:pPr marL="914400" lvl="1" indent="-457200">
              <a:buFont typeface="Arial" panose="020B0604020202020204" pitchFamily="34" charset="0"/>
              <a:buChar char="•"/>
            </a:pPr>
            <a:r>
              <a:rPr lang="en-CA" sz="2000" dirty="0"/>
              <a:t>Fence boards, bleacher signs, picnic tables and diamond naming rights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18</a:t>
            </a:fld>
            <a:endParaRPr lang="en-CA"/>
          </a:p>
        </p:txBody>
      </p:sp>
    </p:spTree>
    <p:extLst>
      <p:ext uri="{BB962C8B-B14F-4D97-AF65-F5344CB8AC3E}">
        <p14:creationId xmlns:p14="http://schemas.microsoft.com/office/powerpoint/2010/main" val="353065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731079" y="100444"/>
            <a:ext cx="10111175" cy="562597"/>
          </a:xfrm>
        </p:spPr>
        <p:txBody>
          <a:bodyPr vert="horz" lIns="91440" tIns="45720" rIns="91440" bIns="45720" rtlCol="0" anchor="ctr">
            <a:normAutofit fontScale="90000"/>
          </a:bodyPr>
          <a:lstStyle/>
          <a:p>
            <a:pPr algn="ctr"/>
            <a:r>
              <a:rPr lang="en-US" sz="4000" b="1" kern="1200" dirty="0">
                <a:latin typeface="+mj-lt"/>
                <a:ea typeface="+mj-ea"/>
                <a:cs typeface="+mj-cs"/>
              </a:rPr>
              <a:t>SAMSPA Diamond Naming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a:xfrm>
            <a:off x="8610600" y="6151806"/>
            <a:ext cx="2743200" cy="365125"/>
          </a:xfrm>
        </p:spPr>
        <p:txBody>
          <a:bodyPr vert="horz" lIns="91440" tIns="45720" rIns="91440" bIns="45720" rtlCol="0" anchor="ctr">
            <a:normAutofit/>
          </a:bodyPr>
          <a:lstStyle/>
          <a:p>
            <a:pPr>
              <a:spcAft>
                <a:spcPts val="600"/>
              </a:spcAft>
            </a:pPr>
            <a:fld id="{FAB69B05-8098-4314-A6E1-272A1D49D671}" type="slidenum">
              <a:rPr lang="en-US" smtClean="0"/>
              <a:pPr>
                <a:spcAft>
                  <a:spcPts val="600"/>
                </a:spcAft>
              </a:pPr>
              <a:t>19</a:t>
            </a:fld>
            <a:endParaRPr lang="en-US"/>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1184285"/>
            <a:ext cx="10510982" cy="461665"/>
          </a:xfrm>
          <a:prstGeom prst="rect">
            <a:avLst/>
          </a:prstGeom>
          <a:noFill/>
        </p:spPr>
        <p:txBody>
          <a:bodyPr wrap="square">
            <a:spAutoFit/>
          </a:bodyPr>
          <a:lstStyle/>
          <a:p>
            <a:endParaRPr lang="en-CA" sz="2400" dirty="0"/>
          </a:p>
        </p:txBody>
      </p:sp>
      <p:sp>
        <p:nvSpPr>
          <p:cNvPr id="4" name="AutoShape 4" descr="Play It Again Sports">
            <a:extLst>
              <a:ext uri="{FF2B5EF4-FFF2-40B4-BE49-F238E27FC236}">
                <a16:creationId xmlns:a16="http://schemas.microsoft.com/office/drawing/2014/main" id="{FFE3AB08-3CF7-49DC-A8E9-13E0F4E3534F}"/>
              </a:ext>
            </a:extLst>
          </p:cNvPr>
          <p:cNvSpPr>
            <a:spLocks noChangeAspect="1" noChangeArrowheads="1"/>
          </p:cNvSpPr>
          <p:nvPr/>
        </p:nvSpPr>
        <p:spPr bwMode="auto">
          <a:xfrm>
            <a:off x="5943600" y="3481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17" name="Group 16">
            <a:extLst>
              <a:ext uri="{FF2B5EF4-FFF2-40B4-BE49-F238E27FC236}">
                <a16:creationId xmlns:a16="http://schemas.microsoft.com/office/drawing/2014/main" id="{66D18BC7-246A-FE05-CCF6-C98640994AC0}"/>
              </a:ext>
            </a:extLst>
          </p:cNvPr>
          <p:cNvGrpSpPr/>
          <p:nvPr/>
        </p:nvGrpSpPr>
        <p:grpSpPr>
          <a:xfrm>
            <a:off x="614954" y="4195437"/>
            <a:ext cx="3617240" cy="2033226"/>
            <a:chOff x="7227629" y="4022986"/>
            <a:chExt cx="3617240" cy="2033226"/>
          </a:xfrm>
        </p:grpSpPr>
        <p:sp>
          <p:nvSpPr>
            <p:cNvPr id="15" name="Rectangle 14">
              <a:extLst>
                <a:ext uri="{FF2B5EF4-FFF2-40B4-BE49-F238E27FC236}">
                  <a16:creationId xmlns:a16="http://schemas.microsoft.com/office/drawing/2014/main" id="{90C1147C-A817-48C8-DFAC-FBBCA55023C6}"/>
                </a:ext>
              </a:extLst>
            </p:cNvPr>
            <p:cNvSpPr/>
            <p:nvPr/>
          </p:nvSpPr>
          <p:spPr>
            <a:xfrm>
              <a:off x="7227629" y="4022986"/>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85434962-30B3-47EE-ACEF-765B736C5D7A}"/>
                </a:ext>
              </a:extLst>
            </p:cNvPr>
            <p:cNvPicPr>
              <a:picLocks noChangeAspect="1"/>
            </p:cNvPicPr>
            <p:nvPr/>
          </p:nvPicPr>
          <p:blipFill>
            <a:blip r:embed="rId3"/>
            <a:stretch>
              <a:fillRect/>
            </a:stretch>
          </p:blipFill>
          <p:spPr>
            <a:xfrm>
              <a:off x="7276504" y="4778413"/>
              <a:ext cx="3565750" cy="522371"/>
            </a:xfrm>
            <a:prstGeom prst="rect">
              <a:avLst/>
            </a:prstGeom>
          </p:spPr>
        </p:pic>
      </p:grpSp>
      <p:pic>
        <p:nvPicPr>
          <p:cNvPr id="8" name="Picture 7" descr="Logo&#10;&#10;Description automatically generated">
            <a:extLst>
              <a:ext uri="{FF2B5EF4-FFF2-40B4-BE49-F238E27FC236}">
                <a16:creationId xmlns:a16="http://schemas.microsoft.com/office/drawing/2014/main" id="{D0D63467-1799-FC64-86BC-D8CE8305B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69" y="1266071"/>
            <a:ext cx="3614625" cy="2033227"/>
          </a:xfrm>
          <a:prstGeom prst="rect">
            <a:avLst/>
          </a:prstGeom>
          <a:solidFill>
            <a:schemeClr val="tx1"/>
          </a:solidFill>
        </p:spPr>
      </p:pic>
      <p:sp>
        <p:nvSpPr>
          <p:cNvPr id="14" name="Rectangle 13">
            <a:extLst>
              <a:ext uri="{FF2B5EF4-FFF2-40B4-BE49-F238E27FC236}">
                <a16:creationId xmlns:a16="http://schemas.microsoft.com/office/drawing/2014/main" id="{34343E7B-5608-D141-D9E1-5C7D091A288C}"/>
              </a:ext>
            </a:extLst>
          </p:cNvPr>
          <p:cNvSpPr/>
          <p:nvPr/>
        </p:nvSpPr>
        <p:spPr>
          <a:xfrm>
            <a:off x="7959806" y="4179395"/>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a:extLst>
              <a:ext uri="{FF2B5EF4-FFF2-40B4-BE49-F238E27FC236}">
                <a16:creationId xmlns:a16="http://schemas.microsoft.com/office/drawing/2014/main" id="{B3D7B8F2-3A9C-0ADE-9070-BC89904EAC54}"/>
              </a:ext>
            </a:extLst>
          </p:cNvPr>
          <p:cNvGrpSpPr/>
          <p:nvPr/>
        </p:nvGrpSpPr>
        <p:grpSpPr>
          <a:xfrm>
            <a:off x="7959806" y="1266071"/>
            <a:ext cx="3614625" cy="2033226"/>
            <a:chOff x="7538646" y="104565"/>
            <a:chExt cx="3614625" cy="2033226"/>
          </a:xfrm>
        </p:grpSpPr>
        <p:sp>
          <p:nvSpPr>
            <p:cNvPr id="11" name="Rectangle 10">
              <a:extLst>
                <a:ext uri="{FF2B5EF4-FFF2-40B4-BE49-F238E27FC236}">
                  <a16:creationId xmlns:a16="http://schemas.microsoft.com/office/drawing/2014/main" id="{E7A3D534-4007-AF8A-744F-2E309F22A44B}"/>
                </a:ext>
              </a:extLst>
            </p:cNvPr>
            <p:cNvSpPr/>
            <p:nvPr/>
          </p:nvSpPr>
          <p:spPr>
            <a:xfrm>
              <a:off x="7538646" y="104565"/>
              <a:ext cx="3614625" cy="2033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4D6FB314-058E-85E4-1C48-B58B1775F6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7321" y="541779"/>
              <a:ext cx="3053010" cy="1142499"/>
            </a:xfrm>
            <a:prstGeom prst="rect">
              <a:avLst/>
            </a:prstGeom>
          </p:spPr>
        </p:pic>
      </p:grpSp>
      <p:sp>
        <p:nvSpPr>
          <p:cNvPr id="18" name="Rectangle 17">
            <a:extLst>
              <a:ext uri="{FF2B5EF4-FFF2-40B4-BE49-F238E27FC236}">
                <a16:creationId xmlns:a16="http://schemas.microsoft.com/office/drawing/2014/main" id="{A6EF8DF9-DF77-0480-D3DC-416A7D13116A}"/>
              </a:ext>
            </a:extLst>
          </p:cNvPr>
          <p:cNvSpPr/>
          <p:nvPr/>
        </p:nvSpPr>
        <p:spPr>
          <a:xfrm>
            <a:off x="6783892" y="1765235"/>
            <a:ext cx="962123"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D1</a:t>
            </a:r>
          </a:p>
        </p:txBody>
      </p:sp>
      <p:sp>
        <p:nvSpPr>
          <p:cNvPr id="19" name="Rectangle 18">
            <a:extLst>
              <a:ext uri="{FF2B5EF4-FFF2-40B4-BE49-F238E27FC236}">
                <a16:creationId xmlns:a16="http://schemas.microsoft.com/office/drawing/2014/main" id="{90392E58-06B2-855C-7F06-9D2BEEA232D2}"/>
              </a:ext>
            </a:extLst>
          </p:cNvPr>
          <p:cNvSpPr/>
          <p:nvPr/>
        </p:nvSpPr>
        <p:spPr>
          <a:xfrm>
            <a:off x="4439025" y="1762407"/>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D2</a:t>
            </a:r>
          </a:p>
        </p:txBody>
      </p:sp>
      <p:sp>
        <p:nvSpPr>
          <p:cNvPr id="20" name="Rectangle 19">
            <a:extLst>
              <a:ext uri="{FF2B5EF4-FFF2-40B4-BE49-F238E27FC236}">
                <a16:creationId xmlns:a16="http://schemas.microsoft.com/office/drawing/2014/main" id="{9F0A3AA1-86E1-0451-1D5C-891961651AA6}"/>
              </a:ext>
            </a:extLst>
          </p:cNvPr>
          <p:cNvSpPr/>
          <p:nvPr/>
        </p:nvSpPr>
        <p:spPr>
          <a:xfrm>
            <a:off x="443902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D3</a:t>
            </a:r>
          </a:p>
        </p:txBody>
      </p:sp>
      <p:sp>
        <p:nvSpPr>
          <p:cNvPr id="21" name="Rectangle 20">
            <a:extLst>
              <a:ext uri="{FF2B5EF4-FFF2-40B4-BE49-F238E27FC236}">
                <a16:creationId xmlns:a16="http://schemas.microsoft.com/office/drawing/2014/main" id="{B75A3573-2EAF-BCC7-1922-9E8CDB109005}"/>
              </a:ext>
            </a:extLst>
          </p:cNvPr>
          <p:cNvSpPr/>
          <p:nvPr/>
        </p:nvSpPr>
        <p:spPr>
          <a:xfrm>
            <a:off x="679085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D4</a:t>
            </a:r>
          </a:p>
        </p:txBody>
      </p:sp>
      <p:sp>
        <p:nvSpPr>
          <p:cNvPr id="22" name="Title 1">
            <a:extLst>
              <a:ext uri="{FF2B5EF4-FFF2-40B4-BE49-F238E27FC236}">
                <a16:creationId xmlns:a16="http://schemas.microsoft.com/office/drawing/2014/main" id="{ED307135-D140-97FC-BFA5-4036EA7ACEB0}"/>
              </a:ext>
            </a:extLst>
          </p:cNvPr>
          <p:cNvSpPr txBox="1">
            <a:spLocks/>
          </p:cNvSpPr>
          <p:nvPr/>
        </p:nvSpPr>
        <p:spPr>
          <a:xfrm>
            <a:off x="1180504" y="141595"/>
            <a:ext cx="9624461" cy="62804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SAMSPA Diamond-Naming Sponsors</a:t>
            </a:r>
          </a:p>
        </p:txBody>
      </p:sp>
      <p:pic>
        <p:nvPicPr>
          <p:cNvPr id="1026" name="Picture 2" descr="All Choice Rentals">
            <a:extLst>
              <a:ext uri="{FF2B5EF4-FFF2-40B4-BE49-F238E27FC236}">
                <a16:creationId xmlns:a16="http://schemas.microsoft.com/office/drawing/2014/main" id="{C0D9B130-1B5A-CFDA-06B1-B25AD6D3C5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5221" y="4798511"/>
            <a:ext cx="3395368" cy="80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2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136525"/>
            <a:ext cx="10515600" cy="628048"/>
          </a:xfrm>
          <a:solidFill>
            <a:schemeClr val="accent6">
              <a:lumMod val="60000"/>
              <a:lumOff val="40000"/>
            </a:schemeClr>
          </a:solidFill>
        </p:spPr>
        <p:txBody>
          <a:bodyPr>
            <a:normAutofit fontScale="90000"/>
          </a:bodyPr>
          <a:lstStyle/>
          <a:p>
            <a:pPr algn="ctr"/>
            <a:r>
              <a:rPr lang="en-CA"/>
              <a:t>AGENDA</a:t>
            </a:r>
            <a:endParaRPr lang="en-CA" dirty="0"/>
          </a:p>
        </p:txBody>
      </p:sp>
      <p:sp>
        <p:nvSpPr>
          <p:cNvPr id="3" name="Slide Number Placeholder 2">
            <a:extLst>
              <a:ext uri="{FF2B5EF4-FFF2-40B4-BE49-F238E27FC236}">
                <a16:creationId xmlns:a16="http://schemas.microsoft.com/office/drawing/2014/main" id="{3C98759C-D9FD-4CAB-95B9-2991F6D648B3}"/>
              </a:ext>
            </a:extLst>
          </p:cNvPr>
          <p:cNvSpPr>
            <a:spLocks noGrp="1"/>
          </p:cNvSpPr>
          <p:nvPr>
            <p:ph type="sldNum" sz="quarter" idx="12"/>
          </p:nvPr>
        </p:nvSpPr>
        <p:spPr/>
        <p:txBody>
          <a:bodyPr/>
          <a:lstStyle/>
          <a:p>
            <a:fld id="{FAB69B05-8098-4314-A6E1-272A1D49D671}" type="slidenum">
              <a:rPr lang="en-CA" smtClean="0"/>
              <a:t>2</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1169043" y="781387"/>
            <a:ext cx="6655443" cy="5509200"/>
          </a:xfrm>
          <a:prstGeom prst="rect">
            <a:avLst/>
          </a:prstGeom>
          <a:noFill/>
        </p:spPr>
        <p:txBody>
          <a:bodyPr wrap="square" rtlCol="0">
            <a:spAutoFit/>
          </a:bodyPr>
          <a:lstStyle/>
          <a:p>
            <a:pPr marL="342900" indent="-342900">
              <a:buAutoNum type="arabicPeriod"/>
            </a:pPr>
            <a:r>
              <a:rPr lang="en-CA" sz="1600" dirty="0"/>
              <a:t>Quorum / Minutes (VOTE) / Agenda (VOTE)</a:t>
            </a:r>
          </a:p>
          <a:p>
            <a:pPr marL="342900" indent="-342900">
              <a:buAutoNum type="arabicPeriod"/>
            </a:pPr>
            <a:r>
              <a:rPr lang="en-CA" sz="1600" dirty="0"/>
              <a:t>Updates</a:t>
            </a:r>
          </a:p>
          <a:p>
            <a:pPr marL="800100" lvl="1" indent="-342900">
              <a:buFont typeface="Arial" panose="020B0604020202020204" pitchFamily="34" charset="0"/>
              <a:buChar char="•"/>
            </a:pPr>
            <a:r>
              <a:rPr lang="en-CA" sz="1600" dirty="0"/>
              <a:t>Board Member Portfolios</a:t>
            </a:r>
          </a:p>
          <a:p>
            <a:pPr marL="800100" lvl="1" indent="-342900">
              <a:buFont typeface="Arial" panose="020B0604020202020204" pitchFamily="34" charset="0"/>
              <a:buChar char="•"/>
            </a:pPr>
            <a:r>
              <a:rPr lang="en-CA" sz="1600" dirty="0"/>
              <a:t>League Updates</a:t>
            </a:r>
          </a:p>
          <a:p>
            <a:pPr marL="800100" lvl="1" indent="-342900">
              <a:buFont typeface="Arial" panose="020B0604020202020204" pitchFamily="34" charset="0"/>
              <a:buChar char="•"/>
            </a:pPr>
            <a:r>
              <a:rPr lang="en-CA" sz="1600" dirty="0"/>
              <a:t>Budget Presentation (VOTE)</a:t>
            </a:r>
          </a:p>
          <a:p>
            <a:pPr marL="800100" lvl="1" indent="-342900">
              <a:buFont typeface="Arial" panose="020B0604020202020204" pitchFamily="34" charset="0"/>
              <a:buChar char="•"/>
            </a:pPr>
            <a:r>
              <a:rPr lang="en-CA" sz="1600" dirty="0"/>
              <a:t>Fundraising Initiative</a:t>
            </a:r>
          </a:p>
          <a:p>
            <a:pPr marL="800100" lvl="1" indent="-342900">
              <a:buFont typeface="Arial" panose="020B0604020202020204" pitchFamily="34" charset="0"/>
              <a:buChar char="•"/>
            </a:pPr>
            <a:r>
              <a:rPr lang="en-CA" sz="1600" dirty="0"/>
              <a:t>Advertising Incentive Program </a:t>
            </a:r>
            <a:br>
              <a:rPr lang="en-CA" sz="1600" dirty="0"/>
            </a:br>
            <a:endParaRPr lang="en-CA" sz="1600" dirty="0"/>
          </a:p>
          <a:p>
            <a:pPr marL="342900" indent="-342900">
              <a:buAutoNum type="arabicPeriod"/>
            </a:pPr>
            <a:r>
              <a:rPr lang="en-CA" sz="1600" dirty="0"/>
              <a:t>Information Items</a:t>
            </a:r>
          </a:p>
          <a:p>
            <a:pPr marL="800100" lvl="1" indent="-342900">
              <a:buFont typeface="Arial" panose="020B0604020202020204" pitchFamily="34" charset="0"/>
              <a:buChar char="•"/>
            </a:pPr>
            <a:r>
              <a:rPr lang="en-CA" sz="1600" dirty="0"/>
              <a:t>Spring Work Bee</a:t>
            </a:r>
          </a:p>
          <a:p>
            <a:pPr marL="800100" lvl="1" indent="-342900">
              <a:buFont typeface="Arial" panose="020B0604020202020204" pitchFamily="34" charset="0"/>
              <a:buChar char="•"/>
            </a:pPr>
            <a:r>
              <a:rPr lang="en-CA" sz="1600" dirty="0"/>
              <a:t>Policy Review</a:t>
            </a:r>
          </a:p>
          <a:p>
            <a:pPr marL="800100" lvl="1" indent="-342900">
              <a:buFont typeface="Arial" panose="020B0604020202020204" pitchFamily="34" charset="0"/>
              <a:buChar char="•"/>
            </a:pPr>
            <a:r>
              <a:rPr lang="en-CA" sz="1600" dirty="0"/>
              <a:t>League Procedures</a:t>
            </a:r>
          </a:p>
          <a:p>
            <a:pPr marL="800100" lvl="1" indent="-342900">
              <a:buFont typeface="Arial" panose="020B0604020202020204" pitchFamily="34" charset="0"/>
              <a:buChar char="•"/>
            </a:pPr>
            <a:r>
              <a:rPr lang="en-CA" sz="1600" dirty="0"/>
              <a:t>League Communications, website, umpires, schedule</a:t>
            </a:r>
          </a:p>
          <a:p>
            <a:pPr marL="800100" lvl="1" indent="-342900">
              <a:buFont typeface="Arial" panose="020B0604020202020204" pitchFamily="34" charset="0"/>
              <a:buChar char="•"/>
            </a:pPr>
            <a:r>
              <a:rPr lang="en-CA" sz="1600" dirty="0"/>
              <a:t>Bat testing weekend / additional dates</a:t>
            </a:r>
          </a:p>
          <a:p>
            <a:pPr marL="800100" lvl="1" indent="-342900">
              <a:buFont typeface="Arial" panose="020B0604020202020204" pitchFamily="34" charset="0"/>
              <a:buChar char="•"/>
            </a:pPr>
            <a:r>
              <a:rPr lang="en-CA" sz="1600" dirty="0"/>
              <a:t>SAMSPA Rule book exceptions/updates</a:t>
            </a:r>
          </a:p>
          <a:p>
            <a:pPr marL="800100" lvl="1" indent="-342900">
              <a:buFont typeface="Arial" panose="020B0604020202020204" pitchFamily="34" charset="0"/>
              <a:buChar char="•"/>
            </a:pPr>
            <a:r>
              <a:rPr lang="en-CA" sz="1600" dirty="0"/>
              <a:t>1/1 count survey results</a:t>
            </a:r>
          </a:p>
          <a:p>
            <a:pPr marL="800100" lvl="1" indent="-342900">
              <a:buFont typeface="Arial" panose="020B0604020202020204" pitchFamily="34" charset="0"/>
              <a:buChar char="•"/>
            </a:pPr>
            <a:r>
              <a:rPr lang="en-CA" sz="1600" dirty="0"/>
              <a:t>Game ball distribution change</a:t>
            </a:r>
          </a:p>
          <a:p>
            <a:pPr marL="800100" lvl="1" indent="-342900">
              <a:buFont typeface="Arial" panose="020B0604020202020204" pitchFamily="34" charset="0"/>
              <a:buChar char="•"/>
            </a:pPr>
            <a:r>
              <a:rPr lang="en-CA" sz="1600" dirty="0"/>
              <a:t>SAMSPA Survey</a:t>
            </a:r>
          </a:p>
          <a:p>
            <a:pPr marL="800100" lvl="1" indent="-342900">
              <a:buFont typeface="Arial" panose="020B0604020202020204" pitchFamily="34" charset="0"/>
              <a:buChar char="•"/>
            </a:pPr>
            <a:r>
              <a:rPr lang="en-CA" sz="1600" dirty="0"/>
              <a:t>Divisional alignment</a:t>
            </a:r>
            <a:br>
              <a:rPr lang="en-CA" sz="1600" dirty="0"/>
            </a:br>
            <a:endParaRPr lang="en-CA" sz="1600" dirty="0"/>
          </a:p>
          <a:p>
            <a:pPr marL="342900" indent="-342900">
              <a:buFont typeface="+mj-lt"/>
              <a:buAutoNum type="arabicPeriod"/>
            </a:pPr>
            <a:r>
              <a:rPr lang="en-CA" sz="1600" dirty="0"/>
              <a:t>New Business</a:t>
            </a:r>
          </a:p>
          <a:p>
            <a:pPr marL="342900" indent="-342900">
              <a:buFont typeface="+mj-lt"/>
              <a:buAutoNum type="arabicPeriod"/>
            </a:pPr>
            <a:r>
              <a:rPr lang="en-CA" sz="1600" dirty="0"/>
              <a:t>Adjourn (VOTE)</a:t>
            </a:r>
          </a:p>
        </p:txBody>
      </p:sp>
      <p:sp>
        <p:nvSpPr>
          <p:cNvPr id="8" name="TextBox 7">
            <a:extLst>
              <a:ext uri="{FF2B5EF4-FFF2-40B4-BE49-F238E27FC236}">
                <a16:creationId xmlns:a16="http://schemas.microsoft.com/office/drawing/2014/main" id="{3D729847-F64D-41AF-9C65-9BE14BEC0594}"/>
              </a:ext>
            </a:extLst>
          </p:cNvPr>
          <p:cNvSpPr txBox="1"/>
          <p:nvPr/>
        </p:nvSpPr>
        <p:spPr>
          <a:xfrm>
            <a:off x="8075576" y="781387"/>
            <a:ext cx="3278224" cy="6063198"/>
          </a:xfrm>
          <a:prstGeom prst="rect">
            <a:avLst/>
          </a:prstGeom>
          <a:noFill/>
        </p:spPr>
        <p:txBody>
          <a:bodyPr wrap="square" rtlCol="0">
            <a:spAutoFit/>
          </a:bodyPr>
          <a:lstStyle/>
          <a:p>
            <a:r>
              <a:rPr lang="en-CA" sz="1600" i="1" dirty="0">
                <a:solidFill>
                  <a:srgbClr val="FF0000"/>
                </a:solidFill>
              </a:rPr>
              <a:t>Darren		10:05</a:t>
            </a:r>
          </a:p>
          <a:p>
            <a:br>
              <a:rPr lang="en-CA" sz="1600" i="1" dirty="0">
                <a:solidFill>
                  <a:srgbClr val="FF0000"/>
                </a:solidFill>
              </a:rPr>
            </a:br>
            <a:r>
              <a:rPr lang="en-CA" sz="1600" i="1" dirty="0">
                <a:solidFill>
                  <a:srgbClr val="FF0000"/>
                </a:solidFill>
              </a:rPr>
              <a:t>Kelly			10:10</a:t>
            </a:r>
          </a:p>
          <a:p>
            <a:r>
              <a:rPr lang="en-CA" sz="1600" i="1" dirty="0">
                <a:solidFill>
                  <a:srgbClr val="FF0000"/>
                </a:solidFill>
              </a:rPr>
              <a:t>Kelly			10:15		</a:t>
            </a:r>
          </a:p>
          <a:p>
            <a:pPr marL="0" lvl="1"/>
            <a:r>
              <a:rPr lang="en-CA" sz="1600" i="1" dirty="0">
                <a:solidFill>
                  <a:srgbClr val="FF0000"/>
                </a:solidFill>
              </a:rPr>
              <a:t>Brian			10:30</a:t>
            </a:r>
          </a:p>
          <a:p>
            <a:pPr marL="0" lvl="1"/>
            <a:r>
              <a:rPr lang="en-CA" sz="1600" i="1" dirty="0">
                <a:solidFill>
                  <a:srgbClr val="FF0000"/>
                </a:solidFill>
              </a:rPr>
              <a:t>Lynda		11:00</a:t>
            </a:r>
            <a:br>
              <a:rPr lang="en-CA" sz="1600" i="1" dirty="0">
                <a:solidFill>
                  <a:srgbClr val="FF0000"/>
                </a:solidFill>
              </a:rPr>
            </a:br>
            <a:r>
              <a:rPr lang="en-CA" sz="1600" i="1" dirty="0">
                <a:solidFill>
                  <a:srgbClr val="FF0000"/>
                </a:solidFill>
              </a:rPr>
              <a:t>Lynda		11:05</a:t>
            </a:r>
            <a:br>
              <a:rPr lang="en-CA" sz="1600" i="1" dirty="0">
                <a:solidFill>
                  <a:srgbClr val="FF0000"/>
                </a:solidFill>
              </a:rPr>
            </a:br>
            <a:r>
              <a:rPr lang="en-CA" sz="1600" i="1" dirty="0">
                <a:solidFill>
                  <a:srgbClr val="FF0000"/>
                </a:solidFill>
              </a:rPr>
              <a:t>		</a:t>
            </a:r>
            <a:br>
              <a:rPr lang="en-CA" sz="1600" i="1" dirty="0">
                <a:solidFill>
                  <a:srgbClr val="FF0000"/>
                </a:solidFill>
              </a:rPr>
            </a:br>
            <a:r>
              <a:rPr lang="en-CA" sz="1600" i="1" dirty="0">
                <a:solidFill>
                  <a:srgbClr val="FF0000"/>
                </a:solidFill>
              </a:rPr>
              <a:t>Kelly			11:10</a:t>
            </a:r>
          </a:p>
          <a:p>
            <a:br>
              <a:rPr lang="en-CA" sz="1600" i="1" dirty="0">
                <a:solidFill>
                  <a:srgbClr val="FF0000"/>
                </a:solidFill>
              </a:rPr>
            </a:br>
            <a:br>
              <a:rPr lang="en-CA" sz="1600" i="1" dirty="0">
                <a:solidFill>
                  <a:srgbClr val="FF0000"/>
                </a:solidFill>
              </a:rPr>
            </a:br>
            <a:endParaRPr lang="en-CA" sz="1600" i="1" dirty="0">
              <a:solidFill>
                <a:srgbClr val="FF0000"/>
              </a:solidFill>
            </a:endParaRPr>
          </a:p>
          <a:p>
            <a:endParaRPr lang="en-CA" sz="1600" i="1" dirty="0">
              <a:solidFill>
                <a:srgbClr val="FF0000"/>
              </a:solidFill>
            </a:endParaRPr>
          </a:p>
          <a:p>
            <a:endParaRPr lang="en-CA" sz="1600" i="1" dirty="0">
              <a:solidFill>
                <a:srgbClr val="FF0000"/>
              </a:solidFill>
            </a:endParaRPr>
          </a:p>
          <a:p>
            <a:endParaRPr lang="en-CA" sz="1600" i="1" dirty="0">
              <a:solidFill>
                <a:srgbClr val="FF0000"/>
              </a:solidFill>
            </a:endParaRPr>
          </a:p>
          <a:p>
            <a:r>
              <a:rPr lang="en-CA" sz="1600" i="1" dirty="0">
                <a:solidFill>
                  <a:srgbClr val="FF0000"/>
                </a:solidFill>
              </a:rPr>
              <a:t>			</a:t>
            </a:r>
          </a:p>
          <a:p>
            <a:endParaRPr lang="en-CA" sz="1600" i="1" dirty="0">
              <a:solidFill>
                <a:srgbClr val="FF0000"/>
              </a:solidFill>
            </a:endParaRPr>
          </a:p>
          <a:p>
            <a:r>
              <a:rPr lang="en-CA" sz="1600" i="1" dirty="0">
                <a:solidFill>
                  <a:srgbClr val="FF0000"/>
                </a:solidFill>
              </a:rPr>
              <a:t>Darren		11:30</a:t>
            </a:r>
          </a:p>
          <a:p>
            <a:r>
              <a:rPr lang="en-CA" sz="1600" i="1" dirty="0">
                <a:solidFill>
                  <a:srgbClr val="FF0000"/>
                </a:solidFill>
              </a:rPr>
              <a:t>Jesse/Bryan	11:35</a:t>
            </a:r>
          </a:p>
          <a:p>
            <a:endParaRPr lang="en-CA" sz="2000" i="1" dirty="0">
              <a:solidFill>
                <a:srgbClr val="FF0000"/>
              </a:solidFill>
            </a:endParaRPr>
          </a:p>
          <a:p>
            <a:r>
              <a:rPr lang="en-CA" sz="1600" i="1" dirty="0">
                <a:solidFill>
                  <a:srgbClr val="FF0000"/>
                </a:solidFill>
              </a:rPr>
              <a:t>Kelly			11:55</a:t>
            </a:r>
          </a:p>
          <a:p>
            <a:r>
              <a:rPr lang="en-CA" sz="1600" i="1" dirty="0">
                <a:solidFill>
                  <a:srgbClr val="FF0000"/>
                </a:solidFill>
              </a:rPr>
              <a:t>Kelly			12:00</a:t>
            </a:r>
            <a:r>
              <a:rPr lang="en-CA" sz="2000" i="1" dirty="0">
                <a:solidFill>
                  <a:srgbClr val="FF0000"/>
                </a:solidFill>
              </a:rPr>
              <a:t>		</a:t>
            </a:r>
          </a:p>
          <a:p>
            <a:endParaRPr lang="en-CA" sz="2400" i="1" dirty="0">
              <a:solidFill>
                <a:srgbClr val="FF0000"/>
              </a:solidFill>
            </a:endParaRPr>
          </a:p>
        </p:txBody>
      </p:sp>
    </p:spTree>
    <p:extLst>
      <p:ext uri="{BB962C8B-B14F-4D97-AF65-F5344CB8AC3E}">
        <p14:creationId xmlns:p14="http://schemas.microsoft.com/office/powerpoint/2010/main" val="412414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Signboard Sponsors (Review)</a:t>
            </a:r>
          </a:p>
        </p:txBody>
      </p:sp>
      <p:sp>
        <p:nvSpPr>
          <p:cNvPr id="7" name="TextBox 6">
            <a:extLst>
              <a:ext uri="{FF2B5EF4-FFF2-40B4-BE49-F238E27FC236}">
                <a16:creationId xmlns:a16="http://schemas.microsoft.com/office/drawing/2014/main" id="{6EC4243A-D1B1-4267-BE78-8B21F0F4D545}"/>
              </a:ext>
            </a:extLst>
          </p:cNvPr>
          <p:cNvSpPr txBox="1"/>
          <p:nvPr/>
        </p:nvSpPr>
        <p:spPr>
          <a:xfrm>
            <a:off x="326273" y="843005"/>
            <a:ext cx="2203374" cy="830997"/>
          </a:xfrm>
          <a:prstGeom prst="rect">
            <a:avLst/>
          </a:prstGeom>
          <a:noFill/>
        </p:spPr>
        <p:txBody>
          <a:bodyPr wrap="square">
            <a:spAutoFit/>
          </a:bodyPr>
          <a:lstStyle/>
          <a:p>
            <a:pPr algn="ctr"/>
            <a:r>
              <a:rPr lang="en-CA" sz="2400" dirty="0"/>
              <a:t>4-Fence Board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20</a:t>
            </a:fld>
            <a:endParaRPr lang="en-CA"/>
          </a:p>
        </p:txBody>
      </p:sp>
      <p:graphicFrame>
        <p:nvGraphicFramePr>
          <p:cNvPr id="5" name="Diagram 4">
            <a:extLst>
              <a:ext uri="{FF2B5EF4-FFF2-40B4-BE49-F238E27FC236}">
                <a16:creationId xmlns:a16="http://schemas.microsoft.com/office/drawing/2014/main" id="{B1691191-0657-463D-9761-74AC0F80EE21}"/>
              </a:ext>
            </a:extLst>
          </p:cNvPr>
          <p:cNvGraphicFramePr/>
          <p:nvPr/>
        </p:nvGraphicFramePr>
        <p:xfrm>
          <a:off x="326272" y="1674002"/>
          <a:ext cx="2394894" cy="511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5FE8EDB-C80D-4921-88ED-B51572E4B670}"/>
              </a:ext>
            </a:extLst>
          </p:cNvPr>
          <p:cNvSpPr txBox="1"/>
          <p:nvPr/>
        </p:nvSpPr>
        <p:spPr>
          <a:xfrm>
            <a:off x="3536414" y="1240080"/>
            <a:ext cx="3922005" cy="461665"/>
          </a:xfrm>
          <a:prstGeom prst="rect">
            <a:avLst/>
          </a:prstGeom>
          <a:noFill/>
        </p:spPr>
        <p:txBody>
          <a:bodyPr wrap="square">
            <a:spAutoFit/>
          </a:bodyPr>
          <a:lstStyle/>
          <a:p>
            <a:pPr algn="ctr"/>
            <a:r>
              <a:rPr lang="en-CA" sz="2400" dirty="0"/>
              <a:t>Bleacher/Picnic Table Package</a:t>
            </a:r>
          </a:p>
        </p:txBody>
      </p:sp>
      <p:graphicFrame>
        <p:nvGraphicFramePr>
          <p:cNvPr id="10" name="Diagram 9">
            <a:extLst>
              <a:ext uri="{FF2B5EF4-FFF2-40B4-BE49-F238E27FC236}">
                <a16:creationId xmlns:a16="http://schemas.microsoft.com/office/drawing/2014/main" id="{17EB280F-67D6-4EC5-A82C-6388EEDB7138}"/>
              </a:ext>
            </a:extLst>
          </p:cNvPr>
          <p:cNvGraphicFramePr/>
          <p:nvPr/>
        </p:nvGraphicFramePr>
        <p:xfrm>
          <a:off x="3095742" y="1846388"/>
          <a:ext cx="4770304" cy="4870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80683B3E-5FAF-4551-81DD-5365C83FBD21}"/>
              </a:ext>
            </a:extLst>
          </p:cNvPr>
          <p:cNvSpPr txBox="1"/>
          <p:nvPr/>
        </p:nvSpPr>
        <p:spPr>
          <a:xfrm>
            <a:off x="8043764" y="1218231"/>
            <a:ext cx="3675402" cy="461665"/>
          </a:xfrm>
          <a:prstGeom prst="rect">
            <a:avLst/>
          </a:prstGeom>
          <a:noFill/>
        </p:spPr>
        <p:txBody>
          <a:bodyPr wrap="square">
            <a:spAutoFit/>
          </a:bodyPr>
          <a:lstStyle/>
          <a:p>
            <a:pPr algn="ctr"/>
            <a:r>
              <a:rPr lang="en-CA" sz="2400" dirty="0"/>
              <a:t>Fence Board Signage</a:t>
            </a:r>
          </a:p>
        </p:txBody>
      </p:sp>
      <p:graphicFrame>
        <p:nvGraphicFramePr>
          <p:cNvPr id="12" name="Diagram 11">
            <a:extLst>
              <a:ext uri="{FF2B5EF4-FFF2-40B4-BE49-F238E27FC236}">
                <a16:creationId xmlns:a16="http://schemas.microsoft.com/office/drawing/2014/main" id="{19B61592-5CE9-4F56-861D-BE200B2FE6AA}"/>
              </a:ext>
            </a:extLst>
          </p:cNvPr>
          <p:cNvGraphicFramePr/>
          <p:nvPr/>
        </p:nvGraphicFramePr>
        <p:xfrm>
          <a:off x="7721292" y="1531968"/>
          <a:ext cx="4320346" cy="52577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2693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5AB2-68BC-8A38-2EBF-6FA66B8F7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2B6B3-5BA0-A697-1CB8-616C002C17C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1ECF3B64-DC69-BE03-A1FB-10B3178F2A67}"/>
              </a:ext>
            </a:extLst>
          </p:cNvPr>
          <p:cNvSpPr>
            <a:spLocks noGrp="1"/>
          </p:cNvSpPr>
          <p:nvPr>
            <p:ph type="sldNum" sz="quarter" idx="12"/>
          </p:nvPr>
        </p:nvSpPr>
        <p:spPr/>
        <p:txBody>
          <a:bodyPr/>
          <a:lstStyle/>
          <a:p>
            <a:fld id="{FAB69B05-8098-4314-A6E1-272A1D49D671}" type="slidenum">
              <a:rPr lang="en-CA" smtClean="0"/>
              <a:t>21</a:t>
            </a:fld>
            <a:endParaRPr lang="en-CA"/>
          </a:p>
        </p:txBody>
      </p:sp>
      <p:sp>
        <p:nvSpPr>
          <p:cNvPr id="7" name="TextBox 6">
            <a:extLst>
              <a:ext uri="{FF2B5EF4-FFF2-40B4-BE49-F238E27FC236}">
                <a16:creationId xmlns:a16="http://schemas.microsoft.com/office/drawing/2014/main" id="{FD2147A8-24A7-8B9F-16BD-00AAAC3D2664}"/>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9FA16319-B37E-AF4C-B9A4-BA2463BAE551}"/>
              </a:ext>
            </a:extLst>
          </p:cNvPr>
          <p:cNvSpPr txBox="1"/>
          <p:nvPr/>
        </p:nvSpPr>
        <p:spPr>
          <a:xfrm>
            <a:off x="1180504" y="1149407"/>
            <a:ext cx="7430095" cy="5693866"/>
          </a:xfrm>
          <a:prstGeom prst="rect">
            <a:avLst/>
          </a:prstGeom>
          <a:noFill/>
        </p:spPr>
        <p:txBody>
          <a:bodyPr wrap="square" rtlCol="0">
            <a:spAutoFit/>
          </a:bodyPr>
          <a:lstStyle/>
          <a:p>
            <a:pPr algn="l">
              <a:buNone/>
            </a:pPr>
            <a:r>
              <a:rPr lang="en-US" sz="2400" b="1" i="0" dirty="0">
                <a:solidFill>
                  <a:srgbClr val="1100FF"/>
                </a:solidFill>
                <a:effectLst/>
                <a:latin typeface="Titillium Web" panose="020F0502020204030204" pitchFamily="2" charset="0"/>
              </a:rPr>
              <a:t>Spring Work Bee 2025</a:t>
            </a:r>
          </a:p>
          <a:p>
            <a:pPr algn="l">
              <a:buNone/>
            </a:pPr>
            <a:endParaRPr lang="en-US" sz="1200" b="0" i="0" dirty="0">
              <a:solidFill>
                <a:srgbClr val="666666"/>
              </a:solidFill>
              <a:effectLst/>
              <a:latin typeface="Lato" panose="020F0502020204030204" pitchFamily="34" charset="0"/>
            </a:endParaRPr>
          </a:p>
          <a:p>
            <a:pPr algn="l">
              <a:buFont typeface="Arial" panose="020B0604020202020204" pitchFamily="34" charset="0"/>
              <a:buChar char="•"/>
            </a:pPr>
            <a:r>
              <a:rPr lang="en-US" sz="2000" b="1" i="0" dirty="0">
                <a:solidFill>
                  <a:srgbClr val="666666"/>
                </a:solidFill>
                <a:effectLst/>
                <a:latin typeface="Lato" panose="020F0502020204030204" pitchFamily="34" charset="0"/>
              </a:rPr>
              <a:t>Saturday April </a:t>
            </a:r>
            <a:r>
              <a:rPr lang="en-US" sz="2000" b="1" dirty="0">
                <a:solidFill>
                  <a:srgbClr val="666666"/>
                </a:solidFill>
                <a:latin typeface="Lato" panose="020F0502020204030204" pitchFamily="34" charset="0"/>
              </a:rPr>
              <a:t>26</a:t>
            </a:r>
            <a:r>
              <a:rPr lang="en-US" sz="2000" b="1" i="0" dirty="0">
                <a:solidFill>
                  <a:srgbClr val="666666"/>
                </a:solidFill>
                <a:effectLst/>
                <a:latin typeface="Lato" panose="020F0502020204030204" pitchFamily="34" charset="0"/>
              </a:rPr>
              <a:t>th, 2025</a:t>
            </a:r>
            <a:endParaRPr lang="en-US" sz="2000" b="0" i="0" dirty="0">
              <a:solidFill>
                <a:srgbClr val="666666"/>
              </a:solidFill>
              <a:effectLst/>
              <a:latin typeface="Lato" panose="020F0502020204030204" pitchFamily="34" charset="0"/>
            </a:endParaRPr>
          </a:p>
          <a:p>
            <a:pPr algn="l">
              <a:buFont typeface="Arial" panose="020B0604020202020204" pitchFamily="34" charset="0"/>
              <a:buChar char="•"/>
            </a:pPr>
            <a:r>
              <a:rPr lang="en-US" sz="2000" b="1" i="0" dirty="0">
                <a:solidFill>
                  <a:srgbClr val="666666"/>
                </a:solidFill>
                <a:effectLst/>
                <a:latin typeface="Lato" panose="020F0502020204030204" pitchFamily="34" charset="0"/>
              </a:rPr>
              <a:t>Sunday April </a:t>
            </a:r>
            <a:r>
              <a:rPr lang="en-US" sz="2000" b="1" dirty="0">
                <a:solidFill>
                  <a:srgbClr val="666666"/>
                </a:solidFill>
                <a:latin typeface="Lato" panose="020F0502020204030204" pitchFamily="34" charset="0"/>
              </a:rPr>
              <a:t>27</a:t>
            </a:r>
            <a:r>
              <a:rPr lang="en-US" sz="2000" b="1" i="0" dirty="0">
                <a:solidFill>
                  <a:srgbClr val="666666"/>
                </a:solidFill>
                <a:effectLst/>
                <a:latin typeface="Lato" panose="020F0502020204030204" pitchFamily="34" charset="0"/>
              </a:rPr>
              <a:t>th, 2025 </a:t>
            </a:r>
            <a:endParaRPr lang="en-US" sz="2000" b="0" i="0" dirty="0">
              <a:solidFill>
                <a:srgbClr val="666666"/>
              </a:solidFill>
              <a:effectLst/>
              <a:latin typeface="Lato" panose="020F0502020204030204" pitchFamily="34" charset="0"/>
            </a:endParaRPr>
          </a:p>
          <a:p>
            <a:pPr algn="l">
              <a:buNone/>
            </a:pPr>
            <a:r>
              <a:rPr lang="en-US" sz="2000" b="1" i="0" dirty="0">
                <a:solidFill>
                  <a:srgbClr val="666666"/>
                </a:solidFill>
                <a:effectLst/>
                <a:latin typeface="Lato" panose="020F0502020204030204" pitchFamily="34" charset="0"/>
              </a:rPr>
              <a:t>All teams to offer 2 volunteers fo</a:t>
            </a:r>
            <a:r>
              <a:rPr lang="en-US" sz="2000" b="1" dirty="0">
                <a:solidFill>
                  <a:srgbClr val="666666"/>
                </a:solidFill>
                <a:latin typeface="Lato" panose="020F0502020204030204" pitchFamily="34" charset="0"/>
              </a:rPr>
              <a:t>r shifts of 9-12 or 12-2</a:t>
            </a:r>
          </a:p>
          <a:p>
            <a:pPr algn="l">
              <a:buNone/>
            </a:pPr>
            <a:endParaRPr lang="en-US" sz="2000" b="1" i="0" dirty="0">
              <a:solidFill>
                <a:srgbClr val="666666"/>
              </a:solidFill>
              <a:effectLst/>
              <a:latin typeface="Lato" panose="020F0502020204030204" pitchFamily="34" charset="0"/>
            </a:endParaRPr>
          </a:p>
          <a:p>
            <a:pPr algn="l">
              <a:buNone/>
            </a:pPr>
            <a:r>
              <a:rPr lang="en-US" sz="2000" b="1" dirty="0">
                <a:solidFill>
                  <a:srgbClr val="666666"/>
                </a:solidFill>
                <a:latin typeface="Lato" panose="020F0502020204030204" pitchFamily="34" charset="0"/>
              </a:rPr>
              <a:t>* Perfect world with full volunteers on Saturday we could accomplish all this work in 1 day, BBQ to be hosted by </a:t>
            </a:r>
            <a:r>
              <a:rPr lang="en-US" sz="2000" b="1" dirty="0" err="1">
                <a:solidFill>
                  <a:srgbClr val="666666"/>
                </a:solidFill>
                <a:latin typeface="Lato" panose="020F0502020204030204" pitchFamily="34" charset="0"/>
              </a:rPr>
              <a:t>FortisAlberta</a:t>
            </a:r>
            <a:r>
              <a:rPr lang="en-US" sz="2000" b="1" dirty="0">
                <a:solidFill>
                  <a:srgbClr val="666666"/>
                </a:solidFill>
                <a:latin typeface="Lato" panose="020F0502020204030204" pitchFamily="34" charset="0"/>
              </a:rPr>
              <a:t> (special thanks to Blaze Redcliffe for </a:t>
            </a:r>
            <a:r>
              <a:rPr lang="en-US" sz="2000" b="1">
                <a:solidFill>
                  <a:srgbClr val="666666"/>
                </a:solidFill>
                <a:latin typeface="Lato" panose="020F0502020204030204" pitchFamily="34" charset="0"/>
              </a:rPr>
              <a:t>this set-up)</a:t>
            </a:r>
            <a:endParaRPr lang="en-US" sz="2000" b="0" i="0" dirty="0">
              <a:solidFill>
                <a:srgbClr val="666666"/>
              </a:solidFill>
              <a:effectLst/>
              <a:latin typeface="Lato" panose="020F0502020204030204" pitchFamily="34" charset="0"/>
            </a:endParaRPr>
          </a:p>
          <a:p>
            <a:pPr algn="l">
              <a:buNone/>
            </a:pPr>
            <a:endParaRPr lang="en-US" sz="2400" b="0" i="0" dirty="0">
              <a:solidFill>
                <a:srgbClr val="666666"/>
              </a:solidFill>
              <a:effectLst/>
              <a:latin typeface="Lato" panose="020F0502020204030204" pitchFamily="34" charset="0"/>
            </a:endParaRPr>
          </a:p>
          <a:p>
            <a:pPr algn="l">
              <a:buNone/>
            </a:pPr>
            <a:r>
              <a:rPr lang="en-US" sz="2400" b="1" i="0" dirty="0">
                <a:solidFill>
                  <a:srgbClr val="0000FF"/>
                </a:solidFill>
                <a:effectLst/>
                <a:latin typeface="Lato" panose="020F0502020204030204" pitchFamily="34" charset="0"/>
              </a:rPr>
              <a:t>Priority List </a:t>
            </a:r>
            <a:endParaRPr lang="en-US" sz="2400" b="0" i="0" dirty="0">
              <a:solidFill>
                <a:srgbClr val="666666"/>
              </a:solidFill>
              <a:effectLst/>
              <a:latin typeface="Lato" panose="020F0502020204030204" pitchFamily="34" charset="0"/>
            </a:endParaRPr>
          </a:p>
          <a:p>
            <a:pPr algn="l">
              <a:buFont typeface="Arial" panose="020B0604020202020204" pitchFamily="34" charset="0"/>
              <a:buChar char="•"/>
            </a:pPr>
            <a:r>
              <a:rPr lang="en-US" sz="2000" b="0" i="0" dirty="0">
                <a:solidFill>
                  <a:srgbClr val="666666"/>
                </a:solidFill>
                <a:effectLst/>
                <a:latin typeface="Lato" panose="020F0502020204030204" pitchFamily="34" charset="0"/>
              </a:rPr>
              <a:t>The building of a platform and shed</a:t>
            </a:r>
          </a:p>
          <a:p>
            <a:pPr algn="l">
              <a:buFont typeface="Arial" panose="020B0604020202020204" pitchFamily="34" charset="0"/>
              <a:buChar char="•"/>
            </a:pPr>
            <a:r>
              <a:rPr lang="en-US" sz="2000" b="0" i="0" dirty="0">
                <a:solidFill>
                  <a:srgbClr val="666666"/>
                </a:solidFill>
                <a:effectLst/>
                <a:latin typeface="Lato" panose="020F0502020204030204" pitchFamily="34" charset="0"/>
              </a:rPr>
              <a:t>Fence poles along bottom rails and netting repairs</a:t>
            </a:r>
          </a:p>
          <a:p>
            <a:pPr algn="l">
              <a:buFont typeface="Arial" panose="020B0604020202020204" pitchFamily="34" charset="0"/>
              <a:buChar char="•"/>
            </a:pPr>
            <a:r>
              <a:rPr lang="en-US" sz="2000" b="0" i="0" dirty="0">
                <a:solidFill>
                  <a:srgbClr val="666666"/>
                </a:solidFill>
                <a:effectLst/>
                <a:latin typeface="Lato" panose="020F0502020204030204" pitchFamily="34" charset="0"/>
              </a:rPr>
              <a:t>Infield shale top up and raking out</a:t>
            </a:r>
          </a:p>
          <a:p>
            <a:pPr algn="l">
              <a:buFont typeface="Arial" panose="020B0604020202020204" pitchFamily="34" charset="0"/>
              <a:buChar char="•"/>
            </a:pPr>
            <a:r>
              <a:rPr lang="en-US" sz="2000" dirty="0">
                <a:solidFill>
                  <a:srgbClr val="666666"/>
                </a:solidFill>
                <a:latin typeface="Lato" panose="020F0502020204030204" pitchFamily="34" charset="0"/>
              </a:rPr>
              <a:t>Warning track shale pulled back from grass, overgrown to be pulled.</a:t>
            </a:r>
            <a:endParaRPr lang="en-US" sz="2000" b="0" i="0" dirty="0">
              <a:solidFill>
                <a:srgbClr val="666666"/>
              </a:solidFill>
              <a:effectLst/>
              <a:latin typeface="Lato" panose="020F0502020204030204" pitchFamily="34" charset="0"/>
            </a:endParaRPr>
          </a:p>
          <a:p>
            <a:pPr algn="l">
              <a:buFont typeface="Arial" panose="020B0604020202020204" pitchFamily="34" charset="0"/>
              <a:buChar char="•"/>
            </a:pPr>
            <a:r>
              <a:rPr lang="en-US" sz="2000" dirty="0">
                <a:solidFill>
                  <a:srgbClr val="666666"/>
                </a:solidFill>
                <a:latin typeface="Lato" panose="020F0502020204030204" pitchFamily="34" charset="0"/>
              </a:rPr>
              <a:t>Removal of rubber mats under pole barn, level ground below, apply road crush, spray down and reinstall rubber mats</a:t>
            </a: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421088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871AA-0CED-F443-AC63-D98D60FF8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F3FEB-360F-00C5-3F8B-A0F930EB65E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1FD08CFB-4C29-4421-5B83-DBF7FAF1FFCA}"/>
              </a:ext>
            </a:extLst>
          </p:cNvPr>
          <p:cNvSpPr>
            <a:spLocks noGrp="1"/>
          </p:cNvSpPr>
          <p:nvPr>
            <p:ph type="sldNum" sz="quarter" idx="12"/>
          </p:nvPr>
        </p:nvSpPr>
        <p:spPr/>
        <p:txBody>
          <a:bodyPr/>
          <a:lstStyle/>
          <a:p>
            <a:fld id="{FAB69B05-8098-4314-A6E1-272A1D49D671}" type="slidenum">
              <a:rPr lang="en-CA" smtClean="0"/>
              <a:t>22</a:t>
            </a:fld>
            <a:endParaRPr lang="en-CA"/>
          </a:p>
        </p:txBody>
      </p:sp>
      <p:sp>
        <p:nvSpPr>
          <p:cNvPr id="7" name="TextBox 6">
            <a:extLst>
              <a:ext uri="{FF2B5EF4-FFF2-40B4-BE49-F238E27FC236}">
                <a16:creationId xmlns:a16="http://schemas.microsoft.com/office/drawing/2014/main" id="{3196DFFF-EF0D-4A24-A380-399CAFD23770}"/>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05E0E127-88D5-03C7-F578-09D14B563B80}"/>
              </a:ext>
            </a:extLst>
          </p:cNvPr>
          <p:cNvSpPr txBox="1"/>
          <p:nvPr/>
        </p:nvSpPr>
        <p:spPr>
          <a:xfrm>
            <a:off x="1180504" y="1149407"/>
            <a:ext cx="7430095" cy="5324535"/>
          </a:xfrm>
          <a:prstGeom prst="rect">
            <a:avLst/>
          </a:prstGeom>
          <a:noFill/>
        </p:spPr>
        <p:txBody>
          <a:bodyPr wrap="square" rtlCol="0">
            <a:spAutoFit/>
          </a:bodyPr>
          <a:lstStyle/>
          <a:p>
            <a:pPr>
              <a:spcAft>
                <a:spcPts val="600"/>
              </a:spcAft>
            </a:pPr>
            <a:r>
              <a:rPr lang="en-CA" sz="2800" b="1" dirty="0"/>
              <a:t>Policies</a:t>
            </a:r>
          </a:p>
          <a:p>
            <a:pPr marL="914400" lvl="1" indent="-457200">
              <a:spcAft>
                <a:spcPts val="600"/>
              </a:spcAft>
              <a:buFont typeface="Arial" panose="020B0604020202020204" pitchFamily="34" charset="0"/>
              <a:buChar char="•"/>
            </a:pPr>
            <a:r>
              <a:rPr lang="en-CA" sz="2800" dirty="0"/>
              <a:t>Alcohol and Drug Policy</a:t>
            </a:r>
          </a:p>
          <a:p>
            <a:pPr marL="1371600" lvl="2" indent="-457200">
              <a:spcAft>
                <a:spcPts val="600"/>
              </a:spcAft>
              <a:buFont typeface="Arial" panose="020B0604020202020204" pitchFamily="34" charset="0"/>
              <a:buChar char="•"/>
            </a:pPr>
            <a:r>
              <a:rPr lang="en-CA" sz="2400" dirty="0">
                <a:solidFill>
                  <a:srgbClr val="FF0000"/>
                </a:solidFill>
              </a:rPr>
              <a:t>No bringing in outside liquor</a:t>
            </a:r>
          </a:p>
          <a:p>
            <a:pPr marL="1371600" lvl="2" indent="-457200">
              <a:spcAft>
                <a:spcPts val="600"/>
              </a:spcAft>
              <a:buFont typeface="Arial" panose="020B0604020202020204" pitchFamily="34" charset="0"/>
              <a:buChar char="•"/>
            </a:pPr>
            <a:r>
              <a:rPr lang="en-CA" sz="2400" dirty="0">
                <a:solidFill>
                  <a:srgbClr val="FF0000"/>
                </a:solidFill>
              </a:rPr>
              <a:t>No drinking in dugout or surrounding area while game is on</a:t>
            </a:r>
          </a:p>
          <a:p>
            <a:pPr marL="1371600" lvl="2" indent="-457200">
              <a:spcAft>
                <a:spcPts val="600"/>
              </a:spcAft>
              <a:buFont typeface="Arial" panose="020B0604020202020204" pitchFamily="34" charset="0"/>
              <a:buChar char="•"/>
            </a:pPr>
            <a:r>
              <a:rPr lang="en-CA" sz="2400" dirty="0">
                <a:solidFill>
                  <a:srgbClr val="FF0000"/>
                </a:solidFill>
              </a:rPr>
              <a:t>First offense $100, second offense is team expulsion from league</a:t>
            </a:r>
            <a:endParaRPr lang="en-CA" sz="2800" dirty="0"/>
          </a:p>
          <a:p>
            <a:pPr marL="914400" lvl="1" indent="-457200">
              <a:spcAft>
                <a:spcPts val="600"/>
              </a:spcAft>
              <a:buFont typeface="Arial" panose="020B0604020202020204" pitchFamily="34" charset="0"/>
              <a:buChar char="•"/>
            </a:pPr>
            <a:r>
              <a:rPr lang="en-CA" sz="2800" dirty="0"/>
              <a:t>Air Quality Policy</a:t>
            </a:r>
          </a:p>
          <a:p>
            <a:pPr marL="1371600" lvl="2" indent="-457200">
              <a:spcAft>
                <a:spcPts val="600"/>
              </a:spcAft>
              <a:buFont typeface="Arial" panose="020B0604020202020204" pitchFamily="34" charset="0"/>
              <a:buChar char="•"/>
            </a:pPr>
            <a:r>
              <a:rPr lang="en-CA" sz="2400" dirty="0">
                <a:solidFill>
                  <a:srgbClr val="FF0000"/>
                </a:solidFill>
              </a:rPr>
              <a:t>Use Air Quality Health Index (AQHI) at</a:t>
            </a:r>
            <a:br>
              <a:rPr lang="en-CA" sz="2400" dirty="0">
                <a:solidFill>
                  <a:srgbClr val="FF0000"/>
                </a:solidFill>
              </a:rPr>
            </a:br>
            <a:r>
              <a:rPr lang="en-CA" sz="2400" dirty="0">
                <a:solidFill>
                  <a:srgbClr val="FF0000"/>
                </a:solidFill>
                <a:hlinkClick r:id="rId3"/>
              </a:rPr>
              <a:t>http://airquality.alberta.ca/map/</a:t>
            </a:r>
            <a:r>
              <a:rPr lang="en-CA" sz="2400" dirty="0">
                <a:solidFill>
                  <a:srgbClr val="FF0000"/>
                </a:solidFill>
              </a:rPr>
              <a:t> </a:t>
            </a:r>
          </a:p>
          <a:p>
            <a:pPr marL="1371600" lvl="2" indent="-457200">
              <a:spcAft>
                <a:spcPts val="600"/>
              </a:spcAft>
              <a:buFont typeface="Arial" panose="020B0604020202020204" pitchFamily="34" charset="0"/>
              <a:buChar char="•"/>
            </a:pPr>
            <a:r>
              <a:rPr lang="en-CA" sz="2400" dirty="0">
                <a:solidFill>
                  <a:srgbClr val="FF0000"/>
                </a:solidFill>
              </a:rPr>
              <a:t>AQHI = 7-9 (Umpires discretion)</a:t>
            </a:r>
          </a:p>
          <a:p>
            <a:pPr marL="1371600" lvl="2" indent="-457200">
              <a:spcAft>
                <a:spcPts val="600"/>
              </a:spcAft>
              <a:buFont typeface="Arial" panose="020B0604020202020204" pitchFamily="34" charset="0"/>
              <a:buChar char="•"/>
            </a:pPr>
            <a:r>
              <a:rPr lang="en-CA" sz="2400" dirty="0">
                <a:solidFill>
                  <a:srgbClr val="FF0000"/>
                </a:solidFill>
              </a:rPr>
              <a:t>AQHI = 10+ (Games cancelled)</a:t>
            </a:r>
          </a:p>
        </p:txBody>
      </p:sp>
      <p:pic>
        <p:nvPicPr>
          <p:cNvPr id="5" name="Picture 4" descr="A picture containing whiteboard&#10;&#10;Description automatically generated">
            <a:extLst>
              <a:ext uri="{FF2B5EF4-FFF2-40B4-BE49-F238E27FC236}">
                <a16:creationId xmlns:a16="http://schemas.microsoft.com/office/drawing/2014/main" id="{AA91C016-E4AE-5EEC-3F85-CF21E2F66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859" y="1676029"/>
            <a:ext cx="3000375" cy="3048000"/>
          </a:xfrm>
          <a:prstGeom prst="rect">
            <a:avLst/>
          </a:prstGeom>
        </p:spPr>
      </p:pic>
    </p:spTree>
    <p:extLst>
      <p:ext uri="{BB962C8B-B14F-4D97-AF65-F5344CB8AC3E}">
        <p14:creationId xmlns:p14="http://schemas.microsoft.com/office/powerpoint/2010/main" val="394171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23</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80504" y="961460"/>
            <a:ext cx="7430095" cy="5724644"/>
          </a:xfrm>
          <a:prstGeom prst="rect">
            <a:avLst/>
          </a:prstGeom>
          <a:noFill/>
        </p:spPr>
        <p:txBody>
          <a:bodyPr wrap="square" rtlCol="0">
            <a:spAutoFit/>
          </a:bodyPr>
          <a:lstStyle/>
          <a:p>
            <a:pPr>
              <a:spcAft>
                <a:spcPts val="600"/>
              </a:spcAft>
            </a:pPr>
            <a:r>
              <a:rPr lang="en-CA" b="1" dirty="0"/>
              <a:t>Policies</a:t>
            </a:r>
          </a:p>
          <a:p>
            <a:pPr marL="914400" lvl="1" indent="-457200">
              <a:spcAft>
                <a:spcPts val="600"/>
              </a:spcAft>
              <a:buFont typeface="Arial" panose="020B0604020202020204" pitchFamily="34" charset="0"/>
              <a:buChar char="•"/>
            </a:pPr>
            <a:r>
              <a:rPr lang="en-CA" dirty="0"/>
              <a:t>Roster Policy</a:t>
            </a:r>
          </a:p>
          <a:p>
            <a:pPr marL="1371600" lvl="2" indent="-457200">
              <a:spcAft>
                <a:spcPts val="600"/>
              </a:spcAft>
              <a:buFont typeface="Arial" panose="020B0604020202020204" pitchFamily="34" charset="0"/>
              <a:buChar char="•"/>
            </a:pPr>
            <a:r>
              <a:rPr lang="en-CA" dirty="0">
                <a:solidFill>
                  <a:srgbClr val="FF0000"/>
                </a:solidFill>
              </a:rPr>
              <a:t>Team rosters due no later than June 1</a:t>
            </a:r>
          </a:p>
          <a:p>
            <a:pPr marL="1371600" lvl="2" indent="-457200">
              <a:spcAft>
                <a:spcPts val="600"/>
              </a:spcAft>
              <a:buFont typeface="Arial" panose="020B0604020202020204" pitchFamily="34" charset="0"/>
              <a:buChar char="•"/>
            </a:pPr>
            <a:r>
              <a:rPr lang="en-CA" dirty="0">
                <a:solidFill>
                  <a:srgbClr val="FF0000"/>
                </a:solidFill>
              </a:rPr>
              <a:t>Submit via webpage</a:t>
            </a:r>
          </a:p>
          <a:p>
            <a:pPr marL="1371600" lvl="2" indent="-457200">
              <a:spcAft>
                <a:spcPts val="600"/>
              </a:spcAft>
              <a:buFont typeface="Arial" panose="020B0604020202020204" pitchFamily="34" charset="0"/>
              <a:buChar char="•"/>
            </a:pPr>
            <a:r>
              <a:rPr lang="en-CA" dirty="0">
                <a:solidFill>
                  <a:srgbClr val="FF0000"/>
                </a:solidFill>
              </a:rPr>
              <a:t>Teams can only use players on their roster for playoffs</a:t>
            </a:r>
          </a:p>
          <a:p>
            <a:pPr marL="1371600" lvl="2" indent="-457200">
              <a:spcAft>
                <a:spcPts val="600"/>
              </a:spcAft>
              <a:buFont typeface="Arial" panose="020B0604020202020204" pitchFamily="34" charset="0"/>
              <a:buChar char="•"/>
            </a:pPr>
            <a:r>
              <a:rPr lang="en-CA" dirty="0">
                <a:solidFill>
                  <a:srgbClr val="FF0000"/>
                </a:solidFill>
              </a:rPr>
              <a:t>Maximum roster size of 25</a:t>
            </a:r>
          </a:p>
          <a:p>
            <a:pPr marL="1371600" lvl="2" indent="-457200">
              <a:spcAft>
                <a:spcPts val="600"/>
              </a:spcAft>
              <a:buFont typeface="Arial" panose="020B0604020202020204" pitchFamily="34" charset="0"/>
              <a:buChar char="•"/>
            </a:pPr>
            <a:r>
              <a:rPr lang="en-CA" dirty="0">
                <a:solidFill>
                  <a:srgbClr val="FF0000"/>
                </a:solidFill>
              </a:rPr>
              <a:t>Players cannot be on two rosters in same Division, open division players may spare above but never below the division they are rostered in, players in 40,50,60,70,74 must be age compliant to spare.</a:t>
            </a:r>
          </a:p>
          <a:p>
            <a:pPr marL="1371600" lvl="2" indent="-457200">
              <a:spcAft>
                <a:spcPts val="600"/>
              </a:spcAft>
              <a:buFont typeface="Arial" panose="020B0604020202020204" pitchFamily="34" charset="0"/>
              <a:buChar char="•"/>
            </a:pPr>
            <a:r>
              <a:rPr lang="en-CA" dirty="0">
                <a:solidFill>
                  <a:srgbClr val="FF0000"/>
                </a:solidFill>
              </a:rPr>
              <a:t>Failure to submit roster by due date will result in forfeited games after June 1 until roster is submitted</a:t>
            </a:r>
          </a:p>
          <a:p>
            <a:pPr marL="914400" lvl="1" indent="-457200">
              <a:spcAft>
                <a:spcPts val="600"/>
              </a:spcAft>
              <a:buFont typeface="Arial" panose="020B0604020202020204" pitchFamily="34" charset="0"/>
              <a:buChar char="•"/>
            </a:pPr>
            <a:r>
              <a:rPr lang="en-CA" dirty="0"/>
              <a:t>Uniform Policy</a:t>
            </a:r>
          </a:p>
          <a:p>
            <a:pPr marL="1371600" lvl="2" indent="-457200">
              <a:spcAft>
                <a:spcPts val="600"/>
              </a:spcAft>
              <a:buFont typeface="Arial" panose="020B0604020202020204" pitchFamily="34" charset="0"/>
              <a:buChar char="•"/>
            </a:pPr>
            <a:r>
              <a:rPr lang="en-CA" dirty="0">
                <a:solidFill>
                  <a:srgbClr val="FF0000"/>
                </a:solidFill>
              </a:rPr>
              <a:t>Minimum of 7 players should have matching uniforms</a:t>
            </a:r>
          </a:p>
          <a:p>
            <a:pPr marL="1371600" lvl="2" indent="-457200">
              <a:spcAft>
                <a:spcPts val="600"/>
              </a:spcAft>
              <a:buFont typeface="Arial" panose="020B0604020202020204" pitchFamily="34" charset="0"/>
              <a:buChar char="•"/>
            </a:pPr>
            <a:r>
              <a:rPr lang="en-CA" dirty="0">
                <a:solidFill>
                  <a:srgbClr val="FF0000"/>
                </a:solidFill>
              </a:rPr>
              <a:t>Jerseys are to include numbers</a:t>
            </a:r>
          </a:p>
          <a:p>
            <a:pPr marL="1371600" lvl="2" indent="-457200">
              <a:spcAft>
                <a:spcPts val="600"/>
              </a:spcAft>
              <a:buFont typeface="Arial" panose="020B0604020202020204" pitchFamily="34" charset="0"/>
              <a:buChar char="•"/>
            </a:pPr>
            <a:r>
              <a:rPr lang="en-CA" dirty="0">
                <a:solidFill>
                  <a:srgbClr val="FF0000"/>
                </a:solidFill>
              </a:rPr>
              <a:t>Caps are optional, but should match</a:t>
            </a:r>
          </a:p>
          <a:p>
            <a:pPr marL="1371600" lvl="2" indent="-457200">
              <a:spcAft>
                <a:spcPts val="600"/>
              </a:spcAft>
              <a:buFont typeface="Arial" panose="020B0604020202020204" pitchFamily="34" charset="0"/>
              <a:buChar char="•"/>
            </a:pPr>
            <a:r>
              <a:rPr lang="en-CA" dirty="0">
                <a:solidFill>
                  <a:srgbClr val="FF0000"/>
                </a:solidFill>
              </a:rPr>
              <a:t>Teams have until June 30 to comply</a:t>
            </a:r>
          </a:p>
        </p:txBody>
      </p:sp>
      <p:pic>
        <p:nvPicPr>
          <p:cNvPr id="5" name="Picture 4" descr="A picture containing whiteboard&#10;&#10;Description automatically generated">
            <a:extLst>
              <a:ext uri="{FF2B5EF4-FFF2-40B4-BE49-F238E27FC236}">
                <a16:creationId xmlns:a16="http://schemas.microsoft.com/office/drawing/2014/main" id="{4D34FF64-E18C-4ABE-B895-894C4BAA7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859" y="1676029"/>
            <a:ext cx="3000375" cy="3048000"/>
          </a:xfrm>
          <a:prstGeom prst="rect">
            <a:avLst/>
          </a:prstGeom>
        </p:spPr>
      </p:pic>
    </p:spTree>
    <p:extLst>
      <p:ext uri="{BB962C8B-B14F-4D97-AF65-F5344CB8AC3E}">
        <p14:creationId xmlns:p14="http://schemas.microsoft.com/office/powerpoint/2010/main" val="2434573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24</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385589" y="961460"/>
            <a:ext cx="9000782" cy="6478697"/>
          </a:xfrm>
          <a:prstGeom prst="rect">
            <a:avLst/>
          </a:prstGeom>
          <a:noFill/>
        </p:spPr>
        <p:txBody>
          <a:bodyPr wrap="square" rtlCol="0">
            <a:spAutoFit/>
          </a:bodyPr>
          <a:lstStyle/>
          <a:p>
            <a:pPr>
              <a:spcAft>
                <a:spcPts val="600"/>
              </a:spcAft>
            </a:pPr>
            <a:r>
              <a:rPr lang="en-CA" sz="2800" b="1" dirty="0"/>
              <a:t>Policies</a:t>
            </a:r>
          </a:p>
          <a:p>
            <a:pPr marL="914400" lvl="1" indent="-457200">
              <a:spcAft>
                <a:spcPts val="600"/>
              </a:spcAft>
              <a:buFont typeface="Arial" panose="020B0604020202020204" pitchFamily="34" charset="0"/>
              <a:buChar char="•"/>
            </a:pPr>
            <a:r>
              <a:rPr lang="en-CA" sz="2800" dirty="0"/>
              <a:t>Smoking Policy</a:t>
            </a:r>
          </a:p>
          <a:p>
            <a:pPr marL="1371600" lvl="2" indent="-457200">
              <a:spcAft>
                <a:spcPts val="600"/>
              </a:spcAft>
              <a:buFont typeface="Arial" panose="020B0604020202020204" pitchFamily="34" charset="0"/>
              <a:buChar char="•"/>
            </a:pPr>
            <a:r>
              <a:rPr lang="en-CA" sz="2000" dirty="0">
                <a:solidFill>
                  <a:srgbClr val="FF0000"/>
                </a:solidFill>
              </a:rPr>
              <a:t>SAMSPA is non-smoking except in designated smoking areas, this includes vaping.</a:t>
            </a:r>
          </a:p>
          <a:p>
            <a:pPr marL="1371600" lvl="2" indent="-457200">
              <a:spcAft>
                <a:spcPts val="600"/>
              </a:spcAft>
              <a:buFont typeface="Arial" panose="020B0604020202020204" pitchFamily="34" charset="0"/>
              <a:buChar char="•"/>
            </a:pPr>
            <a:r>
              <a:rPr lang="en-CA" sz="2000" dirty="0">
                <a:solidFill>
                  <a:srgbClr val="FF0000"/>
                </a:solidFill>
              </a:rPr>
              <a:t>Too many cigarette butts continue to be found around/in dugouts</a:t>
            </a:r>
          </a:p>
          <a:p>
            <a:pPr marL="914400" lvl="1" indent="-457200">
              <a:spcAft>
                <a:spcPts val="600"/>
              </a:spcAft>
              <a:buFont typeface="Arial" panose="020B0604020202020204" pitchFamily="34" charset="0"/>
              <a:buChar char="•"/>
            </a:pPr>
            <a:r>
              <a:rPr lang="en-CA" sz="2800" dirty="0"/>
              <a:t>Cannabis Policy</a:t>
            </a:r>
          </a:p>
          <a:p>
            <a:pPr marL="1371600" lvl="2" indent="-457200">
              <a:spcAft>
                <a:spcPts val="600"/>
              </a:spcAft>
              <a:buFont typeface="Arial" panose="020B0604020202020204" pitchFamily="34" charset="0"/>
              <a:buChar char="•"/>
            </a:pPr>
            <a:r>
              <a:rPr lang="en-CA" sz="2000" dirty="0">
                <a:solidFill>
                  <a:srgbClr val="FF0000"/>
                </a:solidFill>
              </a:rPr>
              <a:t>Our guidance on Cannabis restrictions come from the City of St. Albert</a:t>
            </a:r>
          </a:p>
          <a:p>
            <a:pPr marL="1371600" lvl="2" indent="-457200">
              <a:spcAft>
                <a:spcPts val="600"/>
              </a:spcAft>
              <a:buFont typeface="Arial" panose="020B0604020202020204" pitchFamily="34" charset="0"/>
              <a:buChar char="•"/>
            </a:pPr>
            <a:r>
              <a:rPr lang="en-CA" sz="2000" dirty="0">
                <a:solidFill>
                  <a:srgbClr val="FF0000"/>
                </a:solidFill>
              </a:rPr>
              <a:t>Space leased from the City is considered public and as such, </a:t>
            </a:r>
            <a:r>
              <a:rPr lang="en-CA" sz="2000" b="1" dirty="0">
                <a:solidFill>
                  <a:srgbClr val="FF0000"/>
                </a:solidFill>
              </a:rPr>
              <a:t>consumption of cannabis is not permitted at SAMSPA</a:t>
            </a:r>
          </a:p>
          <a:p>
            <a:pPr marL="914400" lvl="1" indent="-457200">
              <a:spcAft>
                <a:spcPts val="600"/>
              </a:spcAft>
              <a:buFont typeface="Arial" panose="020B0604020202020204" pitchFamily="34" charset="0"/>
              <a:buChar char="•"/>
            </a:pPr>
            <a:r>
              <a:rPr lang="en-CA" sz="2800" dirty="0"/>
              <a:t>Dog Policy</a:t>
            </a:r>
          </a:p>
          <a:p>
            <a:pPr marL="1371600" lvl="2" indent="-457200">
              <a:spcAft>
                <a:spcPts val="600"/>
              </a:spcAft>
              <a:buFont typeface="Arial" panose="020B0604020202020204" pitchFamily="34" charset="0"/>
              <a:buChar char="•"/>
            </a:pPr>
            <a:r>
              <a:rPr lang="en-CA" sz="2000" dirty="0">
                <a:solidFill>
                  <a:srgbClr val="FF0000"/>
                </a:solidFill>
              </a:rPr>
              <a:t>SAMSPA facility is a no animal facility except for approved service animals.</a:t>
            </a:r>
            <a:endParaRPr lang="en-CA" sz="2800" dirty="0"/>
          </a:p>
          <a:p>
            <a:pPr lvl="2">
              <a:spcAft>
                <a:spcPts val="600"/>
              </a:spcAft>
            </a:pPr>
            <a:endParaRPr lang="en-CA" sz="2000" dirty="0">
              <a:solidFill>
                <a:srgbClr val="FF0000"/>
              </a:solidFill>
            </a:endParaRPr>
          </a:p>
          <a:p>
            <a:pPr lvl="1">
              <a:spcAft>
                <a:spcPts val="600"/>
              </a:spcAft>
            </a:pPr>
            <a:r>
              <a:rPr lang="en-CA" sz="2000" dirty="0">
                <a:solidFill>
                  <a:srgbClr val="FF0000"/>
                </a:solidFill>
              </a:rPr>
              <a:t>Please review all policies and rules on the SAMSPA website and ensure your players are familiar with them.  </a:t>
            </a:r>
          </a:p>
          <a:p>
            <a:pPr>
              <a:spcAft>
                <a:spcPts val="600"/>
              </a:spcAft>
            </a:pPr>
            <a:endParaRPr lang="en-CA" sz="2000" dirty="0"/>
          </a:p>
        </p:txBody>
      </p:sp>
      <p:pic>
        <p:nvPicPr>
          <p:cNvPr id="5" name="Picture 4" descr="A picture containing whiteboard&#10;&#10;Description automatically generated">
            <a:extLst>
              <a:ext uri="{FF2B5EF4-FFF2-40B4-BE49-F238E27FC236}">
                <a16:creationId xmlns:a16="http://schemas.microsoft.com/office/drawing/2014/main" id="{4D34FF64-E18C-4ABE-B895-894C4BAA7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163" y="1572772"/>
            <a:ext cx="2743200" cy="3048000"/>
          </a:xfrm>
          <a:prstGeom prst="rect">
            <a:avLst/>
          </a:prstGeom>
        </p:spPr>
      </p:pic>
    </p:spTree>
    <p:extLst>
      <p:ext uri="{BB962C8B-B14F-4D97-AF65-F5344CB8AC3E}">
        <p14:creationId xmlns:p14="http://schemas.microsoft.com/office/powerpoint/2010/main" val="406618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25</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5178751" y="850668"/>
            <a:ext cx="6819544" cy="5986254"/>
          </a:xfrm>
          <a:prstGeom prst="rect">
            <a:avLst/>
          </a:prstGeom>
          <a:noFill/>
        </p:spPr>
        <p:txBody>
          <a:bodyPr wrap="square" rtlCol="0">
            <a:spAutoFit/>
          </a:bodyPr>
          <a:lstStyle/>
          <a:p>
            <a:pPr>
              <a:spcAft>
                <a:spcPts val="600"/>
              </a:spcAft>
            </a:pPr>
            <a:r>
              <a:rPr lang="en-CA" sz="2800" b="1" dirty="0"/>
              <a:t>League Procedures</a:t>
            </a:r>
          </a:p>
          <a:p>
            <a:pPr marL="914400" lvl="1" indent="-457200">
              <a:spcAft>
                <a:spcPts val="600"/>
              </a:spcAft>
              <a:buFont typeface="Arial" panose="020B0604020202020204" pitchFamily="34" charset="0"/>
              <a:buChar char="•"/>
            </a:pPr>
            <a:r>
              <a:rPr lang="en-CA" sz="2400" dirty="0"/>
              <a:t>Player Waitlist</a:t>
            </a:r>
          </a:p>
          <a:p>
            <a:pPr marL="1371600" lvl="2" indent="-457200">
              <a:spcAft>
                <a:spcPts val="600"/>
              </a:spcAft>
              <a:buFont typeface="Arial" panose="020B0604020202020204" pitchFamily="34" charset="0"/>
              <a:buChar char="•"/>
            </a:pPr>
            <a:r>
              <a:rPr lang="en-CA" sz="2000" dirty="0">
                <a:solidFill>
                  <a:srgbClr val="FF0000"/>
                </a:solidFill>
              </a:rPr>
              <a:t>We have 10 players looking for teams on website</a:t>
            </a:r>
          </a:p>
          <a:p>
            <a:pPr marL="914400" lvl="1" indent="-457200">
              <a:spcAft>
                <a:spcPts val="600"/>
              </a:spcAft>
              <a:buFont typeface="Arial" panose="020B0604020202020204" pitchFamily="34" charset="0"/>
              <a:buChar char="•"/>
            </a:pPr>
            <a:r>
              <a:rPr lang="en-CA" sz="2400" dirty="0"/>
              <a:t>Protests</a:t>
            </a:r>
          </a:p>
          <a:p>
            <a:pPr marL="1371600" lvl="2" indent="-457200">
              <a:spcAft>
                <a:spcPts val="600"/>
              </a:spcAft>
              <a:buFont typeface="Arial" panose="020B0604020202020204" pitchFamily="34" charset="0"/>
              <a:buChar char="•"/>
            </a:pPr>
            <a:r>
              <a:rPr lang="en-CA" sz="2000" dirty="0">
                <a:solidFill>
                  <a:srgbClr val="FF0000"/>
                </a:solidFill>
              </a:rPr>
              <a:t>File protests with SAMSPA Operations Coordinator at </a:t>
            </a:r>
            <a:r>
              <a:rPr lang="en-CA" sz="2000" dirty="0">
                <a:solidFill>
                  <a:srgbClr val="FF0000"/>
                </a:solidFill>
                <a:hlinkClick r:id="rId3"/>
              </a:rPr>
              <a:t>admin@samspaslowpitch.com</a:t>
            </a:r>
            <a:r>
              <a:rPr lang="en-CA" sz="2000" dirty="0">
                <a:solidFill>
                  <a:srgbClr val="FF0000"/>
                </a:solidFill>
              </a:rPr>
              <a:t> </a:t>
            </a:r>
          </a:p>
          <a:p>
            <a:pPr marL="914400" lvl="1" indent="-457200">
              <a:spcAft>
                <a:spcPts val="600"/>
              </a:spcAft>
              <a:buFont typeface="Arial" panose="020B0604020202020204" pitchFamily="34" charset="0"/>
              <a:buChar char="•"/>
            </a:pPr>
            <a:r>
              <a:rPr lang="en-CA" sz="2400" dirty="0"/>
              <a:t>Game Sheets </a:t>
            </a:r>
          </a:p>
          <a:p>
            <a:pPr marL="1371600" lvl="2" indent="-457200">
              <a:spcAft>
                <a:spcPts val="600"/>
              </a:spcAft>
              <a:buFont typeface="Arial" panose="020B0604020202020204" pitchFamily="34" charset="0"/>
              <a:buChar char="•"/>
            </a:pPr>
            <a:r>
              <a:rPr lang="en-CA" sz="2000" dirty="0">
                <a:solidFill>
                  <a:srgbClr val="FF0000"/>
                </a:solidFill>
              </a:rPr>
              <a:t>Keep until end of season</a:t>
            </a:r>
          </a:p>
          <a:p>
            <a:pPr marL="914400" lvl="1" indent="-457200">
              <a:spcAft>
                <a:spcPts val="600"/>
              </a:spcAft>
              <a:buFont typeface="Arial" panose="020B0604020202020204" pitchFamily="34" charset="0"/>
              <a:buChar char="•"/>
            </a:pPr>
            <a:r>
              <a:rPr lang="en-CA" sz="2400" dirty="0"/>
              <a:t>Posting Scores</a:t>
            </a:r>
          </a:p>
          <a:p>
            <a:pPr marL="1371600" lvl="2" indent="-457200">
              <a:spcAft>
                <a:spcPts val="600"/>
              </a:spcAft>
              <a:buFont typeface="Arial" panose="020B0604020202020204" pitchFamily="34" charset="0"/>
              <a:buChar char="•"/>
            </a:pPr>
            <a:r>
              <a:rPr lang="en-CA" sz="2000" dirty="0">
                <a:solidFill>
                  <a:srgbClr val="FF0000"/>
                </a:solidFill>
              </a:rPr>
              <a:t>Post via website or app by winning team no later than next day</a:t>
            </a:r>
          </a:p>
          <a:p>
            <a:pPr marL="914400" lvl="1" indent="-457200">
              <a:spcAft>
                <a:spcPts val="600"/>
              </a:spcAft>
              <a:buFont typeface="Arial" panose="020B0604020202020204" pitchFamily="34" charset="0"/>
              <a:buChar char="•"/>
            </a:pPr>
            <a:r>
              <a:rPr lang="en-CA" sz="2400" dirty="0"/>
              <a:t>Cancellations / Defaults</a:t>
            </a:r>
          </a:p>
          <a:p>
            <a:pPr marL="1371600" lvl="2" indent="-457200">
              <a:spcAft>
                <a:spcPts val="600"/>
              </a:spcAft>
              <a:buFont typeface="Arial" panose="020B0604020202020204" pitchFamily="34" charset="0"/>
              <a:buChar char="•"/>
            </a:pPr>
            <a:r>
              <a:rPr lang="en-CA" sz="2000" dirty="0">
                <a:solidFill>
                  <a:srgbClr val="FF0000"/>
                </a:solidFill>
              </a:rPr>
              <a:t>Must provide 24 hours notice for cancellation otherwise subject to a $250 fine</a:t>
            </a:r>
          </a:p>
          <a:p>
            <a:pPr marL="1371600" lvl="2" indent="-457200">
              <a:spcAft>
                <a:spcPts val="600"/>
              </a:spcAft>
              <a:buFont typeface="Arial" panose="020B0604020202020204" pitchFamily="34" charset="0"/>
              <a:buChar char="•"/>
            </a:pPr>
            <a:r>
              <a:rPr lang="en-CA" sz="2000" dirty="0">
                <a:solidFill>
                  <a:srgbClr val="FF0000"/>
                </a:solidFill>
              </a:rPr>
              <a:t>Add note about reschedule opportunities</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255" y="1238093"/>
            <a:ext cx="2190750" cy="2095500"/>
          </a:xfrm>
          <a:prstGeom prst="rect">
            <a:avLst/>
          </a:prstGeom>
        </p:spPr>
      </p:pic>
      <p:sp>
        <p:nvSpPr>
          <p:cNvPr id="9" name="Rectangle: Rounded Corners 8">
            <a:extLst>
              <a:ext uri="{FF2B5EF4-FFF2-40B4-BE49-F238E27FC236}">
                <a16:creationId xmlns:a16="http://schemas.microsoft.com/office/drawing/2014/main" id="{DFCB3363-D5D4-4835-B6DE-02DF96E19F9C}"/>
              </a:ext>
            </a:extLst>
          </p:cNvPr>
          <p:cNvSpPr/>
          <p:nvPr/>
        </p:nvSpPr>
        <p:spPr>
          <a:xfrm>
            <a:off x="623842" y="3819970"/>
            <a:ext cx="4554909" cy="2536380"/>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Key Dates</a:t>
            </a:r>
            <a:br>
              <a:rPr lang="en-CA" sz="2000" b="1" dirty="0">
                <a:solidFill>
                  <a:srgbClr val="FF0000"/>
                </a:solidFill>
              </a:rPr>
            </a:br>
            <a:endParaRPr lang="en-CA" sz="1200" b="1" dirty="0">
              <a:solidFill>
                <a:srgbClr val="FF0000"/>
              </a:solidFill>
            </a:endParaRPr>
          </a:p>
          <a:p>
            <a:pPr>
              <a:spcAft>
                <a:spcPts val="1200"/>
              </a:spcAft>
            </a:pPr>
            <a:r>
              <a:rPr lang="en-CA" sz="2000" b="1" dirty="0">
                <a:solidFill>
                  <a:schemeClr val="accent1">
                    <a:lumMod val="50000"/>
                  </a:schemeClr>
                </a:solidFill>
              </a:rPr>
              <a:t>Schedule Release:	April 14, 2025 </a:t>
            </a:r>
          </a:p>
          <a:p>
            <a:pPr>
              <a:spcAft>
                <a:spcPts val="1200"/>
              </a:spcAft>
            </a:pPr>
            <a:r>
              <a:rPr lang="en-CA" sz="2000" b="1" dirty="0">
                <a:solidFill>
                  <a:schemeClr val="accent1">
                    <a:lumMod val="50000"/>
                  </a:schemeClr>
                </a:solidFill>
              </a:rPr>
              <a:t>League Start:  		April 28, 2025</a:t>
            </a:r>
          </a:p>
          <a:p>
            <a:pPr>
              <a:spcAft>
                <a:spcPts val="1200"/>
              </a:spcAft>
            </a:pPr>
            <a:r>
              <a:rPr lang="en-CA" sz="2000" b="1" dirty="0">
                <a:solidFill>
                  <a:schemeClr val="accent1">
                    <a:lumMod val="50000"/>
                  </a:schemeClr>
                </a:solidFill>
              </a:rPr>
              <a:t>Cages Open:			TBD</a:t>
            </a:r>
          </a:p>
          <a:p>
            <a:pPr>
              <a:spcAft>
                <a:spcPts val="1200"/>
              </a:spcAft>
            </a:pPr>
            <a:r>
              <a:rPr lang="en-CA" sz="2000" b="1" dirty="0">
                <a:solidFill>
                  <a:schemeClr val="accent1">
                    <a:lumMod val="50000"/>
                  </a:schemeClr>
                </a:solidFill>
              </a:rPr>
              <a:t>Team Practices:		TBD</a:t>
            </a:r>
          </a:p>
          <a:p>
            <a:endParaRPr lang="en-CA" b="1" dirty="0">
              <a:solidFill>
                <a:schemeClr val="accent1">
                  <a:lumMod val="50000"/>
                </a:schemeClr>
              </a:solidFill>
            </a:endParaRPr>
          </a:p>
        </p:txBody>
      </p:sp>
    </p:spTree>
    <p:extLst>
      <p:ext uri="{BB962C8B-B14F-4D97-AF65-F5344CB8AC3E}">
        <p14:creationId xmlns:p14="http://schemas.microsoft.com/office/powerpoint/2010/main" val="14395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26</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5426579" y="928834"/>
            <a:ext cx="6457772" cy="5339923"/>
          </a:xfrm>
          <a:prstGeom prst="rect">
            <a:avLst/>
          </a:prstGeom>
          <a:noFill/>
        </p:spPr>
        <p:txBody>
          <a:bodyPr wrap="square" rtlCol="0">
            <a:spAutoFit/>
          </a:bodyPr>
          <a:lstStyle/>
          <a:p>
            <a:pPr>
              <a:spcAft>
                <a:spcPts val="600"/>
              </a:spcAft>
            </a:pPr>
            <a:r>
              <a:rPr lang="en-CA" sz="2800" b="1" dirty="0"/>
              <a:t>League Procedures</a:t>
            </a:r>
          </a:p>
          <a:p>
            <a:pPr marL="914400" lvl="1" indent="-457200">
              <a:spcAft>
                <a:spcPts val="600"/>
              </a:spcAft>
              <a:buFont typeface="Arial" panose="020B0604020202020204" pitchFamily="34" charset="0"/>
              <a:buChar char="•"/>
            </a:pPr>
            <a:r>
              <a:rPr lang="en-CA" sz="2400" dirty="0"/>
              <a:t>Practice Times</a:t>
            </a:r>
          </a:p>
          <a:p>
            <a:pPr marL="1371600" lvl="2" indent="-457200">
              <a:spcAft>
                <a:spcPts val="600"/>
              </a:spcAft>
              <a:buFont typeface="Arial" panose="020B0604020202020204" pitchFamily="34" charset="0"/>
              <a:buChar char="•"/>
            </a:pPr>
            <a:r>
              <a:rPr lang="en-CA" sz="2000" dirty="0">
                <a:solidFill>
                  <a:srgbClr val="FF0000"/>
                </a:solidFill>
              </a:rPr>
              <a:t>TBD</a:t>
            </a:r>
          </a:p>
          <a:p>
            <a:pPr marL="1371600" lvl="2" indent="-457200">
              <a:spcAft>
                <a:spcPts val="600"/>
              </a:spcAft>
              <a:buFont typeface="Arial" panose="020B0604020202020204" pitchFamily="34" charset="0"/>
              <a:buChar char="•"/>
            </a:pPr>
            <a:r>
              <a:rPr lang="en-CA" sz="2000" dirty="0">
                <a:solidFill>
                  <a:srgbClr val="FF0000"/>
                </a:solidFill>
              </a:rPr>
              <a:t>Subject to playability </a:t>
            </a:r>
          </a:p>
          <a:p>
            <a:pPr marL="1371600" lvl="2" indent="-457200">
              <a:spcAft>
                <a:spcPts val="600"/>
              </a:spcAft>
              <a:buFont typeface="Arial" panose="020B0604020202020204" pitchFamily="34" charset="0"/>
              <a:buChar char="•"/>
            </a:pPr>
            <a:r>
              <a:rPr lang="en-CA" sz="2000" dirty="0">
                <a:solidFill>
                  <a:srgbClr val="FF0000"/>
                </a:solidFill>
              </a:rPr>
              <a:t>More info in a few weeks</a:t>
            </a:r>
          </a:p>
          <a:p>
            <a:pPr marL="1371600" lvl="2" indent="-457200">
              <a:spcAft>
                <a:spcPts val="600"/>
              </a:spcAft>
              <a:buFont typeface="Arial" panose="020B0604020202020204" pitchFamily="34" charset="0"/>
              <a:buChar char="•"/>
            </a:pPr>
            <a:r>
              <a:rPr lang="en-CA" sz="2000" dirty="0">
                <a:solidFill>
                  <a:srgbClr val="FF0000"/>
                </a:solidFill>
              </a:rPr>
              <a:t>Inquire with SAMSPA Operations Coordinator at </a:t>
            </a:r>
            <a:r>
              <a:rPr lang="en-CA" sz="2000" dirty="0">
                <a:solidFill>
                  <a:srgbClr val="FF0000"/>
                </a:solidFill>
                <a:hlinkClick r:id="rId3"/>
              </a:rPr>
              <a:t>admin@samspaslowpitch.com</a:t>
            </a:r>
            <a:r>
              <a:rPr lang="en-CA" sz="2000" dirty="0">
                <a:solidFill>
                  <a:srgbClr val="FF0000"/>
                </a:solidFill>
              </a:rPr>
              <a:t> </a:t>
            </a:r>
            <a:br>
              <a:rPr lang="en-CA" sz="2000" dirty="0">
                <a:solidFill>
                  <a:srgbClr val="FF0000"/>
                </a:solidFill>
              </a:rPr>
            </a:br>
            <a:endParaRPr lang="en-CA" sz="2000" dirty="0">
              <a:solidFill>
                <a:srgbClr val="FF0000"/>
              </a:solidFill>
            </a:endParaRPr>
          </a:p>
          <a:p>
            <a:pPr marL="914400" lvl="1" indent="-457200">
              <a:spcAft>
                <a:spcPts val="600"/>
              </a:spcAft>
              <a:buFont typeface="Arial" panose="020B0604020202020204" pitchFamily="34" charset="0"/>
              <a:buChar char="•"/>
            </a:pPr>
            <a:r>
              <a:rPr lang="en-CA" sz="2400" dirty="0"/>
              <a:t>Safety Update</a:t>
            </a:r>
          </a:p>
          <a:p>
            <a:pPr marL="1371600" lvl="2" indent="-457200">
              <a:spcAft>
                <a:spcPts val="600"/>
              </a:spcAft>
              <a:buFont typeface="Arial" panose="020B0604020202020204" pitchFamily="34" charset="0"/>
              <a:buChar char="•"/>
            </a:pPr>
            <a:r>
              <a:rPr lang="en-CA" sz="2000" dirty="0">
                <a:solidFill>
                  <a:srgbClr val="FF0000"/>
                </a:solidFill>
              </a:rPr>
              <a:t>First Aid kits and Defibrillator will be accessible at the Concession</a:t>
            </a:r>
          </a:p>
          <a:p>
            <a:pPr marL="1371600" lvl="2" indent="-457200">
              <a:spcAft>
                <a:spcPts val="600"/>
              </a:spcAft>
              <a:buFont typeface="Arial" panose="020B0604020202020204" pitchFamily="34" charset="0"/>
              <a:buChar char="•"/>
            </a:pPr>
            <a:r>
              <a:rPr lang="en-CA" sz="2000" dirty="0">
                <a:solidFill>
                  <a:srgbClr val="FF0000"/>
                </a:solidFill>
              </a:rPr>
              <a:t>Fire extinguishers to be checked</a:t>
            </a:r>
          </a:p>
          <a:p>
            <a:pPr marL="1371600" lvl="2" indent="-457200">
              <a:spcAft>
                <a:spcPts val="600"/>
              </a:spcAft>
              <a:buFont typeface="Arial" panose="020B0604020202020204" pitchFamily="34" charset="0"/>
              <a:buChar char="•"/>
            </a:pPr>
            <a:r>
              <a:rPr lang="en-CA" sz="2000" dirty="0">
                <a:solidFill>
                  <a:srgbClr val="FF0000"/>
                </a:solidFill>
              </a:rPr>
              <a:t>Glen </a:t>
            </a:r>
            <a:r>
              <a:rPr lang="en-CA" sz="2000" dirty="0" err="1">
                <a:solidFill>
                  <a:srgbClr val="FF0000"/>
                </a:solidFill>
              </a:rPr>
              <a:t>Dolynchuk</a:t>
            </a:r>
            <a:r>
              <a:rPr lang="en-CA" sz="2000" dirty="0">
                <a:solidFill>
                  <a:srgbClr val="FF0000"/>
                </a:solidFill>
              </a:rPr>
              <a:t> remains our Player Safety Director</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594" y="928834"/>
            <a:ext cx="2190750" cy="2095500"/>
          </a:xfrm>
          <a:prstGeom prst="rect">
            <a:avLst/>
          </a:prstGeom>
        </p:spPr>
      </p:pic>
      <p:sp>
        <p:nvSpPr>
          <p:cNvPr id="10" name="Rectangle: Rounded Corners 9">
            <a:extLst>
              <a:ext uri="{FF2B5EF4-FFF2-40B4-BE49-F238E27FC236}">
                <a16:creationId xmlns:a16="http://schemas.microsoft.com/office/drawing/2014/main" id="{902FFF9D-9B3C-4ADB-B5CD-C3D4648039C0}"/>
              </a:ext>
            </a:extLst>
          </p:cNvPr>
          <p:cNvSpPr/>
          <p:nvPr/>
        </p:nvSpPr>
        <p:spPr>
          <a:xfrm>
            <a:off x="307649" y="3024334"/>
            <a:ext cx="5118930" cy="3755500"/>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Waivers/Emails/Contacts</a:t>
            </a:r>
            <a:br>
              <a:rPr lang="en-CA" sz="2000" b="1" dirty="0">
                <a:solidFill>
                  <a:srgbClr val="FF0000"/>
                </a:solidFill>
              </a:rPr>
            </a:br>
            <a:endParaRPr lang="en-CA" sz="1200" b="1" dirty="0">
              <a:solidFill>
                <a:srgbClr val="FF0000"/>
              </a:solidFill>
            </a:endParaRPr>
          </a:p>
          <a:p>
            <a:pPr>
              <a:spcAft>
                <a:spcPts val="1200"/>
              </a:spcAft>
            </a:pPr>
            <a:r>
              <a:rPr lang="en-CA" sz="2000" b="1" dirty="0">
                <a:solidFill>
                  <a:schemeClr val="accent1">
                    <a:lumMod val="50000"/>
                  </a:schemeClr>
                </a:solidFill>
              </a:rPr>
              <a:t>Mandatory Player Emails and waivers needed for teams.</a:t>
            </a:r>
          </a:p>
          <a:p>
            <a:pPr>
              <a:spcAft>
                <a:spcPts val="1200"/>
              </a:spcAft>
            </a:pPr>
            <a:r>
              <a:rPr lang="en-CA" sz="2000" b="1" dirty="0">
                <a:solidFill>
                  <a:srgbClr val="002060"/>
                </a:solidFill>
              </a:rPr>
              <a:t>For Assistance: </a:t>
            </a:r>
            <a:r>
              <a:rPr lang="en-CA" b="1" dirty="0">
                <a:solidFill>
                  <a:srgbClr val="002060"/>
                </a:solidFill>
              </a:rPr>
              <a:t>call Lynda (587) 987-7454</a:t>
            </a:r>
          </a:p>
          <a:p>
            <a:pPr>
              <a:spcAft>
                <a:spcPts val="1200"/>
              </a:spcAft>
            </a:pPr>
            <a:r>
              <a:rPr lang="en-US" dirty="0"/>
              <a:t>Team Coaches/Managers’ contact information lists are complete and available on website under Teams tab – Team Contact Lists but only Coaches/Managers with website privileges will have access to this page.</a:t>
            </a:r>
            <a:endParaRPr lang="en-CA" b="1" dirty="0">
              <a:solidFill>
                <a:srgbClr val="002060"/>
              </a:solidFill>
            </a:endParaRPr>
          </a:p>
          <a:p>
            <a:endParaRPr lang="en-CA" b="1" dirty="0">
              <a:solidFill>
                <a:schemeClr val="accent1">
                  <a:lumMod val="50000"/>
                </a:schemeClr>
              </a:solidFill>
            </a:endParaRPr>
          </a:p>
        </p:txBody>
      </p:sp>
    </p:spTree>
    <p:extLst>
      <p:ext uri="{BB962C8B-B14F-4D97-AF65-F5344CB8AC3E}">
        <p14:creationId xmlns:p14="http://schemas.microsoft.com/office/powerpoint/2010/main" val="2780720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27</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2454442" y="1163083"/>
            <a:ext cx="9652429" cy="4955203"/>
          </a:xfrm>
          <a:prstGeom prst="rect">
            <a:avLst/>
          </a:prstGeom>
          <a:noFill/>
        </p:spPr>
        <p:txBody>
          <a:bodyPr wrap="square" rtlCol="0">
            <a:spAutoFit/>
          </a:bodyPr>
          <a:lstStyle/>
          <a:p>
            <a:pPr>
              <a:spcAft>
                <a:spcPts val="600"/>
              </a:spcAft>
            </a:pPr>
            <a:r>
              <a:rPr lang="en-CA" sz="2800" b="1" dirty="0"/>
              <a:t>Reminders</a:t>
            </a:r>
          </a:p>
          <a:p>
            <a:pPr marL="914400" lvl="1" indent="-457200">
              <a:spcAft>
                <a:spcPts val="600"/>
              </a:spcAft>
              <a:buFont typeface="Arial" panose="020B0604020202020204" pitchFamily="34" charset="0"/>
              <a:buChar char="•"/>
            </a:pPr>
            <a:r>
              <a:rPr lang="en-CA" sz="2400" dirty="0"/>
              <a:t>Rescheduling Games </a:t>
            </a:r>
          </a:p>
          <a:p>
            <a:pPr marL="1371600" lvl="2" indent="-457200">
              <a:spcAft>
                <a:spcPts val="600"/>
              </a:spcAft>
              <a:buFont typeface="Arial" panose="020B0604020202020204" pitchFamily="34" charset="0"/>
              <a:buChar char="•"/>
            </a:pPr>
            <a:r>
              <a:rPr lang="en-CA" sz="2000" dirty="0">
                <a:solidFill>
                  <a:srgbClr val="FF0000"/>
                </a:solidFill>
              </a:rPr>
              <a:t>Teams can identify near-term diamond openings and request a re-schedule, rather than outright cancelling games. (Oilers playoff run is not a reason to re-schedule).</a:t>
            </a:r>
          </a:p>
          <a:p>
            <a:pPr marL="1371600" lvl="2" indent="-457200">
              <a:spcAft>
                <a:spcPts val="600"/>
              </a:spcAft>
              <a:buFont typeface="Arial" panose="020B0604020202020204" pitchFamily="34" charset="0"/>
              <a:buChar char="•"/>
            </a:pPr>
            <a:r>
              <a:rPr lang="en-CA" sz="2000" dirty="0">
                <a:solidFill>
                  <a:srgbClr val="FF0000"/>
                </a:solidFill>
              </a:rPr>
              <a:t>Subject to availability </a:t>
            </a:r>
          </a:p>
          <a:p>
            <a:pPr marL="1371600" lvl="2" indent="-457200">
              <a:spcAft>
                <a:spcPts val="600"/>
              </a:spcAft>
              <a:buFont typeface="Arial" panose="020B0604020202020204" pitchFamily="34" charset="0"/>
              <a:buChar char="•"/>
            </a:pPr>
            <a:r>
              <a:rPr lang="en-CA" sz="2000" dirty="0">
                <a:solidFill>
                  <a:srgbClr val="FF0000"/>
                </a:solidFill>
              </a:rPr>
              <a:t>Inquire with SAMSPA Operations Coordinator: </a:t>
            </a:r>
            <a:r>
              <a:rPr lang="en-CA" sz="2000" dirty="0">
                <a:solidFill>
                  <a:srgbClr val="FF0000"/>
                </a:solidFill>
                <a:hlinkClick r:id="rId3"/>
              </a:rPr>
              <a:t>admin@samspaslowpitch.com</a:t>
            </a:r>
            <a:r>
              <a:rPr lang="en-CA" sz="2000" dirty="0">
                <a:solidFill>
                  <a:srgbClr val="FF0000"/>
                </a:solidFill>
              </a:rPr>
              <a:t> </a:t>
            </a:r>
            <a:br>
              <a:rPr lang="en-CA" sz="2000" dirty="0">
                <a:solidFill>
                  <a:srgbClr val="FF0000"/>
                </a:solidFill>
              </a:rPr>
            </a:br>
            <a:endParaRPr lang="en-CA" sz="2000" dirty="0">
              <a:solidFill>
                <a:srgbClr val="FF0000"/>
              </a:solidFill>
            </a:endParaRPr>
          </a:p>
          <a:p>
            <a:pPr marL="914400" lvl="1" indent="-457200">
              <a:spcAft>
                <a:spcPts val="600"/>
              </a:spcAft>
              <a:buFont typeface="Arial" panose="020B0604020202020204" pitchFamily="34" charset="0"/>
              <a:buChar char="•"/>
            </a:pPr>
            <a:r>
              <a:rPr lang="en-CA" sz="2400" dirty="0"/>
              <a:t>Website</a:t>
            </a:r>
            <a:endParaRPr lang="en-CA" sz="2000" dirty="0">
              <a:solidFill>
                <a:srgbClr val="FF0000"/>
              </a:solidFill>
            </a:endParaRPr>
          </a:p>
          <a:p>
            <a:pPr marL="1371600" lvl="2" indent="-457200">
              <a:spcAft>
                <a:spcPts val="600"/>
              </a:spcAft>
              <a:buFont typeface="Arial" panose="020B0604020202020204" pitchFamily="34" charset="0"/>
              <a:buChar char="•"/>
            </a:pPr>
            <a:r>
              <a:rPr lang="en-CA" sz="2000" dirty="0">
                <a:solidFill>
                  <a:srgbClr val="FF0000"/>
                </a:solidFill>
              </a:rPr>
              <a:t>Our upgrade continues and work is still underway</a:t>
            </a:r>
          </a:p>
          <a:p>
            <a:pPr marL="1371600" lvl="2" indent="-457200">
              <a:spcAft>
                <a:spcPts val="600"/>
              </a:spcAft>
              <a:buFont typeface="Arial" panose="020B0604020202020204" pitchFamily="34" charset="0"/>
              <a:buChar char="•"/>
            </a:pPr>
            <a:r>
              <a:rPr lang="en-CA" sz="2000" dirty="0">
                <a:solidFill>
                  <a:srgbClr val="FF0000"/>
                </a:solidFill>
              </a:rPr>
              <a:t>Your patience is appreciated</a:t>
            </a:r>
          </a:p>
          <a:p>
            <a:pPr marL="1371600" lvl="2" indent="-457200">
              <a:spcAft>
                <a:spcPts val="600"/>
              </a:spcAft>
              <a:buFont typeface="Arial" panose="020B0604020202020204" pitchFamily="34" charset="0"/>
              <a:buChar char="•"/>
            </a:pPr>
            <a:r>
              <a:rPr lang="en-CA" sz="2000" dirty="0">
                <a:solidFill>
                  <a:srgbClr val="FF0000"/>
                </a:solidFill>
              </a:rPr>
              <a:t>Still looking to add a web master, if you know anyone or are interested let's talk.</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9" y="1859035"/>
            <a:ext cx="2190750" cy="2095500"/>
          </a:xfrm>
          <a:prstGeom prst="rect">
            <a:avLst/>
          </a:prstGeom>
        </p:spPr>
      </p:pic>
    </p:spTree>
    <p:extLst>
      <p:ext uri="{BB962C8B-B14F-4D97-AF65-F5344CB8AC3E}">
        <p14:creationId xmlns:p14="http://schemas.microsoft.com/office/powerpoint/2010/main" val="2689645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2025 League Communications (Kelly)</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28</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838199" y="1127570"/>
            <a:ext cx="10515600" cy="1261884"/>
          </a:xfrm>
          <a:prstGeom prst="rect">
            <a:avLst/>
          </a:prstGeom>
          <a:solidFill>
            <a:schemeClr val="accent2">
              <a:lumMod val="40000"/>
              <a:lumOff val="60000"/>
            </a:schemeClr>
          </a:solidFill>
        </p:spPr>
        <p:txBody>
          <a:bodyPr wrap="square" rtlCol="0">
            <a:spAutoFit/>
          </a:bodyPr>
          <a:lstStyle/>
          <a:p>
            <a:pPr algn="ctr"/>
            <a:r>
              <a:rPr lang="en-CA" sz="2800" b="1" dirty="0"/>
              <a:t>Schedule </a:t>
            </a:r>
          </a:p>
          <a:p>
            <a:pPr algn="ctr"/>
            <a:r>
              <a:rPr lang="en-CA" sz="2400" b="1" dirty="0">
                <a:solidFill>
                  <a:srgbClr val="FF0000"/>
                </a:solidFill>
              </a:rPr>
              <a:t>Season Starts April 28 (</a:t>
            </a:r>
            <a:r>
              <a:rPr lang="en-CA" sz="2400" b="1" dirty="0" err="1">
                <a:solidFill>
                  <a:srgbClr val="FF0000"/>
                </a:solidFill>
              </a:rPr>
              <a:t>approximently</a:t>
            </a:r>
            <a:r>
              <a:rPr lang="en-CA" sz="2400" b="1" dirty="0">
                <a:solidFill>
                  <a:srgbClr val="FF0000"/>
                </a:solidFill>
              </a:rPr>
              <a:t> 15 weeks)</a:t>
            </a:r>
          </a:p>
          <a:p>
            <a:pPr algn="ctr"/>
            <a:r>
              <a:rPr lang="en-CA" sz="2400" dirty="0"/>
              <a:t>28 Games </a:t>
            </a:r>
            <a:r>
              <a:rPr lang="en-CA" sz="2400" i="1" dirty="0"/>
              <a:t>plus Playoffs</a:t>
            </a:r>
            <a:endParaRPr lang="en-CA" sz="1050" b="1" i="1" dirty="0"/>
          </a:p>
        </p:txBody>
      </p:sp>
      <p:sp>
        <p:nvSpPr>
          <p:cNvPr id="4" name="TextBox 3">
            <a:extLst>
              <a:ext uri="{FF2B5EF4-FFF2-40B4-BE49-F238E27FC236}">
                <a16:creationId xmlns:a16="http://schemas.microsoft.com/office/drawing/2014/main" id="{9FB49142-04CE-40A8-8035-0A53C3B437FE}"/>
              </a:ext>
            </a:extLst>
          </p:cNvPr>
          <p:cNvSpPr txBox="1"/>
          <p:nvPr/>
        </p:nvSpPr>
        <p:spPr>
          <a:xfrm>
            <a:off x="5426765" y="2503155"/>
            <a:ext cx="5927035" cy="3539430"/>
          </a:xfrm>
          <a:prstGeom prst="rect">
            <a:avLst/>
          </a:prstGeom>
          <a:solidFill>
            <a:schemeClr val="accent4">
              <a:lumMod val="40000"/>
              <a:lumOff val="60000"/>
            </a:schemeClr>
          </a:solidFill>
        </p:spPr>
        <p:txBody>
          <a:bodyPr wrap="square" rtlCol="0">
            <a:spAutoFit/>
          </a:bodyPr>
          <a:lstStyle/>
          <a:p>
            <a:r>
              <a:rPr lang="en-CA" sz="3200" b="1" dirty="0"/>
              <a:t>Website Address</a:t>
            </a:r>
          </a:p>
          <a:p>
            <a:r>
              <a:rPr lang="en-CA" sz="2000" b="1" dirty="0">
                <a:solidFill>
                  <a:schemeClr val="accent1"/>
                </a:solidFill>
              </a:rPr>
              <a:t>https://www.samspaslowpitch.com/home</a:t>
            </a:r>
          </a:p>
          <a:p>
            <a:endParaRPr lang="en-CA" sz="3200" b="1" dirty="0"/>
          </a:p>
          <a:p>
            <a:r>
              <a:rPr lang="en-CA" sz="3200" b="1" dirty="0"/>
              <a:t>Umpires</a:t>
            </a:r>
            <a:endParaRPr lang="en-CA" sz="4800" b="1" dirty="0"/>
          </a:p>
          <a:p>
            <a:r>
              <a:rPr lang="en-CA" sz="2800" b="1" dirty="0"/>
              <a:t>	</a:t>
            </a:r>
            <a:r>
              <a:rPr lang="en-CA" sz="2800" dirty="0"/>
              <a:t>Umpire Liaison is Mike Coxworth</a:t>
            </a:r>
            <a:br>
              <a:rPr lang="en-CA" sz="2800" dirty="0"/>
            </a:br>
            <a:r>
              <a:rPr lang="en-CA" sz="2800" dirty="0"/>
              <a:t>	</a:t>
            </a:r>
            <a:r>
              <a:rPr lang="en-CA" sz="2400" dirty="0"/>
              <a:t>EDSUA Umpire Clinic (Softball Canada)</a:t>
            </a:r>
          </a:p>
          <a:p>
            <a:r>
              <a:rPr lang="en-CA" sz="2400" dirty="0"/>
              <a:t>		April 26/27</a:t>
            </a:r>
          </a:p>
          <a:p>
            <a:r>
              <a:rPr lang="en-CA" sz="2800" dirty="0"/>
              <a:t>		</a:t>
            </a:r>
          </a:p>
        </p:txBody>
      </p:sp>
      <p:sp>
        <p:nvSpPr>
          <p:cNvPr id="7" name="TextBox 6">
            <a:extLst>
              <a:ext uri="{FF2B5EF4-FFF2-40B4-BE49-F238E27FC236}">
                <a16:creationId xmlns:a16="http://schemas.microsoft.com/office/drawing/2014/main" id="{0B6BE446-3658-47F0-9BEA-38BA770B97C2}"/>
              </a:ext>
            </a:extLst>
          </p:cNvPr>
          <p:cNvSpPr txBox="1"/>
          <p:nvPr/>
        </p:nvSpPr>
        <p:spPr>
          <a:xfrm>
            <a:off x="838198" y="2515187"/>
            <a:ext cx="4499115" cy="3724096"/>
          </a:xfrm>
          <a:prstGeom prst="rect">
            <a:avLst/>
          </a:prstGeom>
          <a:solidFill>
            <a:schemeClr val="accent1">
              <a:lumMod val="40000"/>
              <a:lumOff val="60000"/>
            </a:schemeClr>
          </a:solidFill>
        </p:spPr>
        <p:txBody>
          <a:bodyPr wrap="square" rtlCol="0">
            <a:spAutoFit/>
          </a:bodyPr>
          <a:lstStyle/>
          <a:p>
            <a:r>
              <a:rPr lang="en-CA" sz="3200" b="1" dirty="0"/>
              <a:t>Field Conditions</a:t>
            </a:r>
          </a:p>
          <a:p>
            <a:endParaRPr lang="en-CA" sz="2000" b="1" dirty="0">
              <a:solidFill>
                <a:schemeClr val="accent1">
                  <a:lumMod val="50000"/>
                </a:schemeClr>
              </a:solidFill>
            </a:endParaRPr>
          </a:p>
          <a:p>
            <a:pPr>
              <a:spcAft>
                <a:spcPts val="1200"/>
              </a:spcAft>
            </a:pPr>
            <a:r>
              <a:rPr lang="en-CA" sz="2000" b="1" dirty="0">
                <a:solidFill>
                  <a:schemeClr val="accent1">
                    <a:lumMod val="50000"/>
                  </a:schemeClr>
                </a:solidFill>
              </a:rPr>
              <a:t>Field Condition (web, phone, text)</a:t>
            </a:r>
          </a:p>
          <a:p>
            <a:pPr marL="800100" lvl="1" indent="-342900">
              <a:spcAft>
                <a:spcPts val="1200"/>
              </a:spcAft>
              <a:buFont typeface="Arial" panose="020B0604020202020204" pitchFamily="34" charset="0"/>
              <a:buChar char="•"/>
            </a:pPr>
            <a:r>
              <a:rPr lang="en-CA" b="1" dirty="0">
                <a:solidFill>
                  <a:srgbClr val="00B050"/>
                </a:solidFill>
              </a:rPr>
              <a:t>Web: Field Conditions Page</a:t>
            </a:r>
          </a:p>
          <a:p>
            <a:pPr marL="800100" lvl="1" indent="-342900">
              <a:spcAft>
                <a:spcPts val="1200"/>
              </a:spcAft>
              <a:buFont typeface="Arial" panose="020B0604020202020204" pitchFamily="34" charset="0"/>
              <a:buChar char="•"/>
            </a:pPr>
            <a:r>
              <a:rPr lang="en-CA" b="1" dirty="0">
                <a:solidFill>
                  <a:srgbClr val="00B050"/>
                </a:solidFill>
              </a:rPr>
              <a:t>Phone: 780-243-2737 (Option 1)</a:t>
            </a:r>
          </a:p>
          <a:p>
            <a:pPr marL="800100" lvl="1" indent="-342900">
              <a:spcAft>
                <a:spcPts val="1200"/>
              </a:spcAft>
              <a:buFont typeface="Arial" panose="020B0604020202020204" pitchFamily="34" charset="0"/>
              <a:buChar char="•"/>
            </a:pPr>
            <a:r>
              <a:rPr lang="en-CA" b="1" dirty="0">
                <a:solidFill>
                  <a:srgbClr val="00B050"/>
                </a:solidFill>
              </a:rPr>
              <a:t>Text Notifications via link (same as last season)</a:t>
            </a:r>
          </a:p>
          <a:p>
            <a:pPr marL="800100" lvl="1" indent="-342900">
              <a:spcAft>
                <a:spcPts val="1200"/>
              </a:spcAft>
              <a:buFont typeface="Arial" panose="020B0604020202020204" pitchFamily="34" charset="0"/>
              <a:buChar char="•"/>
            </a:pPr>
            <a:r>
              <a:rPr lang="en-CA" b="1" dirty="0">
                <a:solidFill>
                  <a:srgbClr val="00B050"/>
                </a:solidFill>
              </a:rPr>
              <a:t>Posted at 2PM</a:t>
            </a:r>
          </a:p>
          <a:p>
            <a:endParaRPr lang="en-CA" sz="2400" dirty="0"/>
          </a:p>
        </p:txBody>
      </p:sp>
    </p:spTree>
    <p:extLst>
      <p:ext uri="{BB962C8B-B14F-4D97-AF65-F5344CB8AC3E}">
        <p14:creationId xmlns:p14="http://schemas.microsoft.com/office/powerpoint/2010/main" val="275944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FD0B-D800-64E2-D2C3-A5D3CBF93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63D9B-A309-7A64-66D7-753762134740}"/>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(Kelly/Marc)</a:t>
            </a:r>
          </a:p>
        </p:txBody>
      </p:sp>
      <p:sp>
        <p:nvSpPr>
          <p:cNvPr id="3" name="Slide Number Placeholder 2">
            <a:extLst>
              <a:ext uri="{FF2B5EF4-FFF2-40B4-BE49-F238E27FC236}">
                <a16:creationId xmlns:a16="http://schemas.microsoft.com/office/drawing/2014/main" id="{C54822BB-0E19-F04A-1D68-DBA91B98F405}"/>
              </a:ext>
            </a:extLst>
          </p:cNvPr>
          <p:cNvSpPr>
            <a:spLocks noGrp="1"/>
          </p:cNvSpPr>
          <p:nvPr>
            <p:ph type="sldNum" sz="quarter" idx="12"/>
          </p:nvPr>
        </p:nvSpPr>
        <p:spPr/>
        <p:txBody>
          <a:bodyPr/>
          <a:lstStyle/>
          <a:p>
            <a:fld id="{FAB69B05-8098-4314-A6E1-272A1D49D671}" type="slidenum">
              <a:rPr lang="en-CA" smtClean="0"/>
              <a:t>29</a:t>
            </a:fld>
            <a:endParaRPr lang="en-CA"/>
          </a:p>
        </p:txBody>
      </p:sp>
      <p:sp>
        <p:nvSpPr>
          <p:cNvPr id="7" name="TextBox 6">
            <a:extLst>
              <a:ext uri="{FF2B5EF4-FFF2-40B4-BE49-F238E27FC236}">
                <a16:creationId xmlns:a16="http://schemas.microsoft.com/office/drawing/2014/main" id="{25C9827C-0722-8FE3-299E-064AA22D3897}"/>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9A8DD46-6963-F751-11C6-B8517E524238}"/>
              </a:ext>
            </a:extLst>
          </p:cNvPr>
          <p:cNvSpPr txBox="1"/>
          <p:nvPr/>
        </p:nvSpPr>
        <p:spPr>
          <a:xfrm>
            <a:off x="1180504" y="1149407"/>
            <a:ext cx="7430095" cy="5078313"/>
          </a:xfrm>
          <a:prstGeom prst="rect">
            <a:avLst/>
          </a:prstGeom>
          <a:noFill/>
        </p:spPr>
        <p:txBody>
          <a:bodyPr wrap="square" rtlCol="0">
            <a:spAutoFit/>
          </a:bodyPr>
          <a:lstStyle/>
          <a:p>
            <a:pPr algn="l">
              <a:buNone/>
            </a:pPr>
            <a:r>
              <a:rPr lang="en-US" sz="2400" b="1" i="0" dirty="0">
                <a:solidFill>
                  <a:srgbClr val="1100FF"/>
                </a:solidFill>
                <a:effectLst/>
                <a:latin typeface="Titillium Web" panose="020F0502020204030204" pitchFamily="2" charset="0"/>
              </a:rPr>
              <a:t>Bat Testing Weekend 2025</a:t>
            </a:r>
          </a:p>
          <a:p>
            <a:pPr algn="l">
              <a:buNone/>
            </a:pPr>
            <a:r>
              <a:rPr lang="en-US" sz="2400" b="1" i="0" dirty="0">
                <a:solidFill>
                  <a:srgbClr val="0000FF"/>
                </a:solidFill>
                <a:effectLst/>
                <a:latin typeface="Lato" panose="020F0502020204030204" pitchFamily="34" charset="0"/>
              </a:rPr>
              <a:t>Bat Testing Dates: (Managers received schedule)</a:t>
            </a:r>
          </a:p>
          <a:p>
            <a:pPr algn="l">
              <a:buNone/>
            </a:pPr>
            <a:r>
              <a:rPr lang="en-US" sz="1200" b="1" dirty="0">
                <a:solidFill>
                  <a:srgbClr val="0000FF"/>
                </a:solidFill>
                <a:latin typeface="Lato" panose="020F0502020204030204" pitchFamily="34" charset="0"/>
              </a:rPr>
              <a:t>(located SAMSPA Website, Rules tab, Bats and Bat Testing tab)</a:t>
            </a:r>
          </a:p>
          <a:p>
            <a:pPr algn="l">
              <a:buNone/>
            </a:pPr>
            <a:endParaRPr lang="en-US" sz="1200" b="0" i="0" dirty="0">
              <a:solidFill>
                <a:srgbClr val="666666"/>
              </a:solidFill>
              <a:effectLst/>
              <a:latin typeface="Lato" panose="020F0502020204030204" pitchFamily="34" charset="0"/>
            </a:endParaRPr>
          </a:p>
          <a:p>
            <a:pPr algn="l">
              <a:buFont typeface="Arial" panose="020B0604020202020204" pitchFamily="34" charset="0"/>
              <a:buChar char="•"/>
            </a:pPr>
            <a:r>
              <a:rPr lang="en-US" sz="2000" b="1" i="0" dirty="0">
                <a:solidFill>
                  <a:srgbClr val="666666"/>
                </a:solidFill>
                <a:effectLst/>
                <a:latin typeface="Lato" panose="020F0502020204030204" pitchFamily="34" charset="0"/>
              </a:rPr>
              <a:t>Saturday April 12th, 2025</a:t>
            </a:r>
            <a:endParaRPr lang="en-US" sz="2000" b="0" i="0" dirty="0">
              <a:solidFill>
                <a:srgbClr val="666666"/>
              </a:solidFill>
              <a:effectLst/>
              <a:latin typeface="Lato" panose="020F0502020204030204" pitchFamily="34" charset="0"/>
            </a:endParaRPr>
          </a:p>
          <a:p>
            <a:pPr algn="l">
              <a:buFont typeface="Arial" panose="020B0604020202020204" pitchFamily="34" charset="0"/>
              <a:buChar char="•"/>
            </a:pPr>
            <a:r>
              <a:rPr lang="en-US" sz="2000" b="1" i="0" dirty="0">
                <a:solidFill>
                  <a:srgbClr val="666666"/>
                </a:solidFill>
                <a:effectLst/>
                <a:latin typeface="Lato" panose="020F0502020204030204" pitchFamily="34" charset="0"/>
              </a:rPr>
              <a:t>Sunday April 13th, 2025 </a:t>
            </a:r>
            <a:endParaRPr lang="en-US" sz="2000" b="0" i="0" dirty="0">
              <a:solidFill>
                <a:srgbClr val="666666"/>
              </a:solidFill>
              <a:effectLst/>
              <a:latin typeface="Lato" panose="020F0502020204030204" pitchFamily="34" charset="0"/>
            </a:endParaRPr>
          </a:p>
          <a:p>
            <a:pPr algn="l">
              <a:buNone/>
            </a:pPr>
            <a:r>
              <a:rPr lang="en-US" sz="2000" b="1" i="0" dirty="0">
                <a:solidFill>
                  <a:srgbClr val="666666"/>
                </a:solidFill>
                <a:effectLst/>
                <a:latin typeface="Lato" panose="020F0502020204030204" pitchFamily="34" charset="0"/>
              </a:rPr>
              <a:t>All bats will require 2025 stickers</a:t>
            </a:r>
            <a:endParaRPr lang="en-US" sz="2000" b="0" i="0" dirty="0">
              <a:solidFill>
                <a:srgbClr val="666666"/>
              </a:solidFill>
              <a:effectLst/>
              <a:latin typeface="Lato" panose="020F0502020204030204" pitchFamily="34" charset="0"/>
            </a:endParaRPr>
          </a:p>
          <a:p>
            <a:pPr algn="l">
              <a:buNone/>
            </a:pPr>
            <a:endParaRPr lang="en-US" sz="2400" b="0" i="0" dirty="0">
              <a:solidFill>
                <a:srgbClr val="666666"/>
              </a:solidFill>
              <a:effectLst/>
              <a:latin typeface="Lato" panose="020F0502020204030204" pitchFamily="34" charset="0"/>
            </a:endParaRPr>
          </a:p>
          <a:p>
            <a:pPr algn="l">
              <a:buNone/>
            </a:pPr>
            <a:r>
              <a:rPr lang="en-US" sz="2400" b="1" i="0" dirty="0">
                <a:solidFill>
                  <a:srgbClr val="0000FF"/>
                </a:solidFill>
                <a:effectLst/>
                <a:latin typeface="Lato" panose="020F0502020204030204" pitchFamily="34" charset="0"/>
              </a:rPr>
              <a:t>Bat Testing Regular Season Dates 2025</a:t>
            </a:r>
            <a:endParaRPr lang="en-US" sz="2400" b="0" i="0" dirty="0">
              <a:solidFill>
                <a:srgbClr val="666666"/>
              </a:solidFill>
              <a:effectLst/>
              <a:latin typeface="Lato" panose="020F0502020204030204" pitchFamily="34" charset="0"/>
            </a:endParaRPr>
          </a:p>
          <a:p>
            <a:pPr algn="l">
              <a:buNone/>
            </a:pPr>
            <a:r>
              <a:rPr lang="en-US" sz="2400" b="1" i="0" dirty="0">
                <a:solidFill>
                  <a:srgbClr val="666666"/>
                </a:solidFill>
                <a:effectLst/>
                <a:latin typeface="Lato" panose="020F0502020204030204" pitchFamily="34" charset="0"/>
              </a:rPr>
              <a:t>6:30 pm to 7:30 pm</a:t>
            </a:r>
            <a:endParaRPr lang="en-US" sz="2400" b="0" i="0" dirty="0">
              <a:solidFill>
                <a:srgbClr val="666666"/>
              </a:solidFill>
              <a:effectLst/>
              <a:latin typeface="Lato" panose="020F0502020204030204" pitchFamily="34" charset="0"/>
            </a:endParaRPr>
          </a:p>
          <a:p>
            <a:pPr algn="l">
              <a:buFont typeface="Arial" panose="020B0604020202020204" pitchFamily="34" charset="0"/>
              <a:buChar char="•"/>
            </a:pPr>
            <a:r>
              <a:rPr lang="en-US" sz="2000" b="0" i="0" dirty="0">
                <a:solidFill>
                  <a:srgbClr val="666666"/>
                </a:solidFill>
                <a:effectLst/>
                <a:latin typeface="Lato" panose="020F0502020204030204" pitchFamily="34" charset="0"/>
              </a:rPr>
              <a:t>Tuesday, May 6th, 2025</a:t>
            </a:r>
          </a:p>
          <a:p>
            <a:pPr algn="l">
              <a:buFont typeface="Arial" panose="020B0604020202020204" pitchFamily="34" charset="0"/>
              <a:buChar char="•"/>
            </a:pPr>
            <a:r>
              <a:rPr lang="en-US" sz="2000" b="0" i="0" dirty="0">
                <a:solidFill>
                  <a:srgbClr val="666666"/>
                </a:solidFill>
                <a:effectLst/>
                <a:latin typeface="Lato" panose="020F0502020204030204" pitchFamily="34" charset="0"/>
              </a:rPr>
              <a:t>Tuesday, May 20th, 2025</a:t>
            </a:r>
          </a:p>
          <a:p>
            <a:pPr algn="l">
              <a:buFont typeface="Arial" panose="020B0604020202020204" pitchFamily="34" charset="0"/>
              <a:buChar char="•"/>
            </a:pPr>
            <a:r>
              <a:rPr lang="en-US" sz="2000" b="0" i="0" dirty="0">
                <a:solidFill>
                  <a:srgbClr val="666666"/>
                </a:solidFill>
                <a:effectLst/>
                <a:latin typeface="Lato" panose="020F0502020204030204" pitchFamily="34" charset="0"/>
              </a:rPr>
              <a:t>Tuesday, June 10th, 2025</a:t>
            </a:r>
          </a:p>
          <a:p>
            <a:pPr algn="l">
              <a:buFont typeface="Arial" panose="020B0604020202020204" pitchFamily="34" charset="0"/>
              <a:buChar char="•"/>
            </a:pPr>
            <a:r>
              <a:rPr lang="en-US" sz="2000" b="0" i="0" dirty="0">
                <a:solidFill>
                  <a:srgbClr val="666666"/>
                </a:solidFill>
                <a:effectLst/>
                <a:latin typeface="Lato" panose="020F0502020204030204" pitchFamily="34" charset="0"/>
              </a:rPr>
              <a:t>Tuesday, July 8th, 2025</a:t>
            </a:r>
          </a:p>
          <a:p>
            <a:pPr algn="l">
              <a:buFont typeface="Arial" panose="020B0604020202020204" pitchFamily="34" charset="0"/>
              <a:buChar char="•"/>
            </a:pPr>
            <a:r>
              <a:rPr lang="en-US" sz="2000" b="0" i="0" dirty="0">
                <a:solidFill>
                  <a:srgbClr val="666666"/>
                </a:solidFill>
                <a:effectLst/>
                <a:latin typeface="Lato" panose="020F0502020204030204" pitchFamily="34" charset="0"/>
              </a:rPr>
              <a:t>Tuesday, July 22nd, 2025</a:t>
            </a:r>
          </a:p>
          <a:p>
            <a:pPr algn="l">
              <a:buFont typeface="Arial" panose="020B0604020202020204" pitchFamily="34" charset="0"/>
              <a:buChar char="•"/>
            </a:pPr>
            <a:r>
              <a:rPr lang="en-US" sz="2000" b="0" i="0" dirty="0">
                <a:solidFill>
                  <a:srgbClr val="666666"/>
                </a:solidFill>
                <a:effectLst/>
                <a:latin typeface="Lato" panose="020F0502020204030204" pitchFamily="34" charset="0"/>
              </a:rPr>
              <a:t>Tuesday, August 12th, 2025</a:t>
            </a:r>
          </a:p>
        </p:txBody>
      </p:sp>
    </p:spTree>
    <p:extLst>
      <p:ext uri="{BB962C8B-B14F-4D97-AF65-F5344CB8AC3E}">
        <p14:creationId xmlns:p14="http://schemas.microsoft.com/office/powerpoint/2010/main" val="390060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	Reserve for Housekeeping</a:t>
            </a:r>
          </a:p>
        </p:txBody>
      </p:sp>
      <p:sp>
        <p:nvSpPr>
          <p:cNvPr id="3" name="Slide Number Placeholder 2">
            <a:extLst>
              <a:ext uri="{FF2B5EF4-FFF2-40B4-BE49-F238E27FC236}">
                <a16:creationId xmlns:a16="http://schemas.microsoft.com/office/drawing/2014/main" id="{03574C77-9861-4BF0-92B6-13FF4D8A5C3D}"/>
              </a:ext>
            </a:extLst>
          </p:cNvPr>
          <p:cNvSpPr>
            <a:spLocks noGrp="1"/>
          </p:cNvSpPr>
          <p:nvPr>
            <p:ph type="sldNum" sz="quarter" idx="12"/>
          </p:nvPr>
        </p:nvSpPr>
        <p:spPr/>
        <p:txBody>
          <a:bodyPr/>
          <a:lstStyle/>
          <a:p>
            <a:fld id="{FAB69B05-8098-4314-A6E1-272A1D49D671}" type="slidenum">
              <a:rPr lang="en-CA" smtClean="0"/>
              <a:t>3</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838200" y="1585841"/>
            <a:ext cx="10254916" cy="3508653"/>
          </a:xfrm>
          <a:prstGeom prst="rect">
            <a:avLst/>
          </a:prstGeom>
          <a:noFill/>
        </p:spPr>
        <p:txBody>
          <a:bodyPr wrap="square" rtlCol="0">
            <a:spAutoFit/>
          </a:bodyPr>
          <a:lstStyle/>
          <a:p>
            <a:r>
              <a:rPr lang="en-CA" sz="2400" b="1" dirty="0"/>
              <a:t>Rules of Order – SAMSPA Bylaws</a:t>
            </a:r>
          </a:p>
          <a:p>
            <a:pPr marL="800100" lvl="1" indent="-342900">
              <a:buFont typeface="Arial" panose="020B0604020202020204" pitchFamily="34" charset="0"/>
              <a:buChar char="•"/>
            </a:pPr>
            <a:endParaRPr lang="en-CA" sz="2400" dirty="0"/>
          </a:p>
          <a:p>
            <a:pPr marL="800100" lvl="1" indent="-342900">
              <a:spcAft>
                <a:spcPts val="1200"/>
              </a:spcAft>
              <a:buFont typeface="Arial" panose="020B0604020202020204" pitchFamily="34" charset="0"/>
              <a:buChar char="•"/>
            </a:pPr>
            <a:r>
              <a:rPr lang="en-CA" sz="2400" dirty="0"/>
              <a:t>6.1 – A quorum is 50% +1, rounded up (we require 31 teams present)</a:t>
            </a:r>
          </a:p>
          <a:p>
            <a:pPr marL="800100" lvl="1" indent="-342900">
              <a:spcAft>
                <a:spcPts val="1200"/>
              </a:spcAft>
              <a:buFont typeface="Arial" panose="020B0604020202020204" pitchFamily="34" charset="0"/>
              <a:buChar char="•"/>
            </a:pPr>
            <a:r>
              <a:rPr lang="en-CA" sz="2400" dirty="0"/>
              <a:t>7.1 – Each team gets one vote only</a:t>
            </a:r>
          </a:p>
          <a:p>
            <a:pPr marL="800100" lvl="1" indent="-342900">
              <a:spcAft>
                <a:spcPts val="1200"/>
              </a:spcAft>
              <a:buFont typeface="Arial" panose="020B0604020202020204" pitchFamily="34" charset="0"/>
              <a:buChar char="•"/>
            </a:pPr>
            <a:r>
              <a:rPr lang="en-CA" sz="2400" dirty="0"/>
              <a:t>8.2 – Resolutions presented during meeting by members require a 2/3rds majority vote to be heard at the meeting</a:t>
            </a:r>
          </a:p>
          <a:p>
            <a:pPr marL="800100" lvl="1" indent="-342900">
              <a:spcAft>
                <a:spcPts val="1200"/>
              </a:spcAft>
              <a:buFont typeface="Arial" panose="020B0604020202020204" pitchFamily="34" charset="0"/>
              <a:buChar char="•"/>
            </a:pPr>
            <a:r>
              <a:rPr lang="en-CA" sz="2400" dirty="0"/>
              <a:t>8.4 – A member should refrain from voting on matters where a conflict of interest exists</a:t>
            </a:r>
          </a:p>
        </p:txBody>
      </p:sp>
    </p:spTree>
    <p:extLst>
      <p:ext uri="{BB962C8B-B14F-4D97-AF65-F5344CB8AC3E}">
        <p14:creationId xmlns:p14="http://schemas.microsoft.com/office/powerpoint/2010/main" val="168935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Rule Changes (Kelly)</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30</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80504" y="995190"/>
            <a:ext cx="8145566" cy="5232202"/>
          </a:xfrm>
          <a:prstGeom prst="rect">
            <a:avLst/>
          </a:prstGeom>
          <a:noFill/>
        </p:spPr>
        <p:txBody>
          <a:bodyPr wrap="square" rtlCol="0">
            <a:spAutoFit/>
          </a:bodyPr>
          <a:lstStyle/>
          <a:p>
            <a:pPr>
              <a:spcAft>
                <a:spcPts val="1200"/>
              </a:spcAft>
            </a:pPr>
            <a:r>
              <a:rPr lang="en-CA" sz="2000" b="1" dirty="0"/>
              <a:t>SAMSPA Rule changes for 2025</a:t>
            </a:r>
          </a:p>
          <a:p>
            <a:pPr marL="800100" lvl="1" indent="-342900">
              <a:spcAft>
                <a:spcPts val="1200"/>
              </a:spcAft>
              <a:buFont typeface="Arial" panose="020B0604020202020204" pitchFamily="34" charset="0"/>
              <a:buChar char="•"/>
            </a:pPr>
            <a:r>
              <a:rPr lang="en-CA" sz="2000" dirty="0">
                <a:solidFill>
                  <a:srgbClr val="FF0000"/>
                </a:solidFill>
              </a:rPr>
              <a:t>Softball Canada Rule Change (no changes in 2025) </a:t>
            </a:r>
          </a:p>
          <a:p>
            <a:pPr marL="800100" lvl="1" indent="-342900">
              <a:spcAft>
                <a:spcPts val="1200"/>
              </a:spcAft>
              <a:buFont typeface="Arial" panose="020B0604020202020204" pitchFamily="34" charset="0"/>
              <a:buChar char="•"/>
            </a:pPr>
            <a:r>
              <a:rPr lang="en-CA" sz="2000" dirty="0">
                <a:solidFill>
                  <a:srgbClr val="00B0F0"/>
                </a:solidFill>
              </a:rPr>
              <a:t>All Divisions</a:t>
            </a:r>
          </a:p>
          <a:p>
            <a:pPr lvl="1">
              <a:spcAft>
                <a:spcPts val="1200"/>
              </a:spcAft>
            </a:pPr>
            <a:r>
              <a:rPr lang="en-CA" sz="2000" dirty="0">
                <a:solidFill>
                  <a:srgbClr val="00B0F0"/>
                </a:solidFill>
              </a:rPr>
              <a:t> (</a:t>
            </a:r>
            <a:r>
              <a:rPr lang="en-CA" sz="2000" dirty="0">
                <a:solidFill>
                  <a:srgbClr val="00B0F0"/>
                </a:solidFill>
                <a:hlinkClick r:id="rId3"/>
              </a:rPr>
              <a:t>https://www.samspaslowpitch.com/page/show/7921272rules-samspa-rules</a:t>
            </a:r>
            <a:r>
              <a:rPr lang="en-CA" sz="2000" dirty="0">
                <a:solidFill>
                  <a:srgbClr val="00B0F0"/>
                </a:solidFill>
              </a:rPr>
              <a:t>)</a:t>
            </a:r>
          </a:p>
          <a:p>
            <a:pPr lvl="1">
              <a:spcAft>
                <a:spcPts val="1200"/>
              </a:spcAft>
            </a:pPr>
            <a:endParaRPr lang="en-CA" sz="2000" dirty="0">
              <a:solidFill>
                <a:srgbClr val="00B0F0"/>
              </a:solidFill>
            </a:endParaRPr>
          </a:p>
          <a:p>
            <a:pPr marL="1257300" lvl="2" indent="-342900">
              <a:spcAft>
                <a:spcPts val="1200"/>
              </a:spcAft>
              <a:buFont typeface="Arial" panose="020B0604020202020204" pitchFamily="34" charset="0"/>
              <a:buChar char="•"/>
            </a:pPr>
            <a:r>
              <a:rPr lang="en-CA" sz="2000" i="1" dirty="0">
                <a:solidFill>
                  <a:srgbClr val="00B0F0"/>
                </a:solidFill>
              </a:rPr>
              <a:t>Rule </a:t>
            </a:r>
            <a:r>
              <a:rPr lang="en-US" sz="2000" dirty="0">
                <a:solidFill>
                  <a:srgbClr val="00B0F0"/>
                </a:solidFill>
              </a:rPr>
              <a:t>16 – Game Balls Distribution: </a:t>
            </a:r>
            <a:r>
              <a:rPr lang="en-CA" sz="2000" dirty="0">
                <a:solidFill>
                  <a:srgbClr val="00B0F0"/>
                </a:solidFill>
              </a:rPr>
              <a:t>To be discussed in an upcoming  slide.</a:t>
            </a:r>
            <a:endParaRPr lang="en-CA" sz="2000" i="1" dirty="0">
              <a:solidFill>
                <a:srgbClr val="00B0F0"/>
              </a:solidFill>
            </a:endParaRPr>
          </a:p>
          <a:p>
            <a:pPr marL="1257300" lvl="2" indent="-342900">
              <a:spcAft>
                <a:spcPts val="1200"/>
              </a:spcAft>
              <a:buFont typeface="Arial" panose="020B0604020202020204" pitchFamily="34" charset="0"/>
              <a:buChar char="•"/>
            </a:pPr>
            <a:r>
              <a:rPr lang="en-US" sz="2000" dirty="0">
                <a:solidFill>
                  <a:srgbClr val="00B0F0"/>
                </a:solidFill>
              </a:rPr>
              <a:t>** ALL players in all divisions, whether they are full time, part time or a one-time player must sign the insurance waiver, which is on the SAMSPA website, located under the Teams tab – Player -Player Waiver.</a:t>
            </a:r>
            <a:endParaRPr lang="en-CA" sz="2000" i="1" dirty="0">
              <a:solidFill>
                <a:srgbClr val="00B0F0"/>
              </a:solidFill>
            </a:endParaRPr>
          </a:p>
          <a:p>
            <a:pPr lvl="1">
              <a:spcAft>
                <a:spcPts val="1200"/>
              </a:spcAft>
            </a:pPr>
            <a:endParaRPr lang="en-CA" sz="2400" i="1" dirty="0">
              <a:solidFill>
                <a:srgbClr val="FF0000"/>
              </a:solidFill>
            </a:endParaRPr>
          </a:p>
        </p:txBody>
      </p:sp>
      <p:pic>
        <p:nvPicPr>
          <p:cNvPr id="2050" name="Picture 2" descr="Changing Rules Stock Illustrations – 98 Changing Rules Stock Illustrations,  Vectors &amp; Clipart - Dreamstime">
            <a:extLst>
              <a:ext uri="{FF2B5EF4-FFF2-40B4-BE49-F238E27FC236}">
                <a16:creationId xmlns:a16="http://schemas.microsoft.com/office/drawing/2014/main" id="{FE748526-E990-42F7-A8FA-FD63949CE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4714" y="93351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50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708F0-B3BD-630B-25A9-921C5BA62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71561-633B-E548-AAFA-23D86667F94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Rule Changes (Kelly)</a:t>
            </a:r>
          </a:p>
        </p:txBody>
      </p:sp>
      <p:sp>
        <p:nvSpPr>
          <p:cNvPr id="3" name="Slide Number Placeholder 2">
            <a:extLst>
              <a:ext uri="{FF2B5EF4-FFF2-40B4-BE49-F238E27FC236}">
                <a16:creationId xmlns:a16="http://schemas.microsoft.com/office/drawing/2014/main" id="{DC2EAEED-F258-E1A5-614E-D9229CB5D2BF}"/>
              </a:ext>
            </a:extLst>
          </p:cNvPr>
          <p:cNvSpPr>
            <a:spLocks noGrp="1"/>
          </p:cNvSpPr>
          <p:nvPr>
            <p:ph type="sldNum" sz="quarter" idx="12"/>
          </p:nvPr>
        </p:nvSpPr>
        <p:spPr/>
        <p:txBody>
          <a:bodyPr/>
          <a:lstStyle/>
          <a:p>
            <a:fld id="{FAB69B05-8098-4314-A6E1-272A1D49D671}" type="slidenum">
              <a:rPr lang="en-CA" smtClean="0"/>
              <a:t>31</a:t>
            </a:fld>
            <a:endParaRPr lang="en-CA"/>
          </a:p>
        </p:txBody>
      </p:sp>
      <p:sp>
        <p:nvSpPr>
          <p:cNvPr id="7" name="TextBox 6">
            <a:extLst>
              <a:ext uri="{FF2B5EF4-FFF2-40B4-BE49-F238E27FC236}">
                <a16:creationId xmlns:a16="http://schemas.microsoft.com/office/drawing/2014/main" id="{2530AE2D-70C1-AB90-DD8F-B5F1BDD2C3BD}"/>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2268D1C1-84D4-0DDD-B4D4-2EE8400EF76D}"/>
              </a:ext>
            </a:extLst>
          </p:cNvPr>
          <p:cNvSpPr txBox="1"/>
          <p:nvPr/>
        </p:nvSpPr>
        <p:spPr>
          <a:xfrm>
            <a:off x="1495136" y="1073848"/>
            <a:ext cx="8145566" cy="3354765"/>
          </a:xfrm>
          <a:prstGeom prst="rect">
            <a:avLst/>
          </a:prstGeom>
          <a:noFill/>
        </p:spPr>
        <p:txBody>
          <a:bodyPr wrap="square" rtlCol="0">
            <a:spAutoFit/>
          </a:bodyPr>
          <a:lstStyle/>
          <a:p>
            <a:pPr>
              <a:spcAft>
                <a:spcPts val="1200"/>
              </a:spcAft>
            </a:pPr>
            <a:r>
              <a:rPr lang="en-CA" sz="2400" b="1" dirty="0"/>
              <a:t>SAMSPA Rule changes for 2025</a:t>
            </a:r>
          </a:p>
          <a:p>
            <a:pPr marL="800100" lvl="1" indent="-342900">
              <a:spcAft>
                <a:spcPts val="1200"/>
              </a:spcAft>
              <a:buFont typeface="Arial" panose="020B0604020202020204" pitchFamily="34" charset="0"/>
              <a:buChar char="•"/>
            </a:pPr>
            <a:r>
              <a:rPr lang="en-CA" sz="2400" dirty="0">
                <a:solidFill>
                  <a:schemeClr val="accent6">
                    <a:lumMod val="75000"/>
                  </a:schemeClr>
                </a:solidFill>
              </a:rPr>
              <a:t>Open</a:t>
            </a:r>
            <a:r>
              <a:rPr lang="en-CA" sz="2400" i="1" dirty="0">
                <a:solidFill>
                  <a:schemeClr val="accent6">
                    <a:lumMod val="75000"/>
                  </a:schemeClr>
                </a:solidFill>
              </a:rPr>
              <a:t> – </a:t>
            </a:r>
            <a:r>
              <a:rPr lang="en-US" sz="2400" dirty="0">
                <a:solidFill>
                  <a:schemeClr val="accent6">
                    <a:lumMod val="75000"/>
                  </a:schemeClr>
                </a:solidFill>
              </a:rPr>
              <a:t>13. Rule Exception – Flip Flop If the home team is behind by 7 or more runs at the start of the last inning and managers of both teams’ consent, the home team will bat first in the final inning. If the visiting team is ahead by 10 or more runs at the start of the last inning, the flip flop is mandatory</a:t>
            </a:r>
            <a:r>
              <a:rPr lang="en-US" sz="2400" dirty="0">
                <a:solidFill>
                  <a:srgbClr val="FF0000"/>
                </a:solidFill>
              </a:rPr>
              <a:t>.</a:t>
            </a:r>
            <a:endParaRPr lang="en-CA" sz="2400" i="1" dirty="0">
              <a:solidFill>
                <a:srgbClr val="FF0000"/>
              </a:solidFill>
            </a:endParaRPr>
          </a:p>
          <a:p>
            <a:pPr marL="800100" lvl="1" indent="-342900">
              <a:spcAft>
                <a:spcPts val="1200"/>
              </a:spcAft>
              <a:buFont typeface="Arial" panose="020B0604020202020204" pitchFamily="34" charset="0"/>
              <a:buChar char="•"/>
            </a:pPr>
            <a:endParaRPr lang="en-CA" sz="2400" i="1" dirty="0">
              <a:solidFill>
                <a:srgbClr val="FF0000"/>
              </a:solidFill>
            </a:endParaRPr>
          </a:p>
        </p:txBody>
      </p:sp>
      <p:pic>
        <p:nvPicPr>
          <p:cNvPr id="2050" name="Picture 2" descr="Changing Rules Stock Illustrations – 98 Changing Rules Stock Illustrations,  Vectors &amp; Clipart - Dreamstime">
            <a:extLst>
              <a:ext uri="{FF2B5EF4-FFF2-40B4-BE49-F238E27FC236}">
                <a16:creationId xmlns:a16="http://schemas.microsoft.com/office/drawing/2014/main" id="{4BEDDC62-B249-CCB7-EF88-7D8C7C588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714" y="93351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277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237D7-89D7-8E28-9B94-C110E98D9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99B69-FE98-C9C6-8B51-AAC2EDFAD01F}"/>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Rule Changes (Kelly)</a:t>
            </a:r>
          </a:p>
        </p:txBody>
      </p:sp>
      <p:sp>
        <p:nvSpPr>
          <p:cNvPr id="3" name="Slide Number Placeholder 2">
            <a:extLst>
              <a:ext uri="{FF2B5EF4-FFF2-40B4-BE49-F238E27FC236}">
                <a16:creationId xmlns:a16="http://schemas.microsoft.com/office/drawing/2014/main" id="{DA61E9AB-8BB6-CB60-90A9-5DCEBDC16763}"/>
              </a:ext>
            </a:extLst>
          </p:cNvPr>
          <p:cNvSpPr>
            <a:spLocks noGrp="1"/>
          </p:cNvSpPr>
          <p:nvPr>
            <p:ph type="sldNum" sz="quarter" idx="12"/>
          </p:nvPr>
        </p:nvSpPr>
        <p:spPr/>
        <p:txBody>
          <a:bodyPr/>
          <a:lstStyle/>
          <a:p>
            <a:fld id="{FAB69B05-8098-4314-A6E1-272A1D49D671}" type="slidenum">
              <a:rPr lang="en-CA" smtClean="0"/>
              <a:t>32</a:t>
            </a:fld>
            <a:endParaRPr lang="en-CA"/>
          </a:p>
        </p:txBody>
      </p:sp>
      <p:sp>
        <p:nvSpPr>
          <p:cNvPr id="7" name="TextBox 6">
            <a:extLst>
              <a:ext uri="{FF2B5EF4-FFF2-40B4-BE49-F238E27FC236}">
                <a16:creationId xmlns:a16="http://schemas.microsoft.com/office/drawing/2014/main" id="{755D80E9-8C40-B1AE-313C-F8AC17F877A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FC5F7C32-4CFB-FEFD-4A15-94D4F95F9C74}"/>
              </a:ext>
            </a:extLst>
          </p:cNvPr>
          <p:cNvSpPr txBox="1"/>
          <p:nvPr/>
        </p:nvSpPr>
        <p:spPr>
          <a:xfrm>
            <a:off x="1180504" y="995190"/>
            <a:ext cx="8145566" cy="6401753"/>
          </a:xfrm>
          <a:prstGeom prst="rect">
            <a:avLst/>
          </a:prstGeom>
          <a:noFill/>
        </p:spPr>
        <p:txBody>
          <a:bodyPr wrap="square" rtlCol="0">
            <a:spAutoFit/>
          </a:bodyPr>
          <a:lstStyle/>
          <a:p>
            <a:pPr>
              <a:spcAft>
                <a:spcPts val="1200"/>
              </a:spcAft>
            </a:pPr>
            <a:r>
              <a:rPr lang="en-CA" sz="2400" b="1" dirty="0"/>
              <a:t>SAMSPA Rule changes for 2025</a:t>
            </a:r>
          </a:p>
          <a:p>
            <a:pPr marL="800100" lvl="1" indent="-342900">
              <a:spcAft>
                <a:spcPts val="1200"/>
              </a:spcAft>
              <a:buFont typeface="Arial" panose="020B0604020202020204" pitchFamily="34" charset="0"/>
              <a:buChar char="•"/>
            </a:pPr>
            <a:r>
              <a:rPr lang="en-CA" sz="1600" dirty="0"/>
              <a:t>70/74 - </a:t>
            </a:r>
            <a:r>
              <a:rPr lang="en-US" sz="1600" dirty="0"/>
              <a:t>14. Rule Exception – Plus 70 Grandfathering players </a:t>
            </a:r>
          </a:p>
          <a:p>
            <a:pPr marL="800100" lvl="1" indent="-342900">
              <a:spcAft>
                <a:spcPts val="1200"/>
              </a:spcAft>
              <a:buFont typeface="Arial" panose="020B0604020202020204" pitchFamily="34" charset="0"/>
              <a:buChar char="•"/>
            </a:pPr>
            <a:r>
              <a:rPr lang="en-US" sz="1600" dirty="0"/>
              <a:t>1. For 2024 and beyond, each team must have at least 10 players 70 years of age or older. New players added to the roster would have to be 68 years of age or older. </a:t>
            </a:r>
          </a:p>
          <a:p>
            <a:pPr marL="800100" lvl="1" indent="-342900">
              <a:spcAft>
                <a:spcPts val="1200"/>
              </a:spcAft>
              <a:buFont typeface="Arial" panose="020B0604020202020204" pitchFamily="34" charset="0"/>
              <a:buChar char="•"/>
            </a:pPr>
            <a:r>
              <a:rPr lang="en-US" sz="1600" dirty="0"/>
              <a:t>2. New teams entering the Plus 70 Division would have to meet the age restrictions in place for the year of entry unless an exception is approved by majority of the teams already part of the Division and the SAMSPA Executive.</a:t>
            </a:r>
          </a:p>
          <a:p>
            <a:pPr marL="800100" lvl="1" indent="-342900">
              <a:spcAft>
                <a:spcPts val="1200"/>
              </a:spcAft>
              <a:buFont typeface="Arial" panose="020B0604020202020204" pitchFamily="34" charset="0"/>
              <a:buChar char="•"/>
            </a:pPr>
            <a:r>
              <a:rPr lang="en-US" sz="1600" dirty="0"/>
              <a:t>40/50/60/70/74 - 14a. Rule Exception – Plus 74 Grandfathering players </a:t>
            </a:r>
          </a:p>
          <a:p>
            <a:pPr marL="800100" lvl="1" indent="-342900">
              <a:spcAft>
                <a:spcPts val="1200"/>
              </a:spcAft>
              <a:buFont typeface="Arial" panose="020B0604020202020204" pitchFamily="34" charset="0"/>
              <a:buChar char="•"/>
            </a:pPr>
            <a:r>
              <a:rPr lang="en-US" sz="1600" dirty="0"/>
              <a:t>1. For 2025, the Plus 74 Division will consist of Two teams (Old Vets and the Old Buzzards +74). </a:t>
            </a:r>
          </a:p>
          <a:p>
            <a:pPr marL="800100" lvl="1" indent="-342900">
              <a:spcAft>
                <a:spcPts val="1200"/>
              </a:spcAft>
              <a:buFont typeface="Arial" panose="020B0604020202020204" pitchFamily="34" charset="0"/>
              <a:buChar char="•"/>
            </a:pPr>
            <a:r>
              <a:rPr lang="en-US" sz="1600" dirty="0"/>
              <a:t>2. All players under the age of 72 on these “Legacy” teams (Old Vets and the Old Buzzards74) on their proposed 2025 roster will be grandfathered. The Old Buzzards 74 have none and in 2026, the Old Vets will have 2.</a:t>
            </a:r>
          </a:p>
          <a:p>
            <a:pPr marL="800100" lvl="1" indent="-342900">
              <a:spcAft>
                <a:spcPts val="1200"/>
              </a:spcAft>
              <a:buFont typeface="Arial" panose="020B0604020202020204" pitchFamily="34" charset="0"/>
              <a:buChar char="•"/>
            </a:pPr>
            <a:r>
              <a:rPr lang="en-US" sz="1600" dirty="0"/>
              <a:t> 3. Grandfathered players cannot join another Plus 74 team until they reach the age of 72. </a:t>
            </a:r>
          </a:p>
          <a:p>
            <a:pPr marL="800100" lvl="1" indent="-342900">
              <a:spcAft>
                <a:spcPts val="1200"/>
              </a:spcAft>
              <a:buFont typeface="Arial" panose="020B0604020202020204" pitchFamily="34" charset="0"/>
              <a:buChar char="•"/>
            </a:pPr>
            <a:r>
              <a:rPr lang="en-US" sz="1600" dirty="0"/>
              <a:t>4. New players added to the rosters of these “Legacy” teams must be 72 years of age or older. 5. Should a Plus 74 team fold all grandfathered players remain eligible for play in the Plus 74 Division.</a:t>
            </a:r>
            <a:endParaRPr lang="en-CA" sz="1600" i="1" dirty="0">
              <a:solidFill>
                <a:srgbClr val="FF0000"/>
              </a:solidFill>
            </a:endParaRPr>
          </a:p>
          <a:p>
            <a:pPr marL="800100" lvl="1" indent="-342900">
              <a:spcAft>
                <a:spcPts val="1200"/>
              </a:spcAft>
              <a:buFont typeface="Arial" panose="020B0604020202020204" pitchFamily="34" charset="0"/>
              <a:buChar char="•"/>
            </a:pPr>
            <a:endParaRPr lang="en-CA" sz="2400" i="1" dirty="0">
              <a:solidFill>
                <a:srgbClr val="FF0000"/>
              </a:solidFill>
            </a:endParaRPr>
          </a:p>
        </p:txBody>
      </p:sp>
      <p:pic>
        <p:nvPicPr>
          <p:cNvPr id="2050" name="Picture 2" descr="Changing Rules Stock Illustrations – 98 Changing Rules Stock Illustrations,  Vectors &amp; Clipart - Dreamstime">
            <a:extLst>
              <a:ext uri="{FF2B5EF4-FFF2-40B4-BE49-F238E27FC236}">
                <a16:creationId xmlns:a16="http://schemas.microsoft.com/office/drawing/2014/main" id="{69DE2DB7-BB25-4D36-0DBE-42FA067A4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714" y="93351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3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BCF21-9AFA-E17B-48AC-133705782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39419-3DA0-9AFF-21D6-E36A42FAA41C}"/>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C927F6B2-0A75-4888-FF4C-08437586B94B}"/>
              </a:ext>
            </a:extLst>
          </p:cNvPr>
          <p:cNvSpPr>
            <a:spLocks noGrp="1"/>
          </p:cNvSpPr>
          <p:nvPr>
            <p:ph type="sldNum" sz="quarter" idx="12"/>
          </p:nvPr>
        </p:nvSpPr>
        <p:spPr/>
        <p:txBody>
          <a:bodyPr/>
          <a:lstStyle/>
          <a:p>
            <a:fld id="{FAB69B05-8098-4314-A6E1-272A1D49D671}" type="slidenum">
              <a:rPr lang="en-CA" smtClean="0"/>
              <a:t>33</a:t>
            </a:fld>
            <a:endParaRPr lang="en-CA"/>
          </a:p>
        </p:txBody>
      </p:sp>
      <p:sp>
        <p:nvSpPr>
          <p:cNvPr id="7" name="TextBox 6">
            <a:extLst>
              <a:ext uri="{FF2B5EF4-FFF2-40B4-BE49-F238E27FC236}">
                <a16:creationId xmlns:a16="http://schemas.microsoft.com/office/drawing/2014/main" id="{4DC7FD85-8951-DBAE-761C-B5E9767B8E8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11BB6B78-8261-7162-29B3-1349EFAD5B39}"/>
              </a:ext>
            </a:extLst>
          </p:cNvPr>
          <p:cNvSpPr txBox="1"/>
          <p:nvPr/>
        </p:nvSpPr>
        <p:spPr>
          <a:xfrm>
            <a:off x="1180504" y="1149407"/>
            <a:ext cx="7430095" cy="5386090"/>
          </a:xfrm>
          <a:prstGeom prst="rect">
            <a:avLst/>
          </a:prstGeom>
          <a:noFill/>
        </p:spPr>
        <p:txBody>
          <a:bodyPr wrap="square" rtlCol="0">
            <a:spAutoFit/>
          </a:bodyPr>
          <a:lstStyle/>
          <a:p>
            <a:pPr algn="l">
              <a:buNone/>
            </a:pPr>
            <a:r>
              <a:rPr lang="en-US" sz="2400" b="1" i="0" dirty="0">
                <a:solidFill>
                  <a:srgbClr val="1100FF"/>
                </a:solidFill>
                <a:effectLst/>
                <a:latin typeface="Titillium Web" panose="020F0502020204030204" pitchFamily="2" charset="0"/>
              </a:rPr>
              <a:t>1 and 1 Count Survey </a:t>
            </a:r>
          </a:p>
          <a:p>
            <a:pPr algn="l">
              <a:buNone/>
            </a:pPr>
            <a:endParaRPr lang="en-US" sz="2400" b="1" dirty="0">
              <a:solidFill>
                <a:srgbClr val="1100FF"/>
              </a:solidFill>
              <a:latin typeface="Titillium Web" panose="020F0502020204030204" pitchFamily="2" charset="0"/>
            </a:endParaRPr>
          </a:p>
          <a:p>
            <a:pPr algn="l">
              <a:buNone/>
            </a:pPr>
            <a:r>
              <a:rPr lang="en-US" sz="1900" dirty="0"/>
              <a:t>33 Teams responded to the survey asking if teams would like to begin, they're at bat with a 1 ball and 1 strike count. 27 teams voted to remain status quo with just 6 teams wishing to move to a 1 and 1 count. No change to occur in 2025. We continue to encourage speed of play, hustle in and out of diamond. (Swing the bat, walking is for parades).  </a:t>
            </a:r>
            <a:endParaRPr lang="en-US" sz="1900" b="1" dirty="0">
              <a:solidFill>
                <a:srgbClr val="1100FF"/>
              </a:solidFill>
              <a:latin typeface="Titillium Web" panose="020F0502020204030204" pitchFamily="2" charset="0"/>
            </a:endParaRPr>
          </a:p>
          <a:p>
            <a:pPr algn="l">
              <a:buNone/>
            </a:pPr>
            <a:endParaRPr lang="en-US" sz="2400" b="1" dirty="0">
              <a:solidFill>
                <a:srgbClr val="1100FF"/>
              </a:solidFill>
              <a:latin typeface="Titillium Web" panose="020F0502020204030204" pitchFamily="2" charset="0"/>
            </a:endParaRPr>
          </a:p>
          <a:p>
            <a:pPr algn="l">
              <a:buNone/>
            </a:pPr>
            <a:r>
              <a:rPr lang="en-US" sz="2400" b="1" i="0" dirty="0">
                <a:solidFill>
                  <a:srgbClr val="1100FF"/>
                </a:solidFill>
                <a:effectLst/>
                <a:latin typeface="Titillium Web" panose="020F0502020204030204" pitchFamily="2" charset="0"/>
              </a:rPr>
              <a:t>Game Ball Distribution Change</a:t>
            </a:r>
          </a:p>
          <a:p>
            <a:pPr algn="l">
              <a:buNone/>
            </a:pPr>
            <a:endParaRPr lang="en-US" sz="2000" b="0" i="0" dirty="0">
              <a:solidFill>
                <a:srgbClr val="666666"/>
              </a:solidFill>
              <a:effectLst/>
              <a:latin typeface="Lato" panose="020F0502020204030204" pitchFamily="34" charset="0"/>
            </a:endParaRPr>
          </a:p>
          <a:p>
            <a:pPr algn="l">
              <a:buNone/>
            </a:pPr>
            <a:r>
              <a:rPr lang="en-US" sz="1900" dirty="0"/>
              <a:t>Teams must now mark their balls with their team's name. While at bat, teams will provide umpires their balls and hit their own marked balls. Teams will continue to be responsible for collecting their own homerun and foul balls. </a:t>
            </a:r>
          </a:p>
          <a:p>
            <a:pPr algn="l">
              <a:buNone/>
            </a:pPr>
            <a:endParaRPr lang="en-US" sz="1900" b="0" i="0" dirty="0">
              <a:solidFill>
                <a:srgbClr val="666666"/>
              </a:solidFill>
              <a:effectLst/>
              <a:latin typeface="Lato" panose="020F0502020204030204" pitchFamily="34" charset="0"/>
            </a:endParaRPr>
          </a:p>
          <a:p>
            <a:pPr algn="l">
              <a:buNone/>
            </a:pPr>
            <a:r>
              <a:rPr lang="en-US" sz="1900" dirty="0">
                <a:solidFill>
                  <a:srgbClr val="666666"/>
                </a:solidFill>
                <a:latin typeface="Lato" panose="020F0502020204030204" pitchFamily="34" charset="0"/>
              </a:rPr>
              <a:t>This change will be mandatory in the Open Division and Optional in all other divisions.</a:t>
            </a:r>
            <a:endParaRPr lang="en-US" sz="19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315001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3" y="1994620"/>
            <a:ext cx="9624461" cy="628048"/>
          </a:xfrm>
          <a:solidFill>
            <a:schemeClr val="accent6">
              <a:lumMod val="60000"/>
              <a:lumOff val="40000"/>
            </a:schemeClr>
          </a:solidFill>
        </p:spPr>
        <p:txBody>
          <a:bodyPr>
            <a:normAutofit fontScale="90000"/>
          </a:bodyPr>
          <a:lstStyle/>
          <a:p>
            <a:pPr algn="ctr"/>
            <a:r>
              <a:rPr lang="en-CA" dirty="0"/>
              <a:t>SAMSPA Survey </a:t>
            </a:r>
            <a:r>
              <a:rPr lang="en-CA"/>
              <a:t>(Darren)</a:t>
            </a:r>
            <a:endParaRPr lang="en-CA" dirty="0"/>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34</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322711" y="2850136"/>
            <a:ext cx="9282896" cy="4016484"/>
          </a:xfrm>
          <a:prstGeom prst="rect">
            <a:avLst/>
          </a:prstGeom>
          <a:noFill/>
        </p:spPr>
        <p:txBody>
          <a:bodyPr wrap="square" rtlCol="0">
            <a:spAutoFit/>
          </a:bodyPr>
          <a:lstStyle/>
          <a:p>
            <a:pPr>
              <a:buNone/>
            </a:pPr>
            <a:r>
              <a:rPr lang="en-US" sz="1500" dirty="0"/>
              <a:t>In the next couple of weeks, we will be sending out the </a:t>
            </a:r>
            <a:r>
              <a:rPr lang="en-US" sz="1500" b="1" dirty="0"/>
              <a:t>SAMSPA 2025 Annual Survey</a:t>
            </a:r>
            <a:r>
              <a:rPr lang="en-US" sz="1500" dirty="0"/>
              <a:t>. This survey is an important opportunity to share your feedback on various aspects of our operations.</a:t>
            </a:r>
          </a:p>
          <a:p>
            <a:pPr>
              <a:buNone/>
            </a:pPr>
            <a:endParaRPr lang="en-US" sz="1500" dirty="0"/>
          </a:p>
          <a:p>
            <a:pPr>
              <a:buNone/>
            </a:pPr>
            <a:r>
              <a:rPr lang="en-US" sz="1500" dirty="0"/>
              <a:t>The </a:t>
            </a:r>
            <a:r>
              <a:rPr lang="en-US" sz="1500" b="1" dirty="0"/>
              <a:t>Annual Survey</a:t>
            </a:r>
            <a:r>
              <a:rPr lang="en-US" sz="1500" dirty="0"/>
              <a:t> will cover topics such as:</a:t>
            </a:r>
          </a:p>
          <a:p>
            <a:pPr>
              <a:buNone/>
            </a:pPr>
            <a:endParaRPr lang="en-US" sz="1500" dirty="0"/>
          </a:p>
          <a:p>
            <a:pPr>
              <a:buFont typeface="Arial" panose="020B0604020202020204" pitchFamily="34" charset="0"/>
              <a:buChar char="•"/>
            </a:pPr>
            <a:r>
              <a:rPr lang="en-US" sz="1500" dirty="0"/>
              <a:t>Concession Services</a:t>
            </a:r>
          </a:p>
          <a:p>
            <a:pPr>
              <a:buFont typeface="Arial" panose="020B0604020202020204" pitchFamily="34" charset="0"/>
              <a:buChar char="•"/>
            </a:pPr>
            <a:r>
              <a:rPr lang="en-US" sz="1500" dirty="0"/>
              <a:t>Facility and Field Satisfaction</a:t>
            </a:r>
          </a:p>
          <a:p>
            <a:pPr>
              <a:buFont typeface="Arial" panose="020B0604020202020204" pitchFamily="34" charset="0"/>
              <a:buChar char="•"/>
            </a:pPr>
            <a:r>
              <a:rPr lang="en-US" sz="1500" dirty="0"/>
              <a:t>Scheduling</a:t>
            </a:r>
          </a:p>
          <a:p>
            <a:pPr>
              <a:buFont typeface="Arial" panose="020B0604020202020204" pitchFamily="34" charset="0"/>
              <a:buChar char="•"/>
            </a:pPr>
            <a:r>
              <a:rPr lang="en-US" sz="1500" dirty="0"/>
              <a:t>League Operations</a:t>
            </a:r>
          </a:p>
          <a:p>
            <a:pPr>
              <a:buFont typeface="Arial" panose="020B0604020202020204" pitchFamily="34" charset="0"/>
              <a:buChar char="•"/>
            </a:pPr>
            <a:r>
              <a:rPr lang="en-US" sz="1500" dirty="0"/>
              <a:t>Value and Revenue Generation</a:t>
            </a:r>
          </a:p>
          <a:p>
            <a:endParaRPr lang="en-US" sz="1500" dirty="0"/>
          </a:p>
          <a:p>
            <a:pPr>
              <a:buNone/>
            </a:pPr>
            <a:r>
              <a:rPr lang="en-US" sz="1500" dirty="0"/>
              <a:t>Moving forward, this survey will be issued at the end of each season to gather crucial data that will help the board make informed decisions and prioritize improvements during the off-season.</a:t>
            </a:r>
          </a:p>
          <a:p>
            <a:pPr>
              <a:buNone/>
            </a:pPr>
            <a:r>
              <a:rPr lang="en-US" sz="1500" dirty="0"/>
              <a:t>We encourage all league members to take the time to participate and share their insights. Your input is invaluable in helping us enhance the experience for everyone.</a:t>
            </a:r>
          </a:p>
          <a:p>
            <a:pPr>
              <a:buNone/>
            </a:pPr>
            <a:endParaRPr lang="en-US" sz="1500" dirty="0"/>
          </a:p>
          <a:p>
            <a:r>
              <a:rPr lang="en-US" sz="1500" dirty="0"/>
              <a:t>Thank you for your time and continued support!</a:t>
            </a:r>
          </a:p>
        </p:txBody>
      </p:sp>
      <p:pic>
        <p:nvPicPr>
          <p:cNvPr id="9" name="Picture 8">
            <a:extLst>
              <a:ext uri="{FF2B5EF4-FFF2-40B4-BE49-F238E27FC236}">
                <a16:creationId xmlns:a16="http://schemas.microsoft.com/office/drawing/2014/main" id="{59E36AFC-4664-4417-A786-DE85573649C1}"/>
              </a:ext>
            </a:extLst>
          </p:cNvPr>
          <p:cNvPicPr>
            <a:picLocks noChangeAspect="1"/>
          </p:cNvPicPr>
          <p:nvPr/>
        </p:nvPicPr>
        <p:blipFill>
          <a:blip r:embed="rId3"/>
          <a:stretch>
            <a:fillRect/>
          </a:stretch>
        </p:blipFill>
        <p:spPr>
          <a:xfrm>
            <a:off x="233362" y="12138"/>
            <a:ext cx="11737461" cy="1757670"/>
          </a:xfrm>
          <a:prstGeom prst="rect">
            <a:avLst/>
          </a:prstGeom>
        </p:spPr>
      </p:pic>
    </p:spTree>
    <p:extLst>
      <p:ext uri="{BB962C8B-B14F-4D97-AF65-F5344CB8AC3E}">
        <p14:creationId xmlns:p14="http://schemas.microsoft.com/office/powerpoint/2010/main" val="429453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Divisional Alignment (Kelly, Jessey, Brayden, Bryan)</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35</a:t>
            </a:fld>
            <a:endParaRPr lang="en-CA"/>
          </a:p>
        </p:txBody>
      </p:sp>
      <p:graphicFrame>
        <p:nvGraphicFramePr>
          <p:cNvPr id="4" name="Table 3">
            <a:extLst>
              <a:ext uri="{FF2B5EF4-FFF2-40B4-BE49-F238E27FC236}">
                <a16:creationId xmlns:a16="http://schemas.microsoft.com/office/drawing/2014/main" id="{04FFCC1B-8678-4280-0DFE-29D0249C6EAD}"/>
              </a:ext>
            </a:extLst>
          </p:cNvPr>
          <p:cNvGraphicFramePr>
            <a:graphicFrameLocks noGrp="1"/>
          </p:cNvGraphicFramePr>
          <p:nvPr>
            <p:extLst>
              <p:ext uri="{D42A27DB-BD31-4B8C-83A1-F6EECF244321}">
                <p14:modId xmlns:p14="http://schemas.microsoft.com/office/powerpoint/2010/main" val="2019398923"/>
              </p:ext>
            </p:extLst>
          </p:nvPr>
        </p:nvGraphicFramePr>
        <p:xfrm>
          <a:off x="934065" y="1366684"/>
          <a:ext cx="9842090" cy="5024284"/>
        </p:xfrm>
        <a:graphic>
          <a:graphicData uri="http://schemas.openxmlformats.org/drawingml/2006/table">
            <a:tbl>
              <a:tblPr>
                <a:tableStyleId>{5C22544A-7EE6-4342-B048-85BDC9FD1C3A}</a:tableStyleId>
              </a:tblPr>
              <a:tblGrid>
                <a:gridCol w="1146653">
                  <a:extLst>
                    <a:ext uri="{9D8B030D-6E8A-4147-A177-3AD203B41FA5}">
                      <a16:colId xmlns:a16="http://schemas.microsoft.com/office/drawing/2014/main" val="3174685907"/>
                    </a:ext>
                  </a:extLst>
                </a:gridCol>
                <a:gridCol w="2102194">
                  <a:extLst>
                    <a:ext uri="{9D8B030D-6E8A-4147-A177-3AD203B41FA5}">
                      <a16:colId xmlns:a16="http://schemas.microsoft.com/office/drawing/2014/main" val="2443741058"/>
                    </a:ext>
                  </a:extLst>
                </a:gridCol>
                <a:gridCol w="2149971">
                  <a:extLst>
                    <a:ext uri="{9D8B030D-6E8A-4147-A177-3AD203B41FA5}">
                      <a16:colId xmlns:a16="http://schemas.microsoft.com/office/drawing/2014/main" val="1250542571"/>
                    </a:ext>
                  </a:extLst>
                </a:gridCol>
                <a:gridCol w="1839419">
                  <a:extLst>
                    <a:ext uri="{9D8B030D-6E8A-4147-A177-3AD203B41FA5}">
                      <a16:colId xmlns:a16="http://schemas.microsoft.com/office/drawing/2014/main" val="2704417568"/>
                    </a:ext>
                  </a:extLst>
                </a:gridCol>
                <a:gridCol w="2603853">
                  <a:extLst>
                    <a:ext uri="{9D8B030D-6E8A-4147-A177-3AD203B41FA5}">
                      <a16:colId xmlns:a16="http://schemas.microsoft.com/office/drawing/2014/main" val="652146986"/>
                    </a:ext>
                  </a:extLst>
                </a:gridCol>
              </a:tblGrid>
              <a:tr h="215381">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CA" sz="1100" u="none" strike="noStrike" dirty="0">
                          <a:effectLst/>
                          <a:highlight>
                            <a:srgbClr val="00FFFF"/>
                          </a:highlight>
                        </a:rPr>
                        <a:t>2025 Teams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l" fontAlgn="b"/>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92136125"/>
                  </a:ext>
                </a:extLst>
              </a:tr>
              <a:tr h="224356">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381781671"/>
                  </a:ext>
                </a:extLst>
              </a:tr>
              <a:tr h="215381">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A</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B</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C</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D</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extLst>
                  <a:ext uri="{0D108BD9-81ED-4DB2-BD59-A6C34878D82A}">
                    <a16:rowId xmlns:a16="http://schemas.microsoft.com/office/drawing/2014/main" val="2478169707"/>
                  </a:ext>
                </a:extLst>
              </a:tr>
              <a:tr h="215381">
                <a:tc>
                  <a:txBody>
                    <a:bodyPr/>
                    <a:lstStyle/>
                    <a:p>
                      <a:pPr algn="ctr" fontAlgn="b"/>
                      <a:r>
                        <a:rPr lang="en-CA" sz="1100" u="none" strike="noStrike" dirty="0">
                          <a:effectLst/>
                          <a:highlight>
                            <a:srgbClr val="00FFFF"/>
                          </a:highlight>
                        </a:rPr>
                        <a:t>1</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Mafia</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Tailgators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Phanton</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Big Dickeys</a:t>
                      </a:r>
                    </a:p>
                  </a:txBody>
                  <a:tcPr marL="7620" marR="7620" marT="7620" marB="0" anchor="b"/>
                </a:tc>
                <a:extLst>
                  <a:ext uri="{0D108BD9-81ED-4DB2-BD59-A6C34878D82A}">
                    <a16:rowId xmlns:a16="http://schemas.microsoft.com/office/drawing/2014/main" val="1607558840"/>
                  </a:ext>
                </a:extLst>
              </a:tr>
              <a:tr h="215381">
                <a:tc>
                  <a:txBody>
                    <a:bodyPr/>
                    <a:lstStyle/>
                    <a:p>
                      <a:pPr algn="ctr" fontAlgn="b"/>
                      <a:r>
                        <a:rPr lang="en-CA" sz="1100" u="none" strike="noStrike" dirty="0">
                          <a:effectLst/>
                          <a:highlight>
                            <a:srgbClr val="00FFFF"/>
                          </a:highlight>
                        </a:rPr>
                        <a:t>2</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Mediocre Sluggers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Alchoballics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solidFill>
                            <a:schemeClr val="tx1"/>
                          </a:solidFill>
                          <a:effectLst/>
                          <a:highlight>
                            <a:srgbClr val="FFFF00"/>
                          </a:highlight>
                        </a:rPr>
                        <a:t>The Blue Ballers</a:t>
                      </a:r>
                      <a:endParaRPr lang="en-CA" sz="1100" b="0" i="0" u="none" strike="noStrike" dirty="0">
                        <a:solidFill>
                          <a:schemeClr val="tx1"/>
                        </a:solidFill>
                        <a:effectLst/>
                        <a:highlight>
                          <a:srgbClr val="FFFF00"/>
                        </a:highlight>
                        <a:latin typeface="Aptos Narrow" panose="020B0004020202020204" pitchFamily="34" charset="0"/>
                      </a:endParaRPr>
                    </a:p>
                  </a:txBody>
                  <a:tcPr marL="7620" marR="7620" marT="7620" marB="0" anchor="b"/>
                </a:tc>
                <a:tc>
                  <a:txBody>
                    <a:bodyPr/>
                    <a:lstStyle/>
                    <a:p>
                      <a:pPr algn="l" fontAlgn="b"/>
                      <a:r>
                        <a:rPr lang="en-CA" sz="1100" u="none" strike="noStrike" dirty="0" err="1">
                          <a:effectLst/>
                          <a:highlight>
                            <a:srgbClr val="FFFF00"/>
                          </a:highlight>
                        </a:rPr>
                        <a:t>Shottas</a:t>
                      </a:r>
                      <a:endParaRPr lang="en-CA" sz="1100" b="0" i="0" u="none" strike="noStrike" dirty="0">
                        <a:solidFill>
                          <a:srgbClr val="000000"/>
                        </a:solidFill>
                        <a:effectLst/>
                        <a:highlight>
                          <a:srgbClr val="FFFF00"/>
                        </a:highlight>
                        <a:latin typeface="Aptos Narrow" panose="020B0004020202020204" pitchFamily="34" charset="0"/>
                      </a:endParaRPr>
                    </a:p>
                  </a:txBody>
                  <a:tcPr marL="7620" marR="7620" marT="7620" marB="0" anchor="b"/>
                </a:tc>
                <a:extLst>
                  <a:ext uri="{0D108BD9-81ED-4DB2-BD59-A6C34878D82A}">
                    <a16:rowId xmlns:a16="http://schemas.microsoft.com/office/drawing/2014/main" val="2511461244"/>
                  </a:ext>
                </a:extLst>
              </a:tr>
              <a:tr h="251307">
                <a:tc>
                  <a:txBody>
                    <a:bodyPr/>
                    <a:lstStyle/>
                    <a:p>
                      <a:pPr algn="ctr" fontAlgn="b"/>
                      <a:r>
                        <a:rPr lang="en-CA" sz="1100" u="none" strike="noStrike" dirty="0">
                          <a:effectLst/>
                          <a:highlight>
                            <a:srgbClr val="00FFFF"/>
                          </a:highlight>
                        </a:rPr>
                        <a:t>3</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Elite Selects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The Chefs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Young Guns</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err="1">
                          <a:effectLst/>
                          <a:highlight>
                            <a:srgbClr val="FFFF00"/>
                          </a:highlight>
                        </a:rPr>
                        <a:t>Caribooze</a:t>
                      </a:r>
                      <a:endParaRPr lang="en-CA" sz="1100" b="0" i="0" u="none" strike="noStrike" dirty="0">
                        <a:solidFill>
                          <a:srgbClr val="000000"/>
                        </a:solidFill>
                        <a:effectLst/>
                        <a:highlight>
                          <a:srgbClr val="FFFF00"/>
                        </a:highlight>
                        <a:latin typeface="Aptos Narrow" panose="020B0004020202020204" pitchFamily="34" charset="0"/>
                      </a:endParaRPr>
                    </a:p>
                  </a:txBody>
                  <a:tcPr marL="7620" marR="7620" marT="7620" marB="0" anchor="b"/>
                </a:tc>
                <a:extLst>
                  <a:ext uri="{0D108BD9-81ED-4DB2-BD59-A6C34878D82A}">
                    <a16:rowId xmlns:a16="http://schemas.microsoft.com/office/drawing/2014/main" val="1387779445"/>
                  </a:ext>
                </a:extLst>
              </a:tr>
              <a:tr h="215381">
                <a:tc>
                  <a:txBody>
                    <a:bodyPr/>
                    <a:lstStyle/>
                    <a:p>
                      <a:pPr algn="ctr" fontAlgn="b"/>
                      <a:r>
                        <a:rPr lang="en-CA" sz="1100" u="none" strike="noStrike" dirty="0">
                          <a:effectLst/>
                          <a:highlight>
                            <a:srgbClr val="00FFFF"/>
                          </a:highlight>
                        </a:rPr>
                        <a:t>4</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Kamikazes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Broke Bat Mountain</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Sturgeon River Swallows</a:t>
                      </a:r>
                    </a:p>
                  </a:txBody>
                  <a:tcPr marL="7620" marR="7620" marT="7620" marB="0" anchor="b"/>
                </a:tc>
                <a:tc>
                  <a:txBody>
                    <a:bodyPr/>
                    <a:lstStyle/>
                    <a:p>
                      <a:pPr algn="l" fontAlgn="b"/>
                      <a:r>
                        <a:rPr lang="en-CA" sz="1100" u="none" strike="noStrike" dirty="0">
                          <a:effectLst/>
                          <a:highlight>
                            <a:srgbClr val="FFFF00"/>
                          </a:highlight>
                        </a:rPr>
                        <a:t>Breaking Bats</a:t>
                      </a:r>
                      <a:endParaRPr lang="en-CA" sz="1100" b="0" i="0" u="none" strike="noStrike" dirty="0">
                        <a:solidFill>
                          <a:srgbClr val="000000"/>
                        </a:solidFill>
                        <a:effectLst/>
                        <a:highlight>
                          <a:srgbClr val="FFFF00"/>
                        </a:highlight>
                        <a:latin typeface="Aptos Narrow" panose="020B0004020202020204" pitchFamily="34" charset="0"/>
                      </a:endParaRPr>
                    </a:p>
                  </a:txBody>
                  <a:tcPr marL="7620" marR="7620" marT="7620" marB="0" anchor="b"/>
                </a:tc>
                <a:extLst>
                  <a:ext uri="{0D108BD9-81ED-4DB2-BD59-A6C34878D82A}">
                    <a16:rowId xmlns:a16="http://schemas.microsoft.com/office/drawing/2014/main" val="1939563982"/>
                  </a:ext>
                </a:extLst>
              </a:tr>
              <a:tr h="215381">
                <a:tc>
                  <a:txBody>
                    <a:bodyPr/>
                    <a:lstStyle/>
                    <a:p>
                      <a:pPr algn="ctr" fontAlgn="b"/>
                      <a:r>
                        <a:rPr lang="en-CA" sz="1100" u="none" strike="noStrike" dirty="0">
                          <a:effectLst/>
                          <a:highlight>
                            <a:srgbClr val="00FFFF"/>
                          </a:highlight>
                        </a:rPr>
                        <a:t>5</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Wolf Pack</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Admirals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Ralicore X</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Ran Ranchers</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53779551"/>
                  </a:ext>
                </a:extLst>
              </a:tr>
              <a:tr h="215381">
                <a:tc>
                  <a:txBody>
                    <a:bodyPr/>
                    <a:lstStyle/>
                    <a:p>
                      <a:pPr algn="ctr" fontAlgn="b"/>
                      <a:r>
                        <a:rPr lang="en-CA" sz="1100" u="none" strike="noStrike" dirty="0">
                          <a:effectLst/>
                          <a:highlight>
                            <a:srgbClr val="00FFFF"/>
                          </a:highlight>
                        </a:rPr>
                        <a:t>6</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Sherwood Dodgers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Big League Boys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Furies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Pudgy Ps Pirates</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37270817"/>
                  </a:ext>
                </a:extLst>
              </a:tr>
              <a:tr h="215381">
                <a:tc>
                  <a:txBody>
                    <a:bodyPr/>
                    <a:lstStyle/>
                    <a:p>
                      <a:pPr algn="ctr" fontAlgn="b"/>
                      <a:r>
                        <a:rPr lang="en-CA" sz="1100" u="none" strike="noStrike" dirty="0">
                          <a:effectLst/>
                          <a:highlight>
                            <a:srgbClr val="00FFFF"/>
                          </a:highlight>
                        </a:rPr>
                        <a:t>7</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Cobra Kai</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Thirsty Beavers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highlight>
                            <a:srgbClr val="FFFF00"/>
                          </a:highlight>
                        </a:rPr>
                        <a:t>Latinos</a:t>
                      </a:r>
                      <a:endParaRPr lang="en-CA" sz="1100" b="0" i="0" u="none" strike="noStrike" dirty="0">
                        <a:solidFill>
                          <a:srgbClr val="000000"/>
                        </a:solidFill>
                        <a:effectLst/>
                        <a:highlight>
                          <a:srgbClr val="FFFF00"/>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Riverside Mariners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06138469"/>
                  </a:ext>
                </a:extLst>
              </a:tr>
              <a:tr h="215381">
                <a:tc>
                  <a:txBody>
                    <a:bodyPr/>
                    <a:lstStyle/>
                    <a:p>
                      <a:pPr algn="ctr" fontAlgn="b"/>
                      <a:r>
                        <a:rPr lang="en-CA" sz="1100" u="none" strike="noStrike" dirty="0">
                          <a:effectLst/>
                          <a:highlight>
                            <a:srgbClr val="00FFFF"/>
                          </a:highlight>
                        </a:rPr>
                        <a:t>8</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Pound</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Ballers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Sox</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err="1">
                          <a:effectLst/>
                          <a:highlight>
                            <a:srgbClr val="FFFF00"/>
                          </a:highlight>
                        </a:rPr>
                        <a:t>Slammin</a:t>
                      </a:r>
                      <a:r>
                        <a:rPr lang="en-CA" sz="1100" u="none" strike="noStrike" dirty="0">
                          <a:effectLst/>
                          <a:highlight>
                            <a:srgbClr val="FFFF00"/>
                          </a:highlight>
                        </a:rPr>
                        <a:t> </a:t>
                      </a:r>
                      <a:r>
                        <a:rPr lang="en-CA" sz="1100" u="none" strike="noStrike" dirty="0" err="1">
                          <a:effectLst/>
                          <a:highlight>
                            <a:srgbClr val="FFFF00"/>
                          </a:highlight>
                        </a:rPr>
                        <a:t>Grannys</a:t>
                      </a:r>
                      <a:endParaRPr lang="en-CA" sz="1100" b="0" i="0" u="none" strike="noStrike" dirty="0">
                        <a:solidFill>
                          <a:srgbClr val="000000"/>
                        </a:solidFill>
                        <a:effectLst/>
                        <a:highlight>
                          <a:srgbClr val="FFFF00"/>
                        </a:highlight>
                        <a:latin typeface="Aptos Narrow" panose="020B0004020202020204" pitchFamily="34" charset="0"/>
                      </a:endParaRPr>
                    </a:p>
                  </a:txBody>
                  <a:tcPr marL="7620" marR="7620" marT="7620" marB="0" anchor="b"/>
                </a:tc>
                <a:extLst>
                  <a:ext uri="{0D108BD9-81ED-4DB2-BD59-A6C34878D82A}">
                    <a16:rowId xmlns:a16="http://schemas.microsoft.com/office/drawing/2014/main" val="977343321"/>
                  </a:ext>
                </a:extLst>
              </a:tr>
              <a:tr h="224356">
                <a:tc>
                  <a:txBody>
                    <a:bodyPr/>
                    <a:lstStyle/>
                    <a:p>
                      <a:pPr algn="ctr" fontAlgn="b"/>
                      <a:r>
                        <a:rPr lang="en-CA" sz="1100" u="none" strike="noStrike" dirty="0">
                          <a:effectLst/>
                          <a:highlight>
                            <a:srgbClr val="00FFFF"/>
                          </a:highlight>
                        </a:rPr>
                        <a:t>9</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49484218"/>
                  </a:ext>
                </a:extLst>
              </a:tr>
              <a:tr h="224356">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761340468"/>
                  </a:ext>
                </a:extLst>
              </a:tr>
              <a:tr h="215381">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40</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50 (6:30 pm start Tues/Thurs)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60 (5 pm start, Tues/Thurs)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70/74 (3:30 pm start Tues/Thurs)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extLst>
                  <a:ext uri="{0D108BD9-81ED-4DB2-BD59-A6C34878D82A}">
                    <a16:rowId xmlns:a16="http://schemas.microsoft.com/office/drawing/2014/main" val="3948151101"/>
                  </a:ext>
                </a:extLst>
              </a:tr>
              <a:tr h="215381">
                <a:tc>
                  <a:txBody>
                    <a:bodyPr/>
                    <a:lstStyle/>
                    <a:p>
                      <a:pPr algn="ctr" fontAlgn="b"/>
                      <a:r>
                        <a:rPr lang="en-CA" sz="1100" u="none" strike="noStrike" dirty="0">
                          <a:effectLst/>
                          <a:highlight>
                            <a:srgbClr val="00FFFF"/>
                          </a:highlight>
                        </a:rPr>
                        <a:t>1</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Rummies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Diamond Bears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Naturals 60</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Calalta Sox</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683332232"/>
                  </a:ext>
                </a:extLst>
              </a:tr>
              <a:tr h="215381">
                <a:tc>
                  <a:txBody>
                    <a:bodyPr/>
                    <a:lstStyle/>
                    <a:p>
                      <a:pPr algn="ctr" fontAlgn="b"/>
                      <a:r>
                        <a:rPr lang="en-CA" sz="1100" u="none" strike="noStrike" dirty="0">
                          <a:effectLst/>
                          <a:highlight>
                            <a:srgbClr val="00FFFF"/>
                          </a:highlight>
                        </a:rPr>
                        <a:t>2</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Grizzlies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Ravens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Silverbacks 60</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Old Buzzards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69970910"/>
                  </a:ext>
                </a:extLst>
              </a:tr>
              <a:tr h="215381">
                <a:tc>
                  <a:txBody>
                    <a:bodyPr/>
                    <a:lstStyle/>
                    <a:p>
                      <a:pPr algn="ctr" fontAlgn="b"/>
                      <a:r>
                        <a:rPr lang="en-CA" sz="1100" u="none" strike="noStrike" dirty="0">
                          <a:effectLst/>
                          <a:highlight>
                            <a:srgbClr val="00FFFF"/>
                          </a:highlight>
                        </a:rPr>
                        <a:t>3</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Pedlars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Naturals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Auto Selects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Old Vets</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30510893"/>
                  </a:ext>
                </a:extLst>
              </a:tr>
              <a:tr h="215381">
                <a:tc>
                  <a:txBody>
                    <a:bodyPr/>
                    <a:lstStyle/>
                    <a:p>
                      <a:pPr algn="ctr" fontAlgn="b"/>
                      <a:r>
                        <a:rPr lang="en-CA" sz="1100" u="none" strike="noStrike" dirty="0">
                          <a:effectLst/>
                          <a:highlight>
                            <a:srgbClr val="00FFFF"/>
                          </a:highlight>
                        </a:rPr>
                        <a:t>4</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Strikers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Raiders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Bad Company</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Dynasty Relics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826544773"/>
                  </a:ext>
                </a:extLst>
              </a:tr>
              <a:tr h="215381">
                <a:tc>
                  <a:txBody>
                    <a:bodyPr/>
                    <a:lstStyle/>
                    <a:p>
                      <a:pPr algn="ctr" fontAlgn="b"/>
                      <a:r>
                        <a:rPr lang="en-CA" sz="1100" u="none" strike="noStrike" dirty="0">
                          <a:effectLst/>
                          <a:highlight>
                            <a:srgbClr val="00FFFF"/>
                          </a:highlight>
                        </a:rPr>
                        <a:t>5</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Slick 50</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Loose Cannons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Classics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St. Albert 70s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943747677"/>
                  </a:ext>
                </a:extLst>
              </a:tr>
              <a:tr h="215381">
                <a:tc>
                  <a:txBody>
                    <a:bodyPr/>
                    <a:lstStyle/>
                    <a:p>
                      <a:pPr algn="ctr" fontAlgn="b"/>
                      <a:r>
                        <a:rPr lang="en-CA" sz="1100" u="none" strike="noStrike" dirty="0">
                          <a:effectLst/>
                          <a:highlight>
                            <a:srgbClr val="00FFFF"/>
                          </a:highlight>
                        </a:rPr>
                        <a:t>6</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Buzzards 60</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Old Buzzards 74+</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622416516"/>
                  </a:ext>
                </a:extLst>
              </a:tr>
              <a:tr h="215381">
                <a:tc>
                  <a:txBody>
                    <a:bodyPr/>
                    <a:lstStyle/>
                    <a:p>
                      <a:pPr algn="ctr" fontAlgn="b"/>
                      <a:r>
                        <a:rPr lang="en-CA" sz="1100" u="none" strike="noStrike" dirty="0">
                          <a:effectLst/>
                          <a:highlight>
                            <a:srgbClr val="00FFFF"/>
                          </a:highlight>
                        </a:rPr>
                        <a:t>7</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Older Bulls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Rockets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41605827"/>
                  </a:ext>
                </a:extLst>
              </a:tr>
              <a:tr h="215381">
                <a:tc>
                  <a:txBody>
                    <a:bodyPr/>
                    <a:lstStyle/>
                    <a:p>
                      <a:pPr algn="ctr" fontAlgn="b"/>
                      <a:r>
                        <a:rPr lang="en-CA" sz="1100" u="none" strike="noStrike" dirty="0">
                          <a:effectLst/>
                          <a:highlight>
                            <a:srgbClr val="00FFFF"/>
                          </a:highlight>
                        </a:rPr>
                        <a:t>8</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dirty="0">
                          <a:effectLst/>
                        </a:rPr>
                        <a:t> </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Redline</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highlight>
                            <a:srgbClr val="FFFF00"/>
                          </a:highlight>
                        </a:rPr>
                        <a:t>Silverbacks 70</a:t>
                      </a:r>
                      <a:endParaRPr lang="en-CA" sz="1100" b="0" i="0" u="none" strike="noStrike" dirty="0">
                        <a:solidFill>
                          <a:srgbClr val="000000"/>
                        </a:solidFill>
                        <a:effectLst/>
                        <a:highlight>
                          <a:srgbClr val="FFFF00"/>
                        </a:highlight>
                        <a:latin typeface="Aptos Narrow" panose="020B0004020202020204" pitchFamily="34" charset="0"/>
                      </a:endParaRPr>
                    </a:p>
                  </a:txBody>
                  <a:tcPr marL="7620" marR="7620" marT="7620" marB="0" anchor="b"/>
                </a:tc>
                <a:extLst>
                  <a:ext uri="{0D108BD9-81ED-4DB2-BD59-A6C34878D82A}">
                    <a16:rowId xmlns:a16="http://schemas.microsoft.com/office/drawing/2014/main" val="145973552"/>
                  </a:ext>
                </a:extLst>
              </a:tr>
              <a:tr h="223051">
                <a:tc>
                  <a:txBody>
                    <a:bodyPr/>
                    <a:lstStyle/>
                    <a:p>
                      <a:pPr algn="ctr" fontAlgn="b"/>
                      <a:r>
                        <a:rPr lang="en-CA" sz="1100" u="none" strike="noStrike" dirty="0">
                          <a:effectLst/>
                          <a:highlight>
                            <a:srgbClr val="00FFFF"/>
                          </a:highlight>
                        </a:rPr>
                        <a:t>9</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dirty="0">
                          <a:effectLst/>
                        </a:rPr>
                        <a:t> </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The Crush</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 </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89217055"/>
                  </a:ext>
                </a:extLst>
              </a:tr>
            </a:tbl>
          </a:graphicData>
        </a:graphic>
      </p:graphicFrame>
    </p:spTree>
    <p:extLst>
      <p:ext uri="{BB962C8B-B14F-4D97-AF65-F5344CB8AC3E}">
        <p14:creationId xmlns:p14="http://schemas.microsoft.com/office/powerpoint/2010/main" val="138232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76C2-AC4C-FCF3-4E09-17AEC5C56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C7D8D-A79A-8CE8-C4E6-1BF0B6D7F5E5}"/>
              </a:ext>
            </a:extLst>
          </p:cNvPr>
          <p:cNvSpPr>
            <a:spLocks noGrp="1"/>
          </p:cNvSpPr>
          <p:nvPr>
            <p:ph type="title"/>
          </p:nvPr>
        </p:nvSpPr>
        <p:spPr>
          <a:xfrm>
            <a:off x="1180503" y="1994620"/>
            <a:ext cx="9624461" cy="628048"/>
          </a:xfrm>
          <a:solidFill>
            <a:schemeClr val="accent6">
              <a:lumMod val="60000"/>
              <a:lumOff val="40000"/>
            </a:schemeClr>
          </a:solidFill>
        </p:spPr>
        <p:txBody>
          <a:bodyPr>
            <a:normAutofit fontScale="90000"/>
          </a:bodyPr>
          <a:lstStyle/>
          <a:p>
            <a:pPr algn="ctr"/>
            <a:r>
              <a:rPr lang="en-CA" dirty="0"/>
              <a:t>New Business</a:t>
            </a:r>
          </a:p>
        </p:txBody>
      </p:sp>
      <p:sp>
        <p:nvSpPr>
          <p:cNvPr id="7" name="TextBox 6">
            <a:extLst>
              <a:ext uri="{FF2B5EF4-FFF2-40B4-BE49-F238E27FC236}">
                <a16:creationId xmlns:a16="http://schemas.microsoft.com/office/drawing/2014/main" id="{42A32CDC-9C30-5AFD-8674-F3EDDE97AF0C}"/>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20F36CFE-537C-4684-5328-8C22588B542C}"/>
              </a:ext>
            </a:extLst>
          </p:cNvPr>
          <p:cNvSpPr>
            <a:spLocks noGrp="1"/>
          </p:cNvSpPr>
          <p:nvPr>
            <p:ph type="sldNum" sz="quarter" idx="12"/>
          </p:nvPr>
        </p:nvSpPr>
        <p:spPr/>
        <p:txBody>
          <a:bodyPr/>
          <a:lstStyle/>
          <a:p>
            <a:fld id="{FAB69B05-8098-4314-A6E1-272A1D49D671}" type="slidenum">
              <a:rPr lang="en-CA" smtClean="0"/>
              <a:t>36</a:t>
            </a:fld>
            <a:endParaRPr lang="en-CA"/>
          </a:p>
        </p:txBody>
      </p:sp>
      <p:sp>
        <p:nvSpPr>
          <p:cNvPr id="6" name="TextBox 5">
            <a:extLst>
              <a:ext uri="{FF2B5EF4-FFF2-40B4-BE49-F238E27FC236}">
                <a16:creationId xmlns:a16="http://schemas.microsoft.com/office/drawing/2014/main" id="{6824F4D4-9073-6355-A3F9-92138FE09169}"/>
              </a:ext>
            </a:extLst>
          </p:cNvPr>
          <p:cNvSpPr txBox="1"/>
          <p:nvPr/>
        </p:nvSpPr>
        <p:spPr>
          <a:xfrm>
            <a:off x="1322711" y="2850136"/>
            <a:ext cx="9282896" cy="2062103"/>
          </a:xfrm>
          <a:prstGeom prst="rect">
            <a:avLst/>
          </a:prstGeom>
          <a:noFill/>
        </p:spPr>
        <p:txBody>
          <a:bodyPr wrap="square" rtlCol="0">
            <a:spAutoFit/>
          </a:bodyPr>
          <a:lstStyle/>
          <a:p>
            <a:pPr marL="0" lvl="2" algn="ctr">
              <a:spcAft>
                <a:spcPts val="1200"/>
              </a:spcAft>
            </a:pPr>
            <a:endParaRPr lang="en-CA" sz="2800" b="1" dirty="0"/>
          </a:p>
          <a:p>
            <a:pPr marL="0" lvl="2" algn="ctr">
              <a:spcAft>
                <a:spcPts val="1200"/>
              </a:spcAft>
            </a:pPr>
            <a:br>
              <a:rPr lang="en-CA" sz="2800" b="1" dirty="0"/>
            </a:br>
            <a:r>
              <a:rPr lang="en-CA" sz="2800" b="1" dirty="0"/>
              <a:t>From the floor?</a:t>
            </a:r>
          </a:p>
          <a:p>
            <a:pPr marL="0" lvl="2" algn="ctr">
              <a:spcAft>
                <a:spcPts val="1200"/>
              </a:spcAft>
            </a:pPr>
            <a:r>
              <a:rPr lang="en-CA" sz="2400" b="1" dirty="0">
                <a:solidFill>
                  <a:srgbClr val="FF0000"/>
                </a:solidFill>
              </a:rPr>
              <a:t>Motion to Adjourn</a:t>
            </a:r>
          </a:p>
        </p:txBody>
      </p:sp>
      <p:pic>
        <p:nvPicPr>
          <p:cNvPr id="9" name="Picture 8">
            <a:extLst>
              <a:ext uri="{FF2B5EF4-FFF2-40B4-BE49-F238E27FC236}">
                <a16:creationId xmlns:a16="http://schemas.microsoft.com/office/drawing/2014/main" id="{04D3EEE6-9FDB-1920-0A2E-EAED17088864}"/>
              </a:ext>
            </a:extLst>
          </p:cNvPr>
          <p:cNvPicPr>
            <a:picLocks noChangeAspect="1"/>
          </p:cNvPicPr>
          <p:nvPr/>
        </p:nvPicPr>
        <p:blipFill>
          <a:blip r:embed="rId3"/>
          <a:stretch>
            <a:fillRect/>
          </a:stretch>
        </p:blipFill>
        <p:spPr>
          <a:xfrm>
            <a:off x="233362" y="12138"/>
            <a:ext cx="11737461" cy="1757670"/>
          </a:xfrm>
          <a:prstGeom prst="rect">
            <a:avLst/>
          </a:prstGeom>
        </p:spPr>
      </p:pic>
    </p:spTree>
    <p:extLst>
      <p:ext uri="{BB962C8B-B14F-4D97-AF65-F5344CB8AC3E}">
        <p14:creationId xmlns:p14="http://schemas.microsoft.com/office/powerpoint/2010/main" val="137558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Quorum / Minutes / Agenda Approval (Darren)</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4</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1186542" y="1382486"/>
            <a:ext cx="10080171" cy="3293209"/>
          </a:xfrm>
          <a:prstGeom prst="rect">
            <a:avLst/>
          </a:prstGeom>
          <a:noFill/>
        </p:spPr>
        <p:txBody>
          <a:bodyPr wrap="square" rtlCol="0">
            <a:spAutoFit/>
          </a:bodyPr>
          <a:lstStyle/>
          <a:p>
            <a:r>
              <a:rPr lang="en-CA" sz="4000" b="1" dirty="0"/>
              <a:t>Call to Order</a:t>
            </a:r>
          </a:p>
          <a:p>
            <a:endParaRPr lang="en-CA" sz="2800" dirty="0"/>
          </a:p>
          <a:p>
            <a:pPr marL="342900" indent="-342900">
              <a:buAutoNum type="arabicPeriod"/>
            </a:pPr>
            <a:r>
              <a:rPr lang="en-CA" sz="2800" dirty="0">
                <a:solidFill>
                  <a:srgbClr val="002060"/>
                </a:solidFill>
              </a:rPr>
              <a:t>Roll Call – 31 teams required for Quorum</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to Adopt Minutes of Feb 1, 2025 Annual General Meeting</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to Adopt Agenda for this Meeting</a:t>
            </a:r>
          </a:p>
        </p:txBody>
      </p:sp>
    </p:spTree>
    <p:extLst>
      <p:ext uri="{BB962C8B-B14F-4D97-AF65-F5344CB8AC3E}">
        <p14:creationId xmlns:p14="http://schemas.microsoft.com/office/powerpoint/2010/main" val="422598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2025 Board Member Portfolios (Kelly)</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5</a:t>
            </a:fld>
            <a:endParaRPr lang="en-CA"/>
          </a:p>
        </p:txBody>
      </p:sp>
      <p:graphicFrame>
        <p:nvGraphicFramePr>
          <p:cNvPr id="4" name="Table 4">
            <a:extLst>
              <a:ext uri="{FF2B5EF4-FFF2-40B4-BE49-F238E27FC236}">
                <a16:creationId xmlns:a16="http://schemas.microsoft.com/office/drawing/2014/main" id="{57AC3236-2B38-E576-6390-E60F9D84C77C}"/>
              </a:ext>
            </a:extLst>
          </p:cNvPr>
          <p:cNvGraphicFramePr>
            <a:graphicFrameLocks noGrp="1"/>
          </p:cNvGraphicFramePr>
          <p:nvPr>
            <p:extLst>
              <p:ext uri="{D42A27DB-BD31-4B8C-83A1-F6EECF244321}">
                <p14:modId xmlns:p14="http://schemas.microsoft.com/office/powerpoint/2010/main" val="2467995136"/>
              </p:ext>
            </p:extLst>
          </p:nvPr>
        </p:nvGraphicFramePr>
        <p:xfrm>
          <a:off x="1275346" y="1490802"/>
          <a:ext cx="9641308" cy="4709138"/>
        </p:xfrm>
        <a:graphic>
          <a:graphicData uri="http://schemas.openxmlformats.org/drawingml/2006/table">
            <a:tbl>
              <a:tblPr firstRow="1" bandRow="1">
                <a:tableStyleId>{22838BEF-8BB2-4498-84A7-C5851F593DF1}</a:tableStyleId>
              </a:tblPr>
              <a:tblGrid>
                <a:gridCol w="4820654">
                  <a:extLst>
                    <a:ext uri="{9D8B030D-6E8A-4147-A177-3AD203B41FA5}">
                      <a16:colId xmlns:a16="http://schemas.microsoft.com/office/drawing/2014/main" val="1719686768"/>
                    </a:ext>
                  </a:extLst>
                </a:gridCol>
                <a:gridCol w="4820654">
                  <a:extLst>
                    <a:ext uri="{9D8B030D-6E8A-4147-A177-3AD203B41FA5}">
                      <a16:colId xmlns:a16="http://schemas.microsoft.com/office/drawing/2014/main" val="3867900122"/>
                    </a:ext>
                  </a:extLst>
                </a:gridCol>
              </a:tblGrid>
              <a:tr h="672734">
                <a:tc>
                  <a:txBody>
                    <a:bodyPr/>
                    <a:lstStyle/>
                    <a:p>
                      <a:pPr algn="ctr"/>
                      <a:r>
                        <a:rPr lang="en-CA" dirty="0"/>
                        <a:t>President – Kelly Porter</a:t>
                      </a:r>
                    </a:p>
                  </a:txBody>
                  <a:tcPr anchor="ctr"/>
                </a:tc>
                <a:tc>
                  <a:txBody>
                    <a:bodyPr/>
                    <a:lstStyle/>
                    <a:p>
                      <a:pPr algn="ctr"/>
                      <a:r>
                        <a:rPr lang="en-CA" dirty="0"/>
                        <a:t>Health &amp; Safety – Glen Dolynchuk</a:t>
                      </a:r>
                    </a:p>
                  </a:txBody>
                  <a:tcPr anchor="ctr"/>
                </a:tc>
                <a:extLst>
                  <a:ext uri="{0D108BD9-81ED-4DB2-BD59-A6C34878D82A}">
                    <a16:rowId xmlns:a16="http://schemas.microsoft.com/office/drawing/2014/main" val="4283695333"/>
                  </a:ext>
                </a:extLst>
              </a:tr>
              <a:tr h="672734">
                <a:tc>
                  <a:txBody>
                    <a:bodyPr/>
                    <a:lstStyle/>
                    <a:p>
                      <a:pPr algn="ctr"/>
                      <a:r>
                        <a:rPr lang="en-CA" b="1" dirty="0"/>
                        <a:t>Treasurer (*) – Brian Dickson</a:t>
                      </a:r>
                    </a:p>
                  </a:txBody>
                  <a:tcPr anchor="ctr"/>
                </a:tc>
                <a:tc>
                  <a:txBody>
                    <a:bodyPr/>
                    <a:lstStyle/>
                    <a:p>
                      <a:pPr algn="ctr"/>
                      <a:r>
                        <a:rPr lang="en-CA" b="1" dirty="0"/>
                        <a:t>Concession Liaison – Phil Presakarchuk</a:t>
                      </a:r>
                    </a:p>
                  </a:txBody>
                  <a:tcPr anchor="ctr"/>
                </a:tc>
                <a:extLst>
                  <a:ext uri="{0D108BD9-81ED-4DB2-BD59-A6C34878D82A}">
                    <a16:rowId xmlns:a16="http://schemas.microsoft.com/office/drawing/2014/main" val="500169038"/>
                  </a:ext>
                </a:extLst>
              </a:tr>
              <a:tr h="672734">
                <a:tc>
                  <a:txBody>
                    <a:bodyPr/>
                    <a:lstStyle/>
                    <a:p>
                      <a:pPr algn="ctr"/>
                      <a:r>
                        <a:rPr lang="en-CA" b="1" dirty="0"/>
                        <a:t>Secretary / Rules (*) - Darren McBride</a:t>
                      </a:r>
                    </a:p>
                  </a:txBody>
                  <a:tcPr anchor="ctr"/>
                </a:tc>
                <a:tc>
                  <a:txBody>
                    <a:bodyPr/>
                    <a:lstStyle/>
                    <a:p>
                      <a:pPr algn="ctr"/>
                      <a:r>
                        <a:rPr lang="en-CA" b="1" dirty="0"/>
                        <a:t>Umpire Liaison – Mike Coxworth</a:t>
                      </a:r>
                    </a:p>
                  </a:txBody>
                  <a:tcPr anchor="ctr"/>
                </a:tc>
                <a:extLst>
                  <a:ext uri="{0D108BD9-81ED-4DB2-BD59-A6C34878D82A}">
                    <a16:rowId xmlns:a16="http://schemas.microsoft.com/office/drawing/2014/main" val="941618161"/>
                  </a:ext>
                </a:extLst>
              </a:tr>
              <a:tr h="672734">
                <a:tc>
                  <a:txBody>
                    <a:bodyPr/>
                    <a:lstStyle/>
                    <a:p>
                      <a:pPr algn="ctr"/>
                      <a:r>
                        <a:rPr lang="en-CA" b="1" dirty="0"/>
                        <a:t>Vice President / Tournaments – Dustin Sloan</a:t>
                      </a:r>
                    </a:p>
                  </a:txBody>
                  <a:tcPr anchor="ctr"/>
                </a:tc>
                <a:tc>
                  <a:txBody>
                    <a:bodyPr/>
                    <a:lstStyle/>
                    <a:p>
                      <a:pPr algn="ctr"/>
                      <a:r>
                        <a:rPr lang="en-CA" b="1" dirty="0"/>
                        <a:t>Open Division – Jessey Belley / Brayden Hollett</a:t>
                      </a:r>
                    </a:p>
                  </a:txBody>
                  <a:tcPr anchor="ctr"/>
                </a:tc>
                <a:extLst>
                  <a:ext uri="{0D108BD9-81ED-4DB2-BD59-A6C34878D82A}">
                    <a16:rowId xmlns:a16="http://schemas.microsoft.com/office/drawing/2014/main" val="2766921922"/>
                  </a:ext>
                </a:extLst>
              </a:tr>
              <a:tr h="672734">
                <a:tc>
                  <a:txBody>
                    <a:bodyPr/>
                    <a:lstStyle/>
                    <a:p>
                      <a:pPr algn="ctr"/>
                      <a:r>
                        <a:rPr lang="en-CA" b="1" dirty="0"/>
                        <a:t>Filed Maintenance – Marc Savard</a:t>
                      </a:r>
                    </a:p>
                  </a:txBody>
                  <a:tcPr anchor="ctr"/>
                </a:tc>
                <a:tc>
                  <a:txBody>
                    <a:bodyPr/>
                    <a:lstStyle/>
                    <a:p>
                      <a:pPr algn="ctr"/>
                      <a:r>
                        <a:rPr lang="en-CA" b="1" dirty="0"/>
                        <a:t>40/50 Divisions – Bryan Shields</a:t>
                      </a:r>
                    </a:p>
                  </a:txBody>
                  <a:tcPr anchor="ctr"/>
                </a:tc>
                <a:extLst>
                  <a:ext uri="{0D108BD9-81ED-4DB2-BD59-A6C34878D82A}">
                    <a16:rowId xmlns:a16="http://schemas.microsoft.com/office/drawing/2014/main" val="4222027815"/>
                  </a:ext>
                </a:extLst>
              </a:tr>
              <a:tr h="672734">
                <a:tc>
                  <a:txBody>
                    <a:bodyPr/>
                    <a:lstStyle/>
                    <a:p>
                      <a:pPr algn="ctr"/>
                      <a:r>
                        <a:rPr lang="en-CA" b="1" dirty="0"/>
                        <a:t>Facility – Earl Sloan</a:t>
                      </a:r>
                    </a:p>
                  </a:txBody>
                  <a:tcPr anchor="ctr"/>
                </a:tc>
                <a:tc>
                  <a:txBody>
                    <a:bodyPr/>
                    <a:lstStyle/>
                    <a:p>
                      <a:pPr algn="ctr"/>
                      <a:r>
                        <a:rPr lang="en-CA" b="1" dirty="0"/>
                        <a:t>60/70/74 Divisions – Bob Franks</a:t>
                      </a:r>
                    </a:p>
                  </a:txBody>
                  <a:tcPr anchor="ctr"/>
                </a:tc>
                <a:extLst>
                  <a:ext uri="{0D108BD9-81ED-4DB2-BD59-A6C34878D82A}">
                    <a16:rowId xmlns:a16="http://schemas.microsoft.com/office/drawing/2014/main" val="4241270578"/>
                  </a:ext>
                </a:extLst>
              </a:tr>
              <a:tr h="672734">
                <a:tc>
                  <a:txBody>
                    <a:bodyPr/>
                    <a:lstStyle/>
                    <a:p>
                      <a:pPr algn="ctr"/>
                      <a:r>
                        <a:rPr lang="en-CA" b="1" dirty="0"/>
                        <a:t>Vacant (Website) </a:t>
                      </a:r>
                    </a:p>
                  </a:txBody>
                  <a:tcPr anchor="ctr"/>
                </a:tc>
                <a:tc>
                  <a:txBody>
                    <a:bodyPr/>
                    <a:lstStyle/>
                    <a:p>
                      <a:pPr algn="ctr"/>
                      <a:r>
                        <a:rPr lang="en-CA" b="1" dirty="0"/>
                        <a:t>Past President (*) – Joel McGovern</a:t>
                      </a:r>
                    </a:p>
                  </a:txBody>
                  <a:tcPr anchor="ctr"/>
                </a:tc>
                <a:extLst>
                  <a:ext uri="{0D108BD9-81ED-4DB2-BD59-A6C34878D82A}">
                    <a16:rowId xmlns:a16="http://schemas.microsoft.com/office/drawing/2014/main" val="1798560696"/>
                  </a:ext>
                </a:extLst>
              </a:tr>
            </a:tbl>
          </a:graphicData>
        </a:graphic>
      </p:graphicFrame>
      <p:sp>
        <p:nvSpPr>
          <p:cNvPr id="5" name="TextBox 4">
            <a:extLst>
              <a:ext uri="{FF2B5EF4-FFF2-40B4-BE49-F238E27FC236}">
                <a16:creationId xmlns:a16="http://schemas.microsoft.com/office/drawing/2014/main" id="{B53C8848-54CF-A321-B17D-FF109B5FA1C0}"/>
              </a:ext>
            </a:extLst>
          </p:cNvPr>
          <p:cNvSpPr txBox="1"/>
          <p:nvPr/>
        </p:nvSpPr>
        <p:spPr>
          <a:xfrm>
            <a:off x="1275346" y="6211972"/>
            <a:ext cx="3164305" cy="338554"/>
          </a:xfrm>
          <a:prstGeom prst="rect">
            <a:avLst/>
          </a:prstGeom>
          <a:noFill/>
        </p:spPr>
        <p:txBody>
          <a:bodyPr wrap="square" rtlCol="0">
            <a:spAutoFit/>
          </a:bodyPr>
          <a:lstStyle/>
          <a:p>
            <a:r>
              <a:rPr lang="en-CA" sz="1600" dirty="0"/>
              <a:t>(*) </a:t>
            </a:r>
            <a:r>
              <a:rPr lang="en-CA" sz="1400" i="1" dirty="0"/>
              <a:t>Signing Authority</a:t>
            </a:r>
            <a:endParaRPr lang="en-CA" sz="1600" i="1" dirty="0"/>
          </a:p>
        </p:txBody>
      </p:sp>
      <p:sp>
        <p:nvSpPr>
          <p:cNvPr id="6" name="TextBox 5">
            <a:extLst>
              <a:ext uri="{FF2B5EF4-FFF2-40B4-BE49-F238E27FC236}">
                <a16:creationId xmlns:a16="http://schemas.microsoft.com/office/drawing/2014/main" id="{4D15214A-E85E-6682-DFD8-8EA7C46B366C}"/>
              </a:ext>
            </a:extLst>
          </p:cNvPr>
          <p:cNvSpPr txBox="1"/>
          <p:nvPr/>
        </p:nvSpPr>
        <p:spPr>
          <a:xfrm>
            <a:off x="5348177" y="6352143"/>
            <a:ext cx="4189228" cy="584775"/>
          </a:xfrm>
          <a:prstGeom prst="rect">
            <a:avLst/>
          </a:prstGeom>
          <a:noFill/>
        </p:spPr>
        <p:txBody>
          <a:bodyPr wrap="square" rtlCol="0">
            <a:spAutoFit/>
          </a:bodyPr>
          <a:lstStyle/>
          <a:p>
            <a:r>
              <a:rPr lang="en-US" sz="1600" i="1" dirty="0">
                <a:solidFill>
                  <a:srgbClr val="FF0000"/>
                </a:solidFill>
              </a:rPr>
              <a:t>Call for volunteer/nomination for Director - Website</a:t>
            </a:r>
          </a:p>
        </p:txBody>
      </p:sp>
    </p:spTree>
    <p:extLst>
      <p:ext uri="{BB962C8B-B14F-4D97-AF65-F5344CB8AC3E}">
        <p14:creationId xmlns:p14="http://schemas.microsoft.com/office/powerpoint/2010/main" val="231504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54BE2-3D75-8F94-25D1-B0932B37D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3EDE8-0E65-9B5C-AA58-D505EB2D7A7B}"/>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2025 (Kelly)</a:t>
            </a:r>
          </a:p>
        </p:txBody>
      </p:sp>
      <p:sp>
        <p:nvSpPr>
          <p:cNvPr id="3" name="Slide Number Placeholder 2">
            <a:extLst>
              <a:ext uri="{FF2B5EF4-FFF2-40B4-BE49-F238E27FC236}">
                <a16:creationId xmlns:a16="http://schemas.microsoft.com/office/drawing/2014/main" id="{150842EF-929D-EFCC-8680-558BDEC64D8C}"/>
              </a:ext>
            </a:extLst>
          </p:cNvPr>
          <p:cNvSpPr>
            <a:spLocks noGrp="1"/>
          </p:cNvSpPr>
          <p:nvPr>
            <p:ph type="sldNum" sz="quarter" idx="12"/>
          </p:nvPr>
        </p:nvSpPr>
        <p:spPr/>
        <p:txBody>
          <a:bodyPr/>
          <a:lstStyle/>
          <a:p>
            <a:fld id="{FAB69B05-8098-4314-A6E1-272A1D49D671}" type="slidenum">
              <a:rPr lang="en-CA" smtClean="0"/>
              <a:t>6</a:t>
            </a:fld>
            <a:endParaRPr lang="en-CA"/>
          </a:p>
        </p:txBody>
      </p:sp>
      <p:sp>
        <p:nvSpPr>
          <p:cNvPr id="7" name="TextBox 6">
            <a:extLst>
              <a:ext uri="{FF2B5EF4-FFF2-40B4-BE49-F238E27FC236}">
                <a16:creationId xmlns:a16="http://schemas.microsoft.com/office/drawing/2014/main" id="{2F43C854-2AA2-80E2-4FA3-0351F6C86824}"/>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2A6E9462-57B8-3F0B-3108-4E6E8AD73D99}"/>
              </a:ext>
            </a:extLst>
          </p:cNvPr>
          <p:cNvSpPr txBox="1"/>
          <p:nvPr/>
        </p:nvSpPr>
        <p:spPr>
          <a:xfrm>
            <a:off x="1367318" y="928834"/>
            <a:ext cx="7430095" cy="6278642"/>
          </a:xfrm>
          <a:prstGeom prst="rect">
            <a:avLst/>
          </a:prstGeom>
          <a:noFill/>
        </p:spPr>
        <p:txBody>
          <a:bodyPr wrap="square" rtlCol="0">
            <a:spAutoFit/>
          </a:bodyPr>
          <a:lstStyle/>
          <a:p>
            <a:pPr algn="l">
              <a:buNone/>
            </a:pPr>
            <a:r>
              <a:rPr lang="en-US" b="1" i="0" dirty="0">
                <a:solidFill>
                  <a:srgbClr val="1100FF"/>
                </a:solidFill>
                <a:effectLst/>
              </a:rPr>
              <a:t>Instagram</a:t>
            </a:r>
          </a:p>
          <a:p>
            <a:pPr algn="l">
              <a:buNone/>
            </a:pPr>
            <a:endParaRPr lang="en-US" b="1" dirty="0">
              <a:solidFill>
                <a:srgbClr val="1100FF"/>
              </a:solidFill>
            </a:endParaRPr>
          </a:p>
          <a:p>
            <a:pPr algn="l">
              <a:buNone/>
            </a:pPr>
            <a:r>
              <a:rPr lang="en-US" b="1" dirty="0">
                <a:solidFill>
                  <a:srgbClr val="1100FF"/>
                </a:solidFill>
              </a:rPr>
              <a:t>https://www.instagram.com/samspa</a:t>
            </a:r>
          </a:p>
          <a:p>
            <a:pPr algn="l">
              <a:buNone/>
            </a:pPr>
            <a:endParaRPr lang="en-US" b="1" dirty="0">
              <a:solidFill>
                <a:srgbClr val="1100FF"/>
              </a:solidFill>
            </a:endParaRPr>
          </a:p>
          <a:p>
            <a:pPr algn="l">
              <a:buNone/>
            </a:pPr>
            <a:r>
              <a:rPr lang="en-US" b="1" i="0" dirty="0">
                <a:solidFill>
                  <a:srgbClr val="1100FF"/>
                </a:solidFill>
                <a:effectLst/>
              </a:rPr>
              <a:t>Player Waivers</a:t>
            </a:r>
          </a:p>
          <a:p>
            <a:pPr algn="l">
              <a:buNone/>
            </a:pPr>
            <a:endParaRPr lang="en-US" b="0" i="0" dirty="0">
              <a:solidFill>
                <a:srgbClr val="666666"/>
              </a:solidFill>
              <a:effectLst/>
            </a:endParaRPr>
          </a:p>
          <a:p>
            <a:r>
              <a:rPr lang="en-US" dirty="0"/>
              <a:t>ALL players in all divisions, whether they are full time, part time or a one-time player must sign the insurance waiver, which is on the SAMSPA website, located under the Teams tab – Players - Player Waiver. One waiver per player will cover all the teams you play on.</a:t>
            </a:r>
            <a:endParaRPr lang="en-CA" i="1" dirty="0"/>
          </a:p>
          <a:p>
            <a:pPr algn="l">
              <a:buNone/>
            </a:pPr>
            <a:endParaRPr lang="en-US" b="0" i="0" dirty="0">
              <a:solidFill>
                <a:srgbClr val="666666"/>
              </a:solidFill>
              <a:effectLst/>
            </a:endParaRPr>
          </a:p>
          <a:p>
            <a:r>
              <a:rPr lang="en-US" b="1" dirty="0">
                <a:solidFill>
                  <a:srgbClr val="1100FF"/>
                </a:solidFill>
              </a:rPr>
              <a:t>74+ Division</a:t>
            </a:r>
          </a:p>
          <a:p>
            <a:endParaRPr lang="en-US" b="1" i="0" dirty="0">
              <a:solidFill>
                <a:srgbClr val="1100FF"/>
              </a:solidFill>
              <a:effectLst/>
            </a:endParaRPr>
          </a:p>
          <a:p>
            <a:pPr lvl="0">
              <a:tabLst>
                <a:tab pos="914400" algn="l"/>
              </a:tabLst>
            </a:pPr>
            <a:r>
              <a:rPr lang="en-US" dirty="0">
                <a:effectLst/>
                <a:ea typeface="MS Mincho" panose="02020609040205080304" pitchFamily="49" charset="-128"/>
              </a:rPr>
              <a:t>There are approximately 75 players 74 years of age or older playing in the Plus 70 Division and 12 players over the age of 80 and that number is expected to grow if players feel they are physically able to play, contribute to their team and face reasonable risk. Plus 74 Division operating in conjunction with the Plus 70 Division for the 2025 season and beyond.  The Plus 74 and Plus 70 teams would play an unbalanced schedule within its group</a:t>
            </a:r>
            <a:r>
              <a:rPr lang="en-US" sz="1800" dirty="0">
                <a:effectLst/>
                <a:ea typeface="MS Mincho" panose="02020609040205080304" pitchFamily="49" charset="-128"/>
              </a:rPr>
              <a:t>.</a:t>
            </a:r>
            <a:endParaRPr lang="en-CA" sz="1800" dirty="0">
              <a:effectLst/>
              <a:ea typeface="MS Mincho" panose="02020609040205080304" pitchFamily="49" charset="-128"/>
            </a:endParaRPr>
          </a:p>
          <a:p>
            <a:endParaRPr lang="en-US" sz="2000" b="1" i="0" dirty="0">
              <a:solidFill>
                <a:srgbClr val="1100FF"/>
              </a:solidFill>
              <a:effectLst/>
            </a:endParaRPr>
          </a:p>
          <a:p>
            <a:endParaRPr lang="en-US" sz="2000" b="1" i="0" dirty="0">
              <a:solidFill>
                <a:srgbClr val="1100FF"/>
              </a:solidFill>
              <a:effectLst/>
              <a:latin typeface="Titillium Web" panose="020F0502020204030204" pitchFamily="2" charset="0"/>
            </a:endParaRPr>
          </a:p>
          <a:p>
            <a:pPr algn="l">
              <a:buNone/>
            </a:pP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74724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3674-E9F7-EE5E-E1EA-302E4B0F3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711CE-7DEB-9BC6-F173-67495DFCA32F}"/>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2025 (Kelly)</a:t>
            </a:r>
          </a:p>
        </p:txBody>
      </p:sp>
      <p:sp>
        <p:nvSpPr>
          <p:cNvPr id="3" name="Slide Number Placeholder 2">
            <a:extLst>
              <a:ext uri="{FF2B5EF4-FFF2-40B4-BE49-F238E27FC236}">
                <a16:creationId xmlns:a16="http://schemas.microsoft.com/office/drawing/2014/main" id="{45225DC8-A2D9-8838-77B0-2BC0CDAD88EA}"/>
              </a:ext>
            </a:extLst>
          </p:cNvPr>
          <p:cNvSpPr>
            <a:spLocks noGrp="1"/>
          </p:cNvSpPr>
          <p:nvPr>
            <p:ph type="sldNum" sz="quarter" idx="12"/>
          </p:nvPr>
        </p:nvSpPr>
        <p:spPr/>
        <p:txBody>
          <a:bodyPr/>
          <a:lstStyle/>
          <a:p>
            <a:fld id="{FAB69B05-8098-4314-A6E1-272A1D49D671}" type="slidenum">
              <a:rPr lang="en-CA" smtClean="0"/>
              <a:t>7</a:t>
            </a:fld>
            <a:endParaRPr lang="en-CA"/>
          </a:p>
        </p:txBody>
      </p:sp>
      <p:sp>
        <p:nvSpPr>
          <p:cNvPr id="7" name="TextBox 6">
            <a:extLst>
              <a:ext uri="{FF2B5EF4-FFF2-40B4-BE49-F238E27FC236}">
                <a16:creationId xmlns:a16="http://schemas.microsoft.com/office/drawing/2014/main" id="{561A6D6F-E6C9-F92A-E46F-96CF0A04C6D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B3E399B3-25F5-736A-2174-37947898590B}"/>
              </a:ext>
            </a:extLst>
          </p:cNvPr>
          <p:cNvSpPr txBox="1"/>
          <p:nvPr/>
        </p:nvSpPr>
        <p:spPr>
          <a:xfrm>
            <a:off x="1278827" y="928834"/>
            <a:ext cx="7430095" cy="5940088"/>
          </a:xfrm>
          <a:prstGeom prst="rect">
            <a:avLst/>
          </a:prstGeom>
          <a:noFill/>
        </p:spPr>
        <p:txBody>
          <a:bodyPr wrap="square" rtlCol="0">
            <a:spAutoFit/>
          </a:bodyPr>
          <a:lstStyle/>
          <a:p>
            <a:pPr algn="l">
              <a:buNone/>
            </a:pPr>
            <a:r>
              <a:rPr lang="en-US" sz="2000" b="1" i="0" dirty="0">
                <a:solidFill>
                  <a:srgbClr val="1100FF"/>
                </a:solidFill>
                <a:effectLst/>
                <a:latin typeface="Titillium Web" panose="020F0502020204030204" pitchFamily="2" charset="0"/>
              </a:rPr>
              <a:t>Team Bond Implementation for 2026</a:t>
            </a:r>
          </a:p>
          <a:p>
            <a:pPr algn="l">
              <a:buNone/>
            </a:pPr>
            <a:endParaRPr lang="en-US" sz="2000" b="1" dirty="0">
              <a:solidFill>
                <a:srgbClr val="1100FF"/>
              </a:solidFill>
              <a:latin typeface="Titillium Web" panose="020F0502020204030204" pitchFamily="2" charset="0"/>
            </a:endParaRPr>
          </a:p>
          <a:p>
            <a:pPr>
              <a:buNone/>
            </a:pPr>
            <a:r>
              <a:rPr lang="en-US" sz="2000" dirty="0"/>
              <a:t>We are excited to announce that, effective next season, we will be implementing a new $500 team bond initiative (over and above the league fees annually </a:t>
            </a:r>
            <a:r>
              <a:rPr lang="en-US" sz="2000"/>
              <a:t>and is returned </a:t>
            </a:r>
            <a:r>
              <a:rPr lang="en-US" sz="2000" dirty="0"/>
              <a:t>upon completion of volunteering) aimed at strengthening collaboration, trust, and communication across our entire league. This initiative will include a variety of activities/opportunities designed to bring everyone closer together both on and off the field including Oil Kings game assistance, SAMSPA Spring Work bee or Mixed Tournament volunteering, auction item assistance and the list goes on.</a:t>
            </a:r>
          </a:p>
          <a:p>
            <a:pPr>
              <a:buNone/>
            </a:pPr>
            <a:r>
              <a:rPr lang="en-US" sz="2000" dirty="0"/>
              <a:t>We believe that fostering strong relationships within the league will not only enhance our league but also create a positive, supportive environment where everyone can thrive.</a:t>
            </a:r>
          </a:p>
          <a:p>
            <a:r>
              <a:rPr lang="en-US" sz="2000" dirty="0"/>
              <a:t>We look forward to your full participation as we embark on this journey together.</a:t>
            </a:r>
            <a:endParaRPr lang="en-CA" sz="1800" dirty="0">
              <a:effectLst/>
              <a:latin typeface="Times New Roman" panose="02020603050405020304" pitchFamily="18" charset="0"/>
              <a:ea typeface="MS Mincho" panose="02020609040205080304" pitchFamily="49" charset="-128"/>
            </a:endParaRPr>
          </a:p>
          <a:p>
            <a:endParaRPr lang="en-US" sz="2000" b="1" i="0" dirty="0">
              <a:solidFill>
                <a:srgbClr val="1100FF"/>
              </a:solidFill>
              <a:effectLst/>
              <a:latin typeface="Titillium Web" panose="020F0502020204030204" pitchFamily="2" charset="0"/>
            </a:endParaRPr>
          </a:p>
          <a:p>
            <a:endParaRPr lang="en-US" sz="2000" b="1" i="0" dirty="0">
              <a:solidFill>
                <a:srgbClr val="1100FF"/>
              </a:solidFill>
              <a:effectLst/>
              <a:latin typeface="Titillium Web" panose="020F0502020204030204" pitchFamily="2" charset="0"/>
            </a:endParaRPr>
          </a:p>
          <a:p>
            <a:pPr algn="l">
              <a:buNone/>
            </a:pP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199339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810CF-51BD-DD10-3F13-CB459853A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4ADE5-471D-2A0D-81F8-8D05E00B15DA}"/>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2025 (Kelly)</a:t>
            </a:r>
          </a:p>
        </p:txBody>
      </p:sp>
      <p:sp>
        <p:nvSpPr>
          <p:cNvPr id="3" name="Slide Number Placeholder 2">
            <a:extLst>
              <a:ext uri="{FF2B5EF4-FFF2-40B4-BE49-F238E27FC236}">
                <a16:creationId xmlns:a16="http://schemas.microsoft.com/office/drawing/2014/main" id="{78B6C357-E1ED-F707-3193-041E67F3F110}"/>
              </a:ext>
            </a:extLst>
          </p:cNvPr>
          <p:cNvSpPr>
            <a:spLocks noGrp="1"/>
          </p:cNvSpPr>
          <p:nvPr>
            <p:ph type="sldNum" sz="quarter" idx="12"/>
          </p:nvPr>
        </p:nvSpPr>
        <p:spPr/>
        <p:txBody>
          <a:bodyPr/>
          <a:lstStyle/>
          <a:p>
            <a:fld id="{FAB69B05-8098-4314-A6E1-272A1D49D671}" type="slidenum">
              <a:rPr lang="en-CA" smtClean="0"/>
              <a:t>8</a:t>
            </a:fld>
            <a:endParaRPr lang="en-CA"/>
          </a:p>
        </p:txBody>
      </p:sp>
      <p:sp>
        <p:nvSpPr>
          <p:cNvPr id="7" name="TextBox 6">
            <a:extLst>
              <a:ext uri="{FF2B5EF4-FFF2-40B4-BE49-F238E27FC236}">
                <a16:creationId xmlns:a16="http://schemas.microsoft.com/office/drawing/2014/main" id="{AEA64B1F-9DE8-887A-0A1E-35516E69183C}"/>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F4228B06-5403-B3FC-EAFF-CD65ADE25486}"/>
              </a:ext>
            </a:extLst>
          </p:cNvPr>
          <p:cNvSpPr txBox="1"/>
          <p:nvPr/>
        </p:nvSpPr>
        <p:spPr>
          <a:xfrm>
            <a:off x="1278827" y="928834"/>
            <a:ext cx="7430095" cy="3170099"/>
          </a:xfrm>
          <a:prstGeom prst="rect">
            <a:avLst/>
          </a:prstGeom>
          <a:noFill/>
        </p:spPr>
        <p:txBody>
          <a:bodyPr wrap="square" rtlCol="0">
            <a:spAutoFit/>
          </a:bodyPr>
          <a:lstStyle/>
          <a:p>
            <a:pPr algn="l">
              <a:buNone/>
            </a:pPr>
            <a:r>
              <a:rPr lang="en-US" sz="2000" b="1" i="0" dirty="0">
                <a:solidFill>
                  <a:srgbClr val="1100FF"/>
                </a:solidFill>
                <a:effectLst/>
                <a:latin typeface="Titillium Web" panose="020F0502020204030204" pitchFamily="2" charset="0"/>
              </a:rPr>
              <a:t>SAMSPA Membership Tournament Incentives</a:t>
            </a:r>
          </a:p>
          <a:p>
            <a:endParaRPr lang="en-US" sz="2000" b="1" i="0" dirty="0">
              <a:solidFill>
                <a:srgbClr val="1100FF"/>
              </a:solidFill>
              <a:effectLst/>
              <a:latin typeface="Titillium Web" panose="020F0502020204030204" pitchFamily="2" charset="0"/>
            </a:endParaRPr>
          </a:p>
          <a:p>
            <a:r>
              <a:rPr lang="en-US" sz="2000" dirty="0"/>
              <a:t>SAMSPA offers its members a reduced rate of $1,000.00 facility rental fee for a Sat/Sun rental and $1,200.00 facility rental fee for Fri/Sat/Sun along with a .25 cent beverage rebate on alcoholic drinks, after the conclusion of the rental. This fee would include a cleaning service for bathrooms coming in 2x a day. Any additional requirements of the Tournament Operator, such as lights, maintenance etc. would be at an additional fee.</a:t>
            </a:r>
            <a:endParaRPr lang="en-US" sz="2000" b="1" i="0" dirty="0">
              <a:solidFill>
                <a:srgbClr val="1100FF"/>
              </a:solidFill>
              <a:effectLst/>
              <a:latin typeface="Titillium Web" panose="020F0502020204030204" pitchFamily="2" charset="0"/>
            </a:endParaRPr>
          </a:p>
          <a:p>
            <a:pPr algn="l">
              <a:buNone/>
            </a:pP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113027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44BF-4A31-9AF2-216A-8DC71ADCD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07E54-644E-67E4-E9E1-3C77EFF6AC50}"/>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2025 (Kelly)</a:t>
            </a:r>
          </a:p>
        </p:txBody>
      </p:sp>
      <p:sp>
        <p:nvSpPr>
          <p:cNvPr id="3" name="Slide Number Placeholder 2">
            <a:extLst>
              <a:ext uri="{FF2B5EF4-FFF2-40B4-BE49-F238E27FC236}">
                <a16:creationId xmlns:a16="http://schemas.microsoft.com/office/drawing/2014/main" id="{754B1E16-256B-009C-0E3F-192C97948DFC}"/>
              </a:ext>
            </a:extLst>
          </p:cNvPr>
          <p:cNvSpPr>
            <a:spLocks noGrp="1"/>
          </p:cNvSpPr>
          <p:nvPr>
            <p:ph type="sldNum" sz="quarter" idx="12"/>
          </p:nvPr>
        </p:nvSpPr>
        <p:spPr/>
        <p:txBody>
          <a:bodyPr/>
          <a:lstStyle/>
          <a:p>
            <a:fld id="{FAB69B05-8098-4314-A6E1-272A1D49D671}" type="slidenum">
              <a:rPr lang="en-CA" smtClean="0"/>
              <a:t>9</a:t>
            </a:fld>
            <a:endParaRPr lang="en-CA"/>
          </a:p>
        </p:txBody>
      </p:sp>
      <p:sp>
        <p:nvSpPr>
          <p:cNvPr id="7" name="TextBox 6">
            <a:extLst>
              <a:ext uri="{FF2B5EF4-FFF2-40B4-BE49-F238E27FC236}">
                <a16:creationId xmlns:a16="http://schemas.microsoft.com/office/drawing/2014/main" id="{DC5C5CBE-0722-FBE1-257E-288CE3F0AF97}"/>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EA542F48-33DD-BFB6-075E-13513D0C37D3}"/>
              </a:ext>
            </a:extLst>
          </p:cNvPr>
          <p:cNvSpPr txBox="1"/>
          <p:nvPr/>
        </p:nvSpPr>
        <p:spPr>
          <a:xfrm>
            <a:off x="1278827" y="928834"/>
            <a:ext cx="7430095" cy="5632311"/>
          </a:xfrm>
          <a:prstGeom prst="rect">
            <a:avLst/>
          </a:prstGeom>
          <a:noFill/>
        </p:spPr>
        <p:txBody>
          <a:bodyPr wrap="square" rtlCol="0">
            <a:spAutoFit/>
          </a:bodyPr>
          <a:lstStyle/>
          <a:p>
            <a:pPr algn="l">
              <a:buNone/>
            </a:pPr>
            <a:r>
              <a:rPr lang="en-US" sz="2000" b="1" dirty="0">
                <a:solidFill>
                  <a:srgbClr val="0070C0"/>
                </a:solidFill>
              </a:rPr>
              <a:t>Planned Giving Through Your Estate: A Thoughtful Way to Support the Future of SAMSPA</a:t>
            </a:r>
          </a:p>
          <a:p>
            <a:pPr algn="l">
              <a:buNone/>
            </a:pPr>
            <a:endParaRPr lang="en-US" sz="2000" b="0" i="0" dirty="0">
              <a:solidFill>
                <a:srgbClr val="666666"/>
              </a:solidFill>
              <a:effectLst/>
              <a:latin typeface="Lato" panose="020F0502020204030204" pitchFamily="34" charset="0"/>
            </a:endParaRPr>
          </a:p>
          <a:p>
            <a:pPr algn="l">
              <a:buNone/>
            </a:pPr>
            <a:r>
              <a:rPr lang="en-US" sz="2000" dirty="0"/>
              <a:t>Planned giving allows you to make a significant, lasting impact on an organization by incorporating a gift into your Estate Plan. Through a planned gift, you can ensure that your values and philanthropic goals continue to shape the work of our organization long after you're gone.</a:t>
            </a:r>
          </a:p>
          <a:p>
            <a:pPr algn="l">
              <a:buNone/>
            </a:pPr>
            <a:endParaRPr lang="en-US" sz="2000" b="0" i="0" dirty="0">
              <a:solidFill>
                <a:srgbClr val="666666"/>
              </a:solidFill>
              <a:effectLst/>
              <a:latin typeface="Lato" panose="020F0502020204030204" pitchFamily="34" charset="0"/>
            </a:endParaRPr>
          </a:p>
          <a:p>
            <a:pPr>
              <a:buNone/>
            </a:pPr>
            <a:r>
              <a:rPr lang="en-US" sz="2000" b="1" dirty="0"/>
              <a:t>The Benefits of Planned Giving</a:t>
            </a:r>
            <a:endParaRPr lang="en-US" sz="2000" dirty="0"/>
          </a:p>
          <a:p>
            <a:pPr>
              <a:buFont typeface="Arial" panose="020B0604020202020204" pitchFamily="34" charset="0"/>
              <a:buChar char="•"/>
            </a:pPr>
            <a:r>
              <a:rPr lang="en-US" sz="2000" b="1" dirty="0"/>
              <a:t>Legacy</a:t>
            </a:r>
            <a:r>
              <a:rPr lang="en-US" sz="2000" dirty="0"/>
              <a:t>: By planning a gift through your estate, you create a lasting legacy that reflects your values and commitment to the cause.</a:t>
            </a:r>
          </a:p>
          <a:p>
            <a:pPr>
              <a:buFont typeface="Arial" panose="020B0604020202020204" pitchFamily="34" charset="0"/>
              <a:buChar char="•"/>
            </a:pPr>
            <a:r>
              <a:rPr lang="en-US" sz="2000" b="1" dirty="0"/>
              <a:t>Tax Benefits</a:t>
            </a:r>
            <a:r>
              <a:rPr lang="en-US" sz="2000" dirty="0"/>
              <a:t>: Planned gifts can offer various tax advantages, including reducing estate taxes, and in some cases, providing income tax deductions during your lifetime.</a:t>
            </a:r>
          </a:p>
          <a:p>
            <a:pPr>
              <a:buFont typeface="Arial" panose="020B0604020202020204" pitchFamily="34" charset="0"/>
              <a:buChar char="•"/>
            </a:pPr>
            <a:r>
              <a:rPr lang="en-US" sz="2000" b="1" dirty="0"/>
              <a:t>Flexibility</a:t>
            </a:r>
            <a:r>
              <a:rPr lang="en-US" sz="2000" dirty="0"/>
              <a:t>: You can choose from a variety of giving options that suit your financial and philanthropic goals, and modify your plan if necessary.</a:t>
            </a:r>
          </a:p>
          <a:p>
            <a:pPr algn="l">
              <a:buNone/>
            </a:pP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548989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BDEE5E7A91254494212923CBB12B01" ma:contentTypeVersion="10" ma:contentTypeDescription="Create a new document." ma:contentTypeScope="" ma:versionID="a29ab29b48966b53558eb818c58e2e7e">
  <xsd:schema xmlns:xsd="http://www.w3.org/2001/XMLSchema" xmlns:xs="http://www.w3.org/2001/XMLSchema" xmlns:p="http://schemas.microsoft.com/office/2006/metadata/properties" xmlns:ns3="d2fba01b-d674-453d-86ce-c10ebdb9924d" xmlns:ns4="7fcc843a-6162-4c50-a6db-69f370c3f468" targetNamespace="http://schemas.microsoft.com/office/2006/metadata/properties" ma:root="true" ma:fieldsID="31085d063a2f2d2f5df26096d0f2c608" ns3:_="" ns4:_="">
    <xsd:import namespace="d2fba01b-d674-453d-86ce-c10ebdb9924d"/>
    <xsd:import namespace="7fcc843a-6162-4c50-a6db-69f370c3f4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ba01b-d674-453d-86ce-c10ebdb99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c843a-6162-4c50-a6db-69f370c3f4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58790-A886-4D36-8F49-FE3461A50633}">
  <ds:schemaRefs>
    <ds:schemaRef ds:uri="http://schemas.microsoft.com/sharepoint/v3/contenttype/forms"/>
  </ds:schemaRefs>
</ds:datastoreItem>
</file>

<file path=customXml/itemProps2.xml><?xml version="1.0" encoding="utf-8"?>
<ds:datastoreItem xmlns:ds="http://schemas.openxmlformats.org/officeDocument/2006/customXml" ds:itemID="{478D0136-8CEC-4B5E-A20E-2665772DCE62}">
  <ds:schemaRefs>
    <ds:schemaRef ds:uri="http://schemas.openxmlformats.org/package/2006/metadata/core-properties"/>
    <ds:schemaRef ds:uri="http://schemas.microsoft.com/office/infopath/2007/PartnerControls"/>
    <ds:schemaRef ds:uri="http://purl.org/dc/terms/"/>
    <ds:schemaRef ds:uri="d2fba01b-d674-453d-86ce-c10ebdb9924d"/>
    <ds:schemaRef ds:uri="http://purl.org/dc/dcmitype/"/>
    <ds:schemaRef ds:uri="http://schemas.microsoft.com/office/2006/documentManagement/types"/>
    <ds:schemaRef ds:uri="http://schemas.microsoft.com/office/2006/metadata/properties"/>
    <ds:schemaRef ds:uri="7fcc843a-6162-4c50-a6db-69f370c3f468"/>
    <ds:schemaRef ds:uri="http://www.w3.org/XML/1998/namespace"/>
    <ds:schemaRef ds:uri="http://purl.org/dc/elements/1.1/"/>
  </ds:schemaRefs>
</ds:datastoreItem>
</file>

<file path=customXml/itemProps3.xml><?xml version="1.0" encoding="utf-8"?>
<ds:datastoreItem xmlns:ds="http://schemas.openxmlformats.org/officeDocument/2006/customXml" ds:itemID="{829E2BB4-28C1-4BFD-8A7B-8E99CB948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ba01b-d674-453d-86ce-c10ebdb9924d"/>
    <ds:schemaRef ds:uri="7fcc843a-6162-4c50-a6db-69f370c3f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17761</TotalTime>
  <Words>3804</Words>
  <Application>Microsoft Office PowerPoint</Application>
  <PresentationFormat>Widescreen</PresentationFormat>
  <Paragraphs>697</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MS Mincho</vt:lpstr>
      <vt:lpstr>Aptos</vt:lpstr>
      <vt:lpstr>Aptos Narrow</vt:lpstr>
      <vt:lpstr>Arial</vt:lpstr>
      <vt:lpstr>Calibri</vt:lpstr>
      <vt:lpstr>Calibri Light</vt:lpstr>
      <vt:lpstr>Lato</vt:lpstr>
      <vt:lpstr>Symbol</vt:lpstr>
      <vt:lpstr>Times New Roman</vt:lpstr>
      <vt:lpstr>Titillium Web</vt:lpstr>
      <vt:lpstr>Office Theme</vt:lpstr>
      <vt:lpstr>2025 General Meeting</vt:lpstr>
      <vt:lpstr>AGENDA</vt:lpstr>
      <vt:lpstr> Reserve for Housekeeping</vt:lpstr>
      <vt:lpstr>Quorum / Minutes / Agenda Approval (Darren)</vt:lpstr>
      <vt:lpstr>2025 Board Member Portfolios (Kelly)</vt:lpstr>
      <vt:lpstr>League Updates 2025 (Kelly)</vt:lpstr>
      <vt:lpstr>League Updates 2025 (Kelly)</vt:lpstr>
      <vt:lpstr>League Updates 2025 (Kelly)</vt:lpstr>
      <vt:lpstr>League Updates 2025 (Kelly)</vt:lpstr>
      <vt:lpstr>League Updates 2025 (Kelly)</vt:lpstr>
      <vt:lpstr>2025 Budget Presentation (Brian)</vt:lpstr>
      <vt:lpstr>2025 Budget Presentation (Brian)</vt:lpstr>
      <vt:lpstr>2025 Budget Presentation (Brian)</vt:lpstr>
      <vt:lpstr>2025 Budget Presentation (Brian)</vt:lpstr>
      <vt:lpstr>SAMSPA Auditors for 2025 (Brian)</vt:lpstr>
      <vt:lpstr>2025 Updates – Fundraising Efforts (Lynda)</vt:lpstr>
      <vt:lpstr>Fundraising (Lynda)</vt:lpstr>
      <vt:lpstr>Signboard Advertising Program (Lynda)</vt:lpstr>
      <vt:lpstr>SAMSPA Diamond Naming Sponsors</vt:lpstr>
      <vt:lpstr>SAMSPA Signboard Sponsors (Review)</vt:lpstr>
      <vt:lpstr>Information Items (Kelly)</vt:lpstr>
      <vt:lpstr>Information Items (Kelly)</vt:lpstr>
      <vt:lpstr>Information Items (Kelly)</vt:lpstr>
      <vt:lpstr>Information Items (Kelly)</vt:lpstr>
      <vt:lpstr>Information Items (Kelly)</vt:lpstr>
      <vt:lpstr>Information Items (Kelly)</vt:lpstr>
      <vt:lpstr>Information Items (Kelly)</vt:lpstr>
      <vt:lpstr>2025 League Communications (Kelly)</vt:lpstr>
      <vt:lpstr>Information Items (Kelly/Marc)</vt:lpstr>
      <vt:lpstr>Rule Changes (Kelly)</vt:lpstr>
      <vt:lpstr>Rule Changes (Kelly)</vt:lpstr>
      <vt:lpstr>Rule Changes (Kelly)</vt:lpstr>
      <vt:lpstr>Information Items (Kelly)</vt:lpstr>
      <vt:lpstr>SAMSPA Survey (Darren)</vt:lpstr>
      <vt:lpstr>Divisional Alignment (Kelly, Jessey, Brayden, Bryan)</vt:lpstr>
      <vt:lpstr>New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General Meeting</dc:title>
  <dc:creator>Joel McGovern</dc:creator>
  <cp:lastModifiedBy>Lynda Holden</cp:lastModifiedBy>
  <cp:revision>71</cp:revision>
  <dcterms:created xsi:type="dcterms:W3CDTF">2020-05-19T05:18:23Z</dcterms:created>
  <dcterms:modified xsi:type="dcterms:W3CDTF">2025-04-06T03:26:06Z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0x01010050BDEE5E7A91254494212923CBB12B01</vt:lpwstr>
  </property>
</Properties>
</file>