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y="5143500" cx="9144000"/>
  <p:notesSz cx="6858000" cy="9144000"/>
  <p:embeddedFontLst>
    <p:embeddedFont>
      <p:font typeface="Raleway"/>
      <p:regular r:id="rId24"/>
      <p:bold r:id="rId25"/>
      <p:italic r:id="rId26"/>
      <p:boldItalic r:id="rId27"/>
    </p:embeddedFont>
    <p:embeddedFont>
      <p:font typeface="Lato"/>
      <p:regular r:id="rId28"/>
      <p:bold r:id="rId29"/>
      <p:italic r:id="rId30"/>
      <p:boldItalic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Raleway-regular.fntdata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aleway-italic.fntdata"/><Relationship Id="rId25" Type="http://schemas.openxmlformats.org/officeDocument/2006/relationships/font" Target="fonts/Raleway-bold.fntdata"/><Relationship Id="rId28" Type="http://schemas.openxmlformats.org/officeDocument/2006/relationships/font" Target="fonts/Lato-regular.fntdata"/><Relationship Id="rId27" Type="http://schemas.openxmlformats.org/officeDocument/2006/relationships/font" Target="fonts/Raleway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Lato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Lato-boldItalic.fntdata"/><Relationship Id="rId30" Type="http://schemas.openxmlformats.org/officeDocument/2006/relationships/font" Target="fonts/Lato-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f03c000b8b_1_4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2f03c000b8b_1_4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2f03c000b8b_1_4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2f03c000b8b_1_4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1f88252dc4_0_2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1f88252dc4_0_2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f88252dc4_0_3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1f88252dc4_0_3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1f88252dc4_0_6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1f88252dc4_0_6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1f88252dc4_0_6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1f88252dc4_0_6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1f88252dc4_0_10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1f88252dc4_0_10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1f88252dc4_0_12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1f88252dc4_0_12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1f88252dc4_0_15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1f88252dc4_0_15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f88252dc4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1f88252dc4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f03c000b8b_1_14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2f03c000b8b_1_14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f88252dc4_0_2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1f88252dc4_0_2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f022cc5faf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2f022cc5faf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f03c000b8b_1_4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2f03c000b8b_1_4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1f88252dc4_0_1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1f88252dc4_0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efbcea3cf7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2efbcea3cf7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f88252dc4_0_2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1f88252dc4_0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g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Relationship Id="rId6" Type="http://schemas.openxmlformats.org/officeDocument/2006/relationships/slide" Target="/ppt/slides/slide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Relationship Id="rId6" Type="http://schemas.openxmlformats.org/officeDocument/2006/relationships/slide" Target="/ppt/slides/slide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2.xml"/><Relationship Id="rId3" Type="http://schemas.openxmlformats.org/officeDocument/2006/relationships/slide" Target="/ppt/slides/slide2.xml"/><Relationship Id="rId4" Type="http://schemas.openxmlformats.org/officeDocument/2006/relationships/slide" Target="/ppt/slides/slide2.xml"/><Relationship Id="rId5" Type="http://schemas.openxmlformats.org/officeDocument/2006/relationships/slide" Target="/ppt/slides/slide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hutterstock_429987889_edited.jpg" id="10" name="Google Shape;10;p2"/>
          <p:cNvPicPr preferRelativeResize="0"/>
          <p:nvPr/>
        </p:nvPicPr>
        <p:blipFill rotWithShape="1">
          <a:blip r:embed="rId2">
            <a:alphaModFix/>
          </a:blip>
          <a:srcRect b="23591" l="0" r="0" t="21799"/>
          <a:stretch/>
        </p:blipFill>
        <p:spPr>
          <a:xfrm>
            <a:off x="0" y="487825"/>
            <a:ext cx="9144000" cy="465567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3" name="Google Shape;13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" name="Google Shape;15;p2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6" name="Google Shape;16;p2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7" name="Google Shape;17;p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8" name="Google Shape;18;p2"/>
          <p:cNvSpPr txBox="1"/>
          <p:nvPr/>
        </p:nvSpPr>
        <p:spPr>
          <a:xfrm>
            <a:off x="226550" y="78500"/>
            <a:ext cx="9981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Raleway"/>
                <a:ea typeface="Raleway"/>
                <a:cs typeface="Raleway"/>
                <a:sym typeface="Raleway"/>
              </a:rPr>
              <a:t>Confidential</a:t>
            </a:r>
            <a:endParaRPr b="1" sz="6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9" name="Google Shape;19;p2"/>
          <p:cNvSpPr txBox="1"/>
          <p:nvPr/>
        </p:nvSpPr>
        <p:spPr>
          <a:xfrm>
            <a:off x="1296767" y="78500"/>
            <a:ext cx="21006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Raleway"/>
                <a:ea typeface="Raleway"/>
                <a:cs typeface="Raleway"/>
                <a:sym typeface="Raleway"/>
              </a:rPr>
              <a:t>Customized for </a:t>
            </a:r>
            <a:r>
              <a:rPr b="1" lang="en-GB" sz="600">
                <a:latin typeface="Raleway"/>
                <a:ea typeface="Raleway"/>
                <a:cs typeface="Raleway"/>
                <a:sym typeface="Raleway"/>
              </a:rPr>
              <a:t>Lorem Ipsum LLC</a:t>
            </a:r>
            <a:endParaRPr sz="6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" name="Google Shape;20;p2"/>
          <p:cNvSpPr txBox="1"/>
          <p:nvPr/>
        </p:nvSpPr>
        <p:spPr>
          <a:xfrm>
            <a:off x="8213935" y="78500"/>
            <a:ext cx="7059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latin typeface="Raleway"/>
                <a:ea typeface="Raleway"/>
                <a:cs typeface="Raleway"/>
                <a:sym typeface="Raleway"/>
              </a:rPr>
              <a:t>Version 1.0</a:t>
            </a:r>
            <a:endParaRPr b="1" sz="6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oogle Shape;110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111" name="Google Shape;111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3" name="Google Shape;113;p11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4" name="Google Shape;114;p1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5" name="Google Shape;115;p11">
            <a:hlinkClick action="ppaction://hlinksldjump" r:id="rId2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16" name="Google Shape;116;p11">
            <a:hlinkClick action="ppaction://hlinksldjump" r:id="rId3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7" name="Google Shape;117;p11">
            <a:hlinkClick action="ppaction://hlinksldjump" r:id="rId4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8" name="Google Shape;118;p11">
            <a:hlinkClick action="ppaction://hlinksldjump" r:id="rId5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2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1" name="Google Shape;121;p1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2" name="Google Shape;122;p1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1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4" name="Google Shape;124;p12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25" name="Google Shape;125;p12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26" name="Google Shape;126;p12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7" name="Google Shape;127;p1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8" name="Google Shape;128;p12">
            <a:hlinkClick action="ppaction://hlinksldjump" r:id="rId2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29" name="Google Shape;129;p12">
            <a:hlinkClick action="ppaction://hlinksldjump" r:id="rId3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0" name="Google Shape;130;p12">
            <a:hlinkClick action="ppaction://hlinksldjump" r:id="rId4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1" name="Google Shape;131;p12">
            <a:hlinkClick action="ppaction://hlinksldjump" r:id="rId5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3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34" name="Google Shape;134;p1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35" name="Google Shape;135;p13">
            <a:hlinkClick action="ppaction://hlinksldjump" r:id="rId2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36" name="Google Shape;136;p13">
            <a:hlinkClick action="ppaction://hlinksldjump" r:id="rId3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7" name="Google Shape;137;p13">
            <a:hlinkClick action="ppaction://hlinksldjump" r:id="rId4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8" name="Google Shape;138;p13">
            <a:hlinkClick action="ppaction://hlinksldjump" r:id="rId5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" name="Google Shape;140;p14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141" name="Google Shape;141;p1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1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3" name="Google Shape;143;p14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4" name="Google Shape;144;p14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5" name="Google Shape;145;p1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6" name="Google Shape;146;p14">
            <a:hlinkClick action="ppaction://hlinksldjump" r:id="rId2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47" name="Google Shape;147;p14">
            <a:hlinkClick action="ppaction://hlinksldjump" r:id="rId3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8" name="Google Shape;148;p14">
            <a:hlinkClick action="ppaction://hlinksldjump" r:id="rId4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9" name="Google Shape;149;p14">
            <a:hlinkClick action="ppaction://hlinksldjump" r:id="rId5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2" name="Google Shape;152;p15">
            <a:hlinkClick action="ppaction://hlinksldjump" r:id="rId2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53" name="Google Shape;153;p15">
            <a:hlinkClick action="ppaction://hlinksldjump" r:id="rId3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4" name="Google Shape;154;p15">
            <a:hlinkClick action="ppaction://hlinksldjump" r:id="rId4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5" name="Google Shape;155;p15">
            <a:hlinkClick action="ppaction://hlinksldjump" r:id="rId5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C">
  <p:cSld name="SECTION_HEADER_1">
    <p:bg>
      <p:bgPr>
        <a:solidFill>
          <a:schemeClr val="dk1"/>
        </a:solid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6"/>
          <p:cNvSpPr txBox="1"/>
          <p:nvPr>
            <p:ph type="title"/>
          </p:nvPr>
        </p:nvSpPr>
        <p:spPr>
          <a:xfrm>
            <a:off x="1308150" y="1318650"/>
            <a:ext cx="71100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58" name="Google Shape;158;p1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9" name="Google Shape;159;p16"/>
          <p:cNvSpPr txBox="1"/>
          <p:nvPr/>
        </p:nvSpPr>
        <p:spPr>
          <a:xfrm>
            <a:off x="226550" y="78500"/>
            <a:ext cx="9981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Confidential</a:t>
            </a:r>
            <a:endParaRPr b="1" sz="6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60" name="Google Shape;160;p16"/>
          <p:cNvSpPr txBox="1"/>
          <p:nvPr/>
        </p:nvSpPr>
        <p:spPr>
          <a:xfrm>
            <a:off x="1296767" y="78500"/>
            <a:ext cx="21006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Customized for </a:t>
            </a:r>
            <a:r>
              <a:rPr b="1" lang="en-GB" sz="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Lorem Ipsum LLC</a:t>
            </a:r>
            <a:endParaRPr sz="6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61" name="Google Shape;161;p16"/>
          <p:cNvSpPr txBox="1"/>
          <p:nvPr/>
        </p:nvSpPr>
        <p:spPr>
          <a:xfrm>
            <a:off x="8213935" y="78500"/>
            <a:ext cx="7059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Version 1.0</a:t>
            </a:r>
            <a:endParaRPr b="1" sz="6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alt1">
  <p:cSld name="SECTION_HEADER_2">
    <p:bg>
      <p:bgPr>
        <a:solidFill>
          <a:srgbClr val="434343"/>
        </a:solid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64" name="Google Shape;164;p1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" name="Google Shape;165;p1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6" name="Google Shape;166;p17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7" name="Google Shape;167;p1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8" name="Google Shape;168;p17">
            <a:hlinkClick action="ppaction://hlinksldjump" r:id="rId2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69" name="Google Shape;169;p17">
            <a:hlinkClick action="ppaction://hlinksldjump" r:id="rId3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0" name="Google Shape;170;p17">
            <a:hlinkClick action="ppaction://hlinksldjump" r:id="rId4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1" name="Google Shape;171;p17">
            <a:hlinkClick action="ppaction://hlinksldjump" r:id="rId5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_alt1">
  <p:cSld name="TITLE_1">
    <p:bg>
      <p:bgPr>
        <a:solidFill>
          <a:schemeClr val="lt2"/>
        </a:solidFill>
      </p:bgPr>
    </p:bg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hutterstock_429987889_edited.jpg" id="22" name="Google Shape;22;p3"/>
          <p:cNvPicPr preferRelativeResize="0"/>
          <p:nvPr/>
        </p:nvPicPr>
        <p:blipFill rotWithShape="1">
          <a:blip r:embed="rId2">
            <a:alphaModFix/>
          </a:blip>
          <a:srcRect b="23591" l="0" r="0" t="21799"/>
          <a:stretch/>
        </p:blipFill>
        <p:spPr>
          <a:xfrm>
            <a:off x="0" y="487825"/>
            <a:ext cx="9144000" cy="465567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3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4" name="Google Shape;24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5" name="Google Shape;25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7" name="Google Shape;27;p3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8" name="Google Shape;28;p3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9" name="Google Shape;29;p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0" name="Google Shape;30;p3">
            <a:hlinkClick action="ppaction://hlinksldjump" r:id="rId3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1" name="Google Shape;31;p3">
            <a:hlinkClick action="ppaction://hlinksldjump" r:id="rId4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" name="Google Shape;32;p3">
            <a:hlinkClick action="ppaction://hlinksldjump" r:id="rId5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" name="Google Shape;33;p3">
            <a:hlinkClick action="ppaction://hlinksldjump" r:id="rId6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3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6" name="Google Shape;3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8" name="Google Shape;38;p4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9" name="Google Shape;39;p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0" name="Google Shape;40;p4">
            <a:hlinkClick action="ppaction://hlinksldjump" r:id="rId2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1" name="Google Shape;41;p4">
            <a:hlinkClick action="ppaction://hlinksldjump" r:id="rId3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2" name="Google Shape;42;p4">
            <a:hlinkClick action="ppaction://hlinksldjump" r:id="rId4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3" name="Google Shape;43;p4">
            <a:hlinkClick action="ppaction://hlinksldjump" r:id="rId5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6" name="Google Shape;46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7" name="Google Shape;47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Google Shape;48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9" name="Google Shape;49;p5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0" name="Google Shape;50;p5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1" name="Google Shape;51;p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2" name="Google Shape;52;p5">
            <a:hlinkClick action="ppaction://hlinksldjump" r:id="rId2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3" name="Google Shape;53;p5">
            <a:hlinkClick action="ppaction://hlinksldjump" r:id="rId3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4" name="Google Shape;54;p5">
            <a:hlinkClick action="ppaction://hlinksldjump" r:id="rId4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5" name="Google Shape;55;p5">
            <a:hlinkClick action="ppaction://hlinksldjump" r:id="rId5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only">
  <p:cSld name="TITLE_AND_BODY_1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9" name="Google Shape;59;p6">
            <a:hlinkClick action="ppaction://hlinksldjump" r:id="rId2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0" name="Google Shape;60;p6">
            <a:hlinkClick action="ppaction://hlinksldjump" r:id="rId3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1" name="Google Shape;61;p6">
            <a:hlinkClick action="ppaction://hlinksldjump" r:id="rId4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2" name="Google Shape;62;p6">
            <a:hlinkClick action="ppaction://hlinksldjump" r:id="rId5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3" name="Google Shape;63;p6"/>
          <p:cNvSpPr txBox="1"/>
          <p:nvPr>
            <p:ph idx="1" type="body"/>
          </p:nvPr>
        </p:nvSpPr>
        <p:spPr>
          <a:xfrm>
            <a:off x="729450" y="1068650"/>
            <a:ext cx="7688700" cy="10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alt2">
  <p:cSld name="TITLE_AND_BODY_1_1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hutterstock_31891705.jpg" id="65" name="Google Shape;65;p7"/>
          <p:cNvPicPr preferRelativeResize="0"/>
          <p:nvPr/>
        </p:nvPicPr>
        <p:blipFill rotWithShape="1">
          <a:blip r:embed="rId2">
            <a:alphaModFix/>
          </a:blip>
          <a:srcRect b="11971" l="0" r="0" t="11971"/>
          <a:stretch/>
        </p:blipFill>
        <p:spPr>
          <a:xfrm>
            <a:off x="0" y="487825"/>
            <a:ext cx="9143999" cy="4655673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8" name="Google Shape;68;p7">
            <a:hlinkClick action="ppaction://hlinksldjump" r:id="rId3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9" name="Google Shape;69;p7">
            <a:hlinkClick action="ppaction://hlinksldjump" r:id="rId4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0" name="Google Shape;70;p7">
            <a:hlinkClick action="ppaction://hlinksldjump" r:id="rId5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1" name="Google Shape;71;p7">
            <a:hlinkClick action="ppaction://hlinksldjump" r:id="rId6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2" name="Google Shape;72;p7"/>
          <p:cNvSpPr txBox="1"/>
          <p:nvPr>
            <p:ph type="title"/>
          </p:nvPr>
        </p:nvSpPr>
        <p:spPr>
          <a:xfrm>
            <a:off x="729450" y="2056375"/>
            <a:ext cx="58875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5" name="Google Shape;75;p8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76" name="Google Shape;76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8" name="Google Shape;78;p8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9" name="Google Shape;79;p8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80" name="Google Shape;80;p8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81" name="Google Shape;81;p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2" name="Google Shape;82;p8">
            <a:hlinkClick action="ppaction://hlinksldjump" r:id="rId2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3" name="Google Shape;83;p8">
            <a:hlinkClick action="ppaction://hlinksldjump" r:id="rId3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4" name="Google Shape;84;p8">
            <a:hlinkClick action="ppaction://hlinksldjump" r:id="rId4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5" name="Google Shape;85;p8">
            <a:hlinkClick action="ppaction://hlinksldjump" r:id="rId5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9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8" name="Google Shape;88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89" name="Google Shape;89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1" name="Google Shape;91;p9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92" name="Google Shape;92;p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3" name="Google Shape;93;p9">
            <a:hlinkClick action="ppaction://hlinksldjump" r:id="rId2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94" name="Google Shape;94;p9">
            <a:hlinkClick action="ppaction://hlinksldjump" r:id="rId3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5" name="Google Shape;95;p9">
            <a:hlinkClick action="ppaction://hlinksldjump" r:id="rId4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6" name="Google Shape;96;p9">
            <a:hlinkClick action="ppaction://hlinksldjump" r:id="rId5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0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9" name="Google Shape;99;p10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00" name="Google Shape;100;p1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1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2" name="Google Shape;102;p10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03" name="Google Shape;103;p10"/>
          <p:cNvSpPr txBox="1"/>
          <p:nvPr>
            <p:ph idx="1" type="body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4" name="Google Shape;104;p1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5" name="Google Shape;105;p10">
            <a:hlinkClick action="ppaction://hlinksldjump" r:id="rId2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06" name="Google Shape;106;p10">
            <a:hlinkClick action="ppaction://hlinksldjump" r:id="rId3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7" name="Google Shape;107;p10">
            <a:hlinkClick action="ppaction://hlinksldjump" r:id="rId4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8" name="Google Shape;108;p10">
            <a:hlinkClick action="ppaction://hlinksldjump" r:id="rId5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mc:AlternateContent>
    <mc:Choice Requires="p14">
      <p:transition spd="med">
        <p14:flip dir="l"/>
      </p:transition>
    </mc:Choice>
    <mc:Fallback>
      <p:transition spd="med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jpg"/><Relationship Id="rId4" Type="http://schemas.openxmlformats.org/officeDocument/2006/relationships/image" Target="../media/image16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jpg"/><Relationship Id="rId4" Type="http://schemas.openxmlformats.org/officeDocument/2006/relationships/image" Target="../media/image8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png"/><Relationship Id="rId4" Type="http://schemas.openxmlformats.org/officeDocument/2006/relationships/image" Target="../media/image18.jpg"/><Relationship Id="rId5" Type="http://schemas.openxmlformats.org/officeDocument/2006/relationships/image" Target="../media/image5.jpg"/><Relationship Id="rId6" Type="http://schemas.openxmlformats.org/officeDocument/2006/relationships/image" Target="../media/image12.jpg"/><Relationship Id="rId7" Type="http://schemas.openxmlformats.org/officeDocument/2006/relationships/image" Target="../media/image7.jpg"/><Relationship Id="rId8" Type="http://schemas.openxmlformats.org/officeDocument/2006/relationships/image" Target="../media/image9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Relationship Id="rId3" Type="http://schemas.openxmlformats.org/officeDocument/2006/relationships/slide" Target="/ppt/slides/slide15.xml"/><Relationship Id="rId4" Type="http://schemas.openxmlformats.org/officeDocument/2006/relationships/slide" Target="/ppt/slides/slide16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jp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8"/>
          <p:cNvSpPr txBox="1"/>
          <p:nvPr>
            <p:ph type="ctrTitle"/>
          </p:nvPr>
        </p:nvSpPr>
        <p:spPr>
          <a:xfrm>
            <a:off x="729450" y="1322450"/>
            <a:ext cx="48909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solidFill>
                  <a:srgbClr val="000000"/>
                </a:solidFill>
              </a:rPr>
              <a:t>Girls Forum </a:t>
            </a:r>
            <a:endParaRPr sz="48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solidFill>
                <a:srgbClr val="000000"/>
              </a:solidFill>
            </a:endParaRPr>
          </a:p>
        </p:txBody>
      </p:sp>
      <p:sp>
        <p:nvSpPr>
          <p:cNvPr id="177" name="Google Shape;177;p18"/>
          <p:cNvSpPr txBox="1"/>
          <p:nvPr>
            <p:ph idx="1" type="subTitle"/>
          </p:nvPr>
        </p:nvSpPr>
        <p:spPr>
          <a:xfrm>
            <a:off x="729438" y="2445947"/>
            <a:ext cx="48909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/>
              <a:t>WAHA Association </a:t>
            </a:r>
            <a:r>
              <a:rPr b="1" lang="en-GB" sz="1400"/>
              <a:t>Collaboration</a:t>
            </a:r>
            <a:r>
              <a:rPr b="1" lang="en-GB" sz="1400"/>
              <a:t> </a:t>
            </a:r>
            <a:endParaRPr b="1" sz="1400"/>
          </a:p>
        </p:txBody>
      </p:sp>
      <p:sp>
        <p:nvSpPr>
          <p:cNvPr id="178" name="Google Shape;178;p18"/>
          <p:cNvSpPr txBox="1"/>
          <p:nvPr/>
        </p:nvSpPr>
        <p:spPr>
          <a:xfrm>
            <a:off x="5117925" y="839875"/>
            <a:ext cx="3929700" cy="23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Robin Bilsborough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Region 5 Director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WAHA Girls &amp; Women Section Director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Stacy Hintzman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Region 6 Director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WAHA 12U-14U Girls coordinator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Becky Hildebrandt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Region 4 member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WAHA 8U-10U Girls coordinator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7"/>
          <p:cNvSpPr txBox="1"/>
          <p:nvPr>
            <p:ph type="title"/>
          </p:nvPr>
        </p:nvSpPr>
        <p:spPr>
          <a:xfrm>
            <a:off x="417575" y="1322450"/>
            <a:ext cx="8394600" cy="131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8U Girls Jamborees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Grants for  5-6 per Region $300 each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27"/>
          <p:cNvSpPr txBox="1"/>
          <p:nvPr/>
        </p:nvSpPr>
        <p:spPr>
          <a:xfrm>
            <a:off x="1156375" y="2708925"/>
            <a:ext cx="77628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Add Jamborees to other female focused events </a:t>
            </a: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Older girls teams games:  Association - High School - College  </a:t>
            </a: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Partner with outside organizations - Milwaukee Admirals in Region 5 </a:t>
            </a: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8"/>
          <p:cNvSpPr txBox="1"/>
          <p:nvPr>
            <p:ph idx="4294967295" type="title"/>
          </p:nvPr>
        </p:nvSpPr>
        <p:spPr>
          <a:xfrm>
            <a:off x="535775" y="712150"/>
            <a:ext cx="6598800" cy="7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600">
                <a:solidFill>
                  <a:schemeClr val="dk1"/>
                </a:solidFill>
              </a:rPr>
              <a:t>8U/10U Girls Grant Program</a:t>
            </a:r>
            <a:endParaRPr sz="2400"/>
          </a:p>
        </p:txBody>
      </p:sp>
      <p:sp>
        <p:nvSpPr>
          <p:cNvPr id="275" name="Google Shape;275;p28"/>
          <p:cNvSpPr txBox="1"/>
          <p:nvPr>
            <p:ph idx="4294967295" type="title"/>
          </p:nvPr>
        </p:nvSpPr>
        <p:spPr>
          <a:xfrm>
            <a:off x="290200" y="1457850"/>
            <a:ext cx="5791800" cy="323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1400">
                <a:solidFill>
                  <a:schemeClr val="accent1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WAHA 3 Year Grant Program to kick start Girls Growth at the 8U level in </a:t>
            </a:r>
            <a:r>
              <a:rPr lang="en-GB" sz="1400" u="sng">
                <a:solidFill>
                  <a:schemeClr val="accent1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ALL</a:t>
            </a:r>
            <a:r>
              <a:rPr b="0" lang="en-GB" sz="1400">
                <a:solidFill>
                  <a:schemeClr val="accent1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 associations </a:t>
            </a:r>
            <a:endParaRPr b="0" sz="1400">
              <a:solidFill>
                <a:schemeClr val="accent1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pPr indent="-317500" lvl="0" marL="5969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ato"/>
              <a:buChar char="●"/>
            </a:pPr>
            <a:r>
              <a:rPr b="0" lang="en-GB" sz="1400">
                <a:solidFill>
                  <a:schemeClr val="accent1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Associations that field an 8U Girls Part Time team will receive a $300 grant (up to 2 years)</a:t>
            </a:r>
            <a:endParaRPr b="0" sz="1400">
              <a:solidFill>
                <a:schemeClr val="accent1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pPr indent="-317500" lvl="0" marL="596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ato"/>
              <a:buChar char="●"/>
            </a:pPr>
            <a:r>
              <a:rPr b="0" lang="en-GB" sz="1400">
                <a:solidFill>
                  <a:schemeClr val="accent1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Associations that field an 8U Girls Full Time team will receive a $500 grant (up to 2 years)</a:t>
            </a:r>
            <a:endParaRPr b="0" sz="1400">
              <a:solidFill>
                <a:schemeClr val="accent1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pPr indent="-317500" lvl="0" marL="596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ato"/>
              <a:buChar char="●"/>
            </a:pPr>
            <a:r>
              <a:rPr b="0" lang="en-GB" sz="1400">
                <a:solidFill>
                  <a:schemeClr val="accent1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Associations that field an 8U Girls &amp; 10U Girls Full Time team will receive a $1000 grant (1 time)</a:t>
            </a:r>
            <a:endParaRPr b="0" sz="1400">
              <a:solidFill>
                <a:schemeClr val="accent1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pPr indent="-317500" lvl="0" marL="596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ato"/>
              <a:buChar char="●"/>
            </a:pPr>
            <a:r>
              <a:rPr b="0" lang="en-GB" sz="1400">
                <a:solidFill>
                  <a:schemeClr val="accent1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Recognition banner to be awarded to Associations that have Full Time 8U Girls teams 3 consecutive years</a:t>
            </a:r>
            <a:endParaRPr b="0" sz="1400">
              <a:solidFill>
                <a:schemeClr val="accent1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 sz="1400">
                <a:solidFill>
                  <a:schemeClr val="accent1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USAH roster &amp; schedule submitted for grant disbursement.</a:t>
            </a:r>
            <a:endParaRPr b="0" sz="1400">
              <a:solidFill>
                <a:schemeClr val="accent1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0" sz="14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0" lang="en-GB" sz="1200">
                <a:latin typeface="Calibri"/>
                <a:ea typeface="Calibri"/>
                <a:cs typeface="Calibri"/>
                <a:sym typeface="Calibri"/>
              </a:rPr>
              <a:t>         </a:t>
            </a:r>
            <a:endParaRPr b="0" sz="1200" u="sng">
              <a:solidFill>
                <a:schemeClr val="hlink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0" sz="140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28"/>
          <p:cNvSpPr/>
          <p:nvPr/>
        </p:nvSpPr>
        <p:spPr>
          <a:xfrm>
            <a:off x="6256676" y="2250926"/>
            <a:ext cx="2653345" cy="1768897"/>
          </a:xfrm>
          <a:prstGeom prst="rect">
            <a:avLst/>
          </a:prstGeom>
          <a:noFill/>
          <a:ln>
            <a:noFill/>
          </a:ln>
        </p:spPr>
      </p:sp>
      <p:pic>
        <p:nvPicPr>
          <p:cNvPr id="277" name="Google Shape;277;p28" title="New Label Overlay Free Stock Photo - Public Domain Picture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" y="-4"/>
            <a:ext cx="1149175" cy="76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28"/>
          <p:cNvPicPr preferRelativeResize="0"/>
          <p:nvPr/>
        </p:nvPicPr>
        <p:blipFill rotWithShape="1">
          <a:blip r:embed="rId4">
            <a:alphaModFix/>
          </a:blip>
          <a:srcRect b="3949" l="10664" r="4697" t="44013"/>
          <a:stretch/>
        </p:blipFill>
        <p:spPr>
          <a:xfrm>
            <a:off x="6228887" y="2250925"/>
            <a:ext cx="2708925" cy="2109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9"/>
          <p:cNvSpPr txBox="1"/>
          <p:nvPr>
            <p:ph type="title"/>
          </p:nvPr>
        </p:nvSpPr>
        <p:spPr>
          <a:xfrm>
            <a:off x="729450" y="2056375"/>
            <a:ext cx="52032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Understanding the market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0"/>
          <p:cNvSpPr txBox="1"/>
          <p:nvPr>
            <p:ph type="title"/>
          </p:nvPr>
        </p:nvSpPr>
        <p:spPr>
          <a:xfrm>
            <a:off x="113100" y="1678938"/>
            <a:ext cx="3893400" cy="10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Birth Rates are Declining</a:t>
            </a:r>
            <a:endParaRPr b="0"/>
          </a:p>
        </p:txBody>
      </p:sp>
      <p:sp>
        <p:nvSpPr>
          <p:cNvPr id="289" name="Google Shape;289;p30"/>
          <p:cNvSpPr txBox="1"/>
          <p:nvPr>
            <p:ph idx="1" type="body"/>
          </p:nvPr>
        </p:nvSpPr>
        <p:spPr>
          <a:xfrm>
            <a:off x="70875" y="2976750"/>
            <a:ext cx="4412100" cy="209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/>
              <a:t>Wisconsin Birth Rates are below the National Average</a:t>
            </a:r>
            <a:endParaRPr b="1" sz="11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100"/>
              <a:t>While our overall registrations are seeing a year to year 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/>
              <a:t>increase, we will continue to have fewer players than ever 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/>
              <a:t>before to recruit from  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-GB" sz="1600"/>
              <a:t>IT’s TIME to focus on 50% of the population that has been under recruited</a:t>
            </a:r>
            <a:endParaRPr b="1" sz="1600"/>
          </a:p>
        </p:txBody>
      </p:sp>
      <p:pic>
        <p:nvPicPr>
          <p:cNvPr id="290" name="Google Shape;290;p30" title="Number of Births, male registered players and Female registered players 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3439" y="526477"/>
            <a:ext cx="5400561" cy="333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1"/>
          <p:cNvSpPr txBox="1"/>
          <p:nvPr>
            <p:ph type="title"/>
          </p:nvPr>
        </p:nvSpPr>
        <p:spPr>
          <a:xfrm>
            <a:off x="730725" y="1318650"/>
            <a:ext cx="3893400" cy="10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Market trends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GB"/>
              <a:t> Female Focused</a:t>
            </a:r>
            <a:endParaRPr b="0"/>
          </a:p>
        </p:txBody>
      </p:sp>
      <p:sp>
        <p:nvSpPr>
          <p:cNvPr id="296" name="Google Shape;296;p31"/>
          <p:cNvSpPr txBox="1"/>
          <p:nvPr>
            <p:ph idx="1" type="body"/>
          </p:nvPr>
        </p:nvSpPr>
        <p:spPr>
          <a:xfrm>
            <a:off x="721225" y="2434125"/>
            <a:ext cx="3893400" cy="208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-GB" sz="3100"/>
              <a:t>Utilize all USAH and IIHF marketing resources</a:t>
            </a:r>
            <a:r>
              <a:rPr lang="en-GB" sz="1100"/>
              <a:t> </a:t>
            </a:r>
            <a:endParaRPr sz="1100"/>
          </a:p>
        </p:txBody>
      </p:sp>
      <p:pic>
        <p:nvPicPr>
          <p:cNvPr id="297" name="Google Shape;297;p31" title="File:USAWomen2010WinterOlympics.jpg - Wikimedia Common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25875" y="603750"/>
            <a:ext cx="4541626" cy="302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83500" y="3685650"/>
            <a:ext cx="5260500" cy="139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2"/>
          <p:cNvSpPr txBox="1"/>
          <p:nvPr>
            <p:ph type="title"/>
          </p:nvPr>
        </p:nvSpPr>
        <p:spPr>
          <a:xfrm>
            <a:off x="730000" y="1318650"/>
            <a:ext cx="2799900" cy="10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00"/>
                </a:solidFill>
              </a:rPr>
              <a:t>Trend analysis</a:t>
            </a:r>
            <a:endParaRPr/>
          </a:p>
        </p:txBody>
      </p:sp>
      <p:sp>
        <p:nvSpPr>
          <p:cNvPr id="304" name="Google Shape;304;p32"/>
          <p:cNvSpPr txBox="1"/>
          <p:nvPr>
            <p:ph idx="1" type="body"/>
          </p:nvPr>
        </p:nvSpPr>
        <p:spPr>
          <a:xfrm>
            <a:off x="3605300" y="1068650"/>
            <a:ext cx="4798200" cy="10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/>
              <a:t>Over a 8 year period in 2 year increments - Tracked the 2011-12 birth </a:t>
            </a:r>
            <a:r>
              <a:rPr lang="en-GB" sz="1100"/>
              <a:t>year female cohorts in each Region </a:t>
            </a:r>
            <a:endParaRPr sz="11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1100"/>
              <a:t> </a:t>
            </a:r>
            <a:endParaRPr sz="1100"/>
          </a:p>
        </p:txBody>
      </p:sp>
      <p:pic>
        <p:nvPicPr>
          <p:cNvPr id="305" name="Google Shape;305;p32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2700" y="1569375"/>
            <a:ext cx="5697924" cy="3523226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32"/>
          <p:cNvSpPr txBox="1"/>
          <p:nvPr/>
        </p:nvSpPr>
        <p:spPr>
          <a:xfrm>
            <a:off x="158750" y="2440125"/>
            <a:ext cx="29430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Number of 12U teams last year</a:t>
            </a:r>
            <a:endParaRPr sz="16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Region 1 - 4</a:t>
            </a:r>
            <a:endParaRPr sz="16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Region 2 - 3</a:t>
            </a:r>
            <a:endParaRPr sz="16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Region 3 -  4</a:t>
            </a:r>
            <a:endParaRPr sz="16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Region 4-  6</a:t>
            </a:r>
            <a:endParaRPr sz="16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Region 5 - 11</a:t>
            </a:r>
            <a:endParaRPr sz="16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Region 6 - 7</a:t>
            </a:r>
            <a:endParaRPr sz="16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3"/>
          <p:cNvSpPr txBox="1"/>
          <p:nvPr>
            <p:ph type="title"/>
          </p:nvPr>
        </p:nvSpPr>
        <p:spPr>
          <a:xfrm>
            <a:off x="245525" y="570250"/>
            <a:ext cx="4121100" cy="131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Target audience</a:t>
            </a:r>
            <a:endParaRPr/>
          </a:p>
        </p:txBody>
      </p:sp>
      <p:sp>
        <p:nvSpPr>
          <p:cNvPr id="312" name="Google Shape;312;p33"/>
          <p:cNvSpPr txBox="1"/>
          <p:nvPr>
            <p:ph idx="1" type="body"/>
          </p:nvPr>
        </p:nvSpPr>
        <p:spPr>
          <a:xfrm>
            <a:off x="236725" y="1498700"/>
            <a:ext cx="2574000" cy="131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-GB" sz="2100">
                <a:solidFill>
                  <a:schemeClr val="dk1"/>
                </a:solidFill>
              </a:rPr>
              <a:t>Hockey doesn’t need to be so different</a:t>
            </a:r>
            <a:endParaRPr sz="2200"/>
          </a:p>
        </p:txBody>
      </p:sp>
      <p:sp>
        <p:nvSpPr>
          <p:cNvPr id="313" name="Google Shape;313;p33"/>
          <p:cNvSpPr txBox="1"/>
          <p:nvPr/>
        </p:nvSpPr>
        <p:spPr>
          <a:xfrm>
            <a:off x="734530" y="3083160"/>
            <a:ext cx="3636600" cy="26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33"/>
          <p:cNvSpPr txBox="1"/>
          <p:nvPr/>
        </p:nvSpPr>
        <p:spPr>
          <a:xfrm>
            <a:off x="734530" y="3344460"/>
            <a:ext cx="3636600" cy="26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33"/>
          <p:cNvSpPr txBox="1"/>
          <p:nvPr/>
        </p:nvSpPr>
        <p:spPr>
          <a:xfrm>
            <a:off x="734530" y="3605760"/>
            <a:ext cx="3636600" cy="26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33"/>
          <p:cNvSpPr txBox="1"/>
          <p:nvPr/>
        </p:nvSpPr>
        <p:spPr>
          <a:xfrm>
            <a:off x="734530" y="4128360"/>
            <a:ext cx="3636600" cy="26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17" name="Google Shape;317;p33"/>
          <p:cNvPicPr preferRelativeResize="0"/>
          <p:nvPr/>
        </p:nvPicPr>
        <p:blipFill rotWithShape="1">
          <a:blip r:embed="rId3">
            <a:alphaModFix/>
          </a:blip>
          <a:srcRect b="0" l="6186" r="6186" t="0"/>
          <a:stretch/>
        </p:blipFill>
        <p:spPr>
          <a:xfrm>
            <a:off x="5194475" y="1233450"/>
            <a:ext cx="1977667" cy="3262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3"/>
          <p:cNvPicPr preferRelativeResize="0"/>
          <p:nvPr/>
        </p:nvPicPr>
        <p:blipFill rotWithShape="1">
          <a:blip r:embed="rId4">
            <a:alphaModFix/>
          </a:blip>
          <a:srcRect b="20808" l="0" r="0" t="20808"/>
          <a:stretch/>
        </p:blipFill>
        <p:spPr>
          <a:xfrm>
            <a:off x="7172149" y="1184609"/>
            <a:ext cx="1971850" cy="1611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33"/>
          <p:cNvPicPr preferRelativeResize="0"/>
          <p:nvPr/>
        </p:nvPicPr>
        <p:blipFill rotWithShape="1">
          <a:blip r:embed="rId5">
            <a:alphaModFix/>
          </a:blip>
          <a:srcRect b="0" l="32435" r="32435" t="0"/>
          <a:stretch/>
        </p:blipFill>
        <p:spPr>
          <a:xfrm>
            <a:off x="7172149" y="2835640"/>
            <a:ext cx="1971840" cy="1611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" y="3243467"/>
            <a:ext cx="2377475" cy="1318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40850" y="2893658"/>
            <a:ext cx="3203976" cy="2018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970973" y="1055485"/>
            <a:ext cx="2573851" cy="17663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4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00"/>
                </a:solidFill>
              </a:rPr>
              <a:t>Vision / Goals</a:t>
            </a:r>
            <a:endParaRPr sz="800"/>
          </a:p>
        </p:txBody>
      </p:sp>
      <p:sp>
        <p:nvSpPr>
          <p:cNvPr id="328" name="Google Shape;328;p34"/>
          <p:cNvSpPr txBox="1"/>
          <p:nvPr/>
        </p:nvSpPr>
        <p:spPr>
          <a:xfrm>
            <a:off x="460540" y="3462416"/>
            <a:ext cx="871200" cy="3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GB">
                <a:latin typeface="Lato"/>
                <a:ea typeface="Lato"/>
                <a:cs typeface="Lato"/>
                <a:sym typeface="Lato"/>
              </a:rPr>
              <a:t>2023-24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9" name="Google Shape;329;p34"/>
          <p:cNvSpPr txBox="1"/>
          <p:nvPr>
            <p:ph type="title"/>
          </p:nvPr>
        </p:nvSpPr>
        <p:spPr>
          <a:xfrm>
            <a:off x="778200" y="1805675"/>
            <a:ext cx="2214900" cy="41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200">
                <a:solidFill>
                  <a:srgbClr val="000000"/>
                </a:solidFill>
              </a:rPr>
              <a:t>8U Girls USAH rosters in WI</a:t>
            </a:r>
            <a:endParaRPr sz="1200">
              <a:solidFill>
                <a:srgbClr val="000000"/>
              </a:solidFill>
            </a:endParaRPr>
          </a:p>
        </p:txBody>
      </p:sp>
      <p:sp>
        <p:nvSpPr>
          <p:cNvPr id="330" name="Google Shape;330;p34"/>
          <p:cNvSpPr txBox="1"/>
          <p:nvPr>
            <p:ph idx="4294967295" type="body"/>
          </p:nvPr>
        </p:nvSpPr>
        <p:spPr>
          <a:xfrm>
            <a:off x="778200" y="2110750"/>
            <a:ext cx="2214900" cy="94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100"/>
              <a:t>There were 23 8U girls USAH rosters submitted in WI:  Goals  2024-25 - 35                                 2025-26 - 40                             2026-27 - 50</a:t>
            </a:r>
            <a:endParaRPr sz="1100"/>
          </a:p>
        </p:txBody>
      </p:sp>
      <p:sp>
        <p:nvSpPr>
          <p:cNvPr id="331" name="Google Shape;331;p34"/>
          <p:cNvSpPr txBox="1"/>
          <p:nvPr/>
        </p:nvSpPr>
        <p:spPr>
          <a:xfrm>
            <a:off x="2062849" y="2957350"/>
            <a:ext cx="745800" cy="3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GB" sz="1100">
                <a:latin typeface="Lato"/>
                <a:ea typeface="Lato"/>
                <a:cs typeface="Lato"/>
                <a:sym typeface="Lato"/>
              </a:rPr>
              <a:t>GOALS</a:t>
            </a:r>
            <a:endParaRPr b="1" sz="11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2" name="Google Shape;332;p34"/>
          <p:cNvSpPr txBox="1"/>
          <p:nvPr>
            <p:ph type="title"/>
          </p:nvPr>
        </p:nvSpPr>
        <p:spPr>
          <a:xfrm>
            <a:off x="1331750" y="3837600"/>
            <a:ext cx="3240300" cy="37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200">
                <a:solidFill>
                  <a:srgbClr val="000000"/>
                </a:solidFill>
              </a:rPr>
              <a:t>Number of USAH </a:t>
            </a:r>
            <a:r>
              <a:rPr lang="en-GB" sz="1200">
                <a:solidFill>
                  <a:srgbClr val="000000"/>
                </a:solidFill>
              </a:rPr>
              <a:t>registered</a:t>
            </a:r>
            <a:r>
              <a:rPr lang="en-GB" sz="1200">
                <a:solidFill>
                  <a:srgbClr val="000000"/>
                </a:solidFill>
              </a:rPr>
              <a:t> 8U females </a:t>
            </a:r>
            <a:endParaRPr sz="1200">
              <a:solidFill>
                <a:srgbClr val="000000"/>
              </a:solidFill>
            </a:endParaRPr>
          </a:p>
        </p:txBody>
      </p:sp>
      <p:sp>
        <p:nvSpPr>
          <p:cNvPr id="333" name="Google Shape;333;p34"/>
          <p:cNvSpPr txBox="1"/>
          <p:nvPr>
            <p:ph idx="4294967295" type="body"/>
          </p:nvPr>
        </p:nvSpPr>
        <p:spPr>
          <a:xfrm>
            <a:off x="1331750" y="4194100"/>
            <a:ext cx="3406500" cy="94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200"/>
              <a:t>There were 1829 8U girls registered in WI: Goals  2024-25 :1950                                          2025-26 : 2090                                                       2026-27:  2250</a:t>
            </a:r>
            <a:endParaRPr sz="1200"/>
          </a:p>
        </p:txBody>
      </p:sp>
      <p:sp>
        <p:nvSpPr>
          <p:cNvPr id="334" name="Google Shape;334;p34"/>
          <p:cNvSpPr txBox="1"/>
          <p:nvPr/>
        </p:nvSpPr>
        <p:spPr>
          <a:xfrm>
            <a:off x="3287053" y="3462425"/>
            <a:ext cx="871200" cy="3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GB">
                <a:latin typeface="Lato"/>
                <a:ea typeface="Lato"/>
                <a:cs typeface="Lato"/>
                <a:sym typeface="Lato"/>
              </a:rPr>
              <a:t>2024-25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5" name="Google Shape;335;p34"/>
          <p:cNvSpPr txBox="1"/>
          <p:nvPr>
            <p:ph type="title"/>
          </p:nvPr>
        </p:nvSpPr>
        <p:spPr>
          <a:xfrm>
            <a:off x="3175000" y="2278750"/>
            <a:ext cx="2943000" cy="41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000">
                <a:solidFill>
                  <a:srgbClr val="000000"/>
                </a:solidFill>
              </a:rPr>
              <a:t>Entry Point Teams draw girls into the sport</a:t>
            </a:r>
            <a:endParaRPr sz="1000">
              <a:solidFill>
                <a:srgbClr val="000000"/>
              </a:solidFill>
            </a:endParaRPr>
          </a:p>
        </p:txBody>
      </p:sp>
      <p:sp>
        <p:nvSpPr>
          <p:cNvPr id="336" name="Google Shape;336;p34"/>
          <p:cNvSpPr txBox="1"/>
          <p:nvPr>
            <p:ph idx="4294967295" type="body"/>
          </p:nvPr>
        </p:nvSpPr>
        <p:spPr>
          <a:xfrm>
            <a:off x="3681909" y="2509675"/>
            <a:ext cx="2214900" cy="55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700"/>
              <a:t>.</a:t>
            </a:r>
            <a:endParaRPr sz="700"/>
          </a:p>
        </p:txBody>
      </p:sp>
      <p:sp>
        <p:nvSpPr>
          <p:cNvPr id="337" name="Google Shape;337;p34"/>
          <p:cNvSpPr txBox="1"/>
          <p:nvPr/>
        </p:nvSpPr>
        <p:spPr>
          <a:xfrm>
            <a:off x="4593650" y="2957350"/>
            <a:ext cx="1023300" cy="3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GB">
                <a:latin typeface="Lato"/>
                <a:ea typeface="Lato"/>
                <a:cs typeface="Lato"/>
                <a:sym typeface="Lato"/>
              </a:rPr>
              <a:t>2025-26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8" name="Google Shape;338;p34"/>
          <p:cNvSpPr txBox="1"/>
          <p:nvPr>
            <p:ph type="title"/>
          </p:nvPr>
        </p:nvSpPr>
        <p:spPr>
          <a:xfrm>
            <a:off x="5136125" y="3837600"/>
            <a:ext cx="3664500" cy="23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100">
                <a:solidFill>
                  <a:srgbClr val="000000"/>
                </a:solidFill>
              </a:rPr>
              <a:t>A player can’t develop if they aren’t playing</a:t>
            </a:r>
            <a:endParaRPr sz="1100">
              <a:solidFill>
                <a:srgbClr val="000000"/>
              </a:solidFill>
            </a:endParaRPr>
          </a:p>
        </p:txBody>
      </p:sp>
      <p:sp>
        <p:nvSpPr>
          <p:cNvPr id="339" name="Google Shape;339;p34"/>
          <p:cNvSpPr txBox="1"/>
          <p:nvPr>
            <p:ph idx="4294967295" type="body"/>
          </p:nvPr>
        </p:nvSpPr>
        <p:spPr>
          <a:xfrm>
            <a:off x="5136125" y="4194100"/>
            <a:ext cx="3240300" cy="72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200"/>
              <a:t>Kids have to be having fun to want to come to the rink.  </a:t>
            </a:r>
            <a:endParaRPr sz="1200"/>
          </a:p>
        </p:txBody>
      </p:sp>
      <p:sp>
        <p:nvSpPr>
          <p:cNvPr id="340" name="Google Shape;340;p34"/>
          <p:cNvSpPr txBox="1"/>
          <p:nvPr/>
        </p:nvSpPr>
        <p:spPr>
          <a:xfrm>
            <a:off x="6325154" y="3462425"/>
            <a:ext cx="1023300" cy="3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GB">
                <a:latin typeface="Lato"/>
                <a:ea typeface="Lato"/>
                <a:cs typeface="Lato"/>
                <a:sym typeface="Lato"/>
              </a:rPr>
              <a:t>2026-27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41" name="Google Shape;341;p34"/>
          <p:cNvSpPr txBox="1"/>
          <p:nvPr>
            <p:ph type="title"/>
          </p:nvPr>
        </p:nvSpPr>
        <p:spPr>
          <a:xfrm>
            <a:off x="6325150" y="1853850"/>
            <a:ext cx="2735700" cy="65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100">
                <a:solidFill>
                  <a:srgbClr val="000000"/>
                </a:solidFill>
              </a:rPr>
              <a:t>There were 38 10U Girls teams in WI in 2023-24</a:t>
            </a:r>
            <a:r>
              <a:rPr lang="en-GB" sz="800">
                <a:solidFill>
                  <a:srgbClr val="000000"/>
                </a:solidFill>
              </a:rPr>
              <a:t> </a:t>
            </a:r>
            <a:endParaRPr sz="800">
              <a:solidFill>
                <a:srgbClr val="000000"/>
              </a:solidFill>
            </a:endParaRPr>
          </a:p>
        </p:txBody>
      </p:sp>
      <p:sp>
        <p:nvSpPr>
          <p:cNvPr id="342" name="Google Shape;342;p34"/>
          <p:cNvSpPr txBox="1"/>
          <p:nvPr>
            <p:ph idx="4294967295" type="body"/>
          </p:nvPr>
        </p:nvSpPr>
        <p:spPr>
          <a:xfrm>
            <a:off x="6585600" y="2424163"/>
            <a:ext cx="2214900" cy="8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200"/>
              <a:t>Goals: 2024-25: 40       2025-26 :45                       2026-27 :55</a:t>
            </a:r>
            <a:endParaRPr sz="1200"/>
          </a:p>
        </p:txBody>
      </p:sp>
      <p:pic>
        <p:nvPicPr>
          <p:cNvPr descr="shutterstock_429987889_edited.jpg" id="343" name="Google Shape;343;p34"/>
          <p:cNvPicPr preferRelativeResize="0"/>
          <p:nvPr/>
        </p:nvPicPr>
        <p:blipFill rotWithShape="1">
          <a:blip r:embed="rId3">
            <a:alphaModFix/>
          </a:blip>
          <a:srcRect b="6621" l="0" r="0" t="91660"/>
          <a:stretch/>
        </p:blipFill>
        <p:spPr>
          <a:xfrm>
            <a:off x="885125" y="3339575"/>
            <a:ext cx="8265375" cy="13243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4" name="Google Shape;344;p34"/>
          <p:cNvGrpSpPr/>
          <p:nvPr/>
        </p:nvGrpSpPr>
        <p:grpSpPr>
          <a:xfrm>
            <a:off x="845575" y="3060165"/>
            <a:ext cx="92400" cy="411825"/>
            <a:chOff x="845575" y="2563700"/>
            <a:chExt cx="92400" cy="411825"/>
          </a:xfrm>
        </p:grpSpPr>
        <p:cxnSp>
          <p:nvCxnSpPr>
            <p:cNvPr id="345" name="Google Shape;345;p34"/>
            <p:cNvCxnSpPr/>
            <p:nvPr/>
          </p:nvCxnSpPr>
          <p:spPr>
            <a:xfrm>
              <a:off x="891775" y="2616125"/>
              <a:ext cx="0" cy="3594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346" name="Google Shape;346;p34"/>
            <p:cNvSpPr/>
            <p:nvPr/>
          </p:nvSpPr>
          <p:spPr>
            <a:xfrm>
              <a:off x="845575" y="2563700"/>
              <a:ext cx="92400" cy="924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47" name="Google Shape;347;p34"/>
          <p:cNvGrpSpPr/>
          <p:nvPr/>
        </p:nvGrpSpPr>
        <p:grpSpPr>
          <a:xfrm rot="10800000">
            <a:off x="2296375" y="3339567"/>
            <a:ext cx="92400" cy="411825"/>
            <a:chOff x="2070100" y="2563700"/>
            <a:chExt cx="92400" cy="411825"/>
          </a:xfrm>
        </p:grpSpPr>
        <p:cxnSp>
          <p:nvCxnSpPr>
            <p:cNvPr id="348" name="Google Shape;348;p34"/>
            <p:cNvCxnSpPr/>
            <p:nvPr/>
          </p:nvCxnSpPr>
          <p:spPr>
            <a:xfrm>
              <a:off x="2116300" y="2616125"/>
              <a:ext cx="0" cy="3594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349" name="Google Shape;349;p34"/>
            <p:cNvSpPr/>
            <p:nvPr/>
          </p:nvSpPr>
          <p:spPr>
            <a:xfrm>
              <a:off x="2070100" y="2563700"/>
              <a:ext cx="92400" cy="924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50" name="Google Shape;350;p34"/>
          <p:cNvGrpSpPr/>
          <p:nvPr/>
        </p:nvGrpSpPr>
        <p:grpSpPr>
          <a:xfrm>
            <a:off x="3747175" y="3060165"/>
            <a:ext cx="92400" cy="411825"/>
            <a:chOff x="845575" y="2563700"/>
            <a:chExt cx="92400" cy="411825"/>
          </a:xfrm>
        </p:grpSpPr>
        <p:cxnSp>
          <p:nvCxnSpPr>
            <p:cNvPr id="351" name="Google Shape;351;p34"/>
            <p:cNvCxnSpPr/>
            <p:nvPr/>
          </p:nvCxnSpPr>
          <p:spPr>
            <a:xfrm>
              <a:off x="891775" y="2616125"/>
              <a:ext cx="0" cy="3594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352" name="Google Shape;352;p34"/>
            <p:cNvSpPr/>
            <p:nvPr/>
          </p:nvSpPr>
          <p:spPr>
            <a:xfrm>
              <a:off x="845575" y="2563700"/>
              <a:ext cx="92400" cy="924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53" name="Google Shape;353;p34"/>
          <p:cNvGrpSpPr/>
          <p:nvPr/>
        </p:nvGrpSpPr>
        <p:grpSpPr>
          <a:xfrm rot="10800000">
            <a:off x="5197975" y="3339567"/>
            <a:ext cx="92400" cy="411825"/>
            <a:chOff x="2070100" y="2563700"/>
            <a:chExt cx="92400" cy="411825"/>
          </a:xfrm>
        </p:grpSpPr>
        <p:cxnSp>
          <p:nvCxnSpPr>
            <p:cNvPr id="354" name="Google Shape;354;p34"/>
            <p:cNvCxnSpPr/>
            <p:nvPr/>
          </p:nvCxnSpPr>
          <p:spPr>
            <a:xfrm>
              <a:off x="2116300" y="2616125"/>
              <a:ext cx="0" cy="3594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355" name="Google Shape;355;p34"/>
            <p:cNvSpPr/>
            <p:nvPr/>
          </p:nvSpPr>
          <p:spPr>
            <a:xfrm>
              <a:off x="2070100" y="2563700"/>
              <a:ext cx="92400" cy="924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56" name="Google Shape;356;p34"/>
          <p:cNvGrpSpPr/>
          <p:nvPr/>
        </p:nvGrpSpPr>
        <p:grpSpPr>
          <a:xfrm>
            <a:off x="6648775" y="3060165"/>
            <a:ext cx="92400" cy="411825"/>
            <a:chOff x="845575" y="2563700"/>
            <a:chExt cx="92400" cy="411825"/>
          </a:xfrm>
        </p:grpSpPr>
        <p:cxnSp>
          <p:nvCxnSpPr>
            <p:cNvPr id="357" name="Google Shape;357;p34"/>
            <p:cNvCxnSpPr/>
            <p:nvPr/>
          </p:nvCxnSpPr>
          <p:spPr>
            <a:xfrm>
              <a:off x="891775" y="2616125"/>
              <a:ext cx="0" cy="3594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358" name="Google Shape;358;p34"/>
            <p:cNvSpPr/>
            <p:nvPr/>
          </p:nvSpPr>
          <p:spPr>
            <a:xfrm>
              <a:off x="845575" y="2563700"/>
              <a:ext cx="92400" cy="924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35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solidFill>
                  <a:srgbClr val="000000"/>
                </a:solidFill>
              </a:rPr>
              <a:t>Resources </a:t>
            </a:r>
            <a:endParaRPr/>
          </a:p>
        </p:txBody>
      </p:sp>
      <p:sp>
        <p:nvSpPr>
          <p:cNvPr id="364" name="Google Shape;364;p35"/>
          <p:cNvSpPr txBox="1"/>
          <p:nvPr/>
        </p:nvSpPr>
        <p:spPr>
          <a:xfrm>
            <a:off x="899400" y="2377000"/>
            <a:ext cx="61674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USAH - Hat Trick Challenge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WAHA website - Girls Division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Grant applications - WAHA &amp; USAH 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9"/>
          <p:cNvSpPr txBox="1"/>
          <p:nvPr>
            <p:ph type="title"/>
          </p:nvPr>
        </p:nvSpPr>
        <p:spPr>
          <a:xfrm>
            <a:off x="1308150" y="1318650"/>
            <a:ext cx="71100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How to grow WI Girls Hockey starting at 8U</a:t>
            </a:r>
            <a:endParaRPr/>
          </a:p>
        </p:txBody>
      </p:sp>
      <p:sp>
        <p:nvSpPr>
          <p:cNvPr id="184" name="Google Shape;184;p19"/>
          <p:cNvSpPr txBox="1"/>
          <p:nvPr/>
        </p:nvSpPr>
        <p:spPr>
          <a:xfrm>
            <a:off x="1280463" y="3293669"/>
            <a:ext cx="1607700" cy="32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Wisconsin Overview</a:t>
            </a:r>
            <a:endParaRPr sz="13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85" name="Google Shape;185;p19"/>
          <p:cNvSpPr txBox="1"/>
          <p:nvPr/>
        </p:nvSpPr>
        <p:spPr>
          <a:xfrm>
            <a:off x="1266975" y="2704925"/>
            <a:ext cx="1634700" cy="32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86" name="Google Shape;186;p19"/>
          <p:cNvSpPr txBox="1"/>
          <p:nvPr/>
        </p:nvSpPr>
        <p:spPr>
          <a:xfrm>
            <a:off x="3224327" y="2990638"/>
            <a:ext cx="1858800" cy="32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Leverage Resources</a:t>
            </a:r>
            <a:endParaRPr sz="13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87" name="Google Shape;187;p19"/>
          <p:cNvSpPr txBox="1"/>
          <p:nvPr/>
        </p:nvSpPr>
        <p:spPr>
          <a:xfrm>
            <a:off x="6129613" y="2628719"/>
            <a:ext cx="1607700" cy="32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88" name="Google Shape;188;p19"/>
          <p:cNvSpPr txBox="1"/>
          <p:nvPr/>
        </p:nvSpPr>
        <p:spPr>
          <a:xfrm>
            <a:off x="6049507" y="2628719"/>
            <a:ext cx="1634700" cy="32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rgbClr val="FFFFFF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action="ppaction://hlinksldjump"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Trend analysis</a:t>
            </a:r>
            <a:endParaRPr sz="13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Set your Goals</a:t>
            </a:r>
            <a:endParaRPr sz="13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89" name="Google Shape;189;p19"/>
          <p:cNvSpPr txBox="1"/>
          <p:nvPr/>
        </p:nvSpPr>
        <p:spPr>
          <a:xfrm>
            <a:off x="3336382" y="3619169"/>
            <a:ext cx="1634700" cy="32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rgbClr val="FFFFFF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action="ppaction://hlinksldjump"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Target your </a:t>
            </a:r>
            <a:r>
              <a:rPr lang="en-GB" sz="13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market</a:t>
            </a:r>
            <a:endParaRPr sz="13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90" name="Google Shape;190;p19"/>
          <p:cNvSpPr txBox="1"/>
          <p:nvPr/>
        </p:nvSpPr>
        <p:spPr>
          <a:xfrm>
            <a:off x="1058532" y="3619182"/>
            <a:ext cx="1634700" cy="32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Now is the Time</a:t>
            </a:r>
            <a:endParaRPr sz="13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91" name="Google Shape;191;p19"/>
          <p:cNvSpPr txBox="1"/>
          <p:nvPr/>
        </p:nvSpPr>
        <p:spPr>
          <a:xfrm>
            <a:off x="3448432" y="3508319"/>
            <a:ext cx="1634700" cy="32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92" name="Google Shape;192;p19"/>
          <p:cNvSpPr txBox="1"/>
          <p:nvPr/>
        </p:nvSpPr>
        <p:spPr>
          <a:xfrm>
            <a:off x="5611135" y="2303219"/>
            <a:ext cx="1241100" cy="32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93" name="Google Shape;193;p19"/>
          <p:cNvSpPr txBox="1"/>
          <p:nvPr/>
        </p:nvSpPr>
        <p:spPr>
          <a:xfrm>
            <a:off x="1266975" y="2798450"/>
            <a:ext cx="2379300" cy="32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Objective </a:t>
            </a:r>
            <a:endParaRPr sz="13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94" name="Google Shape;194;p19"/>
          <p:cNvSpPr txBox="1"/>
          <p:nvPr/>
        </p:nvSpPr>
        <p:spPr>
          <a:xfrm>
            <a:off x="3224323" y="2472938"/>
            <a:ext cx="1551600" cy="32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Plan for Success</a:t>
            </a:r>
            <a:endParaRPr sz="13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0"/>
          <p:cNvSpPr txBox="1"/>
          <p:nvPr>
            <p:ph type="title"/>
          </p:nvPr>
        </p:nvSpPr>
        <p:spPr>
          <a:xfrm>
            <a:off x="730000" y="1318650"/>
            <a:ext cx="5148300" cy="72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We are Glad you are here!</a:t>
            </a:r>
            <a:endParaRPr/>
          </a:p>
        </p:txBody>
      </p:sp>
      <p:sp>
        <p:nvSpPr>
          <p:cNvPr id="200" name="Google Shape;200;p20"/>
          <p:cNvSpPr txBox="1"/>
          <p:nvPr>
            <p:ph idx="1" type="body"/>
          </p:nvPr>
        </p:nvSpPr>
        <p:spPr>
          <a:xfrm>
            <a:off x="721225" y="2044950"/>
            <a:ext cx="8123100" cy="23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aleway"/>
              <a:buChar char="➔"/>
            </a:pPr>
            <a:r>
              <a:rPr b="1" lang="en-GB" sz="21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Who Are You?</a:t>
            </a:r>
            <a:endParaRPr b="1" sz="21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Find a new face, share your name and role role(s) in your association.</a:t>
            </a:r>
            <a:endParaRPr sz="17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6195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aleway"/>
              <a:buChar char="➔"/>
            </a:pPr>
            <a:r>
              <a:rPr b="1" lang="en-GB" sz="21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What Do You Want to Accomplish?</a:t>
            </a:r>
            <a:endParaRPr b="1" sz="21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What are your goals for the upcoming season?</a:t>
            </a:r>
            <a:endParaRPr sz="17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6195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aleway"/>
              <a:buChar char="➔"/>
            </a:pPr>
            <a:r>
              <a:rPr b="1" lang="en-GB" sz="21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One Take-Away You Want From Today</a:t>
            </a:r>
            <a:endParaRPr sz="2100"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en-GB" sz="17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What is one thing you want to take away from today’s forum?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1"/>
          <p:cNvSpPr txBox="1"/>
          <p:nvPr>
            <p:ph type="title"/>
          </p:nvPr>
        </p:nvSpPr>
        <p:spPr>
          <a:xfrm>
            <a:off x="729450" y="1322450"/>
            <a:ext cx="7010100" cy="35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Objective </a:t>
            </a:r>
            <a:endParaRPr sz="1200"/>
          </a:p>
        </p:txBody>
      </p:sp>
      <p:sp>
        <p:nvSpPr>
          <p:cNvPr id="206" name="Google Shape;206;p21"/>
          <p:cNvSpPr txBox="1"/>
          <p:nvPr>
            <p:ph idx="4294967295" type="body"/>
          </p:nvPr>
        </p:nvSpPr>
        <p:spPr>
          <a:xfrm>
            <a:off x="729450" y="1749350"/>
            <a:ext cx="7010100" cy="315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FFFFFF"/>
                </a:solidFill>
              </a:rPr>
              <a:t>Help Associations increase the number of female players in Wisconsin starting at 8U</a:t>
            </a:r>
            <a:endParaRPr sz="3000">
              <a:solidFill>
                <a:srgbClr val="FFFFFF"/>
              </a:solidFill>
            </a:endParaRPr>
          </a:p>
          <a:p>
            <a:pPr indent="-419100" lvl="0" marL="457200" rtl="0" algn="l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3000"/>
              <a:buChar char="●"/>
            </a:pPr>
            <a:r>
              <a:rPr lang="en-GB" sz="3000">
                <a:solidFill>
                  <a:srgbClr val="FFFFFF"/>
                </a:solidFill>
              </a:rPr>
              <a:t> Investing in their playing future</a:t>
            </a:r>
            <a:endParaRPr sz="3000">
              <a:solidFill>
                <a:srgbClr val="FFFFFF"/>
              </a:solidFill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●"/>
            </a:pPr>
            <a:r>
              <a:rPr lang="en-GB" sz="3000">
                <a:solidFill>
                  <a:srgbClr val="FFFFFF"/>
                </a:solidFill>
              </a:rPr>
              <a:t>Growth increases opportunity</a:t>
            </a:r>
            <a:endParaRPr sz="3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2"/>
          <p:cNvSpPr txBox="1"/>
          <p:nvPr>
            <p:ph type="title"/>
          </p:nvPr>
        </p:nvSpPr>
        <p:spPr>
          <a:xfrm>
            <a:off x="729450" y="1318650"/>
            <a:ext cx="3563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Wisconsin Overview 2023-24 </a:t>
            </a:r>
            <a:endParaRPr/>
          </a:p>
        </p:txBody>
      </p:sp>
      <p:sp>
        <p:nvSpPr>
          <p:cNvPr id="212" name="Google Shape;212;p22"/>
          <p:cNvSpPr txBox="1"/>
          <p:nvPr>
            <p:ph idx="1" type="body"/>
          </p:nvPr>
        </p:nvSpPr>
        <p:spPr>
          <a:xfrm>
            <a:off x="4363875" y="567000"/>
            <a:ext cx="4627200" cy="21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/>
              <a:t>7th Largest Affiliate in USAH in total youth registrations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/>
              <a:t>5th Largest Affiliate in USAH in female registrations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/>
              <a:t>3rd ranked Affiliate in USAH in ratio of female to male players 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/>
              <a:t>Number of Teams in Regions Girls vs Youth :      State Total 13% Girls  teams 87%  Youth teams</a:t>
            </a:r>
            <a:endParaRPr sz="1400"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400"/>
              <a:t>     Region 1 16% Girls Teams</a:t>
            </a:r>
            <a:endParaRPr sz="14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/>
              <a:t>     Region 2 7% Girls Teams</a:t>
            </a:r>
            <a:endParaRPr sz="14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/>
              <a:t>     Region 3 10% Girls Teams</a:t>
            </a:r>
            <a:endParaRPr sz="14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/>
              <a:t>     Region 4 9% Girls Teams</a:t>
            </a:r>
            <a:endParaRPr sz="14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/>
              <a:t>     Region 5 18% Girls Teams</a:t>
            </a:r>
            <a:endParaRPr sz="14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/>
              <a:t>     Region 6 17% Girls Teams</a:t>
            </a:r>
            <a:endParaRPr sz="1400"/>
          </a:p>
        </p:txBody>
      </p:sp>
      <p:pic>
        <p:nvPicPr>
          <p:cNvPr id="213" name="Google Shape;213;p22" title="Girls Teams and Youth Teams 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345000"/>
            <a:ext cx="4525875" cy="2798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3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Highlights of 2023-24 Season </a:t>
            </a:r>
            <a:endParaRPr/>
          </a:p>
        </p:txBody>
      </p:sp>
      <p:sp>
        <p:nvSpPr>
          <p:cNvPr id="219" name="Google Shape;219;p23"/>
          <p:cNvSpPr txBox="1"/>
          <p:nvPr>
            <p:ph idx="1" type="body"/>
          </p:nvPr>
        </p:nvSpPr>
        <p:spPr>
          <a:xfrm>
            <a:off x="64250" y="1853850"/>
            <a:ext cx="8908200" cy="44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●"/>
            </a:pPr>
            <a:r>
              <a:rPr lang="en-GB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Girls team growth spurs Pilot of 3 Division Girls State Tournament for ‘24 &amp; ‘25 Gold/Silver/Bronze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23"/>
          <p:cNvSpPr txBox="1"/>
          <p:nvPr/>
        </p:nvSpPr>
        <p:spPr>
          <a:xfrm>
            <a:off x="64250" y="2186850"/>
            <a:ext cx="66918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</a:pPr>
            <a:r>
              <a:rPr lang="en-GB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2 WI Tier 1 Girls Teams progressed to USAH Nationals 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1" name="Google Shape;221;p23"/>
          <p:cNvSpPr txBox="1"/>
          <p:nvPr/>
        </p:nvSpPr>
        <p:spPr>
          <a:xfrm>
            <a:off x="64250" y="2506200"/>
            <a:ext cx="88014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●"/>
            </a:pPr>
            <a:r>
              <a:rPr lang="en-GB" sz="1300"/>
              <a:t>4 WI Tier 2 Girls Teams progressed to USAH Nationals - 19U WI Selects Tier 2 National Championship team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2" name="Google Shape;222;p23"/>
          <p:cNvSpPr txBox="1"/>
          <p:nvPr/>
        </p:nvSpPr>
        <p:spPr>
          <a:xfrm>
            <a:off x="64250" y="2806350"/>
            <a:ext cx="6338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●"/>
            </a:pPr>
            <a:r>
              <a:rPr lang="en-GB" sz="1300"/>
              <a:t>1 Women’s Team represented WI at USAH Adult Nationals</a:t>
            </a:r>
            <a:endParaRPr sz="1300"/>
          </a:p>
        </p:txBody>
      </p:sp>
      <p:sp>
        <p:nvSpPr>
          <p:cNvPr id="223" name="Google Shape;223;p23"/>
          <p:cNvSpPr txBox="1"/>
          <p:nvPr/>
        </p:nvSpPr>
        <p:spPr>
          <a:xfrm>
            <a:off x="64250" y="3100875"/>
            <a:ext cx="7131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●"/>
            </a:pPr>
            <a:r>
              <a:rPr lang="en-GB" sz="1300"/>
              <a:t>WI hosted Women’s World Para Challenge in Green Bay WI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4" name="Google Shape;224;p23"/>
          <p:cNvSpPr txBox="1"/>
          <p:nvPr/>
        </p:nvSpPr>
        <p:spPr>
          <a:xfrm>
            <a:off x="64250" y="3416150"/>
            <a:ext cx="88458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●"/>
            </a:pPr>
            <a:r>
              <a:rPr lang="en-GB" sz="1300"/>
              <a:t>WAHA endorsed WEHL Girls in 7th season providing expanded number of teams - over 350 girls participated 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5" name="Google Shape;225;p23"/>
          <p:cNvSpPr txBox="1"/>
          <p:nvPr/>
        </p:nvSpPr>
        <p:spPr>
          <a:xfrm>
            <a:off x="69650" y="3801050"/>
            <a:ext cx="8790600" cy="6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●"/>
            </a:pPr>
            <a:r>
              <a:rPr lang="en-GB" sz="1300"/>
              <a:t>WAHA / WHOA collaboration provides 3rd annual female officials training camp in conjunction with WAHA 12U Girls Development Camp - All counselors were WI female D3 or D1 players * see it to be it!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6" name="Google Shape;226;p23"/>
          <p:cNvSpPr txBox="1"/>
          <p:nvPr/>
        </p:nvSpPr>
        <p:spPr>
          <a:xfrm>
            <a:off x="33050" y="4369075"/>
            <a:ext cx="8908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●"/>
            </a:pPr>
            <a:r>
              <a:rPr lang="en-GB" sz="1300"/>
              <a:t>15 Wisconsin female players attended USAH National Camps in July 2024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7" name="Google Shape;227;p23"/>
          <p:cNvSpPr txBox="1"/>
          <p:nvPr/>
        </p:nvSpPr>
        <p:spPr>
          <a:xfrm>
            <a:off x="42950" y="4732800"/>
            <a:ext cx="8908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●"/>
            </a:pPr>
            <a:r>
              <a:rPr lang="en-GB" sz="1300"/>
              <a:t>Expansion of Girls &amp; Women’s committee to include  14U-12U &amp; 10U-8U coordinators to facilitate growth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NOW IS THE TIME</a:t>
            </a:r>
            <a:endParaRPr/>
          </a:p>
        </p:txBody>
      </p:sp>
      <p:sp>
        <p:nvSpPr>
          <p:cNvPr id="233" name="Google Shape;233;p24"/>
          <p:cNvSpPr txBox="1"/>
          <p:nvPr>
            <p:ph idx="1" type="body"/>
          </p:nvPr>
        </p:nvSpPr>
        <p:spPr>
          <a:xfrm>
            <a:off x="1295325" y="2078875"/>
            <a:ext cx="7122900" cy="132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300"/>
              <a:t>How do we get to the </a:t>
            </a:r>
            <a:r>
              <a:rPr b="1" lang="en-GB" sz="2300"/>
              <a:t>destination</a:t>
            </a:r>
            <a:r>
              <a:rPr b="1" lang="en-GB" sz="2300"/>
              <a:t> we want to reach?</a:t>
            </a:r>
            <a:endParaRPr b="1" sz="23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300"/>
              <a:t>Roadmap to success</a:t>
            </a:r>
            <a:endParaRPr b="1" sz="2300"/>
          </a:p>
        </p:txBody>
      </p:sp>
      <p:pic>
        <p:nvPicPr>
          <p:cNvPr descr="shutterstock_429987889_edited.jpg" id="234" name="Google Shape;234;p24"/>
          <p:cNvPicPr preferRelativeResize="0"/>
          <p:nvPr/>
        </p:nvPicPr>
        <p:blipFill rotWithShape="1">
          <a:blip r:embed="rId3">
            <a:alphaModFix/>
          </a:blip>
          <a:srcRect b="1381" l="12609" r="6247" t="85988"/>
          <a:stretch/>
        </p:blipFill>
        <p:spPr>
          <a:xfrm>
            <a:off x="0" y="3835670"/>
            <a:ext cx="9144000" cy="13268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5"/>
          <p:cNvSpPr txBox="1"/>
          <p:nvPr>
            <p:ph type="title"/>
          </p:nvPr>
        </p:nvSpPr>
        <p:spPr>
          <a:xfrm>
            <a:off x="394875" y="1318650"/>
            <a:ext cx="80232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What do you need to attain success?</a:t>
            </a:r>
            <a:endParaRPr/>
          </a:p>
        </p:txBody>
      </p:sp>
      <p:sp>
        <p:nvSpPr>
          <p:cNvPr id="240" name="Google Shape;240;p25"/>
          <p:cNvSpPr/>
          <p:nvPr/>
        </p:nvSpPr>
        <p:spPr>
          <a:xfrm>
            <a:off x="1400790" y="2181675"/>
            <a:ext cx="328800" cy="328800"/>
          </a:xfrm>
          <a:prstGeom prst="ellipse">
            <a:avLst/>
          </a:prstGeom>
          <a:solidFill>
            <a:srgbClr val="00BFA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800">
                <a:solidFill>
                  <a:srgbClr val="FFFFFF"/>
                </a:solidFill>
              </a:rPr>
              <a:t>1</a:t>
            </a:r>
            <a:endParaRPr b="1" sz="800">
              <a:solidFill>
                <a:srgbClr val="FFFFFF"/>
              </a:solidFill>
            </a:endParaRPr>
          </a:p>
        </p:txBody>
      </p:sp>
      <p:sp>
        <p:nvSpPr>
          <p:cNvPr id="241" name="Google Shape;241;p25"/>
          <p:cNvSpPr txBox="1"/>
          <p:nvPr>
            <p:ph idx="1" type="body"/>
          </p:nvPr>
        </p:nvSpPr>
        <p:spPr>
          <a:xfrm>
            <a:off x="1847700" y="2073775"/>
            <a:ext cx="2832900" cy="118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A Person of Passion -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1100"/>
              <a:t>Every organization needs a champion for girls hockey and an advocate for working through challenges and successes</a:t>
            </a:r>
            <a:endParaRPr sz="1100"/>
          </a:p>
        </p:txBody>
      </p:sp>
      <p:sp>
        <p:nvSpPr>
          <p:cNvPr id="242" name="Google Shape;242;p25"/>
          <p:cNvSpPr/>
          <p:nvPr/>
        </p:nvSpPr>
        <p:spPr>
          <a:xfrm>
            <a:off x="1400790" y="3404075"/>
            <a:ext cx="328800" cy="328800"/>
          </a:xfrm>
          <a:prstGeom prst="ellipse">
            <a:avLst/>
          </a:prstGeom>
          <a:solidFill>
            <a:srgbClr val="00BFA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800">
                <a:solidFill>
                  <a:srgbClr val="FFFFFF"/>
                </a:solidFill>
              </a:rPr>
              <a:t>2</a:t>
            </a:r>
            <a:endParaRPr b="1" sz="800">
              <a:solidFill>
                <a:srgbClr val="FFFFFF"/>
              </a:solidFill>
            </a:endParaRPr>
          </a:p>
        </p:txBody>
      </p:sp>
      <p:sp>
        <p:nvSpPr>
          <p:cNvPr id="243" name="Google Shape;243;p25"/>
          <p:cNvSpPr txBox="1"/>
          <p:nvPr>
            <p:ph idx="1" type="body"/>
          </p:nvPr>
        </p:nvSpPr>
        <p:spPr>
          <a:xfrm>
            <a:off x="1847691" y="3307900"/>
            <a:ext cx="2832900" cy="105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A North Star - 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100"/>
              <a:t>What is your goal - short term and long term  and make a plan to </a:t>
            </a:r>
            <a:r>
              <a:rPr lang="en-GB" sz="1100"/>
              <a:t>achieve them</a:t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100"/>
              <a:t> </a:t>
            </a:r>
            <a:endParaRPr sz="1100"/>
          </a:p>
        </p:txBody>
      </p:sp>
      <p:sp>
        <p:nvSpPr>
          <p:cNvPr id="244" name="Google Shape;244;p25"/>
          <p:cNvSpPr/>
          <p:nvPr/>
        </p:nvSpPr>
        <p:spPr>
          <a:xfrm>
            <a:off x="5090809" y="2181675"/>
            <a:ext cx="328800" cy="328800"/>
          </a:xfrm>
          <a:prstGeom prst="ellipse">
            <a:avLst/>
          </a:prstGeom>
          <a:solidFill>
            <a:srgbClr val="00BFA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800">
                <a:solidFill>
                  <a:srgbClr val="FFFFFF"/>
                </a:solidFill>
              </a:rPr>
              <a:t>3</a:t>
            </a:r>
            <a:endParaRPr b="1" sz="800">
              <a:solidFill>
                <a:srgbClr val="FFFFFF"/>
              </a:solidFill>
            </a:endParaRPr>
          </a:p>
        </p:txBody>
      </p:sp>
      <p:sp>
        <p:nvSpPr>
          <p:cNvPr id="245" name="Google Shape;245;p25"/>
          <p:cNvSpPr txBox="1"/>
          <p:nvPr>
            <p:ph idx="1" type="body"/>
          </p:nvPr>
        </p:nvSpPr>
        <p:spPr>
          <a:xfrm>
            <a:off x="5536112" y="2073775"/>
            <a:ext cx="2832900" cy="105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Events &amp; Outreach -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1100"/>
              <a:t>Don’t wait for players to find you.  Find your players </a:t>
            </a:r>
            <a:r>
              <a:rPr b="1" lang="en-GB"/>
              <a:t> </a:t>
            </a:r>
            <a:endParaRPr b="1"/>
          </a:p>
        </p:txBody>
      </p:sp>
      <p:sp>
        <p:nvSpPr>
          <p:cNvPr id="246" name="Google Shape;246;p25"/>
          <p:cNvSpPr/>
          <p:nvPr/>
        </p:nvSpPr>
        <p:spPr>
          <a:xfrm>
            <a:off x="5090809" y="3404075"/>
            <a:ext cx="328800" cy="328800"/>
          </a:xfrm>
          <a:prstGeom prst="ellipse">
            <a:avLst/>
          </a:prstGeom>
          <a:solidFill>
            <a:srgbClr val="00BFA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800">
                <a:solidFill>
                  <a:srgbClr val="FFFFFF"/>
                </a:solidFill>
              </a:rPr>
              <a:t>4</a:t>
            </a:r>
            <a:endParaRPr b="1" sz="800">
              <a:solidFill>
                <a:srgbClr val="FFFFFF"/>
              </a:solidFill>
            </a:endParaRPr>
          </a:p>
        </p:txBody>
      </p:sp>
      <p:sp>
        <p:nvSpPr>
          <p:cNvPr id="247" name="Google Shape;247;p25"/>
          <p:cNvSpPr txBox="1"/>
          <p:nvPr>
            <p:ph idx="1" type="body"/>
          </p:nvPr>
        </p:nvSpPr>
        <p:spPr>
          <a:xfrm>
            <a:off x="5536112" y="3307900"/>
            <a:ext cx="2832900" cy="105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Smart use of resources-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100"/>
              <a:t>Being resourceful with the resources you have - ice, coaching, finances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b="1"/>
          </a:p>
        </p:txBody>
      </p:sp>
      <p:sp>
        <p:nvSpPr>
          <p:cNvPr id="248" name="Google Shape;248;p25"/>
          <p:cNvSpPr txBox="1"/>
          <p:nvPr/>
        </p:nvSpPr>
        <p:spPr>
          <a:xfrm>
            <a:off x="152400" y="152400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1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6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Leverage Current Resources</a:t>
            </a:r>
            <a:endParaRPr/>
          </a:p>
        </p:txBody>
      </p:sp>
      <p:sp>
        <p:nvSpPr>
          <p:cNvPr id="254" name="Google Shape;254;p26"/>
          <p:cNvSpPr/>
          <p:nvPr/>
        </p:nvSpPr>
        <p:spPr>
          <a:xfrm>
            <a:off x="1400790" y="2181675"/>
            <a:ext cx="328800" cy="328800"/>
          </a:xfrm>
          <a:prstGeom prst="ellipse">
            <a:avLst/>
          </a:prstGeom>
          <a:solidFill>
            <a:srgbClr val="00BFA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800">
                <a:solidFill>
                  <a:srgbClr val="FFFFFF"/>
                </a:solidFill>
              </a:rPr>
              <a:t>1</a:t>
            </a:r>
            <a:endParaRPr b="1" sz="800">
              <a:solidFill>
                <a:srgbClr val="FFFFFF"/>
              </a:solidFill>
            </a:endParaRPr>
          </a:p>
        </p:txBody>
      </p:sp>
      <p:sp>
        <p:nvSpPr>
          <p:cNvPr id="255" name="Google Shape;255;p26"/>
          <p:cNvSpPr txBox="1"/>
          <p:nvPr>
            <p:ph idx="1" type="body"/>
          </p:nvPr>
        </p:nvSpPr>
        <p:spPr>
          <a:xfrm>
            <a:off x="1847700" y="2073775"/>
            <a:ext cx="2832900" cy="147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/>
              <a:t>Girls Try Hockey For Free Events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/>
              <a:t>8U Girls Jamboree Grants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/>
              <a:t>WAHA THFF Grants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/>
              <a:t>Mite </a:t>
            </a:r>
            <a:r>
              <a:rPr lang="en-GB" sz="1100"/>
              <a:t>equipment</a:t>
            </a:r>
            <a:r>
              <a:rPr lang="en-GB" sz="1100"/>
              <a:t> Grants 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/>
              <a:t>Grass Roots Grants 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/>
              <a:t>Breanna Decker Girls Grant -USAH 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/>
              <a:t>Foundation</a:t>
            </a:r>
            <a:endParaRPr sz="1100"/>
          </a:p>
        </p:txBody>
      </p:sp>
      <p:sp>
        <p:nvSpPr>
          <p:cNvPr id="256" name="Google Shape;256;p26"/>
          <p:cNvSpPr/>
          <p:nvPr/>
        </p:nvSpPr>
        <p:spPr>
          <a:xfrm>
            <a:off x="1400790" y="3626825"/>
            <a:ext cx="328800" cy="328800"/>
          </a:xfrm>
          <a:prstGeom prst="ellipse">
            <a:avLst/>
          </a:prstGeom>
          <a:solidFill>
            <a:srgbClr val="00BFA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800">
                <a:solidFill>
                  <a:srgbClr val="FFFFFF"/>
                </a:solidFill>
              </a:rPr>
              <a:t>2</a:t>
            </a:r>
            <a:endParaRPr b="1" sz="800">
              <a:solidFill>
                <a:srgbClr val="FFFFFF"/>
              </a:solidFill>
            </a:endParaRPr>
          </a:p>
        </p:txBody>
      </p:sp>
      <p:sp>
        <p:nvSpPr>
          <p:cNvPr id="257" name="Google Shape;257;p26"/>
          <p:cNvSpPr txBox="1"/>
          <p:nvPr>
            <p:ph idx="1" type="body"/>
          </p:nvPr>
        </p:nvSpPr>
        <p:spPr>
          <a:xfrm>
            <a:off x="1847691" y="3626825"/>
            <a:ext cx="2832900" cy="105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/>
              <a:t>World Girls Hockey Weekend -  2nd weekend in October </a:t>
            </a:r>
            <a:endParaRPr sz="11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100"/>
              <a:t>Girls hockey movie - pizza party - dance party - outings or activities</a:t>
            </a:r>
            <a:endParaRPr sz="11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258" name="Google Shape;258;p26"/>
          <p:cNvSpPr/>
          <p:nvPr/>
        </p:nvSpPr>
        <p:spPr>
          <a:xfrm>
            <a:off x="5090809" y="2181675"/>
            <a:ext cx="328800" cy="328800"/>
          </a:xfrm>
          <a:prstGeom prst="ellipse">
            <a:avLst/>
          </a:prstGeom>
          <a:solidFill>
            <a:srgbClr val="00BFA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800">
                <a:solidFill>
                  <a:srgbClr val="FFFFFF"/>
                </a:solidFill>
              </a:rPr>
              <a:t>3</a:t>
            </a:r>
            <a:endParaRPr b="1" sz="800">
              <a:solidFill>
                <a:srgbClr val="FFFFFF"/>
              </a:solidFill>
            </a:endParaRPr>
          </a:p>
        </p:txBody>
      </p:sp>
      <p:sp>
        <p:nvSpPr>
          <p:cNvPr id="259" name="Google Shape;259;p26"/>
          <p:cNvSpPr txBox="1"/>
          <p:nvPr>
            <p:ph idx="1" type="body"/>
          </p:nvPr>
        </p:nvSpPr>
        <p:spPr>
          <a:xfrm>
            <a:off x="5536112" y="2073775"/>
            <a:ext cx="2832900" cy="105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/>
              <a:t>Social Media - get the word out that you have Girls teams.  Tag brands - use hashtags</a:t>
            </a:r>
            <a:endParaRPr sz="11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1100"/>
              <a:t>Internal “media”  - Make sure your rink is using representational signage</a:t>
            </a:r>
            <a:endParaRPr sz="1100"/>
          </a:p>
        </p:txBody>
      </p:sp>
      <p:sp>
        <p:nvSpPr>
          <p:cNvPr id="260" name="Google Shape;260;p26"/>
          <p:cNvSpPr/>
          <p:nvPr/>
        </p:nvSpPr>
        <p:spPr>
          <a:xfrm>
            <a:off x="5090809" y="3404075"/>
            <a:ext cx="328800" cy="328800"/>
          </a:xfrm>
          <a:prstGeom prst="ellipse">
            <a:avLst/>
          </a:prstGeom>
          <a:solidFill>
            <a:srgbClr val="00BFA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800">
                <a:solidFill>
                  <a:srgbClr val="FFFFFF"/>
                </a:solidFill>
              </a:rPr>
              <a:t>4</a:t>
            </a:r>
            <a:endParaRPr b="1" sz="800">
              <a:solidFill>
                <a:srgbClr val="FFFFFF"/>
              </a:solidFill>
            </a:endParaRPr>
          </a:p>
        </p:txBody>
      </p:sp>
      <p:sp>
        <p:nvSpPr>
          <p:cNvPr id="261" name="Google Shape;261;p26"/>
          <p:cNvSpPr txBox="1"/>
          <p:nvPr>
            <p:ph idx="1" type="body"/>
          </p:nvPr>
        </p:nvSpPr>
        <p:spPr>
          <a:xfrm>
            <a:off x="5536112" y="3307900"/>
            <a:ext cx="2832900" cy="105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100"/>
              <a:t>Invite players back to the game  - pull registration data from previous years and invite those players back to join girls hockey</a:t>
            </a:r>
            <a:endParaRPr sz="1100"/>
          </a:p>
        </p:txBody>
      </p:sp>
      <p:pic>
        <p:nvPicPr>
          <p:cNvPr id="262" name="Google Shape;26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4350" y="590900"/>
            <a:ext cx="1482875" cy="148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6"/>
          <p:cNvPicPr preferRelativeResize="0"/>
          <p:nvPr/>
        </p:nvPicPr>
        <p:blipFill rotWithShape="1">
          <a:blip r:embed="rId4">
            <a:alphaModFix/>
          </a:blip>
          <a:srcRect b="7876" l="9014" r="2175" t="25430"/>
          <a:stretch/>
        </p:blipFill>
        <p:spPr>
          <a:xfrm>
            <a:off x="6375316" y="590900"/>
            <a:ext cx="2640209" cy="148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