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3" r:id="rId6"/>
    <p:sldId id="267" r:id="rId7"/>
    <p:sldId id="279" r:id="rId8"/>
    <p:sldId id="270" r:id="rId9"/>
    <p:sldId id="280" r:id="rId10"/>
    <p:sldId id="260" r:id="rId11"/>
    <p:sldId id="276" r:id="rId12"/>
    <p:sldId id="288" r:id="rId13"/>
    <p:sldId id="269" r:id="rId14"/>
    <p:sldId id="283" r:id="rId15"/>
    <p:sldId id="278" r:id="rId16"/>
    <p:sldId id="257" r:id="rId17"/>
    <p:sldId id="281" r:id="rId18"/>
    <p:sldId id="282" r:id="rId19"/>
    <p:sldId id="277" r:id="rId20"/>
    <p:sldId id="275" r:id="rId21"/>
    <p:sldId id="28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A2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A1089-A4DF-426C-82B7-911214048D9F}" v="445" dt="2023-11-16T17:25:56.937"/>
    <p1510:client id="{92269225-9DF8-4071-AF41-13DB8803EFE3}" v="226" dt="2023-11-17T01:07:15.831"/>
    <p1510:client id="{C06CB20D-9F80-48D0-8CAB-C2E6A2898841}" v="343" dt="2023-11-15T18:55:01.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267" autoAdjust="0"/>
    <p:restoredTop sz="96256" autoAdjust="0"/>
  </p:normalViewPr>
  <p:slideViewPr>
    <p:cSldViewPr snapToGrid="0">
      <p:cViewPr varScale="1">
        <p:scale>
          <a:sx n="113" d="100"/>
          <a:sy n="113" d="100"/>
        </p:scale>
        <p:origin x="1443"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88D5CDE-A7C3-46F8-893D-B0841DED039A}"/>
              </a:ext>
            </a:extLst>
          </p:cNvPr>
          <p:cNvSpPr/>
          <p:nvPr userDrawn="1"/>
        </p:nvSpPr>
        <p:spPr>
          <a:xfrm>
            <a:off x="0" y="0"/>
            <a:ext cx="9144000" cy="6858000"/>
          </a:xfrm>
          <a:prstGeom prst="rect">
            <a:avLst/>
          </a:prstGeom>
          <a:solidFill>
            <a:srgbClr val="294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7D112C-6506-4B8F-8D52-B18944DDE033}"/>
              </a:ext>
            </a:extLst>
          </p:cNvPr>
          <p:cNvSpPr>
            <a:spLocks noGrp="1"/>
          </p:cNvSpPr>
          <p:nvPr>
            <p:ph type="ctrTitle"/>
          </p:nvPr>
        </p:nvSpPr>
        <p:spPr>
          <a:xfrm>
            <a:off x="1143000" y="2245483"/>
            <a:ext cx="6858000" cy="1843209"/>
          </a:xfrm>
        </p:spPr>
        <p:txBody>
          <a:bodyPr anchor="b"/>
          <a:lstStyle>
            <a:lvl1pPr algn="ctr">
              <a:defRPr sz="4500" b="0"/>
            </a:lvl1pPr>
          </a:lstStyle>
          <a:p>
            <a:r>
              <a:rPr lang="en-US"/>
              <a:t>Click to edit Master title style</a:t>
            </a:r>
          </a:p>
        </p:txBody>
      </p:sp>
      <p:sp>
        <p:nvSpPr>
          <p:cNvPr id="3" name="Subtitle 2">
            <a:extLst>
              <a:ext uri="{FF2B5EF4-FFF2-40B4-BE49-F238E27FC236}">
                <a16:creationId xmlns:a16="http://schemas.microsoft.com/office/drawing/2014/main" id="{B95CD193-86A9-4779-AE6E-4176D2129E0B}"/>
              </a:ext>
            </a:extLst>
          </p:cNvPr>
          <p:cNvSpPr>
            <a:spLocks noGrp="1"/>
          </p:cNvSpPr>
          <p:nvPr>
            <p:ph type="subTitle" idx="1"/>
          </p:nvPr>
        </p:nvSpPr>
        <p:spPr>
          <a:xfrm>
            <a:off x="1143000" y="4180768"/>
            <a:ext cx="6858000" cy="831066"/>
          </a:xfrm>
        </p:spPr>
        <p:txBody>
          <a:bodyPr>
            <a:norm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4" name="Picture 23">
            <a:extLst>
              <a:ext uri="{FF2B5EF4-FFF2-40B4-BE49-F238E27FC236}">
                <a16:creationId xmlns:a16="http://schemas.microsoft.com/office/drawing/2014/main" id="{0552D315-2A6D-44BB-B082-848326C480A9}"/>
              </a:ext>
            </a:extLst>
          </p:cNvPr>
          <p:cNvPicPr>
            <a:picLocks noChangeAspect="1"/>
          </p:cNvPicPr>
          <p:nvPr userDrawn="1"/>
        </p:nvPicPr>
        <p:blipFill>
          <a:blip r:embed="rId2"/>
          <a:stretch>
            <a:fillRect/>
          </a:stretch>
        </p:blipFill>
        <p:spPr>
          <a:xfrm>
            <a:off x="3584548" y="858062"/>
            <a:ext cx="1974903" cy="800636"/>
          </a:xfrm>
          <a:prstGeom prst="rect">
            <a:avLst/>
          </a:prstGeom>
        </p:spPr>
      </p:pic>
    </p:spTree>
    <p:extLst>
      <p:ext uri="{BB962C8B-B14F-4D97-AF65-F5344CB8AC3E}">
        <p14:creationId xmlns:p14="http://schemas.microsoft.com/office/powerpoint/2010/main" val="222082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4CC2-CA36-45EC-B11D-78EAC5180C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74C465-3BC5-4AB4-9DAB-A3F025BC73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5E0EC-8865-40D4-9057-18E04D343B9E}"/>
              </a:ext>
            </a:extLst>
          </p:cNvPr>
          <p:cNvSpPr>
            <a:spLocks noGrp="1"/>
          </p:cNvSpPr>
          <p:nvPr>
            <p:ph type="dt" sz="half" idx="10"/>
          </p:nvPr>
        </p:nvSpPr>
        <p:spPr>
          <a:xfrm>
            <a:off x="628650" y="6356351"/>
            <a:ext cx="2057400" cy="365125"/>
          </a:xfrm>
          <a:prstGeom prst="rect">
            <a:avLst/>
          </a:prstGeom>
        </p:spPr>
        <p:txBody>
          <a:bodyPr/>
          <a:lstStyle/>
          <a:p>
            <a:fld id="{D6630D41-9137-4DCD-9BE3-760BAD2E253F}" type="datetimeFigureOut">
              <a:rPr lang="en-US" smtClean="0"/>
              <a:pPr/>
              <a:t>11/16/2023</a:t>
            </a:fld>
            <a:endParaRPr lang="en-US"/>
          </a:p>
        </p:txBody>
      </p:sp>
      <p:sp>
        <p:nvSpPr>
          <p:cNvPr id="5" name="Footer Placeholder 4">
            <a:extLst>
              <a:ext uri="{FF2B5EF4-FFF2-40B4-BE49-F238E27FC236}">
                <a16:creationId xmlns:a16="http://schemas.microsoft.com/office/drawing/2014/main" id="{AEF0E71A-0412-44E5-B77D-4F4E8622B0F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1B8A40-4F0C-4877-B24A-C5E50BB29197}"/>
              </a:ext>
            </a:extLst>
          </p:cNvPr>
          <p:cNvSpPr>
            <a:spLocks noGrp="1"/>
          </p:cNvSpPr>
          <p:nvPr>
            <p:ph type="sldNum" sz="quarter" idx="12"/>
          </p:nvPr>
        </p:nvSpPr>
        <p:spPr>
          <a:xfrm>
            <a:off x="6457950" y="6356351"/>
            <a:ext cx="2057400" cy="365125"/>
          </a:xfrm>
          <a:prstGeom prst="rect">
            <a:avLst/>
          </a:prstGeom>
        </p:spPr>
        <p:txBody>
          <a:bodyPr/>
          <a:lstStyle/>
          <a:p>
            <a:fld id="{9E32DD97-0E76-4538-AE83-43B2A47117DF}" type="slidenum">
              <a:rPr lang="en-US" smtClean="0"/>
              <a:pPr/>
              <a:t>‹#›</a:t>
            </a:fld>
            <a:endParaRPr lang="en-US"/>
          </a:p>
        </p:txBody>
      </p:sp>
    </p:spTree>
    <p:extLst>
      <p:ext uri="{BB962C8B-B14F-4D97-AF65-F5344CB8AC3E}">
        <p14:creationId xmlns:p14="http://schemas.microsoft.com/office/powerpoint/2010/main" val="422583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6C3DAD-3E28-4FE2-82FE-44ADE4A8856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60C018-09F0-4D0A-B146-E61B2CED0E0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FD9C6-963E-427F-AA34-33CE06DEFC01}"/>
              </a:ext>
            </a:extLst>
          </p:cNvPr>
          <p:cNvSpPr>
            <a:spLocks noGrp="1"/>
          </p:cNvSpPr>
          <p:nvPr>
            <p:ph type="dt" sz="half" idx="10"/>
          </p:nvPr>
        </p:nvSpPr>
        <p:spPr>
          <a:xfrm>
            <a:off x="628650" y="6356351"/>
            <a:ext cx="2057400" cy="365125"/>
          </a:xfrm>
          <a:prstGeom prst="rect">
            <a:avLst/>
          </a:prstGeom>
        </p:spPr>
        <p:txBody>
          <a:bodyPr/>
          <a:lstStyle/>
          <a:p>
            <a:fld id="{D6630D41-9137-4DCD-9BE3-760BAD2E253F}" type="datetimeFigureOut">
              <a:rPr lang="en-US" smtClean="0"/>
              <a:pPr/>
              <a:t>11/16/2023</a:t>
            </a:fld>
            <a:endParaRPr lang="en-US"/>
          </a:p>
        </p:txBody>
      </p:sp>
      <p:sp>
        <p:nvSpPr>
          <p:cNvPr id="5" name="Footer Placeholder 4">
            <a:extLst>
              <a:ext uri="{FF2B5EF4-FFF2-40B4-BE49-F238E27FC236}">
                <a16:creationId xmlns:a16="http://schemas.microsoft.com/office/drawing/2014/main" id="{5006BA6F-F809-458A-A21F-DA06F99D6B8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59F236-A70D-4B27-AEB3-3D03D25C61B7}"/>
              </a:ext>
            </a:extLst>
          </p:cNvPr>
          <p:cNvSpPr>
            <a:spLocks noGrp="1"/>
          </p:cNvSpPr>
          <p:nvPr>
            <p:ph type="sldNum" sz="quarter" idx="12"/>
          </p:nvPr>
        </p:nvSpPr>
        <p:spPr>
          <a:xfrm>
            <a:off x="6457950" y="6356351"/>
            <a:ext cx="2057400" cy="365125"/>
          </a:xfrm>
          <a:prstGeom prst="rect">
            <a:avLst/>
          </a:prstGeom>
        </p:spPr>
        <p:txBody>
          <a:bodyPr/>
          <a:lstStyle/>
          <a:p>
            <a:fld id="{9E32DD97-0E76-4538-AE83-43B2A47117DF}" type="slidenum">
              <a:rPr lang="en-US" smtClean="0"/>
              <a:pPr/>
              <a:t>‹#›</a:t>
            </a:fld>
            <a:endParaRPr lang="en-US"/>
          </a:p>
        </p:txBody>
      </p:sp>
    </p:spTree>
    <p:extLst>
      <p:ext uri="{BB962C8B-B14F-4D97-AF65-F5344CB8AC3E}">
        <p14:creationId xmlns:p14="http://schemas.microsoft.com/office/powerpoint/2010/main" val="417170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2151-E298-40F1-9388-9FDAA73DF5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42ACA-52DC-4CB8-A58A-E51C16855E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597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BD23-CE64-4463-B92F-75E79EE5994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A5C33E3-3168-481B-A3FE-FF94C9D3D1C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BDF2AF-A695-4706-9B2A-4EBAB1827C7B}"/>
              </a:ext>
            </a:extLst>
          </p:cNvPr>
          <p:cNvSpPr>
            <a:spLocks noGrp="1"/>
          </p:cNvSpPr>
          <p:nvPr>
            <p:ph type="dt" sz="half" idx="10"/>
          </p:nvPr>
        </p:nvSpPr>
        <p:spPr>
          <a:xfrm>
            <a:off x="628650" y="6356351"/>
            <a:ext cx="2057400" cy="365125"/>
          </a:xfrm>
          <a:prstGeom prst="rect">
            <a:avLst/>
          </a:prstGeom>
        </p:spPr>
        <p:txBody>
          <a:bodyPr/>
          <a:lstStyle/>
          <a:p>
            <a:fld id="{D6630D41-9137-4DCD-9BE3-760BAD2E253F}" type="datetimeFigureOut">
              <a:rPr lang="en-US" smtClean="0"/>
              <a:pPr/>
              <a:t>11/16/2023</a:t>
            </a:fld>
            <a:endParaRPr lang="en-US"/>
          </a:p>
        </p:txBody>
      </p:sp>
      <p:sp>
        <p:nvSpPr>
          <p:cNvPr id="5" name="Footer Placeholder 4">
            <a:extLst>
              <a:ext uri="{FF2B5EF4-FFF2-40B4-BE49-F238E27FC236}">
                <a16:creationId xmlns:a16="http://schemas.microsoft.com/office/drawing/2014/main" id="{CCA41E68-8A79-46BE-9731-16B62B526EED}"/>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A75405-A345-4234-BEB8-32DB365CAC0A}"/>
              </a:ext>
            </a:extLst>
          </p:cNvPr>
          <p:cNvSpPr>
            <a:spLocks noGrp="1"/>
          </p:cNvSpPr>
          <p:nvPr>
            <p:ph type="sldNum" sz="quarter" idx="12"/>
          </p:nvPr>
        </p:nvSpPr>
        <p:spPr>
          <a:xfrm>
            <a:off x="6457950" y="6356351"/>
            <a:ext cx="2057400" cy="365125"/>
          </a:xfrm>
          <a:prstGeom prst="rect">
            <a:avLst/>
          </a:prstGeom>
        </p:spPr>
        <p:txBody>
          <a:bodyPr/>
          <a:lstStyle/>
          <a:p>
            <a:fld id="{9E32DD97-0E76-4538-AE83-43B2A47117DF}" type="slidenum">
              <a:rPr lang="en-US" smtClean="0"/>
              <a:pPr/>
              <a:t>‹#›</a:t>
            </a:fld>
            <a:endParaRPr lang="en-US"/>
          </a:p>
        </p:txBody>
      </p:sp>
    </p:spTree>
    <p:extLst>
      <p:ext uri="{BB962C8B-B14F-4D97-AF65-F5344CB8AC3E}">
        <p14:creationId xmlns:p14="http://schemas.microsoft.com/office/powerpoint/2010/main" val="195699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32F9-7A21-4739-BC06-0CD35EA40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53DAAC-0BBE-4814-BD4F-A7A87F6DCA3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60708C-804D-4F1D-98A5-E37269A28AF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C237F8-56CB-43C7-9971-58D663A1CB98}"/>
              </a:ext>
            </a:extLst>
          </p:cNvPr>
          <p:cNvSpPr>
            <a:spLocks noGrp="1"/>
          </p:cNvSpPr>
          <p:nvPr>
            <p:ph type="dt" sz="half" idx="10"/>
          </p:nvPr>
        </p:nvSpPr>
        <p:spPr>
          <a:xfrm>
            <a:off x="628650" y="6356351"/>
            <a:ext cx="2057400" cy="365125"/>
          </a:xfrm>
          <a:prstGeom prst="rect">
            <a:avLst/>
          </a:prstGeom>
        </p:spPr>
        <p:txBody>
          <a:bodyPr/>
          <a:lstStyle/>
          <a:p>
            <a:fld id="{D6630D41-9137-4DCD-9BE3-760BAD2E253F}" type="datetimeFigureOut">
              <a:rPr lang="en-US" smtClean="0"/>
              <a:pPr/>
              <a:t>11/16/2023</a:t>
            </a:fld>
            <a:endParaRPr lang="en-US"/>
          </a:p>
        </p:txBody>
      </p:sp>
      <p:sp>
        <p:nvSpPr>
          <p:cNvPr id="6" name="Footer Placeholder 5">
            <a:extLst>
              <a:ext uri="{FF2B5EF4-FFF2-40B4-BE49-F238E27FC236}">
                <a16:creationId xmlns:a16="http://schemas.microsoft.com/office/drawing/2014/main" id="{E4AD358B-A7CF-487C-A69C-58118F8AD71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A2EFFA-F2AF-4EA4-8596-CE65286ADAD6}"/>
              </a:ext>
            </a:extLst>
          </p:cNvPr>
          <p:cNvSpPr>
            <a:spLocks noGrp="1"/>
          </p:cNvSpPr>
          <p:nvPr>
            <p:ph type="sldNum" sz="quarter" idx="12"/>
          </p:nvPr>
        </p:nvSpPr>
        <p:spPr>
          <a:xfrm>
            <a:off x="6457950" y="6356351"/>
            <a:ext cx="2057400" cy="365125"/>
          </a:xfrm>
          <a:prstGeom prst="rect">
            <a:avLst/>
          </a:prstGeom>
        </p:spPr>
        <p:txBody>
          <a:bodyPr/>
          <a:lstStyle/>
          <a:p>
            <a:fld id="{9E32DD97-0E76-4538-AE83-43B2A47117DF}" type="slidenum">
              <a:rPr lang="en-US" smtClean="0"/>
              <a:pPr/>
              <a:t>‹#›</a:t>
            </a:fld>
            <a:endParaRPr lang="en-US"/>
          </a:p>
        </p:txBody>
      </p:sp>
    </p:spTree>
    <p:extLst>
      <p:ext uri="{BB962C8B-B14F-4D97-AF65-F5344CB8AC3E}">
        <p14:creationId xmlns:p14="http://schemas.microsoft.com/office/powerpoint/2010/main" val="47730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8A04-E3E2-420E-8FA3-505975F159E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FD9FF6-4997-4CBA-B247-694334AC62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2332B1C-88F7-4D9A-92BA-9D59ADC8222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077752-686A-478D-A298-CB7B95D3FF5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DCC856D-C449-438B-9D64-40AA5853D2C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D79616-3BD5-494C-A359-2448A29F352F}"/>
              </a:ext>
            </a:extLst>
          </p:cNvPr>
          <p:cNvSpPr>
            <a:spLocks noGrp="1"/>
          </p:cNvSpPr>
          <p:nvPr>
            <p:ph type="dt" sz="half" idx="10"/>
          </p:nvPr>
        </p:nvSpPr>
        <p:spPr>
          <a:xfrm>
            <a:off x="628650" y="6356351"/>
            <a:ext cx="2057400" cy="365125"/>
          </a:xfrm>
          <a:prstGeom prst="rect">
            <a:avLst/>
          </a:prstGeom>
        </p:spPr>
        <p:txBody>
          <a:bodyPr/>
          <a:lstStyle/>
          <a:p>
            <a:fld id="{D6630D41-9137-4DCD-9BE3-760BAD2E253F}" type="datetimeFigureOut">
              <a:rPr lang="en-US" smtClean="0"/>
              <a:pPr/>
              <a:t>11/16/2023</a:t>
            </a:fld>
            <a:endParaRPr lang="en-US"/>
          </a:p>
        </p:txBody>
      </p:sp>
      <p:sp>
        <p:nvSpPr>
          <p:cNvPr id="8" name="Footer Placeholder 7">
            <a:extLst>
              <a:ext uri="{FF2B5EF4-FFF2-40B4-BE49-F238E27FC236}">
                <a16:creationId xmlns:a16="http://schemas.microsoft.com/office/drawing/2014/main" id="{496C5108-417F-46C9-9298-5FA69066B13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243F19F-FEAB-445B-BF6C-69CADC4E85F5}"/>
              </a:ext>
            </a:extLst>
          </p:cNvPr>
          <p:cNvSpPr>
            <a:spLocks noGrp="1"/>
          </p:cNvSpPr>
          <p:nvPr>
            <p:ph type="sldNum" sz="quarter" idx="12"/>
          </p:nvPr>
        </p:nvSpPr>
        <p:spPr>
          <a:xfrm>
            <a:off x="6457950" y="6356351"/>
            <a:ext cx="2057400" cy="365125"/>
          </a:xfrm>
          <a:prstGeom prst="rect">
            <a:avLst/>
          </a:prstGeom>
        </p:spPr>
        <p:txBody>
          <a:bodyPr/>
          <a:lstStyle/>
          <a:p>
            <a:fld id="{9E32DD97-0E76-4538-AE83-43B2A47117DF}" type="slidenum">
              <a:rPr lang="en-US" smtClean="0"/>
              <a:pPr/>
              <a:t>‹#›</a:t>
            </a:fld>
            <a:endParaRPr lang="en-US"/>
          </a:p>
        </p:txBody>
      </p:sp>
    </p:spTree>
    <p:extLst>
      <p:ext uri="{BB962C8B-B14F-4D97-AF65-F5344CB8AC3E}">
        <p14:creationId xmlns:p14="http://schemas.microsoft.com/office/powerpoint/2010/main" val="80649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A85D-1B9D-4C38-A79B-B015FDDA9A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37C7B2-C026-47ED-B10A-2F99647E98AC}"/>
              </a:ext>
            </a:extLst>
          </p:cNvPr>
          <p:cNvSpPr>
            <a:spLocks noGrp="1"/>
          </p:cNvSpPr>
          <p:nvPr>
            <p:ph type="dt" sz="half" idx="10"/>
          </p:nvPr>
        </p:nvSpPr>
        <p:spPr>
          <a:xfrm>
            <a:off x="628650" y="6356351"/>
            <a:ext cx="2057400" cy="365125"/>
          </a:xfrm>
          <a:prstGeom prst="rect">
            <a:avLst/>
          </a:prstGeom>
        </p:spPr>
        <p:txBody>
          <a:bodyPr/>
          <a:lstStyle/>
          <a:p>
            <a:fld id="{D6630D41-9137-4DCD-9BE3-760BAD2E253F}" type="datetimeFigureOut">
              <a:rPr lang="en-US" smtClean="0"/>
              <a:pPr/>
              <a:t>11/16/2023</a:t>
            </a:fld>
            <a:endParaRPr lang="en-US"/>
          </a:p>
        </p:txBody>
      </p:sp>
      <p:sp>
        <p:nvSpPr>
          <p:cNvPr id="4" name="Footer Placeholder 3">
            <a:extLst>
              <a:ext uri="{FF2B5EF4-FFF2-40B4-BE49-F238E27FC236}">
                <a16:creationId xmlns:a16="http://schemas.microsoft.com/office/drawing/2014/main" id="{2D53F404-F4A1-4BE0-9695-EEC6F4D92627}"/>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06EDB5F-FB5E-47DE-9068-653CE048D1C0}"/>
              </a:ext>
            </a:extLst>
          </p:cNvPr>
          <p:cNvSpPr>
            <a:spLocks noGrp="1"/>
          </p:cNvSpPr>
          <p:nvPr>
            <p:ph type="sldNum" sz="quarter" idx="12"/>
          </p:nvPr>
        </p:nvSpPr>
        <p:spPr>
          <a:xfrm>
            <a:off x="6457950" y="6356351"/>
            <a:ext cx="2057400" cy="365125"/>
          </a:xfrm>
          <a:prstGeom prst="rect">
            <a:avLst/>
          </a:prstGeom>
        </p:spPr>
        <p:txBody>
          <a:bodyPr/>
          <a:lstStyle/>
          <a:p>
            <a:fld id="{9E32DD97-0E76-4538-AE83-43B2A47117DF}" type="slidenum">
              <a:rPr lang="en-US" smtClean="0"/>
              <a:pPr/>
              <a:t>‹#›</a:t>
            </a:fld>
            <a:endParaRPr lang="en-US"/>
          </a:p>
        </p:txBody>
      </p:sp>
    </p:spTree>
    <p:extLst>
      <p:ext uri="{BB962C8B-B14F-4D97-AF65-F5344CB8AC3E}">
        <p14:creationId xmlns:p14="http://schemas.microsoft.com/office/powerpoint/2010/main" val="401003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8F5F46-F84C-4D3D-BE97-823FE0BE2B4C}"/>
              </a:ext>
            </a:extLst>
          </p:cNvPr>
          <p:cNvSpPr>
            <a:spLocks noGrp="1"/>
          </p:cNvSpPr>
          <p:nvPr>
            <p:ph type="dt" sz="half" idx="10"/>
          </p:nvPr>
        </p:nvSpPr>
        <p:spPr>
          <a:xfrm>
            <a:off x="628650" y="6356351"/>
            <a:ext cx="2057400" cy="365125"/>
          </a:xfrm>
          <a:prstGeom prst="rect">
            <a:avLst/>
          </a:prstGeom>
        </p:spPr>
        <p:txBody>
          <a:bodyPr/>
          <a:lstStyle/>
          <a:p>
            <a:fld id="{D6630D41-9137-4DCD-9BE3-760BAD2E253F}" type="datetimeFigureOut">
              <a:rPr lang="en-US" smtClean="0"/>
              <a:pPr/>
              <a:t>11/16/2023</a:t>
            </a:fld>
            <a:endParaRPr lang="en-US"/>
          </a:p>
        </p:txBody>
      </p:sp>
      <p:sp>
        <p:nvSpPr>
          <p:cNvPr id="3" name="Footer Placeholder 2">
            <a:extLst>
              <a:ext uri="{FF2B5EF4-FFF2-40B4-BE49-F238E27FC236}">
                <a16:creationId xmlns:a16="http://schemas.microsoft.com/office/drawing/2014/main" id="{D9B9AE1D-75E5-4B90-B778-C7F34204D78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89B462F-B2D3-47FF-833F-2358BFA3EBE6}"/>
              </a:ext>
            </a:extLst>
          </p:cNvPr>
          <p:cNvSpPr>
            <a:spLocks noGrp="1"/>
          </p:cNvSpPr>
          <p:nvPr>
            <p:ph type="sldNum" sz="quarter" idx="12"/>
          </p:nvPr>
        </p:nvSpPr>
        <p:spPr>
          <a:xfrm>
            <a:off x="6457950" y="6356351"/>
            <a:ext cx="2057400" cy="365125"/>
          </a:xfrm>
          <a:prstGeom prst="rect">
            <a:avLst/>
          </a:prstGeom>
        </p:spPr>
        <p:txBody>
          <a:bodyPr/>
          <a:lstStyle/>
          <a:p>
            <a:fld id="{9E32DD97-0E76-4538-AE83-43B2A47117DF}" type="slidenum">
              <a:rPr lang="en-US" smtClean="0"/>
              <a:pPr/>
              <a:t>‹#›</a:t>
            </a:fld>
            <a:endParaRPr lang="en-US"/>
          </a:p>
        </p:txBody>
      </p:sp>
    </p:spTree>
    <p:extLst>
      <p:ext uri="{BB962C8B-B14F-4D97-AF65-F5344CB8AC3E}">
        <p14:creationId xmlns:p14="http://schemas.microsoft.com/office/powerpoint/2010/main" val="349320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0279-2A17-42C5-8FD2-EC0FA73965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4D4D208-9345-460F-B41F-A6A48063B14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D66B8-349F-485A-8977-3E8A252846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F2A022C-3E52-4213-BB8E-42FC5406225C}"/>
              </a:ext>
            </a:extLst>
          </p:cNvPr>
          <p:cNvSpPr>
            <a:spLocks noGrp="1"/>
          </p:cNvSpPr>
          <p:nvPr>
            <p:ph type="dt" sz="half" idx="10"/>
          </p:nvPr>
        </p:nvSpPr>
        <p:spPr>
          <a:xfrm>
            <a:off x="628650" y="6356351"/>
            <a:ext cx="2057400" cy="365125"/>
          </a:xfrm>
          <a:prstGeom prst="rect">
            <a:avLst/>
          </a:prstGeom>
        </p:spPr>
        <p:txBody>
          <a:bodyPr/>
          <a:lstStyle/>
          <a:p>
            <a:fld id="{D6630D41-9137-4DCD-9BE3-760BAD2E253F}" type="datetimeFigureOut">
              <a:rPr lang="en-US" smtClean="0"/>
              <a:pPr/>
              <a:t>11/16/2023</a:t>
            </a:fld>
            <a:endParaRPr lang="en-US"/>
          </a:p>
        </p:txBody>
      </p:sp>
      <p:sp>
        <p:nvSpPr>
          <p:cNvPr id="6" name="Footer Placeholder 5">
            <a:extLst>
              <a:ext uri="{FF2B5EF4-FFF2-40B4-BE49-F238E27FC236}">
                <a16:creationId xmlns:a16="http://schemas.microsoft.com/office/drawing/2014/main" id="{CAFBDE0E-69CC-4DAB-95EF-723F7FE2FC3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82A468-5299-48C7-8169-F694B80DDCD0}"/>
              </a:ext>
            </a:extLst>
          </p:cNvPr>
          <p:cNvSpPr>
            <a:spLocks noGrp="1"/>
          </p:cNvSpPr>
          <p:nvPr>
            <p:ph type="sldNum" sz="quarter" idx="12"/>
          </p:nvPr>
        </p:nvSpPr>
        <p:spPr>
          <a:xfrm>
            <a:off x="6457950" y="6356351"/>
            <a:ext cx="2057400" cy="365125"/>
          </a:xfrm>
          <a:prstGeom prst="rect">
            <a:avLst/>
          </a:prstGeom>
        </p:spPr>
        <p:txBody>
          <a:bodyPr/>
          <a:lstStyle/>
          <a:p>
            <a:fld id="{9E32DD97-0E76-4538-AE83-43B2A47117DF}" type="slidenum">
              <a:rPr lang="en-US" smtClean="0"/>
              <a:pPr/>
              <a:t>‹#›</a:t>
            </a:fld>
            <a:endParaRPr lang="en-US"/>
          </a:p>
        </p:txBody>
      </p:sp>
    </p:spTree>
    <p:extLst>
      <p:ext uri="{BB962C8B-B14F-4D97-AF65-F5344CB8AC3E}">
        <p14:creationId xmlns:p14="http://schemas.microsoft.com/office/powerpoint/2010/main" val="191756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707E-B40B-42F3-B259-EF2F69824CB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5EEC975-7CCF-44FF-8CBB-3B5D467196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9AFBDF-04DD-46AA-A20A-088A29AA29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E1A6DBF-32FB-4CA0-BB39-17A88FDB7B6C}"/>
              </a:ext>
            </a:extLst>
          </p:cNvPr>
          <p:cNvSpPr>
            <a:spLocks noGrp="1"/>
          </p:cNvSpPr>
          <p:nvPr>
            <p:ph type="dt" sz="half" idx="10"/>
          </p:nvPr>
        </p:nvSpPr>
        <p:spPr>
          <a:xfrm>
            <a:off x="628650" y="6356351"/>
            <a:ext cx="2057400" cy="365125"/>
          </a:xfrm>
          <a:prstGeom prst="rect">
            <a:avLst/>
          </a:prstGeom>
        </p:spPr>
        <p:txBody>
          <a:bodyPr/>
          <a:lstStyle/>
          <a:p>
            <a:fld id="{D6630D41-9137-4DCD-9BE3-760BAD2E253F}" type="datetimeFigureOut">
              <a:rPr lang="en-US" smtClean="0"/>
              <a:pPr/>
              <a:t>11/16/2023</a:t>
            </a:fld>
            <a:endParaRPr lang="en-US"/>
          </a:p>
        </p:txBody>
      </p:sp>
      <p:sp>
        <p:nvSpPr>
          <p:cNvPr id="6" name="Footer Placeholder 5">
            <a:extLst>
              <a:ext uri="{FF2B5EF4-FFF2-40B4-BE49-F238E27FC236}">
                <a16:creationId xmlns:a16="http://schemas.microsoft.com/office/drawing/2014/main" id="{986560A7-DF83-423B-9C06-B29B174766A7}"/>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BD87C3B-847B-47EF-ADBB-899C1D2B026B}"/>
              </a:ext>
            </a:extLst>
          </p:cNvPr>
          <p:cNvSpPr>
            <a:spLocks noGrp="1"/>
          </p:cNvSpPr>
          <p:nvPr>
            <p:ph type="sldNum" sz="quarter" idx="12"/>
          </p:nvPr>
        </p:nvSpPr>
        <p:spPr>
          <a:xfrm>
            <a:off x="6457950" y="6356351"/>
            <a:ext cx="2057400" cy="365125"/>
          </a:xfrm>
          <a:prstGeom prst="rect">
            <a:avLst/>
          </a:prstGeom>
        </p:spPr>
        <p:txBody>
          <a:bodyPr/>
          <a:lstStyle/>
          <a:p>
            <a:fld id="{9E32DD97-0E76-4538-AE83-43B2A47117DF}" type="slidenum">
              <a:rPr lang="en-US" smtClean="0"/>
              <a:pPr/>
              <a:t>‹#›</a:t>
            </a:fld>
            <a:endParaRPr lang="en-US"/>
          </a:p>
        </p:txBody>
      </p:sp>
    </p:spTree>
    <p:extLst>
      <p:ext uri="{BB962C8B-B14F-4D97-AF65-F5344CB8AC3E}">
        <p14:creationId xmlns:p14="http://schemas.microsoft.com/office/powerpoint/2010/main" val="213685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C1115C-87EB-468C-855D-DAEA8DAD1F94}"/>
              </a:ext>
            </a:extLst>
          </p:cNvPr>
          <p:cNvSpPr>
            <a:spLocks noGrp="1"/>
          </p:cNvSpPr>
          <p:nvPr>
            <p:ph type="body" idx="1"/>
          </p:nvPr>
        </p:nvSpPr>
        <p:spPr>
          <a:xfrm>
            <a:off x="553415" y="1203766"/>
            <a:ext cx="7886700" cy="313282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ECFC2EDD-0D36-4762-8767-0A4510D09996}"/>
              </a:ext>
            </a:extLst>
          </p:cNvPr>
          <p:cNvSpPr/>
          <p:nvPr userDrawn="1"/>
        </p:nvSpPr>
        <p:spPr>
          <a:xfrm>
            <a:off x="0" y="0"/>
            <a:ext cx="9144000" cy="952570"/>
          </a:xfrm>
          <a:prstGeom prst="rect">
            <a:avLst/>
          </a:prstGeom>
          <a:solidFill>
            <a:srgbClr val="294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F756FD-48C2-44E9-9273-0A4FE8CE02FA}"/>
              </a:ext>
            </a:extLst>
          </p:cNvPr>
          <p:cNvSpPr>
            <a:spLocks noGrp="1"/>
          </p:cNvSpPr>
          <p:nvPr>
            <p:ph type="title"/>
          </p:nvPr>
        </p:nvSpPr>
        <p:spPr>
          <a:xfrm>
            <a:off x="553415" y="358815"/>
            <a:ext cx="7886700" cy="593755"/>
          </a:xfrm>
          <a:prstGeom prst="rect">
            <a:avLst/>
          </a:prstGeom>
        </p:spPr>
        <p:txBody>
          <a:bodyPr vert="horz" lIns="91440" tIns="45720" rIns="91440" bIns="45720" rtlCol="0" anchor="ctr">
            <a:normAutofit/>
          </a:bodyPr>
          <a:lstStyle/>
          <a:p>
            <a:r>
              <a:rPr lang="en-US"/>
              <a:t>Click to edit Master title style</a:t>
            </a:r>
          </a:p>
        </p:txBody>
      </p:sp>
      <p:pic>
        <p:nvPicPr>
          <p:cNvPr id="12" name="Picture 11">
            <a:extLst>
              <a:ext uri="{FF2B5EF4-FFF2-40B4-BE49-F238E27FC236}">
                <a16:creationId xmlns:a16="http://schemas.microsoft.com/office/drawing/2014/main" id="{CF7286E2-7DB9-4F7E-91E3-49F1BC0EB946}"/>
              </a:ext>
            </a:extLst>
          </p:cNvPr>
          <p:cNvPicPr>
            <a:picLocks noChangeAspect="1"/>
          </p:cNvPicPr>
          <p:nvPr userDrawn="1"/>
        </p:nvPicPr>
        <p:blipFill>
          <a:blip r:embed="rId13"/>
          <a:stretch>
            <a:fillRect/>
          </a:stretch>
        </p:blipFill>
        <p:spPr>
          <a:xfrm>
            <a:off x="7797997" y="298284"/>
            <a:ext cx="1048664" cy="425134"/>
          </a:xfrm>
          <a:prstGeom prst="rect">
            <a:avLst/>
          </a:prstGeom>
        </p:spPr>
      </p:pic>
    </p:spTree>
    <p:extLst>
      <p:ext uri="{BB962C8B-B14F-4D97-AF65-F5344CB8AC3E}">
        <p14:creationId xmlns:p14="http://schemas.microsoft.com/office/powerpoint/2010/main" val="3665514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400" kern="1200" spc="-60" baseline="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edmondboysbasketball.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dpaddleford@hotmail.com" TargetMode="External"/><Relationship Id="rId3" Type="http://schemas.openxmlformats.org/officeDocument/2006/relationships/hyperlink" Target="mailto:kunzjodi@hotmail.com" TargetMode="External"/><Relationship Id="rId7" Type="http://schemas.openxmlformats.org/officeDocument/2006/relationships/hyperlink" Target="mailto:benperry@microsoft.com" TargetMode="External"/><Relationship Id="rId2" Type="http://schemas.openxmlformats.org/officeDocument/2006/relationships/hyperlink" Target="mailto:penjar55@msn.com" TargetMode="External"/><Relationship Id="rId1" Type="http://schemas.openxmlformats.org/officeDocument/2006/relationships/slideLayout" Target="../slideLayouts/slideLayout2.xml"/><Relationship Id="rId6" Type="http://schemas.openxmlformats.org/officeDocument/2006/relationships/hyperlink" Target="mailto:aaddja@gmail.com" TargetMode="External"/><Relationship Id="rId5" Type="http://schemas.openxmlformats.org/officeDocument/2006/relationships/hyperlink" Target="mailto:jpaddle@hotmail.com" TargetMode="External"/><Relationship Id="rId4" Type="http://schemas.openxmlformats.org/officeDocument/2006/relationships/hyperlink" Target="mailto:pjseattle@hotmail.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na01.safelinks.protection.outlook.com/?url=https%3A%2F%2Fwww.escapewaivers.com%2Fkj6IGTVUpU&amp;data=05%7C01%7C%7Cbfedff48f753439481ae08dbe3fd0caa%7C84df9e7fe9f640afb435aaaaaaaaaaaa%7C1%7C0%7C638354448222805593%7CUnknown%7CTWFpbGZsb3d8eyJWIjoiMC4wLjAwMDAiLCJQIjoiV2luMzIiLCJBTiI6Ik1haWwiLCJXVCI6Mn0%3D%7C3000%7C%7C%7C&amp;sdata=UlHcboCk5HaoUWZS8BUid4zrISpCGZlx2mJQ3nHkhB0%3D&amp;reserved=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am12.safelinks.protection.outlook.com/?url=http%3A%2F%2Fkocreators.com%2Frhshoops&amp;data=05%7C01%7C%7C4ef38245a52b4fdcb55b08dac447fc78%7C84df9e7fe9f640afb435aaaaaaaaaaaa%7C1%7C0%7C638038110698223020%7CUnknown%7CTWFpbGZsb3d8eyJWIjoiMC4wLjAwMDAiLCJQIjoiV2luMzIiLCJBTiI6Ik1haWwiLCJXVCI6Mn0%3D%7C3000%7C%7C%7C&amp;sdata=dppW8npx%2FUGOwhCXqEq4zhprm6bK6iCn5yRYw8EFRK4%3D&amp;reserved=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ing.com/ck/a?!&amp;&amp;p=cbcf23787b67cbbfJmltdHM9MTY5OTgzMzYwMCZpZ3VpZD0wMGRkOGFjMy00YzA1LTZiNWQtM2E5ZC05YWE3NGRiNjZhYmImaW5zaWQ9NTIzMw&amp;ptn=3&amp;ver=2&amp;hsh=3&amp;fclid=00dd8ac3-4c05-6b5d-3a9d-9aa74db66abb&amp;psq=aed+video+training&amp;u=a1aHR0cHM6Ly93d3cueW91dHViZS5jb20vd2F0Y2g_dj1CQVdHak5Bal92QQ&amp;ntb=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Redmond HS Boys Basketball</a:t>
            </a:r>
            <a:br>
              <a:rPr lang="en-US"/>
            </a:br>
            <a:r>
              <a:rPr lang="en-US"/>
              <a:t>Parent Meeting</a:t>
            </a:r>
          </a:p>
        </p:txBody>
      </p:sp>
      <p:sp>
        <p:nvSpPr>
          <p:cNvPr id="3" name="Subtitle 2"/>
          <p:cNvSpPr>
            <a:spLocks noGrp="1"/>
          </p:cNvSpPr>
          <p:nvPr>
            <p:ph type="subTitle" idx="1"/>
          </p:nvPr>
        </p:nvSpPr>
        <p:spPr>
          <a:xfrm>
            <a:off x="1143000" y="4088692"/>
            <a:ext cx="6858000" cy="1504773"/>
          </a:xfrm>
        </p:spPr>
        <p:txBody>
          <a:bodyPr vert="horz" lIns="91440" tIns="45720" rIns="91440" bIns="45720" rtlCol="0" anchor="t">
            <a:normAutofit/>
          </a:bodyPr>
          <a:lstStyle/>
          <a:p>
            <a:r>
              <a:rPr lang="en-US" sz="3600"/>
              <a:t>2023-2024</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PLAYER EXPECTATIONS</a:t>
            </a:r>
          </a:p>
        </p:txBody>
      </p:sp>
      <p:sp>
        <p:nvSpPr>
          <p:cNvPr id="3" name="Content Placeholder 2"/>
          <p:cNvSpPr>
            <a:spLocks noGrp="1"/>
          </p:cNvSpPr>
          <p:nvPr>
            <p:ph idx="1"/>
          </p:nvPr>
        </p:nvSpPr>
        <p:spPr>
          <a:xfrm>
            <a:off x="554038" y="1203325"/>
            <a:ext cx="7886700" cy="4255614"/>
          </a:xfrm>
        </p:spPr>
        <p:txBody>
          <a:bodyPr vert="horz" lIns="91440" tIns="45720" rIns="91440" bIns="45720" rtlCol="0" anchor="t">
            <a:normAutofit/>
          </a:bodyPr>
          <a:lstStyle/>
          <a:p>
            <a:r>
              <a:rPr lang="en-US" sz="2800"/>
              <a:t>Player Contract (Handout) </a:t>
            </a:r>
          </a:p>
          <a:p>
            <a:pPr>
              <a:spcBef>
                <a:spcPts val="700"/>
              </a:spcBef>
            </a:pPr>
            <a:endParaRPr lang="en-US" sz="2800"/>
          </a:p>
          <a:p>
            <a:pPr lvl="0"/>
            <a:r>
              <a:rPr lang="en-US" sz="2800"/>
              <a:t>Try to be your best at all times</a:t>
            </a:r>
          </a:p>
          <a:p>
            <a:pPr>
              <a:spcBef>
                <a:spcPts val="700"/>
              </a:spcBef>
            </a:pPr>
            <a:endParaRPr lang="en-US" sz="2800"/>
          </a:p>
          <a:p>
            <a:pPr lvl="0"/>
            <a:r>
              <a:rPr lang="en-US" sz="2800"/>
              <a:t>Expectations are high…</a:t>
            </a:r>
          </a:p>
          <a:p>
            <a:pPr lvl="0"/>
            <a:endParaRPr lang="en-US" sz="2800"/>
          </a:p>
          <a:p>
            <a:pPr lvl="0"/>
            <a:r>
              <a:rPr lang="en-US" sz="2800"/>
              <a:t>NOTE: One down and back for every minute missed for practice that is not excused or if late. What is excused? Winter Break? </a:t>
            </a:r>
          </a:p>
        </p:txBody>
      </p:sp>
    </p:spTree>
    <p:extLst>
      <p:ext uri="{BB962C8B-B14F-4D97-AF65-F5344CB8AC3E}">
        <p14:creationId xmlns:p14="http://schemas.microsoft.com/office/powerpoint/2010/main" val="333298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7B10-6769-4105-8D71-857B5B97903F}"/>
              </a:ext>
            </a:extLst>
          </p:cNvPr>
          <p:cNvSpPr>
            <a:spLocks noGrp="1"/>
          </p:cNvSpPr>
          <p:nvPr>
            <p:ph type="ctrTitle"/>
          </p:nvPr>
        </p:nvSpPr>
        <p:spPr>
          <a:xfrm>
            <a:off x="1350433" y="1513067"/>
            <a:ext cx="6858000" cy="717193"/>
          </a:xfrm>
        </p:spPr>
        <p:txBody>
          <a:bodyPr>
            <a:normAutofit/>
          </a:bodyPr>
          <a:lstStyle/>
          <a:p>
            <a:r>
              <a:rPr lang="en-US" sz="3600" u="sng"/>
              <a:t>2023-24 SCHEDULE </a:t>
            </a:r>
          </a:p>
        </p:txBody>
      </p:sp>
      <p:sp>
        <p:nvSpPr>
          <p:cNvPr id="4" name="TextBox 3">
            <a:extLst>
              <a:ext uri="{FF2B5EF4-FFF2-40B4-BE49-F238E27FC236}">
                <a16:creationId xmlns:a16="http://schemas.microsoft.com/office/drawing/2014/main" id="{FA0EE98E-4CAB-5A39-0F56-B9DA9B04B887}"/>
              </a:ext>
            </a:extLst>
          </p:cNvPr>
          <p:cNvSpPr txBox="1"/>
          <p:nvPr/>
        </p:nvSpPr>
        <p:spPr>
          <a:xfrm>
            <a:off x="190501" y="2428699"/>
            <a:ext cx="8758766" cy="4031873"/>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bg1"/>
                </a:solidFill>
              </a:rPr>
              <a:t>Links to </a:t>
            </a:r>
            <a:r>
              <a:rPr lang="en-US" sz="1600" err="1">
                <a:solidFill>
                  <a:schemeClr val="bg1"/>
                </a:solidFill>
              </a:rPr>
              <a:t>KingCo</a:t>
            </a:r>
            <a:r>
              <a:rPr lang="en-US" sz="1600">
                <a:solidFill>
                  <a:schemeClr val="bg1"/>
                </a:solidFill>
              </a:rPr>
              <a:t> game schedules are posted on </a:t>
            </a:r>
            <a:r>
              <a:rPr lang="en-US" sz="1600">
                <a:solidFill>
                  <a:schemeClr val="bg1"/>
                </a:solidFill>
                <a:hlinkClick r:id="rId2"/>
              </a:rPr>
              <a:t>www.redmondboysbasketball.com</a:t>
            </a:r>
            <a:endParaRPr lang="en-US" sz="1600">
              <a:solidFill>
                <a:schemeClr val="bg1"/>
              </a:solidFill>
            </a:endParaRPr>
          </a:p>
          <a:p>
            <a:pPr marL="285750" indent="-285750">
              <a:buFont typeface="Arial" panose="020B0604020202020204" pitchFamily="34" charset="0"/>
              <a:buChar char="•"/>
            </a:pPr>
            <a:endParaRPr lang="en-US" sz="1600">
              <a:solidFill>
                <a:schemeClr val="bg1"/>
              </a:solidFill>
            </a:endParaRPr>
          </a:p>
          <a:p>
            <a:pPr marL="285750" indent="-285750">
              <a:buFont typeface="Arial" panose="020B0604020202020204" pitchFamily="34" charset="0"/>
              <a:buChar char="•"/>
            </a:pPr>
            <a:r>
              <a:rPr lang="en-US" sz="1600">
                <a:solidFill>
                  <a:schemeClr val="bg1"/>
                </a:solidFill>
              </a:rPr>
              <a:t>Please try and be as flexible as possible as schedule can change due to gym issues, team cancellations, etc.  </a:t>
            </a:r>
          </a:p>
          <a:p>
            <a:endParaRPr lang="en-US" sz="1600">
              <a:solidFill>
                <a:schemeClr val="bg1"/>
              </a:solidFill>
            </a:endParaRPr>
          </a:p>
          <a:p>
            <a:pPr marL="285750" indent="-285750">
              <a:buFont typeface="Arial" panose="020B0604020202020204" pitchFamily="34" charset="0"/>
              <a:buChar char="•"/>
            </a:pPr>
            <a:r>
              <a:rPr lang="en-US" sz="1600">
                <a:solidFill>
                  <a:schemeClr val="bg1"/>
                </a:solidFill>
              </a:rPr>
              <a:t>We are a year-round program</a:t>
            </a:r>
          </a:p>
          <a:p>
            <a:pPr marL="742950" lvl="1" indent="-285750">
              <a:buFont typeface="Arial" panose="020B0604020202020204" pitchFamily="34" charset="0"/>
              <a:buChar char="•"/>
            </a:pPr>
            <a:r>
              <a:rPr lang="en-US" sz="1600">
                <a:solidFill>
                  <a:schemeClr val="bg1"/>
                </a:solidFill>
              </a:rPr>
              <a:t>High School Winter Season:  November – February</a:t>
            </a:r>
          </a:p>
          <a:p>
            <a:pPr marL="742950" lvl="1" indent="-285750">
              <a:buFont typeface="Arial" panose="020B0604020202020204" pitchFamily="34" charset="0"/>
              <a:buChar char="•"/>
            </a:pPr>
            <a:r>
              <a:rPr lang="en-US" sz="1600">
                <a:solidFill>
                  <a:schemeClr val="bg1"/>
                </a:solidFill>
              </a:rPr>
              <a:t>Spring League:  March - May</a:t>
            </a:r>
          </a:p>
          <a:p>
            <a:pPr marL="742950" lvl="1" indent="-285750">
              <a:buFont typeface="Arial" panose="020B0604020202020204" pitchFamily="34" charset="0"/>
              <a:buChar char="•"/>
            </a:pPr>
            <a:r>
              <a:rPr lang="en-US" sz="1600">
                <a:solidFill>
                  <a:schemeClr val="bg1"/>
                </a:solidFill>
              </a:rPr>
              <a:t>Fall League:  September - October</a:t>
            </a:r>
          </a:p>
          <a:p>
            <a:pPr marL="742950" lvl="1" indent="-285750">
              <a:buFont typeface="Arial" panose="020B0604020202020204" pitchFamily="34" charset="0"/>
              <a:buChar char="•"/>
            </a:pPr>
            <a:r>
              <a:rPr lang="en-US" sz="1600">
                <a:solidFill>
                  <a:schemeClr val="bg1"/>
                </a:solidFill>
              </a:rPr>
              <a:t>Team Summer Camp + Jr Mustang Camp:  June/July</a:t>
            </a:r>
          </a:p>
          <a:p>
            <a:pPr marL="285750" indent="-285750">
              <a:buFont typeface="Arial" panose="020B0604020202020204" pitchFamily="34" charset="0"/>
              <a:buChar char="•"/>
            </a:pPr>
            <a:endParaRPr lang="en-US" sz="1600">
              <a:solidFill>
                <a:schemeClr val="bg1"/>
              </a:solidFill>
            </a:endParaRPr>
          </a:p>
          <a:p>
            <a:pPr marL="285750" indent="-285750">
              <a:buFont typeface="Arial" panose="020B0604020202020204" pitchFamily="34" charset="0"/>
              <a:buChar char="•"/>
            </a:pPr>
            <a:r>
              <a:rPr lang="en-US" sz="1600">
                <a:solidFill>
                  <a:srgbClr val="FF0000"/>
                </a:solidFill>
              </a:rPr>
              <a:t>WE DO NOT HAVE WINTER BREAK! </a:t>
            </a:r>
          </a:p>
          <a:p>
            <a:pPr marL="742950" lvl="1" indent="-285750">
              <a:buFont typeface="Arial" panose="020B0604020202020204" pitchFamily="34" charset="0"/>
              <a:buChar char="•"/>
            </a:pPr>
            <a:r>
              <a:rPr lang="en-US" sz="1600">
                <a:solidFill>
                  <a:schemeClr val="bg1"/>
                </a:solidFill>
              </a:rPr>
              <a:t>JV and C-Team will have practices and be participating in local area tournaments December 27-30.  More details will be shared soon.</a:t>
            </a:r>
          </a:p>
          <a:p>
            <a:pPr marL="742950" lvl="1" indent="-285750">
              <a:buFont typeface="Arial" panose="020B0604020202020204" pitchFamily="34" charset="0"/>
              <a:buChar char="•"/>
            </a:pPr>
            <a:r>
              <a:rPr lang="en-US" sz="1600">
                <a:solidFill>
                  <a:schemeClr val="bg1"/>
                </a:solidFill>
              </a:rPr>
              <a:t>Varsity will also have practices and will be traveling to Los Angeles to play in tournament December 26-29.  More details will be shared with varsity parents via email early next week.</a:t>
            </a:r>
          </a:p>
        </p:txBody>
      </p:sp>
    </p:spTree>
    <p:extLst>
      <p:ext uri="{BB962C8B-B14F-4D97-AF65-F5344CB8AC3E}">
        <p14:creationId xmlns:p14="http://schemas.microsoft.com/office/powerpoint/2010/main" val="1841515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GAME TRANSPORTATION </a:t>
            </a:r>
          </a:p>
        </p:txBody>
      </p:sp>
      <p:sp>
        <p:nvSpPr>
          <p:cNvPr id="3" name="Content Placeholder 2"/>
          <p:cNvSpPr>
            <a:spLocks noGrp="1"/>
          </p:cNvSpPr>
          <p:nvPr>
            <p:ph idx="1"/>
          </p:nvPr>
        </p:nvSpPr>
        <p:spPr>
          <a:xfrm>
            <a:off x="554038" y="1545979"/>
            <a:ext cx="7886700" cy="4645271"/>
          </a:xfrm>
        </p:spPr>
        <p:txBody>
          <a:bodyPr vert="horz" lIns="91440" tIns="45720" rIns="91440" bIns="45720" rtlCol="0" anchor="t">
            <a:noAutofit/>
          </a:bodyPr>
          <a:lstStyle/>
          <a:p>
            <a:r>
              <a:rPr lang="en-US" dirty="0"/>
              <a:t>District will not provide transportation to most contests this season.</a:t>
            </a:r>
          </a:p>
          <a:p>
            <a:r>
              <a:rPr lang="en-US" dirty="0"/>
              <a:t>C Team a bus will be provided for the following games: Shorewood (Return Bus,) Mount Si , Issaquah, North Creek, </a:t>
            </a:r>
            <a:r>
              <a:rPr lang="en-US" err="1"/>
              <a:t>Inglemoor</a:t>
            </a:r>
            <a:r>
              <a:rPr lang="en-US" dirty="0"/>
              <a:t> </a:t>
            </a:r>
            <a:endParaRPr lang="en-US" dirty="0">
              <a:cs typeface="Calibri"/>
            </a:endParaRPr>
          </a:p>
          <a:p>
            <a:r>
              <a:rPr lang="en-US" dirty="0"/>
              <a:t>JV Team a bus will be provided for the following games: Shorewood (Return Bus,) Mount Si (Return Bus,) Issaquah, North Creek</a:t>
            </a:r>
            <a:endParaRPr lang="en-US" dirty="0">
              <a:cs typeface="Calibri"/>
            </a:endParaRPr>
          </a:p>
          <a:p>
            <a:r>
              <a:rPr lang="en-US" dirty="0"/>
              <a:t>Varsity a bus will be provided for the following games: </a:t>
            </a:r>
            <a:endParaRPr lang="en-US">
              <a:highlight>
                <a:srgbClr val="FFFF00"/>
              </a:highlight>
              <a:cs typeface="Calibri"/>
            </a:endParaRPr>
          </a:p>
          <a:p>
            <a:pPr marL="0" indent="0">
              <a:buNone/>
            </a:pPr>
            <a:r>
              <a:rPr lang="en-US" dirty="0">
                <a:solidFill>
                  <a:srgbClr val="000000"/>
                </a:solidFill>
                <a:cs typeface="Calibri"/>
              </a:rPr>
              <a:t>Shorewood (Return Bus,) Mount Si (Return Bus,) Issaquah </a:t>
            </a:r>
          </a:p>
        </p:txBody>
      </p:sp>
    </p:spTree>
    <p:extLst>
      <p:ext uri="{BB962C8B-B14F-4D97-AF65-F5344CB8AC3E}">
        <p14:creationId xmlns:p14="http://schemas.microsoft.com/office/powerpoint/2010/main" val="350765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RHS Boys Basketball BOOSTER CLUB</a:t>
            </a:r>
          </a:p>
        </p:txBody>
      </p:sp>
      <p:sp>
        <p:nvSpPr>
          <p:cNvPr id="4" name="Subtitle 3"/>
          <p:cNvSpPr>
            <a:spLocks noGrp="1"/>
          </p:cNvSpPr>
          <p:nvPr>
            <p:ph idx="1"/>
          </p:nvPr>
        </p:nvSpPr>
        <p:spPr>
          <a:xfrm>
            <a:off x="436033" y="1193501"/>
            <a:ext cx="8441267" cy="5305684"/>
          </a:xfrm>
        </p:spPr>
        <p:txBody>
          <a:bodyPr vert="horz" lIns="91440" tIns="45720" rIns="91440" bIns="45720" rtlCol="0" anchor="t">
            <a:normAutofit fontScale="92500" lnSpcReduction="10000"/>
          </a:bodyPr>
          <a:lstStyle/>
          <a:p>
            <a:pPr marL="0" indent="0">
              <a:buNone/>
            </a:pPr>
            <a:r>
              <a:rPr lang="en-US" sz="1800" b="1" dirty="0">
                <a:cs typeface="Calibri"/>
              </a:rPr>
              <a:t>Non-Profit Corporation</a:t>
            </a:r>
          </a:p>
          <a:p>
            <a:pPr>
              <a:spcBef>
                <a:spcPts val="700"/>
              </a:spcBef>
            </a:pPr>
            <a:r>
              <a:rPr lang="en-US" sz="1600" dirty="0"/>
              <a:t>501c3 Non-Profit Corporation, EIN #46-4039734</a:t>
            </a:r>
            <a:endParaRPr lang="en-US" sz="1600" dirty="0">
              <a:cs typeface="Calibri"/>
            </a:endParaRPr>
          </a:p>
          <a:p>
            <a:pPr>
              <a:spcBef>
                <a:spcPts val="700"/>
              </a:spcBef>
            </a:pPr>
            <a:r>
              <a:rPr lang="en-US" sz="1600" dirty="0"/>
              <a:t>SOS UBI #603-342-052</a:t>
            </a:r>
            <a:endParaRPr lang="en-US" sz="1600" dirty="0">
              <a:cs typeface="Calibri"/>
            </a:endParaRPr>
          </a:p>
          <a:p>
            <a:pPr marL="0" indent="0">
              <a:spcBef>
                <a:spcPts val="700"/>
              </a:spcBef>
              <a:buNone/>
            </a:pPr>
            <a:endParaRPr lang="en-US" sz="1600">
              <a:cs typeface="Calibri"/>
            </a:endParaRPr>
          </a:p>
          <a:p>
            <a:pPr marL="0" indent="0">
              <a:spcBef>
                <a:spcPts val="700"/>
              </a:spcBef>
              <a:buNone/>
            </a:pPr>
            <a:r>
              <a:rPr lang="en-US" sz="1800" b="1" dirty="0">
                <a:cs typeface="Calibri"/>
              </a:rPr>
              <a:t>Mission Statement</a:t>
            </a:r>
          </a:p>
          <a:p>
            <a:pPr marL="0" indent="0">
              <a:spcBef>
                <a:spcPts val="700"/>
              </a:spcBef>
              <a:buNone/>
            </a:pPr>
            <a:r>
              <a:rPr lang="en-US" sz="1600" dirty="0"/>
              <a:t>The RHS Boys Basketball Booster Club is a volunteer run, nonprofit organization with a mission to provide a positive and spirited environment that enhances the basketball experience for our student athletes, as well as coaches, parents and the Redmond community.  We help raise money to provide financial support to supplement boys basketball operational expenses such as off-season training, equipment, and team building events, all to maintain a strong, competitive basketball program.</a:t>
            </a:r>
            <a:endParaRPr lang="en-US" sz="1600" dirty="0">
              <a:cs typeface="Calibri"/>
            </a:endParaRPr>
          </a:p>
          <a:p>
            <a:pPr marL="0" indent="0">
              <a:spcBef>
                <a:spcPts val="700"/>
              </a:spcBef>
              <a:buNone/>
            </a:pPr>
            <a:endParaRPr lang="en-US" sz="1800" b="1">
              <a:cs typeface="Calibri"/>
            </a:endParaRPr>
          </a:p>
          <a:p>
            <a:pPr marL="0" indent="0">
              <a:spcBef>
                <a:spcPts val="700"/>
              </a:spcBef>
              <a:buNone/>
            </a:pPr>
            <a:r>
              <a:rPr lang="en-US" sz="1800" b="1" dirty="0">
                <a:cs typeface="Calibri"/>
              </a:rPr>
              <a:t>Next Steps </a:t>
            </a:r>
          </a:p>
          <a:p>
            <a:pPr>
              <a:spcBef>
                <a:spcPts val="700"/>
              </a:spcBef>
            </a:pPr>
            <a:r>
              <a:rPr lang="en-US" sz="1600" b="1" dirty="0"/>
              <a:t>Register</a:t>
            </a:r>
            <a:r>
              <a:rPr lang="en-US" sz="1600" dirty="0"/>
              <a:t> your athlete on team website by Saturday, November 18.  This registration request is </a:t>
            </a:r>
            <a:r>
              <a:rPr lang="en-US" sz="1600" u="sng" dirty="0"/>
              <a:t>different </a:t>
            </a:r>
            <a:r>
              <a:rPr lang="en-US" sz="1600" dirty="0"/>
              <a:t>than LWSD FINAL FORMS – please do that ASAP.</a:t>
            </a:r>
            <a:endParaRPr lang="en-US" sz="1600" dirty="0">
              <a:cs typeface="Calibri"/>
            </a:endParaRPr>
          </a:p>
          <a:p>
            <a:pPr>
              <a:spcBef>
                <a:spcPts val="700"/>
              </a:spcBef>
            </a:pPr>
            <a:r>
              <a:rPr lang="en-US" sz="1600" b="1" dirty="0"/>
              <a:t>Program contributions are critical!  </a:t>
            </a:r>
            <a:r>
              <a:rPr lang="en-US" sz="1600" dirty="0"/>
              <a:t>Your time and money support and enhance the program!  </a:t>
            </a:r>
            <a:endParaRPr lang="en-US" sz="1600" dirty="0">
              <a:cs typeface="Calibri"/>
            </a:endParaRPr>
          </a:p>
          <a:p>
            <a:pPr lvl="1">
              <a:spcBef>
                <a:spcPts val="700"/>
              </a:spcBef>
            </a:pPr>
            <a:r>
              <a:rPr lang="en-US" sz="1600" dirty="0"/>
              <a:t>20% of budget comes from donations.  80% are earned by fund raising via Jr. Mustang Camp and Benevity Causes.  </a:t>
            </a:r>
            <a:endParaRPr lang="en-US" sz="1400" dirty="0">
              <a:cs typeface="Calibri"/>
            </a:endParaRPr>
          </a:p>
          <a:p>
            <a:pPr lvl="1">
              <a:spcBef>
                <a:spcPts val="700"/>
              </a:spcBef>
            </a:pPr>
            <a:r>
              <a:rPr lang="en-US" sz="1600" dirty="0"/>
              <a:t>Benevity causes (corporate matching programs) Search for Redmond Basketball Booster Club ID 840-464039734. P</a:t>
            </a:r>
            <a:r>
              <a:rPr lang="en-US" sz="1400" dirty="0"/>
              <a:t>lease be sure to submit, so we can take full advantage of your donation!</a:t>
            </a:r>
            <a:endParaRPr lang="en-US" sz="1400" dirty="0">
              <a:cs typeface="Calibri"/>
            </a:endParaRPr>
          </a:p>
          <a:p>
            <a:pPr lvl="1">
              <a:spcBef>
                <a:spcPts val="700"/>
              </a:spcBef>
            </a:pPr>
            <a:r>
              <a:rPr lang="en-US" sz="1600" dirty="0">
                <a:solidFill>
                  <a:srgbClr val="FF0000"/>
                </a:solidFill>
              </a:rPr>
              <a:t>Suggested minimum donation is $250 per family. </a:t>
            </a:r>
            <a:endParaRPr lang="en-US" sz="1600" dirty="0">
              <a:solidFill>
                <a:srgbClr val="FF0000"/>
              </a:solidFill>
              <a:cs typeface="Calibri"/>
            </a:endParaRPr>
          </a:p>
          <a:p>
            <a:pPr>
              <a:spcBef>
                <a:spcPts val="700"/>
              </a:spcBef>
            </a:pPr>
            <a:endParaRPr lang="en-US" sz="1800"/>
          </a:p>
          <a:p>
            <a:endParaRPr lang="en-US" sz="1800"/>
          </a:p>
          <a:p>
            <a:endParaRPr lang="en-US" sz="1800"/>
          </a:p>
          <a:p>
            <a:endParaRPr lang="en-US" sz="1800"/>
          </a:p>
          <a:p>
            <a:endParaRPr lang="en-US" sz="1800"/>
          </a:p>
          <a:p>
            <a:endParaRPr lang="en-US" sz="1800"/>
          </a:p>
        </p:txBody>
      </p:sp>
      <p:sp>
        <p:nvSpPr>
          <p:cNvPr id="5" name="Rectangle 4">
            <a:extLst>
              <a:ext uri="{FF2B5EF4-FFF2-40B4-BE49-F238E27FC236}">
                <a16:creationId xmlns:a16="http://schemas.microsoft.com/office/drawing/2014/main" id="{28CE28B7-B6FC-840B-175A-7EE8C9280F05}"/>
              </a:ext>
            </a:extLst>
          </p:cNvPr>
          <p:cNvSpPr/>
          <p:nvPr/>
        </p:nvSpPr>
        <p:spPr>
          <a:xfrm>
            <a:off x="6024998" y="1573458"/>
            <a:ext cx="3770141" cy="593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000">
                <a:solidFill>
                  <a:schemeClr val="tx1"/>
                </a:solidFill>
                <a:latin typeface="Lato" panose="020F0502020204030203" pitchFamily="34" charset="0"/>
              </a:rPr>
              <a:t>Penny Miller   (</a:t>
            </a:r>
            <a:r>
              <a:rPr lang="en-US" sz="1000">
                <a:solidFill>
                  <a:schemeClr val="tx1"/>
                </a:solidFill>
                <a:latin typeface="Lato" panose="020F0502020204030203" pitchFamily="34" charset="0"/>
                <a:hlinkClick r:id="rId2"/>
              </a:rPr>
              <a:t>penjar55@msn.com</a:t>
            </a:r>
            <a:r>
              <a:rPr lang="en-US" sz="1000">
                <a:solidFill>
                  <a:schemeClr val="tx1"/>
                </a:solidFill>
                <a:latin typeface="Lato" panose="020F0502020204030203" pitchFamily="34" charset="0"/>
              </a:rPr>
              <a:t>)</a:t>
            </a:r>
          </a:p>
          <a:p>
            <a:pPr marL="171450" indent="-171450">
              <a:buFont typeface="Arial" panose="020B0604020202020204" pitchFamily="34" charset="0"/>
              <a:buChar char="•"/>
            </a:pPr>
            <a:r>
              <a:rPr lang="en-US" sz="1000">
                <a:solidFill>
                  <a:schemeClr val="tx1"/>
                </a:solidFill>
                <a:latin typeface="Lato" panose="020F0502020204030203" pitchFamily="34" charset="0"/>
              </a:rPr>
              <a:t>Jodi Kuntz (</a:t>
            </a:r>
            <a:r>
              <a:rPr lang="en-US" sz="1000">
                <a:solidFill>
                  <a:schemeClr val="tx1"/>
                </a:solidFill>
                <a:latin typeface="Lato" panose="020F0502020204030203" pitchFamily="34" charset="0"/>
                <a:hlinkClick r:id="rId3"/>
              </a:rPr>
              <a:t>kunzjodi@hotmail.com</a:t>
            </a:r>
            <a:r>
              <a:rPr lang="en-US" sz="1000">
                <a:solidFill>
                  <a:schemeClr val="tx1"/>
                </a:solidFill>
                <a:latin typeface="Lato" panose="020F0502020204030203" pitchFamily="34" charset="0"/>
              </a:rPr>
              <a:t>) </a:t>
            </a:r>
          </a:p>
          <a:p>
            <a:pPr marL="171450" indent="-171450">
              <a:buFont typeface="Arial" panose="020B0604020202020204" pitchFamily="34" charset="0"/>
              <a:buChar char="•"/>
            </a:pPr>
            <a:r>
              <a:rPr lang="en-US" sz="1000">
                <a:solidFill>
                  <a:schemeClr val="tx1"/>
                </a:solidFill>
                <a:latin typeface="Lato" panose="020F0502020204030203" pitchFamily="34" charset="0"/>
              </a:rPr>
              <a:t>Patty Smith  (</a:t>
            </a:r>
            <a:r>
              <a:rPr lang="en-US" sz="1000">
                <a:solidFill>
                  <a:schemeClr val="tx1"/>
                </a:solidFill>
                <a:latin typeface="Lato" panose="020F0502020204030203" pitchFamily="34" charset="0"/>
                <a:hlinkClick r:id="rId4"/>
              </a:rPr>
              <a:t>pjseattle@hotmail.com</a:t>
            </a:r>
            <a:r>
              <a:rPr lang="en-US" sz="1000">
                <a:solidFill>
                  <a:schemeClr val="tx1"/>
                </a:solidFill>
                <a:latin typeface="Lato" panose="020F0502020204030203" pitchFamily="34" charset="0"/>
              </a:rPr>
              <a:t>) </a:t>
            </a:r>
          </a:p>
        </p:txBody>
      </p:sp>
      <p:sp>
        <p:nvSpPr>
          <p:cNvPr id="6" name="Rectangle 5">
            <a:extLst>
              <a:ext uri="{FF2B5EF4-FFF2-40B4-BE49-F238E27FC236}">
                <a16:creationId xmlns:a16="http://schemas.microsoft.com/office/drawing/2014/main" id="{46A19181-DCB8-4D6C-EE39-DD967921A3EC}"/>
              </a:ext>
            </a:extLst>
          </p:cNvPr>
          <p:cNvSpPr/>
          <p:nvPr/>
        </p:nvSpPr>
        <p:spPr>
          <a:xfrm>
            <a:off x="6024998" y="964883"/>
            <a:ext cx="3868870" cy="841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buFont typeface="Arial" panose="020B0604020202020204" pitchFamily="34" charset="0"/>
              <a:buChar char="•"/>
            </a:pPr>
            <a:r>
              <a:rPr lang="en-US" sz="1000" b="0" i="0">
                <a:solidFill>
                  <a:schemeClr val="tx1"/>
                </a:solidFill>
                <a:effectLst/>
                <a:latin typeface="Lato" panose="020F0502020204030203" pitchFamily="34" charset="0"/>
              </a:rPr>
              <a:t>John Paddleford   (</a:t>
            </a:r>
            <a:r>
              <a:rPr lang="en-US" sz="1000" b="0" i="0">
                <a:solidFill>
                  <a:schemeClr val="tx1"/>
                </a:solidFill>
                <a:effectLst/>
                <a:latin typeface="Lato" panose="020F0502020204030203" pitchFamily="34" charset="0"/>
                <a:hlinkClick r:id="rId5"/>
              </a:rPr>
              <a:t>jpaddle@hotmail.com</a:t>
            </a:r>
            <a:r>
              <a:rPr lang="en-US" sz="1000" b="0" i="0">
                <a:solidFill>
                  <a:schemeClr val="tx1"/>
                </a:solidFill>
                <a:effectLst/>
                <a:latin typeface="Lato" panose="020F0502020204030203" pitchFamily="34" charset="0"/>
              </a:rPr>
              <a:t>) </a:t>
            </a:r>
          </a:p>
          <a:p>
            <a:pPr marL="171450" indent="-171450" algn="l">
              <a:buFont typeface="Arial" panose="020B0604020202020204" pitchFamily="34" charset="0"/>
              <a:buChar char="•"/>
            </a:pPr>
            <a:r>
              <a:rPr lang="en-US" sz="1000" b="0" i="0">
                <a:solidFill>
                  <a:schemeClr val="tx1"/>
                </a:solidFill>
                <a:effectLst/>
                <a:latin typeface="Lato" panose="020F0502020204030203" pitchFamily="34" charset="0"/>
              </a:rPr>
              <a:t>Alonzo Alvarez   (</a:t>
            </a:r>
            <a:r>
              <a:rPr lang="en-US" sz="1000" b="0" i="0">
                <a:solidFill>
                  <a:schemeClr val="tx1"/>
                </a:solidFill>
                <a:effectLst/>
                <a:latin typeface="Lato" panose="020F0502020204030203" pitchFamily="34" charset="0"/>
                <a:hlinkClick r:id="rId6"/>
              </a:rPr>
              <a:t>aaddja@gmail.com</a:t>
            </a:r>
            <a:r>
              <a:rPr lang="en-US" sz="1000" b="0" i="0">
                <a:solidFill>
                  <a:schemeClr val="tx1"/>
                </a:solidFill>
                <a:effectLst/>
                <a:latin typeface="Lato" panose="020F0502020204030203" pitchFamily="34" charset="0"/>
              </a:rPr>
              <a:t>) </a:t>
            </a:r>
          </a:p>
          <a:p>
            <a:pPr marL="171450" indent="-171450" algn="l">
              <a:buFont typeface="Arial" panose="020B0604020202020204" pitchFamily="34" charset="0"/>
              <a:buChar char="•"/>
            </a:pPr>
            <a:r>
              <a:rPr lang="en-US" sz="1000" b="0" i="0">
                <a:solidFill>
                  <a:schemeClr val="tx1"/>
                </a:solidFill>
                <a:effectLst/>
                <a:latin typeface="Lato" panose="020F0502020204030203" pitchFamily="34" charset="0"/>
              </a:rPr>
              <a:t>Ben Perry   (</a:t>
            </a:r>
            <a:r>
              <a:rPr lang="en-US" sz="1000" b="0" i="0">
                <a:solidFill>
                  <a:schemeClr val="tx1"/>
                </a:solidFill>
                <a:effectLst/>
                <a:latin typeface="Lato" panose="020F0502020204030203" pitchFamily="34" charset="0"/>
                <a:hlinkClick r:id="rId7"/>
              </a:rPr>
              <a:t>benperry@microsoft.com</a:t>
            </a:r>
            <a:r>
              <a:rPr lang="en-US" sz="1000" b="0" i="0">
                <a:solidFill>
                  <a:schemeClr val="tx1"/>
                </a:solidFill>
                <a:effectLst/>
                <a:latin typeface="Lato" panose="020F0502020204030203" pitchFamily="34" charset="0"/>
              </a:rPr>
              <a:t>)</a:t>
            </a:r>
          </a:p>
          <a:p>
            <a:pPr marL="171450" indent="-171450" algn="l">
              <a:buFont typeface="Arial" panose="020B0604020202020204" pitchFamily="34" charset="0"/>
              <a:buChar char="•"/>
            </a:pPr>
            <a:r>
              <a:rPr lang="en-US" sz="1000" b="0" i="0">
                <a:solidFill>
                  <a:schemeClr val="tx1"/>
                </a:solidFill>
                <a:effectLst/>
                <a:latin typeface="Lato" panose="020F0502020204030203" pitchFamily="34" charset="0"/>
              </a:rPr>
              <a:t>DeAnna Paddleford   (</a:t>
            </a:r>
            <a:r>
              <a:rPr lang="en-US" sz="1000" b="0" i="0">
                <a:solidFill>
                  <a:schemeClr val="tx1"/>
                </a:solidFill>
                <a:effectLst/>
                <a:latin typeface="Lato" panose="020F0502020204030203" pitchFamily="34" charset="0"/>
                <a:hlinkClick r:id="rId8"/>
              </a:rPr>
              <a:t>dpaddleford@hotmail.com</a:t>
            </a:r>
            <a:r>
              <a:rPr lang="en-US" sz="1000" b="0" i="0">
                <a:solidFill>
                  <a:schemeClr val="tx1"/>
                </a:solidFill>
                <a:effectLst/>
                <a:latin typeface="Lato" panose="020F0502020204030203" pitchFamily="34" charset="0"/>
              </a:rPr>
              <a:t>) </a:t>
            </a:r>
          </a:p>
          <a:p>
            <a:pPr marL="171450" indent="-171450" algn="l">
              <a:buFont typeface="Arial" panose="020B0604020202020204" pitchFamily="34" charset="0"/>
              <a:buChar char="•"/>
            </a:pPr>
            <a:endParaRPr lang="en-US" sz="1000" b="0" i="0">
              <a:solidFill>
                <a:schemeClr val="tx1"/>
              </a:solidFill>
              <a:effectLst/>
              <a:latin typeface="Lato" panose="020F05020202040302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A0FCA5-5CC0-42AD-8532-E13E09796E90}"/>
              </a:ext>
            </a:extLst>
          </p:cNvPr>
          <p:cNvSpPr>
            <a:spLocks noGrp="1"/>
          </p:cNvSpPr>
          <p:nvPr>
            <p:ph idx="1"/>
          </p:nvPr>
        </p:nvSpPr>
        <p:spPr>
          <a:xfrm>
            <a:off x="192615" y="2802256"/>
            <a:ext cx="4684136" cy="4055010"/>
          </a:xfrm>
        </p:spPr>
        <p:txBody>
          <a:bodyPr vert="horz" lIns="91440" tIns="45720" rIns="91440" bIns="45720" rtlCol="0" anchor="t">
            <a:normAutofit/>
          </a:bodyPr>
          <a:lstStyle/>
          <a:p>
            <a:pPr marL="342900" lvl="1" indent="0">
              <a:spcBef>
                <a:spcPts val="700"/>
              </a:spcBef>
              <a:buNone/>
            </a:pPr>
            <a:r>
              <a:rPr lang="en-US" sz="1400" b="1"/>
              <a:t>SUPPLEMENTAL COACHING/TRAINING - $8K</a:t>
            </a:r>
            <a:endParaRPr lang="en-US" sz="1400" b="1">
              <a:cs typeface="Calibri"/>
            </a:endParaRPr>
          </a:p>
          <a:p>
            <a:pPr lvl="1">
              <a:spcBef>
                <a:spcPts val="700"/>
              </a:spcBef>
            </a:pPr>
            <a:r>
              <a:rPr lang="en-US" sz="1200"/>
              <a:t>Assistant coach stipend</a:t>
            </a:r>
          </a:p>
          <a:p>
            <a:pPr lvl="1">
              <a:spcBef>
                <a:spcPts val="700"/>
              </a:spcBef>
            </a:pPr>
            <a:r>
              <a:rPr lang="en-US" sz="1200"/>
              <a:t>Off season basketball coaching and open gyms – Year Round</a:t>
            </a:r>
            <a:endParaRPr lang="en-US" sz="1200">
              <a:cs typeface="Calibri"/>
            </a:endParaRPr>
          </a:p>
          <a:p>
            <a:pPr lvl="1">
              <a:spcBef>
                <a:spcPts val="700"/>
              </a:spcBef>
            </a:pPr>
            <a:r>
              <a:rPr lang="en-US" sz="1200"/>
              <a:t>Fall and Spring Strength/Fitness training (instructor, rentals)</a:t>
            </a:r>
            <a:endParaRPr lang="en-US" sz="1200">
              <a:cs typeface="Calibri"/>
            </a:endParaRPr>
          </a:p>
          <a:p>
            <a:pPr marL="342900" lvl="1" indent="0">
              <a:spcBef>
                <a:spcPts val="700"/>
              </a:spcBef>
              <a:buNone/>
            </a:pPr>
            <a:endParaRPr lang="en-US" sz="1200">
              <a:cs typeface="Calibri"/>
            </a:endParaRPr>
          </a:p>
          <a:p>
            <a:pPr marL="342900" lvl="1" indent="0">
              <a:spcBef>
                <a:spcPts val="700"/>
              </a:spcBef>
              <a:buNone/>
            </a:pPr>
            <a:r>
              <a:rPr lang="en-US" sz="1400" b="1"/>
              <a:t>FUNDAMENTALS and TOURNAMENTS -  $6K to $15K </a:t>
            </a:r>
            <a:endParaRPr lang="en-US" sz="1400" b="1">
              <a:cs typeface="Calibri"/>
            </a:endParaRPr>
          </a:p>
          <a:p>
            <a:pPr lvl="1">
              <a:spcBef>
                <a:spcPts val="700"/>
              </a:spcBef>
            </a:pPr>
            <a:r>
              <a:rPr lang="en-US" sz="1200"/>
              <a:t>All tournament entry fees and referees – Holiday, Spring, Fall</a:t>
            </a:r>
          </a:p>
          <a:p>
            <a:pPr lvl="1">
              <a:spcBef>
                <a:spcPts val="700"/>
              </a:spcBef>
            </a:pPr>
            <a:r>
              <a:rPr lang="en-US" sz="1200"/>
              <a:t>Game taping / post game analysis service</a:t>
            </a:r>
          </a:p>
          <a:p>
            <a:pPr lvl="1">
              <a:spcBef>
                <a:spcPts val="700"/>
              </a:spcBef>
            </a:pPr>
            <a:r>
              <a:rPr lang="en-US" sz="1200"/>
              <a:t>Spring league fees</a:t>
            </a:r>
            <a:endParaRPr lang="en-US" sz="1200">
              <a:cs typeface="Calibri"/>
            </a:endParaRPr>
          </a:p>
          <a:p>
            <a:pPr lvl="1">
              <a:spcBef>
                <a:spcPts val="700"/>
              </a:spcBef>
            </a:pPr>
            <a:r>
              <a:rPr lang="en-US" sz="1200">
                <a:cs typeface="Calibri"/>
              </a:rPr>
              <a:t>June Team Camp Transportation and Snacks</a:t>
            </a:r>
          </a:p>
          <a:p>
            <a:pPr marL="342900" lvl="1" indent="0">
              <a:spcBef>
                <a:spcPts val="700"/>
              </a:spcBef>
              <a:buNone/>
            </a:pPr>
            <a:endParaRPr lang="en-US" sz="1200">
              <a:cs typeface="Calibri"/>
            </a:endParaRPr>
          </a:p>
          <a:p>
            <a:pPr marL="342900" lvl="1" indent="0">
              <a:spcBef>
                <a:spcPts val="700"/>
              </a:spcBef>
              <a:buNone/>
            </a:pPr>
            <a:r>
              <a:rPr lang="en-US" sz="1400" b="1">
                <a:cs typeface="Calibri"/>
              </a:rPr>
              <a:t>GEAR - $4.5K</a:t>
            </a:r>
            <a:endParaRPr lang="en-US" sz="1400">
              <a:cs typeface="Calibri"/>
            </a:endParaRPr>
          </a:p>
          <a:p>
            <a:pPr marL="457200">
              <a:spcBef>
                <a:spcPts val="700"/>
              </a:spcBef>
              <a:buFont typeface="Arial"/>
              <a:buChar char="•"/>
            </a:pPr>
            <a:r>
              <a:rPr lang="en-US" sz="1200">
                <a:cs typeface="Calibri"/>
              </a:rPr>
              <a:t>Game Uniforms, Practice Uniforms, Team Jackets, </a:t>
            </a:r>
            <a:r>
              <a:rPr lang="en-US" sz="1200" err="1">
                <a:cs typeface="Calibri"/>
              </a:rPr>
              <a:t>Tshirts</a:t>
            </a:r>
            <a:endParaRPr lang="en-US" sz="1200">
              <a:cs typeface="Calibri"/>
            </a:endParaRPr>
          </a:p>
          <a:p>
            <a:pPr marL="457200">
              <a:spcBef>
                <a:spcPts val="700"/>
              </a:spcBef>
              <a:buFont typeface="Arial"/>
              <a:buChar char="•"/>
            </a:pPr>
            <a:r>
              <a:rPr lang="en-US" sz="1200">
                <a:cs typeface="Calibri"/>
              </a:rPr>
              <a:t>Basketballs</a:t>
            </a:r>
          </a:p>
          <a:p>
            <a:pPr marL="457200">
              <a:spcBef>
                <a:spcPts val="700"/>
              </a:spcBef>
              <a:buFont typeface="Arial"/>
              <a:buChar char="•"/>
            </a:pPr>
            <a:r>
              <a:rPr lang="en-US" sz="1200">
                <a:cs typeface="Calibri"/>
              </a:rPr>
              <a:t>Towels, Non-Slip Pad, First Aid</a:t>
            </a:r>
          </a:p>
        </p:txBody>
      </p:sp>
      <p:sp>
        <p:nvSpPr>
          <p:cNvPr id="6" name="Title 1">
            <a:extLst>
              <a:ext uri="{FF2B5EF4-FFF2-40B4-BE49-F238E27FC236}">
                <a16:creationId xmlns:a16="http://schemas.microsoft.com/office/drawing/2014/main" id="{59C149FE-8DAF-0FA0-BD81-C27F102AA5D1}"/>
              </a:ext>
            </a:extLst>
          </p:cNvPr>
          <p:cNvSpPr>
            <a:spLocks noGrp="1"/>
          </p:cNvSpPr>
          <p:nvPr>
            <p:ph type="title"/>
          </p:nvPr>
        </p:nvSpPr>
        <p:spPr>
          <a:xfrm>
            <a:off x="553415" y="358815"/>
            <a:ext cx="7886700" cy="593755"/>
          </a:xfrm>
        </p:spPr>
        <p:txBody>
          <a:bodyPr/>
          <a:lstStyle/>
          <a:p>
            <a:r>
              <a:rPr lang="en-US"/>
              <a:t>RHS Boys Basketball BOOSTER CLUB</a:t>
            </a:r>
          </a:p>
        </p:txBody>
      </p:sp>
      <p:sp>
        <p:nvSpPr>
          <p:cNvPr id="2" name="Content Placeholder 2">
            <a:extLst>
              <a:ext uri="{FF2B5EF4-FFF2-40B4-BE49-F238E27FC236}">
                <a16:creationId xmlns:a16="http://schemas.microsoft.com/office/drawing/2014/main" id="{7F638A23-5CF7-B0A5-E236-A8DCB91F2BB1}"/>
              </a:ext>
            </a:extLst>
          </p:cNvPr>
          <p:cNvSpPr txBox="1">
            <a:spLocks/>
          </p:cNvSpPr>
          <p:nvPr/>
        </p:nvSpPr>
        <p:spPr>
          <a:xfrm>
            <a:off x="4572000" y="2802256"/>
            <a:ext cx="4203700" cy="397016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spcBef>
                <a:spcPts val="700"/>
              </a:spcBef>
              <a:buNone/>
            </a:pPr>
            <a:r>
              <a:rPr lang="en-US" sz="1400" b="1"/>
              <a:t>FUN $7K</a:t>
            </a:r>
            <a:endParaRPr lang="en-US" sz="1400" b="1">
              <a:cs typeface="Calibri"/>
            </a:endParaRPr>
          </a:p>
          <a:p>
            <a:pPr lvl="1">
              <a:spcBef>
                <a:spcPts val="700"/>
              </a:spcBef>
            </a:pPr>
            <a:r>
              <a:rPr lang="en-US" sz="1200"/>
              <a:t>Team Building Days</a:t>
            </a:r>
            <a:endParaRPr lang="en-US" sz="1200">
              <a:cs typeface="Calibri"/>
            </a:endParaRPr>
          </a:p>
          <a:p>
            <a:pPr lvl="1">
              <a:spcBef>
                <a:spcPts val="700"/>
              </a:spcBef>
            </a:pPr>
            <a:r>
              <a:rPr lang="en-US" sz="1200"/>
              <a:t>Season End Banquet + Awards – event, player and coach gifts, food</a:t>
            </a:r>
            <a:endParaRPr lang="en-US" sz="1200">
              <a:cs typeface="Calibri"/>
            </a:endParaRPr>
          </a:p>
          <a:p>
            <a:pPr lvl="1">
              <a:spcBef>
                <a:spcPts val="700"/>
              </a:spcBef>
            </a:pPr>
            <a:r>
              <a:rPr lang="en-US" sz="1200"/>
              <a:t>Senior Night, Teacher Appreciation Night, Select Night, Halftime Giveaways, Super Fan Theme swag</a:t>
            </a:r>
            <a:endParaRPr lang="en-US" sz="1200">
              <a:cs typeface="Calibri"/>
            </a:endParaRPr>
          </a:p>
          <a:p>
            <a:pPr lvl="1">
              <a:spcBef>
                <a:spcPts val="700"/>
              </a:spcBef>
            </a:pPr>
            <a:r>
              <a:rPr lang="en-US" sz="1200"/>
              <a:t>Season photographer – Available pictures online, Senior gym banners</a:t>
            </a:r>
            <a:endParaRPr lang="en-US" sz="1200">
              <a:cs typeface="Calibri"/>
            </a:endParaRPr>
          </a:p>
          <a:p>
            <a:pPr lvl="1">
              <a:spcBef>
                <a:spcPts val="700"/>
              </a:spcBef>
            </a:pPr>
            <a:r>
              <a:rPr lang="en-US" sz="1200"/>
              <a:t>Game Day Media Guide/Program</a:t>
            </a:r>
            <a:endParaRPr lang="en-US" sz="1200">
              <a:cs typeface="Calibri"/>
            </a:endParaRPr>
          </a:p>
          <a:p>
            <a:pPr marL="342900" lvl="1" indent="0">
              <a:spcBef>
                <a:spcPts val="700"/>
              </a:spcBef>
              <a:buNone/>
            </a:pPr>
            <a:endParaRPr lang="en-US" sz="1200">
              <a:cs typeface="Calibri"/>
            </a:endParaRPr>
          </a:p>
          <a:p>
            <a:pPr marL="342900" lvl="1" indent="0">
              <a:spcBef>
                <a:spcPts val="700"/>
              </a:spcBef>
              <a:buNone/>
            </a:pPr>
            <a:r>
              <a:rPr lang="en-US" sz="1400" b="1"/>
              <a:t>FUNDRAISING/MANAGEMENT  $5K</a:t>
            </a:r>
            <a:endParaRPr lang="en-US" sz="1400" b="1">
              <a:cs typeface="Calibri"/>
            </a:endParaRPr>
          </a:p>
          <a:p>
            <a:pPr lvl="1">
              <a:spcBef>
                <a:spcPts val="700"/>
              </a:spcBef>
            </a:pPr>
            <a:r>
              <a:rPr lang="en-US" sz="1200"/>
              <a:t>Junior Mustangs Basketball Camps</a:t>
            </a:r>
            <a:endParaRPr lang="en-US" sz="1200">
              <a:cs typeface="Calibri"/>
            </a:endParaRPr>
          </a:p>
          <a:p>
            <a:pPr lvl="1">
              <a:spcBef>
                <a:spcPts val="700"/>
              </a:spcBef>
            </a:pPr>
            <a:r>
              <a:rPr lang="en-US" sz="1200"/>
              <a:t>Insurance, Website, Accounting/IRS fees</a:t>
            </a:r>
            <a:endParaRPr lang="en-US" sz="1200">
              <a:cs typeface="Calibri"/>
            </a:endParaRPr>
          </a:p>
          <a:p>
            <a:pPr lvl="1">
              <a:spcBef>
                <a:spcPts val="700"/>
              </a:spcBef>
            </a:pPr>
            <a:r>
              <a:rPr lang="en-US" sz="1200"/>
              <a:t>Team Website</a:t>
            </a:r>
            <a:endParaRPr lang="en-US" sz="1200">
              <a:cs typeface="Calibri"/>
            </a:endParaRPr>
          </a:p>
          <a:p>
            <a:pPr lvl="1">
              <a:spcBef>
                <a:spcPts val="700"/>
              </a:spcBef>
              <a:buFont typeface="Wingdings" panose="020B0604020202020204" pitchFamily="34" charset="0"/>
              <a:buChar char="v"/>
            </a:pPr>
            <a:endParaRPr lang="en-US" sz="1400"/>
          </a:p>
        </p:txBody>
      </p:sp>
      <p:sp>
        <p:nvSpPr>
          <p:cNvPr id="4" name="TextBox 3">
            <a:extLst>
              <a:ext uri="{FF2B5EF4-FFF2-40B4-BE49-F238E27FC236}">
                <a16:creationId xmlns:a16="http://schemas.microsoft.com/office/drawing/2014/main" id="{B5ED7604-3670-4B5D-066C-2802C97A882C}"/>
              </a:ext>
            </a:extLst>
          </p:cNvPr>
          <p:cNvSpPr txBox="1"/>
          <p:nvPr/>
        </p:nvSpPr>
        <p:spPr>
          <a:xfrm>
            <a:off x="295451" y="1140452"/>
            <a:ext cx="8273672" cy="1846659"/>
          </a:xfrm>
          <a:prstGeom prst="rect">
            <a:avLst/>
          </a:prstGeom>
          <a:noFill/>
        </p:spPr>
        <p:txBody>
          <a:bodyPr wrap="square" lIns="91440" tIns="45720" rIns="91440" bIns="45720" rtlCol="0" anchor="t">
            <a:spAutoFit/>
          </a:bodyPr>
          <a:lstStyle/>
          <a:p>
            <a:pPr marL="285750" indent="-285750">
              <a:buFont typeface="Arial"/>
              <a:buChar char="•"/>
            </a:pPr>
            <a:r>
              <a:rPr lang="en-US" sz="1600">
                <a:cs typeface="Calibri"/>
              </a:rPr>
              <a:t>The Booster club now funds programs and events </a:t>
            </a:r>
            <a:r>
              <a:rPr lang="en-US" sz="1600" i="1">
                <a:cs typeface="Calibri"/>
              </a:rPr>
              <a:t>year round</a:t>
            </a:r>
            <a:r>
              <a:rPr lang="en-US" sz="1600">
                <a:cs typeface="Calibri"/>
              </a:rPr>
              <a:t> available to all players who make the team in November.</a:t>
            </a:r>
          </a:p>
          <a:p>
            <a:pPr marL="285750" indent="-285750">
              <a:buFont typeface="Arial"/>
              <a:buChar char="•"/>
            </a:pPr>
            <a:r>
              <a:rPr lang="en-US" sz="1600">
                <a:cs typeface="Calibri"/>
              </a:rPr>
              <a:t>85% of our Budgeted Expenses are for activities and items that directly benefit the players averaging a value of ~$700 minimum for every player</a:t>
            </a:r>
          </a:p>
          <a:p>
            <a:endParaRPr lang="en-US" sz="1600">
              <a:cs typeface="Calibri"/>
            </a:endParaRPr>
          </a:p>
          <a:p>
            <a:r>
              <a:rPr lang="en-US" sz="1600"/>
              <a:t>What does my $250+ donation  go towards? </a:t>
            </a:r>
            <a:endParaRPr lang="en-US" sz="1600">
              <a:cs typeface="Calibri"/>
            </a:endParaRPr>
          </a:p>
          <a:p>
            <a:endParaRPr lang="en-US"/>
          </a:p>
        </p:txBody>
      </p:sp>
    </p:spTree>
    <p:extLst>
      <p:ext uri="{BB962C8B-B14F-4D97-AF65-F5344CB8AC3E}">
        <p14:creationId xmlns:p14="http://schemas.microsoft.com/office/powerpoint/2010/main" val="2898347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CAEB-66AE-4A01-ACAF-4844B3343E0C}"/>
              </a:ext>
            </a:extLst>
          </p:cNvPr>
          <p:cNvSpPr>
            <a:spLocks noGrp="1"/>
          </p:cNvSpPr>
          <p:nvPr>
            <p:ph type="title"/>
          </p:nvPr>
        </p:nvSpPr>
        <p:spPr/>
        <p:txBody>
          <a:bodyPr/>
          <a:lstStyle/>
          <a:p>
            <a:r>
              <a:rPr lang="en-US"/>
              <a:t>Volunteers are critical</a:t>
            </a:r>
          </a:p>
        </p:txBody>
      </p:sp>
      <p:sp>
        <p:nvSpPr>
          <p:cNvPr id="4" name="TextBox 3">
            <a:extLst>
              <a:ext uri="{FF2B5EF4-FFF2-40B4-BE49-F238E27FC236}">
                <a16:creationId xmlns:a16="http://schemas.microsoft.com/office/drawing/2014/main" id="{10D2D087-8ACC-1058-DB89-84EDCD752FA9}"/>
              </a:ext>
            </a:extLst>
          </p:cNvPr>
          <p:cNvSpPr txBox="1"/>
          <p:nvPr/>
        </p:nvSpPr>
        <p:spPr>
          <a:xfrm>
            <a:off x="298621" y="1152525"/>
            <a:ext cx="8396288" cy="59093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b="1" dirty="0"/>
              <a:t>Parent Team Managers:  </a:t>
            </a:r>
            <a:r>
              <a:rPr lang="en-US" sz="1400" dirty="0"/>
              <a:t>Each team is responsible for organizing and providing volunteers to successfully support the team and ensure each team has staff to run the game. </a:t>
            </a:r>
            <a:endParaRPr lang="en-US" sz="1400"/>
          </a:p>
          <a:p>
            <a:pPr marL="285750" indent="-285750">
              <a:buFont typeface="Arial" panose="020B0604020202020204" pitchFamily="34" charset="0"/>
              <a:buChar char="•"/>
            </a:pPr>
            <a:endParaRPr lang="en-US" sz="1400" b="1"/>
          </a:p>
          <a:p>
            <a:pPr marL="285750" indent="-285750">
              <a:buFont typeface="Arial" panose="020B0604020202020204" pitchFamily="34" charset="0"/>
              <a:buChar char="•"/>
            </a:pPr>
            <a:r>
              <a:rPr lang="en-US" sz="1400" b="1" dirty="0"/>
              <a:t>Game Day Experiences</a:t>
            </a:r>
            <a:endParaRPr lang="en-US" sz="1400" b="1" dirty="0">
              <a:cs typeface="Calibri"/>
            </a:endParaRPr>
          </a:p>
          <a:p>
            <a:pPr marL="742950" lvl="1" indent="-285750">
              <a:buFont typeface="Arial" panose="020B0604020202020204" pitchFamily="34" charset="0"/>
              <a:buChar char="•"/>
            </a:pPr>
            <a:r>
              <a:rPr lang="en-US" sz="1400" dirty="0"/>
              <a:t>Scorekeepers for both HOME and AWAY games</a:t>
            </a:r>
            <a:endParaRPr lang="en-US" sz="1400" dirty="0">
              <a:cs typeface="Calibri"/>
            </a:endParaRPr>
          </a:p>
          <a:p>
            <a:pPr marL="742950" lvl="1" indent="-285750">
              <a:buFont typeface="Arial" panose="020B0604020202020204" pitchFamily="34" charset="0"/>
              <a:buChar char="•"/>
            </a:pPr>
            <a:r>
              <a:rPr lang="en-US" sz="1400" dirty="0"/>
              <a:t>Operators for game clocks and shot clocks for all HOME games</a:t>
            </a:r>
            <a:endParaRPr lang="en-US" sz="1400" dirty="0">
              <a:cs typeface="Calibri"/>
            </a:endParaRPr>
          </a:p>
          <a:p>
            <a:pPr marL="742950" lvl="1" indent="-285750">
              <a:buFont typeface="Arial" panose="020B0604020202020204" pitchFamily="34" charset="0"/>
              <a:buChar char="•"/>
            </a:pPr>
            <a:r>
              <a:rPr lang="en-US" sz="1400" dirty="0"/>
              <a:t>Varsity HOME Games:  Video board operator;  Half-time giveaways – any businesses that may want to support?</a:t>
            </a:r>
            <a:endParaRPr lang="en-US" sz="1400" dirty="0">
              <a:cs typeface="Calibri"/>
            </a:endParaRPr>
          </a:p>
          <a:p>
            <a:pPr marL="742950" lvl="1" indent="-285750">
              <a:buFont typeface="Arial" panose="020B0604020202020204" pitchFamily="34" charset="0"/>
              <a:buChar char="•"/>
            </a:pPr>
            <a:r>
              <a:rPr lang="en-US" sz="1400" dirty="0"/>
              <a:t>Senior Night:  Coordination, execution</a:t>
            </a:r>
            <a:endParaRPr lang="en-US" sz="1400" dirty="0">
              <a:cs typeface="Calibri"/>
            </a:endParaRPr>
          </a:p>
          <a:p>
            <a:pPr marL="742950" lvl="1" indent="-285750">
              <a:buFont typeface="Arial" panose="020B0604020202020204" pitchFamily="34" charset="0"/>
              <a:buChar char="•"/>
            </a:pPr>
            <a:r>
              <a:rPr lang="en-US" sz="1400" dirty="0"/>
              <a:t>HOME and AWAY </a:t>
            </a:r>
            <a:r>
              <a:rPr lang="en-US" sz="1400" dirty="0" err="1"/>
              <a:t>clean up</a:t>
            </a:r>
            <a:r>
              <a:rPr lang="en-US" sz="1400" dirty="0"/>
              <a:t> crews!!!  </a:t>
            </a:r>
            <a:r>
              <a:rPr lang="en-US" sz="1400" dirty="0">
                <a:solidFill>
                  <a:srgbClr val="FF0000"/>
                </a:solidFill>
              </a:rPr>
              <a:t>(This is really mandatory, not volunteer </a:t>
            </a:r>
            <a:r>
              <a:rPr lang="en-US" sz="1400" dirty="0">
                <a:solidFill>
                  <a:srgbClr val="FF0000"/>
                </a:solidFill>
                <a:sym typeface="Wingdings" panose="05000000000000000000" pitchFamily="2" charset="2"/>
              </a:rPr>
              <a:t>) </a:t>
            </a:r>
            <a:r>
              <a:rPr lang="en-US" sz="1400" dirty="0">
                <a:solidFill>
                  <a:srgbClr val="FF0000"/>
                </a:solidFill>
              </a:rPr>
              <a:t> </a:t>
            </a:r>
            <a:endParaRPr lang="en-US" sz="1400" dirty="0">
              <a:solidFill>
                <a:srgbClr val="FF0000"/>
              </a:solidFill>
              <a:cs typeface="Calibri"/>
            </a:endParaRPr>
          </a:p>
          <a:p>
            <a:pPr marL="742950" lvl="1" indent="-285750">
              <a:buFont typeface="Arial" panose="020B0604020202020204" pitchFamily="34" charset="0"/>
              <a:buChar char="•"/>
            </a:pPr>
            <a:r>
              <a:rPr lang="en-US" sz="1400" dirty="0"/>
              <a:t>If your company has a</a:t>
            </a:r>
            <a:r>
              <a:rPr lang="en-US" sz="1400" b="1" dirty="0"/>
              <a:t> matching program for donations,</a:t>
            </a:r>
            <a:r>
              <a:rPr lang="en-US" sz="1400" dirty="0"/>
              <a:t> please be sure to submit!</a:t>
            </a:r>
          </a:p>
          <a:p>
            <a:pPr marL="742950" lvl="1"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b="1" dirty="0"/>
              <a:t>Picture Day:  </a:t>
            </a:r>
            <a:r>
              <a:rPr lang="en-US" sz="1400" dirty="0"/>
              <a:t>Friday 11/17 for ALL TEAMS 6-8pm. We also need everyone to collect and share team + player pictures over the season!</a:t>
            </a:r>
            <a:endParaRPr lang="en-US" sz="1400" dirty="0">
              <a:cs typeface="Calibri"/>
            </a:endParaRP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b="1" dirty="0"/>
              <a:t>Team Building Day:  Saturday 11/18.  We need A LOT of snacks – bring to practice</a:t>
            </a:r>
          </a:p>
          <a:p>
            <a:pPr marL="742950" lvl="1" indent="-285750">
              <a:buFont typeface="Arial" panose="020B0604020202020204" pitchFamily="34" charset="0"/>
              <a:buChar char="•"/>
            </a:pPr>
            <a:r>
              <a:rPr lang="en-US" sz="1400" dirty="0"/>
              <a:t>C TEAM – dessert/sweet treats: </a:t>
            </a:r>
            <a:r>
              <a:rPr lang="en-US" sz="1400" dirty="0" err="1"/>
              <a:t>ie</a:t>
            </a:r>
            <a:r>
              <a:rPr lang="en-US" sz="1400" dirty="0"/>
              <a:t>: cookies/candy/brownies/fruit roll ups</a:t>
            </a:r>
            <a:endParaRPr lang="en-US" sz="1400" dirty="0">
              <a:cs typeface="Calibri"/>
            </a:endParaRPr>
          </a:p>
          <a:p>
            <a:pPr marL="742950" lvl="1" indent="-285750">
              <a:buFont typeface="Arial" panose="020B0604020202020204" pitchFamily="34" charset="0"/>
              <a:buChar char="•"/>
            </a:pPr>
            <a:r>
              <a:rPr lang="en-US" sz="1400" dirty="0"/>
              <a:t>JV TEAM – healthy protein snacks/individual packets of chips/crackers or boxes of bars</a:t>
            </a:r>
            <a:endParaRPr lang="en-US" sz="1400" dirty="0">
              <a:cs typeface="Calibri"/>
            </a:endParaRPr>
          </a:p>
          <a:p>
            <a:pPr marL="742950" lvl="1" indent="-285750">
              <a:buFont typeface="Arial" panose="020B0604020202020204" pitchFamily="34" charset="0"/>
              <a:buChar char="•"/>
            </a:pPr>
            <a:r>
              <a:rPr lang="en-US" sz="1400" dirty="0"/>
              <a:t>V TEAM – drinks: water, sport drinks (low or no sugar) </a:t>
            </a:r>
            <a:endParaRPr lang="en-US" sz="1400" dirty="0">
              <a:cs typeface="Calibri"/>
            </a:endParaRPr>
          </a:p>
          <a:p>
            <a:pPr marL="742950" lvl="1"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b="1" dirty="0"/>
              <a:t>Team Dinners </a:t>
            </a:r>
            <a:r>
              <a:rPr lang="en-US" sz="1400" dirty="0"/>
              <a:t>- Host/Coordinators:  3-4 team dinners over the season</a:t>
            </a:r>
            <a:endParaRPr lang="en-US" sz="1400" dirty="0">
              <a:cs typeface="Calibri"/>
            </a:endParaRP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b="1" dirty="0"/>
              <a:t>“Proud Family Member” Buttons:  </a:t>
            </a:r>
            <a:r>
              <a:rPr lang="en-US" sz="1400" dirty="0"/>
              <a:t>Need to take orders and coordinate with Cheer Booster Club</a:t>
            </a:r>
            <a:endParaRPr lang="en-US" sz="1400" dirty="0">
              <a:cs typeface="Calibri"/>
            </a:endParaRP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b="1" dirty="0"/>
              <a:t>End of the season banquet</a:t>
            </a:r>
            <a:r>
              <a:rPr lang="en-US" sz="1400" dirty="0"/>
              <a:t>:  3-4 people to help coordinate a variety of event activities!</a:t>
            </a:r>
            <a:endParaRPr lang="en-US" sz="1400" dirty="0">
              <a:cs typeface="Calibri"/>
            </a:endParaRP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b="1" dirty="0"/>
              <a:t>Junior Mustangs Summer Basketball Camp:  </a:t>
            </a:r>
            <a:r>
              <a:rPr lang="en-US" sz="1400" dirty="0"/>
              <a:t>2-3 volunteers needed.</a:t>
            </a:r>
            <a:endParaRPr lang="en-US" sz="1400" dirty="0">
              <a:cs typeface="Calibri"/>
            </a:endParaRPr>
          </a:p>
        </p:txBody>
      </p:sp>
    </p:spTree>
    <p:extLst>
      <p:ext uri="{BB962C8B-B14F-4D97-AF65-F5344CB8AC3E}">
        <p14:creationId xmlns:p14="http://schemas.microsoft.com/office/powerpoint/2010/main" val="332339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15" y="358815"/>
            <a:ext cx="7886700" cy="593755"/>
          </a:xfrm>
        </p:spPr>
        <p:txBody>
          <a:bodyPr/>
          <a:lstStyle/>
          <a:p>
            <a:r>
              <a:rPr lang="en-US"/>
              <a:t>TEAM BUILDING DAY </a:t>
            </a:r>
          </a:p>
        </p:txBody>
      </p:sp>
      <p:sp>
        <p:nvSpPr>
          <p:cNvPr id="3" name="Content Placeholder 2"/>
          <p:cNvSpPr>
            <a:spLocks noGrp="1"/>
          </p:cNvSpPr>
          <p:nvPr>
            <p:ph idx="1"/>
          </p:nvPr>
        </p:nvSpPr>
        <p:spPr>
          <a:xfrm>
            <a:off x="366089" y="1165225"/>
            <a:ext cx="8502744" cy="5018259"/>
          </a:xfrm>
        </p:spPr>
        <p:txBody>
          <a:bodyPr vert="horz" lIns="91440" tIns="45720" rIns="91440" bIns="45720" rtlCol="0" anchor="t">
            <a:noAutofit/>
          </a:bodyPr>
          <a:lstStyle/>
          <a:p>
            <a:pPr marL="0" indent="0">
              <a:buNone/>
            </a:pPr>
            <a:r>
              <a:rPr lang="en-US" sz="1400" b="1" dirty="0">
                <a:solidFill>
                  <a:srgbClr val="00B050"/>
                </a:solidFill>
              </a:rPr>
              <a:t>ALL DAY SATURDAY, NOVEMBER 18th </a:t>
            </a:r>
          </a:p>
          <a:p>
            <a:pPr marL="0" indent="0">
              <a:buNone/>
            </a:pPr>
            <a:endParaRPr lang="en-US" sz="1400" b="1">
              <a:solidFill>
                <a:srgbClr val="00B050"/>
              </a:solidFill>
            </a:endParaRPr>
          </a:p>
          <a:p>
            <a:pPr>
              <a:spcBef>
                <a:spcPts val="700"/>
              </a:spcBef>
            </a:pPr>
            <a:r>
              <a:rPr lang="en-US" sz="1400" dirty="0"/>
              <a:t>9:00-12:00  	Team practices at RHS </a:t>
            </a:r>
            <a:r>
              <a:rPr lang="en-US" sz="1400" i="1" dirty="0"/>
              <a:t>(bring assigned foods/snacks below)</a:t>
            </a:r>
            <a:endParaRPr lang="en-US" sz="1400" i="1">
              <a:cs typeface="Calibri"/>
            </a:endParaRPr>
          </a:p>
          <a:p>
            <a:pPr>
              <a:spcBef>
                <a:spcPts val="700"/>
              </a:spcBef>
            </a:pPr>
            <a:r>
              <a:rPr lang="en-US" sz="1400" dirty="0"/>
              <a:t>12:00-1:00  	Go home to shower and eat lunch</a:t>
            </a:r>
            <a:endParaRPr lang="en-US" sz="1400">
              <a:cs typeface="Calibri"/>
            </a:endParaRPr>
          </a:p>
          <a:p>
            <a:pPr>
              <a:spcBef>
                <a:spcPts val="700"/>
              </a:spcBef>
            </a:pPr>
            <a:r>
              <a:rPr lang="en-US" sz="1400" dirty="0"/>
              <a:t>1:15 		Return to RHS gym </a:t>
            </a:r>
            <a:r>
              <a:rPr lang="en-US" sz="1400" i="1" dirty="0"/>
              <a:t>(bring assigned food/snacks if forgot earlier)</a:t>
            </a:r>
            <a:endParaRPr lang="en-US" sz="1400" i="1">
              <a:cs typeface="Calibri"/>
            </a:endParaRPr>
          </a:p>
          <a:p>
            <a:pPr>
              <a:spcBef>
                <a:spcPts val="700"/>
              </a:spcBef>
            </a:pPr>
            <a:r>
              <a:rPr lang="en-US" sz="1400" dirty="0">
                <a:cs typeface="Calibri"/>
              </a:rPr>
              <a:t>1:45-3:45	Drive/carpool to team-building at Flatstick</a:t>
            </a:r>
          </a:p>
          <a:p>
            <a:pPr>
              <a:spcBef>
                <a:spcPts val="700"/>
              </a:spcBef>
            </a:pPr>
            <a:r>
              <a:rPr lang="en-US" sz="1400" dirty="0">
                <a:cs typeface="Calibri"/>
              </a:rPr>
              <a:t>4:15-6:15	Drive/carpool to team-building at Pacific Axes</a:t>
            </a:r>
            <a:endParaRPr lang="en-US" sz="1400"/>
          </a:p>
          <a:p>
            <a:pPr>
              <a:spcBef>
                <a:spcPts val="700"/>
              </a:spcBef>
            </a:pPr>
            <a:r>
              <a:rPr lang="en-US" sz="1400" dirty="0"/>
              <a:t>6:30-7:00	Team Talks</a:t>
            </a:r>
            <a:endParaRPr lang="en-US" sz="1400">
              <a:cs typeface="Calibri"/>
            </a:endParaRPr>
          </a:p>
          <a:p>
            <a:pPr>
              <a:spcBef>
                <a:spcPts val="700"/>
              </a:spcBef>
            </a:pPr>
            <a:r>
              <a:rPr lang="en-US" sz="1400" dirty="0">
                <a:cs typeface="Calibri"/>
              </a:rPr>
              <a:t>7:00-7:30	Booster Club sponsored pizza dinner</a:t>
            </a:r>
          </a:p>
          <a:p>
            <a:pPr>
              <a:spcBef>
                <a:spcPts val="700"/>
              </a:spcBef>
            </a:pPr>
            <a:r>
              <a:rPr lang="en-US" sz="1400" dirty="0">
                <a:cs typeface="Calibri"/>
              </a:rPr>
              <a:t>7:30-10:00	Team Talks &amp; Team Builder Activities  </a:t>
            </a:r>
          </a:p>
          <a:p>
            <a:pPr>
              <a:spcBef>
                <a:spcPts val="700"/>
              </a:spcBef>
            </a:pPr>
            <a:r>
              <a:rPr lang="en-US" sz="1400" dirty="0"/>
              <a:t>10:00ish	Pick up at RHS.  </a:t>
            </a:r>
            <a:r>
              <a:rPr lang="en-US" sz="1400" u="sng" dirty="0"/>
              <a:t>Players will text you </a:t>
            </a:r>
            <a:r>
              <a:rPr lang="en-US" sz="1400" dirty="0"/>
              <a:t>when ready to be picked up.</a:t>
            </a:r>
            <a:endParaRPr lang="en-US" sz="1400" dirty="0">
              <a:cs typeface="Calibri"/>
            </a:endParaRPr>
          </a:p>
          <a:p>
            <a:pPr marL="0" indent="0">
              <a:spcBef>
                <a:spcPts val="700"/>
              </a:spcBef>
              <a:buNone/>
            </a:pPr>
            <a:endParaRPr lang="en-US" sz="1400">
              <a:solidFill>
                <a:srgbClr val="00B050"/>
              </a:solidFill>
              <a:cs typeface="Calibri"/>
            </a:endParaRPr>
          </a:p>
          <a:p>
            <a:pPr marL="0" indent="0">
              <a:spcBef>
                <a:spcPts val="700"/>
              </a:spcBef>
              <a:buNone/>
            </a:pPr>
            <a:r>
              <a:rPr lang="en-US" sz="1400" b="1" dirty="0">
                <a:solidFill>
                  <a:srgbClr val="00B050"/>
                </a:solidFill>
                <a:cs typeface="Calibri"/>
              </a:rPr>
              <a:t>COMPLETE WAIVER FOR PACIFIC AXES</a:t>
            </a:r>
            <a:r>
              <a:rPr lang="en-US" sz="1400" dirty="0">
                <a:solidFill>
                  <a:srgbClr val="00B050"/>
                </a:solidFill>
                <a:cs typeface="Calibri"/>
              </a:rPr>
              <a:t>:  </a:t>
            </a:r>
            <a:r>
              <a:rPr lang="en-US" sz="1400" u="sng" dirty="0">
                <a:solidFill>
                  <a:srgbClr val="FF0000"/>
                </a:solidFill>
                <a:effectLst/>
                <a:latin typeface="Calibri"/>
                <a:ea typeface="Times New Roman" panose="02020603050405020304" pitchFamily="18" charset="0"/>
                <a:cs typeface="Calibri"/>
                <a:hlinkClick r:id="rId2">
                  <a:extLst>
                    <a:ext uri="{A12FA001-AC4F-418D-AE19-62706E023703}">
                      <ahyp:hlinkClr xmlns:ahyp="http://schemas.microsoft.com/office/drawing/2018/hyperlinkcolor" val="tx"/>
                    </a:ext>
                  </a:extLst>
                </a:hlinkClick>
              </a:rPr>
              <a:t>https://www.escapewaivers.com/kj6IGTVUpU</a:t>
            </a:r>
            <a:endParaRPr lang="en-US" sz="1400">
              <a:solidFill>
                <a:srgbClr val="FF0000"/>
              </a:solidFill>
              <a:latin typeface="Calibri"/>
              <a:cs typeface="Calibri"/>
            </a:endParaRPr>
          </a:p>
          <a:p>
            <a:pPr marL="0" indent="0">
              <a:buNone/>
            </a:pPr>
            <a:endParaRPr lang="en-US" sz="1400" b="1">
              <a:solidFill>
                <a:srgbClr val="00B050"/>
              </a:solidFill>
            </a:endParaRPr>
          </a:p>
          <a:p>
            <a:pPr marL="0" indent="0">
              <a:buNone/>
            </a:pPr>
            <a:r>
              <a:rPr lang="en-US" sz="1400" b="1" dirty="0">
                <a:solidFill>
                  <a:srgbClr val="00B050"/>
                </a:solidFill>
                <a:cs typeface="Calibri"/>
              </a:rPr>
              <a:t>DRESS CODE</a:t>
            </a:r>
            <a:r>
              <a:rPr lang="en-US" sz="1400" b="1" dirty="0">
                <a:solidFill>
                  <a:srgbClr val="00B050"/>
                </a:solidFill>
              </a:rPr>
              <a:t>:  </a:t>
            </a:r>
            <a:r>
              <a:rPr lang="en-US" sz="1400" dirty="0">
                <a:solidFill>
                  <a:srgbClr val="00B050"/>
                </a:solidFill>
              </a:rPr>
              <a:t>Practices:  Wear practice gear.  </a:t>
            </a:r>
            <a:r>
              <a:rPr lang="en-US" sz="1400" dirty="0">
                <a:solidFill>
                  <a:srgbClr val="FF0000"/>
                </a:solidFill>
              </a:rPr>
              <a:t>Events:  No open toe or open back shoes/sandals/slides/crocs</a:t>
            </a:r>
          </a:p>
          <a:p>
            <a:pPr marL="0" indent="0">
              <a:spcBef>
                <a:spcPts val="700"/>
              </a:spcBef>
              <a:buNone/>
            </a:pPr>
            <a:endParaRPr lang="en-US" sz="1400">
              <a:solidFill>
                <a:srgbClr val="00B050"/>
              </a:solidFill>
              <a:cs typeface="Calibri"/>
            </a:endParaRPr>
          </a:p>
          <a:p>
            <a:pPr marL="0" indent="0">
              <a:spcBef>
                <a:spcPts val="700"/>
              </a:spcBef>
              <a:buNone/>
            </a:pPr>
            <a:r>
              <a:rPr lang="en-US" sz="1400" b="1" dirty="0">
                <a:solidFill>
                  <a:srgbClr val="00B050"/>
                </a:solidFill>
                <a:cs typeface="Calibri"/>
              </a:rPr>
              <a:t>TEAM SNACK ASSIGNMENTS</a:t>
            </a:r>
            <a:endParaRPr lang="en-US" sz="1400" b="1"/>
          </a:p>
          <a:p>
            <a:pPr marL="342900" indent="-342900">
              <a:lnSpc>
                <a:spcPct val="80000"/>
              </a:lnSpc>
              <a:spcBef>
                <a:spcPts val="700"/>
              </a:spcBef>
            </a:pPr>
            <a:r>
              <a:rPr lang="en-US" sz="1400" dirty="0">
                <a:cs typeface="Calibri"/>
              </a:rPr>
              <a:t>C TEAM – dessert/sweet treats: </a:t>
            </a:r>
            <a:r>
              <a:rPr lang="en-US" sz="1400" dirty="0" err="1">
                <a:cs typeface="Calibri"/>
              </a:rPr>
              <a:t>ie</a:t>
            </a:r>
            <a:r>
              <a:rPr lang="en-US" sz="1400" dirty="0">
                <a:cs typeface="Calibri"/>
              </a:rPr>
              <a:t>: fruit, cookies/candy/brownies</a:t>
            </a:r>
          </a:p>
          <a:p>
            <a:pPr marL="342900" indent="-342900">
              <a:lnSpc>
                <a:spcPct val="80000"/>
              </a:lnSpc>
              <a:spcBef>
                <a:spcPts val="700"/>
              </a:spcBef>
            </a:pPr>
            <a:r>
              <a:rPr lang="en-US" sz="1400" dirty="0">
                <a:cs typeface="Calibri"/>
              </a:rPr>
              <a:t>JV TEAM –Snacks like jerky, protein bars, individual packets of crackers</a:t>
            </a:r>
          </a:p>
          <a:p>
            <a:pPr marL="342900" indent="-342900">
              <a:lnSpc>
                <a:spcPct val="80000"/>
              </a:lnSpc>
              <a:spcBef>
                <a:spcPts val="700"/>
              </a:spcBef>
            </a:pPr>
            <a:r>
              <a:rPr lang="en-US" sz="1400">
                <a:cs typeface="Calibri"/>
              </a:rPr>
              <a:t>V TEAM – drinks: water, sport drinks/juices/sparkling water </a:t>
            </a:r>
          </a:p>
        </p:txBody>
      </p:sp>
    </p:spTree>
    <p:extLst>
      <p:ext uri="{BB962C8B-B14F-4D97-AF65-F5344CB8AC3E}">
        <p14:creationId xmlns:p14="http://schemas.microsoft.com/office/powerpoint/2010/main" val="2726084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WEBSITE &amp; SOCIAL</a:t>
            </a:r>
          </a:p>
        </p:txBody>
      </p:sp>
      <p:sp>
        <p:nvSpPr>
          <p:cNvPr id="3" name="Content Placeholder 2"/>
          <p:cNvSpPr>
            <a:spLocks noGrp="1"/>
          </p:cNvSpPr>
          <p:nvPr>
            <p:ph idx="1"/>
          </p:nvPr>
        </p:nvSpPr>
        <p:spPr>
          <a:xfrm>
            <a:off x="553415" y="2001795"/>
            <a:ext cx="6622085" cy="4572000"/>
          </a:xfrm>
        </p:spPr>
        <p:txBody>
          <a:bodyPr>
            <a:normAutofit/>
          </a:bodyPr>
          <a:lstStyle/>
          <a:p>
            <a:r>
              <a:rPr lang="en-US"/>
              <a:t>www.RedmondBoysBasketball.com</a:t>
            </a:r>
          </a:p>
          <a:p>
            <a:r>
              <a:rPr lang="en-US"/>
              <a:t>Team information shared</a:t>
            </a:r>
          </a:p>
          <a:p>
            <a:r>
              <a:rPr lang="en-US"/>
              <a:t>Calendar will be updated.  IT IS SUBJECT TO CHANGE!!</a:t>
            </a:r>
          </a:p>
          <a:p>
            <a:r>
              <a:rPr lang="en-US"/>
              <a:t>Team Score</a:t>
            </a:r>
          </a:p>
          <a:p>
            <a:r>
              <a:rPr lang="en-US"/>
              <a:t>Team Photos and Videos</a:t>
            </a:r>
          </a:p>
          <a:p>
            <a:endParaRPr lang="en-US"/>
          </a:p>
          <a:p>
            <a:pPr marL="0" indent="0">
              <a:buNone/>
            </a:pPr>
            <a:r>
              <a:rPr lang="en-US" b="1"/>
              <a:t>SOCIAL MEDIA</a:t>
            </a:r>
          </a:p>
          <a:p>
            <a:r>
              <a:rPr lang="en-US"/>
              <a:t>Facebook @RedmondBoysBasketball</a:t>
            </a:r>
          </a:p>
          <a:p>
            <a:r>
              <a:rPr lang="en-US"/>
              <a:t>Instagram @RedmondBoysBasketball</a:t>
            </a:r>
          </a:p>
        </p:txBody>
      </p:sp>
      <p:pic>
        <p:nvPicPr>
          <p:cNvPr id="6" name="Picture 5">
            <a:extLst>
              <a:ext uri="{FF2B5EF4-FFF2-40B4-BE49-F238E27FC236}">
                <a16:creationId xmlns:a16="http://schemas.microsoft.com/office/drawing/2014/main" id="{0BDC40E9-54C2-4875-AF4F-B96DABB4A864}"/>
              </a:ext>
            </a:extLst>
          </p:cNvPr>
          <p:cNvPicPr>
            <a:picLocks noChangeAspect="1"/>
          </p:cNvPicPr>
          <p:nvPr/>
        </p:nvPicPr>
        <p:blipFill>
          <a:blip r:embed="rId2"/>
          <a:stretch>
            <a:fillRect/>
          </a:stretch>
        </p:blipFill>
        <p:spPr>
          <a:xfrm>
            <a:off x="553415" y="1286519"/>
            <a:ext cx="2928938" cy="547412"/>
          </a:xfrm>
          <a:prstGeom prst="rect">
            <a:avLst/>
          </a:prstGeom>
        </p:spPr>
      </p:pic>
    </p:spTree>
    <p:extLst>
      <p:ext uri="{BB962C8B-B14F-4D97-AF65-F5344CB8AC3E}">
        <p14:creationId xmlns:p14="http://schemas.microsoft.com/office/powerpoint/2010/main" val="73824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7074-C6E9-EC5C-CDE4-CBD0768032B0}"/>
              </a:ext>
            </a:extLst>
          </p:cNvPr>
          <p:cNvSpPr>
            <a:spLocks noGrp="1"/>
          </p:cNvSpPr>
          <p:nvPr>
            <p:ph type="title"/>
          </p:nvPr>
        </p:nvSpPr>
        <p:spPr/>
        <p:txBody>
          <a:bodyPr/>
          <a:lstStyle/>
          <a:p>
            <a:r>
              <a:rPr lang="en-US"/>
              <a:t>Spirit Wear – Order Now!</a:t>
            </a:r>
          </a:p>
        </p:txBody>
      </p:sp>
      <p:sp>
        <p:nvSpPr>
          <p:cNvPr id="3" name="Content Placeholder 2">
            <a:extLst>
              <a:ext uri="{FF2B5EF4-FFF2-40B4-BE49-F238E27FC236}">
                <a16:creationId xmlns:a16="http://schemas.microsoft.com/office/drawing/2014/main" id="{1883CD46-3840-23D2-7AFF-DCEFB8AECA47}"/>
              </a:ext>
            </a:extLst>
          </p:cNvPr>
          <p:cNvSpPr>
            <a:spLocks noGrp="1"/>
          </p:cNvSpPr>
          <p:nvPr>
            <p:ph idx="1"/>
          </p:nvPr>
        </p:nvSpPr>
        <p:spPr>
          <a:xfrm>
            <a:off x="565298" y="1409701"/>
            <a:ext cx="4451632" cy="3132821"/>
          </a:xfrm>
        </p:spPr>
        <p:txBody>
          <a:bodyPr>
            <a:normAutofit fontScale="92500"/>
          </a:bodyPr>
          <a:lstStyle/>
          <a:p>
            <a:r>
              <a:rPr lang="en-US" sz="2000">
                <a:effectLst/>
                <a:latin typeface="Calibri" panose="020F0502020204030204" pitchFamily="34" charset="0"/>
                <a:ea typeface="Calibri" panose="020F0502020204030204" pitchFamily="34" charset="0"/>
              </a:rPr>
              <a:t>Spirit</a:t>
            </a:r>
            <a:r>
              <a:rPr lang="en-US" sz="2000">
                <a:latin typeface="Calibri" panose="020F0502020204030204" pitchFamily="34" charset="0"/>
                <a:ea typeface="Calibri" panose="020F0502020204030204" pitchFamily="34" charset="0"/>
              </a:rPr>
              <a:t> wear for players, friends, &amp;family!</a:t>
            </a:r>
          </a:p>
          <a:p>
            <a:endParaRPr lang="en-US" sz="2000">
              <a:effectLst/>
              <a:latin typeface="Calibri" panose="020F0502020204030204" pitchFamily="34" charset="0"/>
              <a:ea typeface="Calibri" panose="020F0502020204030204" pitchFamily="34" charset="0"/>
            </a:endParaRPr>
          </a:p>
          <a:p>
            <a:r>
              <a:rPr lang="en-US" sz="2000">
                <a:effectLst/>
                <a:latin typeface="Calibri" panose="020F0502020204030204" pitchFamily="34" charset="0"/>
                <a:ea typeface="Calibri" panose="020F0502020204030204" pitchFamily="34" charset="0"/>
              </a:rPr>
              <a:t>Here's the store link, it will also be available from our team website: </a:t>
            </a:r>
            <a:r>
              <a:rPr lang="en-US" sz="2000" u="sng">
                <a:solidFill>
                  <a:srgbClr val="0000FF"/>
                </a:solidFill>
                <a:effectLst/>
                <a:latin typeface="Calibri" panose="020F0502020204030204" pitchFamily="34" charset="0"/>
                <a:ea typeface="Calibri" panose="020F0502020204030204" pitchFamily="34" charset="0"/>
                <a:hlinkClick r:id="rId2"/>
              </a:rPr>
              <a:t>kocreators.com/</a:t>
            </a:r>
            <a:r>
              <a:rPr lang="en-US" sz="2000" u="sng" err="1">
                <a:solidFill>
                  <a:srgbClr val="0000FF"/>
                </a:solidFill>
                <a:effectLst/>
                <a:latin typeface="Calibri" panose="020F0502020204030204" pitchFamily="34" charset="0"/>
                <a:ea typeface="Calibri" panose="020F0502020204030204" pitchFamily="34" charset="0"/>
                <a:hlinkClick r:id="rId2"/>
              </a:rPr>
              <a:t>rhshoops</a:t>
            </a:r>
            <a:r>
              <a:rPr lang="en-US" sz="2000" u="sng">
                <a:solidFill>
                  <a:srgbClr val="0000FF"/>
                </a:solidFill>
                <a:effectLst/>
                <a:latin typeface="Calibri" panose="020F0502020204030204" pitchFamily="34" charset="0"/>
                <a:ea typeface="Calibri" panose="020F0502020204030204" pitchFamily="34" charset="0"/>
              </a:rPr>
              <a:t>. </a:t>
            </a:r>
          </a:p>
          <a:p>
            <a:endParaRPr lang="en-US" sz="2000" u="sng">
              <a:solidFill>
                <a:srgbClr val="0000FF"/>
              </a:solidFill>
              <a:latin typeface="Calibri" panose="020F0502020204030204" pitchFamily="34" charset="0"/>
              <a:ea typeface="Calibri" panose="020F0502020204030204" pitchFamily="34" charset="0"/>
            </a:endParaRPr>
          </a:p>
          <a:p>
            <a:r>
              <a:rPr lang="en-US" sz="2000">
                <a:latin typeface="Calibri" panose="020F0502020204030204" pitchFamily="34" charset="0"/>
                <a:ea typeface="Calibri" panose="020F0502020204030204" pitchFamily="34" charset="0"/>
              </a:rPr>
              <a:t>Store is open NOW. </a:t>
            </a:r>
          </a:p>
          <a:p>
            <a:endParaRPr lang="en-US" sz="2000">
              <a:latin typeface="Calibri" panose="020F0502020204030204" pitchFamily="34" charset="0"/>
              <a:ea typeface="Calibri" panose="020F0502020204030204" pitchFamily="34" charset="0"/>
            </a:endParaRPr>
          </a:p>
          <a:p>
            <a:r>
              <a:rPr lang="en-US" sz="2000">
                <a:latin typeface="Calibri" panose="020F0502020204030204" pitchFamily="34" charset="0"/>
                <a:ea typeface="Calibri" panose="020F0502020204030204" pitchFamily="34" charset="0"/>
              </a:rPr>
              <a:t>Store CLOSES on November 20</a:t>
            </a:r>
          </a:p>
          <a:p>
            <a:endParaRPr lang="en-US" sz="2000">
              <a:solidFill>
                <a:srgbClr val="0000FF"/>
              </a:solidFill>
              <a:latin typeface="Calibri" panose="020F0502020204030204" pitchFamily="34" charset="0"/>
              <a:ea typeface="Calibri" panose="020F0502020204030204" pitchFamily="34" charset="0"/>
            </a:endParaRPr>
          </a:p>
          <a:p>
            <a:endParaRPr lang="en-US" sz="2800"/>
          </a:p>
        </p:txBody>
      </p:sp>
      <p:pic>
        <p:nvPicPr>
          <p:cNvPr id="6" name="Picture 5">
            <a:extLst>
              <a:ext uri="{FF2B5EF4-FFF2-40B4-BE49-F238E27FC236}">
                <a16:creationId xmlns:a16="http://schemas.microsoft.com/office/drawing/2014/main" id="{3BB08885-5F42-CC08-3049-36306F52F259}"/>
              </a:ext>
            </a:extLst>
          </p:cNvPr>
          <p:cNvPicPr>
            <a:picLocks noChangeAspect="1"/>
          </p:cNvPicPr>
          <p:nvPr/>
        </p:nvPicPr>
        <p:blipFill>
          <a:blip r:embed="rId3"/>
          <a:stretch>
            <a:fillRect/>
          </a:stretch>
        </p:blipFill>
        <p:spPr>
          <a:xfrm>
            <a:off x="5016930" y="1409701"/>
            <a:ext cx="3746093" cy="3548062"/>
          </a:xfrm>
          <a:prstGeom prst="rect">
            <a:avLst/>
          </a:prstGeom>
        </p:spPr>
      </p:pic>
    </p:spTree>
    <p:extLst>
      <p:ext uri="{BB962C8B-B14F-4D97-AF65-F5344CB8AC3E}">
        <p14:creationId xmlns:p14="http://schemas.microsoft.com/office/powerpoint/2010/main" val="357365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a:xfrm>
            <a:off x="554038" y="1203325"/>
            <a:ext cx="7886700" cy="4508944"/>
          </a:xfrm>
        </p:spPr>
        <p:txBody>
          <a:bodyPr vert="horz" lIns="91440" tIns="45720" rIns="91440" bIns="45720" rtlCol="0" anchor="t">
            <a:normAutofit/>
          </a:bodyPr>
          <a:lstStyle/>
          <a:p>
            <a:pPr lvl="0"/>
            <a:r>
              <a:rPr lang="en-US" sz="2800"/>
              <a:t>Welcome/ Brief Introduction of Coaching Staff</a:t>
            </a:r>
          </a:p>
          <a:p>
            <a:pPr lvl="0"/>
            <a:r>
              <a:rPr lang="en-US" sz="2800"/>
              <a:t>Goals/ Program Philosophy/ Coaching Philosophy</a:t>
            </a:r>
          </a:p>
          <a:p>
            <a:pPr lvl="0"/>
            <a:r>
              <a:rPr lang="en-US" sz="2800"/>
              <a:t>Player, Parent, Coach Expectation</a:t>
            </a:r>
          </a:p>
          <a:p>
            <a:pPr lvl="0"/>
            <a:r>
              <a:rPr lang="en-US" sz="2800"/>
              <a:t>Season Schedule</a:t>
            </a:r>
          </a:p>
          <a:p>
            <a:pPr>
              <a:spcBef>
                <a:spcPts val="700"/>
              </a:spcBef>
            </a:pPr>
            <a:r>
              <a:rPr lang="en-US" sz="2800"/>
              <a:t>Booster Club Information</a:t>
            </a:r>
          </a:p>
          <a:p>
            <a:r>
              <a:rPr lang="en-US" sz="2800"/>
              <a:t>Team Bonding Saturday </a:t>
            </a:r>
          </a:p>
          <a:p>
            <a:r>
              <a:rPr lang="en-US" sz="2800"/>
              <a:t>Website / Social Media</a:t>
            </a:r>
          </a:p>
          <a:p>
            <a:endParaRPr lang="en-US"/>
          </a:p>
        </p:txBody>
      </p:sp>
    </p:spTree>
    <p:extLst>
      <p:ext uri="{BB962C8B-B14F-4D97-AF65-F5344CB8AC3E}">
        <p14:creationId xmlns:p14="http://schemas.microsoft.com/office/powerpoint/2010/main" val="419470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Coaching Staff</a:t>
            </a:r>
          </a:p>
        </p:txBody>
      </p:sp>
      <p:sp>
        <p:nvSpPr>
          <p:cNvPr id="3" name="Content Placeholder 2"/>
          <p:cNvSpPr>
            <a:spLocks noGrp="1"/>
          </p:cNvSpPr>
          <p:nvPr>
            <p:ph idx="1"/>
          </p:nvPr>
        </p:nvSpPr>
        <p:spPr>
          <a:xfrm>
            <a:off x="554038" y="1492844"/>
            <a:ext cx="7886700" cy="3369669"/>
          </a:xfrm>
        </p:spPr>
        <p:txBody>
          <a:bodyPr vert="horz" lIns="91440" tIns="45720" rIns="91440" bIns="45720" rtlCol="0" anchor="t">
            <a:normAutofit/>
          </a:bodyPr>
          <a:lstStyle/>
          <a:p>
            <a:r>
              <a:rPr lang="en-US"/>
              <a:t>Varsity – Todd Rubin, Ashley Graham </a:t>
            </a:r>
          </a:p>
          <a:p>
            <a:endParaRPr lang="en-US"/>
          </a:p>
          <a:p>
            <a:r>
              <a:rPr lang="en-US"/>
              <a:t>Junior Varsity – Derik Detweiler</a:t>
            </a:r>
          </a:p>
          <a:p>
            <a:endParaRPr lang="en-US"/>
          </a:p>
          <a:p>
            <a:r>
              <a:rPr lang="en-US"/>
              <a:t>C Team –  Scott Brown</a:t>
            </a:r>
          </a:p>
          <a:p>
            <a:pPr marL="0" indent="0">
              <a:buNone/>
            </a:pPr>
            <a:endParaRPr lang="en-US">
              <a:cs typeface="Calibri"/>
            </a:endParaRPr>
          </a:p>
          <a:p>
            <a:r>
              <a:rPr lang="en-US">
                <a:cs typeface="Calibri"/>
              </a:rPr>
              <a:t>JV/C Assistant – Chad Hui-Peterson </a:t>
            </a:r>
          </a:p>
        </p:txBody>
      </p:sp>
    </p:spTree>
    <p:extLst>
      <p:ext uri="{BB962C8B-B14F-4D97-AF65-F5344CB8AC3E}">
        <p14:creationId xmlns:p14="http://schemas.microsoft.com/office/powerpoint/2010/main" val="32542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7FE8-C998-4043-BBB4-EF69C8D59943}"/>
              </a:ext>
            </a:extLst>
          </p:cNvPr>
          <p:cNvSpPr>
            <a:spLocks noGrp="1"/>
          </p:cNvSpPr>
          <p:nvPr>
            <p:ph type="title"/>
          </p:nvPr>
        </p:nvSpPr>
        <p:spPr/>
        <p:txBody>
          <a:bodyPr/>
          <a:lstStyle/>
          <a:p>
            <a:r>
              <a:rPr lang="en-US"/>
              <a:t>PROGRAM GOALS</a:t>
            </a:r>
          </a:p>
        </p:txBody>
      </p:sp>
      <p:sp>
        <p:nvSpPr>
          <p:cNvPr id="3" name="Content Placeholder 2">
            <a:extLst>
              <a:ext uri="{FF2B5EF4-FFF2-40B4-BE49-F238E27FC236}">
                <a16:creationId xmlns:a16="http://schemas.microsoft.com/office/drawing/2014/main" id="{9A18018D-6C25-4201-88B0-770630644181}"/>
              </a:ext>
            </a:extLst>
          </p:cNvPr>
          <p:cNvSpPr>
            <a:spLocks noGrp="1"/>
          </p:cNvSpPr>
          <p:nvPr>
            <p:ph idx="1"/>
          </p:nvPr>
        </p:nvSpPr>
        <p:spPr>
          <a:xfrm>
            <a:off x="553415" y="1203766"/>
            <a:ext cx="7886700" cy="5104358"/>
          </a:xfrm>
        </p:spPr>
        <p:txBody>
          <a:bodyPr vert="horz" lIns="91440" tIns="45720" rIns="91440" bIns="45720" rtlCol="0" anchor="t">
            <a:normAutofit lnSpcReduction="10000"/>
          </a:bodyPr>
          <a:lstStyle/>
          <a:p>
            <a:r>
              <a:rPr lang="en-US" sz="2800" dirty="0"/>
              <a:t>All student-athletes will more successfully reach their full educational, personal and basketball potential and become positive, contributing members to society as the result of participating in this program</a:t>
            </a:r>
          </a:p>
          <a:p>
            <a:r>
              <a:rPr lang="en-US" sz="2800" dirty="0"/>
              <a:t>Seniors demonstrate positive servant leadership for the underclassmen and the future of the program</a:t>
            </a:r>
            <a:endParaRPr lang="en-US" sz="2800" dirty="0">
              <a:cs typeface="Calibri"/>
            </a:endParaRPr>
          </a:p>
          <a:p>
            <a:r>
              <a:rPr lang="en-US" sz="2800" dirty="0"/>
              <a:t>Develop and demonstrate life-long skills such as: strong work ethic, discipline, and a team-first attitude</a:t>
            </a:r>
            <a:endParaRPr lang="en-US" sz="2800" dirty="0">
              <a:cs typeface="Calibri"/>
            </a:endParaRPr>
          </a:p>
          <a:p>
            <a:r>
              <a:rPr lang="en-US" sz="2800" dirty="0"/>
              <a:t>Develop life-long friendships &amp; memories </a:t>
            </a:r>
            <a:endParaRPr lang="en-US" sz="2800" dirty="0">
              <a:cs typeface="Calibri"/>
            </a:endParaRPr>
          </a:p>
          <a:p>
            <a:r>
              <a:rPr lang="en-US" sz="2800" dirty="0"/>
              <a:t>Win a </a:t>
            </a:r>
            <a:r>
              <a:rPr lang="en-US" sz="2800" dirty="0" err="1"/>
              <a:t>KingCo</a:t>
            </a:r>
            <a:r>
              <a:rPr lang="en-US" sz="2800" dirty="0"/>
              <a:t> title, a state basketball title &amp; academic state title</a:t>
            </a:r>
            <a:endParaRPr lang="en-US" sz="2800" dirty="0">
              <a:cs typeface="Calibri"/>
            </a:endParaRPr>
          </a:p>
        </p:txBody>
      </p:sp>
    </p:spTree>
    <p:extLst>
      <p:ext uri="{BB962C8B-B14F-4D97-AF65-F5344CB8AC3E}">
        <p14:creationId xmlns:p14="http://schemas.microsoft.com/office/powerpoint/2010/main" val="51216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PARENT and COACH EXPECTATIONS</a:t>
            </a:r>
          </a:p>
        </p:txBody>
      </p:sp>
      <p:sp>
        <p:nvSpPr>
          <p:cNvPr id="3" name="Content Placeholder 2"/>
          <p:cNvSpPr>
            <a:spLocks noGrp="1"/>
          </p:cNvSpPr>
          <p:nvPr>
            <p:ph idx="1"/>
          </p:nvPr>
        </p:nvSpPr>
        <p:spPr>
          <a:xfrm>
            <a:off x="553415" y="1622738"/>
            <a:ext cx="7886700" cy="3880834"/>
          </a:xfrm>
        </p:spPr>
        <p:txBody>
          <a:bodyPr>
            <a:normAutofit fontScale="55000" lnSpcReduction="20000"/>
          </a:bodyPr>
          <a:lstStyle/>
          <a:p>
            <a:pPr marL="0" indent="0" algn="ctr">
              <a:buNone/>
            </a:pPr>
            <a:r>
              <a:rPr lang="en-US" sz="4500"/>
              <a:t>We are </a:t>
            </a:r>
            <a:r>
              <a:rPr lang="en-US" sz="4500" b="1"/>
              <a:t>ALL</a:t>
            </a:r>
            <a:r>
              <a:rPr lang="en-US" sz="4500"/>
              <a:t> in this together for the benefit of the student-athletes that participate in our basketball program. </a:t>
            </a:r>
          </a:p>
          <a:p>
            <a:pPr marL="0" indent="0" algn="ctr">
              <a:buNone/>
            </a:pPr>
            <a:endParaRPr lang="en-US" sz="3200"/>
          </a:p>
          <a:p>
            <a:pPr marL="0" indent="0" algn="ctr">
              <a:buNone/>
            </a:pPr>
            <a:endParaRPr lang="en-US" sz="3200"/>
          </a:p>
          <a:p>
            <a:pPr marL="0" indent="0" algn="ctr">
              <a:buNone/>
            </a:pPr>
            <a:r>
              <a:rPr lang="en-US" sz="11000" b="1" u="sng"/>
              <a:t>COMMUNICATION</a:t>
            </a:r>
          </a:p>
          <a:p>
            <a:pPr marL="0" indent="0" algn="ctr">
              <a:buNone/>
            </a:pPr>
            <a:r>
              <a:rPr lang="en-US" sz="5500"/>
              <a:t>*Parent Emails*</a:t>
            </a:r>
          </a:p>
          <a:p>
            <a:pPr marL="0" indent="0" algn="ctr">
              <a:buNone/>
            </a:pPr>
            <a:r>
              <a:rPr lang="en-US" sz="5500"/>
              <a:t>*Year Around*</a:t>
            </a:r>
          </a:p>
          <a:p>
            <a:pPr marL="0" indent="0" algn="ctr">
              <a:buNone/>
            </a:pPr>
            <a:r>
              <a:rPr lang="en-US" sz="5500"/>
              <a:t>*Players please come talk to us if they have questions or concerns*</a:t>
            </a:r>
          </a:p>
          <a:p>
            <a:pPr marL="0" indent="0" algn="ctr">
              <a:buNone/>
            </a:pPr>
            <a:endParaRPr lang="en-US" sz="5500"/>
          </a:p>
          <a:p>
            <a:pPr marL="0" indent="0" algn="ctr">
              <a:buNone/>
            </a:pPr>
            <a:endParaRPr lang="en-US" sz="3200"/>
          </a:p>
        </p:txBody>
      </p:sp>
    </p:spTree>
    <p:extLst>
      <p:ext uri="{BB962C8B-B14F-4D97-AF65-F5344CB8AC3E}">
        <p14:creationId xmlns:p14="http://schemas.microsoft.com/office/powerpoint/2010/main" val="40412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321F-E401-4E21-9597-B5E947321478}"/>
              </a:ext>
            </a:extLst>
          </p:cNvPr>
          <p:cNvSpPr>
            <a:spLocks noGrp="1"/>
          </p:cNvSpPr>
          <p:nvPr>
            <p:ph type="title"/>
          </p:nvPr>
        </p:nvSpPr>
        <p:spPr/>
        <p:txBody>
          <a:bodyPr/>
          <a:lstStyle/>
          <a:p>
            <a:r>
              <a:rPr lang="en-US"/>
              <a:t>TEAM COVENANT</a:t>
            </a:r>
          </a:p>
        </p:txBody>
      </p:sp>
      <p:sp>
        <p:nvSpPr>
          <p:cNvPr id="3" name="Content Placeholder 2">
            <a:extLst>
              <a:ext uri="{FF2B5EF4-FFF2-40B4-BE49-F238E27FC236}">
                <a16:creationId xmlns:a16="http://schemas.microsoft.com/office/drawing/2014/main" id="{E7494A6E-7536-4EF2-BF2A-10A13B7F3C05}"/>
              </a:ext>
            </a:extLst>
          </p:cNvPr>
          <p:cNvSpPr>
            <a:spLocks noGrp="1"/>
          </p:cNvSpPr>
          <p:nvPr>
            <p:ph idx="1"/>
          </p:nvPr>
        </p:nvSpPr>
        <p:spPr>
          <a:xfrm>
            <a:off x="553415" y="1203766"/>
            <a:ext cx="7886700" cy="4826331"/>
          </a:xfrm>
        </p:spPr>
        <p:txBody>
          <a:bodyPr>
            <a:normAutofit/>
          </a:bodyPr>
          <a:lstStyle/>
          <a:p>
            <a:r>
              <a:rPr lang="en-US" b="1"/>
              <a:t>COMPETE</a:t>
            </a:r>
            <a:r>
              <a:rPr lang="en-US"/>
              <a:t>  = Win at everything you control </a:t>
            </a:r>
          </a:p>
          <a:p>
            <a:endParaRPr lang="en-US"/>
          </a:p>
          <a:p>
            <a:r>
              <a:rPr lang="en-US"/>
              <a:t> </a:t>
            </a:r>
            <a:r>
              <a:rPr lang="en-US" b="1"/>
              <a:t>FAMILY</a:t>
            </a:r>
            <a:r>
              <a:rPr lang="en-US"/>
              <a:t> = </a:t>
            </a:r>
            <a:r>
              <a:rPr lang="en-US" b="1"/>
              <a:t>Be a great teammate </a:t>
            </a:r>
          </a:p>
          <a:p>
            <a:endParaRPr lang="en-US"/>
          </a:p>
          <a:p>
            <a:r>
              <a:rPr lang="en-US" b="1"/>
              <a:t>ENTHUSIASM</a:t>
            </a:r>
            <a:r>
              <a:rPr lang="en-US"/>
              <a:t> = Be passionate &amp; have FUN</a:t>
            </a:r>
          </a:p>
          <a:p>
            <a:endParaRPr lang="en-US"/>
          </a:p>
          <a:p>
            <a:r>
              <a:rPr lang="en-US" b="1"/>
              <a:t>“CRYSTAL BALL”</a:t>
            </a:r>
          </a:p>
          <a:p>
            <a:pPr marL="0" indent="0">
              <a:buNone/>
            </a:pPr>
            <a:endParaRPr lang="en-US"/>
          </a:p>
          <a:p>
            <a:r>
              <a:rPr lang="en-US"/>
              <a:t>“The power of we is greater than the power of me”</a:t>
            </a:r>
          </a:p>
          <a:p>
            <a:endParaRPr lang="en-US"/>
          </a:p>
        </p:txBody>
      </p:sp>
    </p:spTree>
    <p:extLst>
      <p:ext uri="{BB962C8B-B14F-4D97-AF65-F5344CB8AC3E}">
        <p14:creationId xmlns:p14="http://schemas.microsoft.com/office/powerpoint/2010/main" val="335617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PRACTICE </a:t>
            </a:r>
          </a:p>
        </p:txBody>
      </p:sp>
      <p:sp>
        <p:nvSpPr>
          <p:cNvPr id="3" name="Content Placeholder 2"/>
          <p:cNvSpPr>
            <a:spLocks noGrp="1"/>
          </p:cNvSpPr>
          <p:nvPr>
            <p:ph idx="1"/>
          </p:nvPr>
        </p:nvSpPr>
        <p:spPr>
          <a:xfrm>
            <a:off x="553415" y="1203766"/>
            <a:ext cx="7886700" cy="5252639"/>
          </a:xfrm>
        </p:spPr>
        <p:txBody>
          <a:bodyPr vert="horz" lIns="91440" tIns="45720" rIns="91440" bIns="45720" rtlCol="0" anchor="t">
            <a:noAutofit/>
          </a:bodyPr>
          <a:lstStyle/>
          <a:p>
            <a:r>
              <a:rPr lang="en-US" sz="2800"/>
              <a:t>IMPROVE, IMPROVE, IMPROVE </a:t>
            </a:r>
          </a:p>
          <a:p>
            <a:r>
              <a:rPr lang="en-US" sz="2800"/>
              <a:t>Set players up for success</a:t>
            </a:r>
          </a:p>
          <a:p>
            <a:r>
              <a:rPr lang="en-US" sz="2800"/>
              <a:t>Thought </a:t>
            </a:r>
          </a:p>
          <a:p>
            <a:r>
              <a:rPr lang="en-US" sz="2800"/>
              <a:t>Structure </a:t>
            </a:r>
          </a:p>
          <a:p>
            <a:r>
              <a:rPr lang="en-US" sz="2800"/>
              <a:t>Competitive, Enthusiastic, FUN </a:t>
            </a:r>
          </a:p>
          <a:p>
            <a:r>
              <a:rPr lang="en-US" sz="2800"/>
              <a:t>One open practice for parents. Please come and see what your son does every day during season on November 24th</a:t>
            </a:r>
            <a:r>
              <a:rPr lang="en-US" sz="2800" baseline="30000"/>
              <a:t> </a:t>
            </a:r>
            <a:endParaRPr lang="en-US" sz="2800"/>
          </a:p>
          <a:p>
            <a:pPr marL="342900" lvl="1" indent="0" algn="ctr">
              <a:buNone/>
            </a:pPr>
            <a:endParaRPr lang="en-US" sz="2200" i="1"/>
          </a:p>
          <a:p>
            <a:pPr marL="342900" lvl="1" indent="0" algn="ctr">
              <a:buNone/>
            </a:pPr>
            <a:r>
              <a:rPr lang="en-US" sz="2200" i="1"/>
              <a:t>“Most battles are won before they are fought”</a:t>
            </a:r>
          </a:p>
          <a:p>
            <a:pPr marL="342900" lvl="1" indent="0" algn="ctr">
              <a:buNone/>
            </a:pPr>
            <a:r>
              <a:rPr lang="en-US" sz="2200"/>
              <a:t>- Sun Tzu</a:t>
            </a:r>
          </a:p>
          <a:p>
            <a:endParaRPr lang="en-US"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Injuries and GEAR</a:t>
            </a:r>
          </a:p>
        </p:txBody>
      </p:sp>
      <p:sp>
        <p:nvSpPr>
          <p:cNvPr id="3" name="Content Placeholder 2"/>
          <p:cNvSpPr>
            <a:spLocks noGrp="1"/>
          </p:cNvSpPr>
          <p:nvPr>
            <p:ph idx="1"/>
          </p:nvPr>
        </p:nvSpPr>
        <p:spPr>
          <a:xfrm>
            <a:off x="554038" y="1203325"/>
            <a:ext cx="7886700" cy="4291804"/>
          </a:xfrm>
        </p:spPr>
        <p:txBody>
          <a:bodyPr vert="horz" lIns="91440" tIns="45720" rIns="91440" bIns="45720" rtlCol="0" anchor="t">
            <a:normAutofit fontScale="92500"/>
          </a:bodyPr>
          <a:lstStyle/>
          <a:p>
            <a:r>
              <a:rPr lang="en-US" sz="2800" dirty="0"/>
              <a:t>Concussion Baseline Testing (Done)</a:t>
            </a:r>
          </a:p>
          <a:p>
            <a:r>
              <a:rPr lang="en-US" sz="2800" dirty="0"/>
              <a:t>All injuries please see personal trainer </a:t>
            </a:r>
            <a:endParaRPr lang="en-US" sz="2800" dirty="0">
              <a:cs typeface="Calibri"/>
            </a:endParaRPr>
          </a:p>
          <a:p>
            <a:r>
              <a:rPr lang="en-US" sz="2800" dirty="0"/>
              <a:t>Student-athletes who visit a doctor for an injury must have written documentation clearing them to play.</a:t>
            </a:r>
            <a:endParaRPr lang="en-US" sz="2800" dirty="0">
              <a:cs typeface="Calibri"/>
            </a:endParaRPr>
          </a:p>
          <a:p>
            <a:r>
              <a:rPr lang="en-US" sz="2800" dirty="0">
                <a:cs typeface="Calibri"/>
              </a:rPr>
              <a:t>Players must be consistent in wearing gear to prevent/treat injuries</a:t>
            </a:r>
            <a:endParaRPr lang="en-US" sz="2800" dirty="0"/>
          </a:p>
          <a:p>
            <a:r>
              <a:rPr lang="en-US" sz="2800" dirty="0"/>
              <a:t>Gear – All uniforms, practice gear, warm-ups are to be returned at end of season.  Please wash the uniform before returning.  Notify coach of any damage.</a:t>
            </a:r>
            <a:endParaRPr lang="en-US" sz="2800" dirty="0">
              <a:cs typeface="Calibri"/>
            </a:endParaRPr>
          </a:p>
          <a:p>
            <a:pPr lvl="1"/>
            <a:r>
              <a:rPr lang="en-US" sz="1400" dirty="0"/>
              <a:t> (Team jacket or shirts do not get returned)</a:t>
            </a:r>
            <a:endParaRPr lang="en-US" sz="1400">
              <a:cs typeface="Calibri"/>
            </a:endParaRPr>
          </a:p>
          <a:p>
            <a:pPr marL="342900" lvl="1" indent="0">
              <a:buNone/>
            </a:pPr>
            <a:endParaRPr lang="en-US" sz="1400"/>
          </a:p>
          <a:p>
            <a:pPr>
              <a:spcBef>
                <a:spcPts val="700"/>
              </a:spcBef>
            </a:pPr>
            <a:endParaRPr lang="en-US" sz="2800">
              <a:highlight>
                <a:srgbClr val="FFFF00"/>
              </a:highlight>
              <a:cs typeface="Calibri"/>
            </a:endParaRPr>
          </a:p>
          <a:p>
            <a:pPr lvl="1">
              <a:spcBef>
                <a:spcPts val="700"/>
              </a:spcBef>
              <a:buFont typeface="Wingdings" panose="020B0604020202020204" pitchFamily="34" charset="0"/>
              <a:buChar char="Ø"/>
            </a:pPr>
            <a:endParaRPr lang="en-US" sz="2200" b="1">
              <a:highlight>
                <a:srgbClr val="FFFF00"/>
              </a:highlight>
              <a:cs typeface="Calibri"/>
            </a:endParaRPr>
          </a:p>
        </p:txBody>
      </p:sp>
    </p:spTree>
    <p:extLst>
      <p:ext uri="{BB962C8B-B14F-4D97-AF65-F5344CB8AC3E}">
        <p14:creationId xmlns:p14="http://schemas.microsoft.com/office/powerpoint/2010/main" val="121519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2B82-A0E7-C1EF-8F87-5933A6E81636}"/>
              </a:ext>
            </a:extLst>
          </p:cNvPr>
          <p:cNvSpPr>
            <a:spLocks noGrp="1"/>
          </p:cNvSpPr>
          <p:nvPr>
            <p:ph type="title"/>
          </p:nvPr>
        </p:nvSpPr>
        <p:spPr/>
        <p:txBody>
          <a:bodyPr>
            <a:normAutofit/>
          </a:bodyPr>
          <a:lstStyle/>
          <a:p>
            <a:r>
              <a:rPr lang="en-US"/>
              <a:t>Automated External Defibrillator (AED)</a:t>
            </a:r>
          </a:p>
        </p:txBody>
      </p:sp>
      <p:sp>
        <p:nvSpPr>
          <p:cNvPr id="3" name="Content Placeholder 2">
            <a:extLst>
              <a:ext uri="{FF2B5EF4-FFF2-40B4-BE49-F238E27FC236}">
                <a16:creationId xmlns:a16="http://schemas.microsoft.com/office/drawing/2014/main" id="{8F231091-8846-8E98-A4A0-BC14844A7CE3}"/>
              </a:ext>
            </a:extLst>
          </p:cNvPr>
          <p:cNvSpPr>
            <a:spLocks noGrp="1"/>
          </p:cNvSpPr>
          <p:nvPr>
            <p:ph idx="1"/>
          </p:nvPr>
        </p:nvSpPr>
        <p:spPr>
          <a:xfrm>
            <a:off x="253742" y="1149486"/>
            <a:ext cx="4045616" cy="5177366"/>
          </a:xfrm>
        </p:spPr>
        <p:txBody>
          <a:bodyPr>
            <a:normAutofit fontScale="77500" lnSpcReduction="20000"/>
          </a:bodyPr>
          <a:lstStyle/>
          <a:p>
            <a:r>
              <a:rPr lang="en-US"/>
              <a:t>An Automated External Defibrillator (AED) is used to rescue a person suffering from cardiac arrest.</a:t>
            </a:r>
          </a:p>
          <a:p>
            <a:endParaRPr lang="en-US"/>
          </a:p>
          <a:p>
            <a:r>
              <a:rPr lang="en-US"/>
              <a:t>Redmond High School has an AED located outside of the main gym.</a:t>
            </a:r>
          </a:p>
          <a:p>
            <a:endParaRPr lang="en-US"/>
          </a:p>
          <a:p>
            <a:r>
              <a:rPr lang="en-US"/>
              <a:t>Redmond High School coaches and athletic trainers are trained on AED use and CPR.</a:t>
            </a:r>
          </a:p>
          <a:p>
            <a:endParaRPr lang="en-US"/>
          </a:p>
          <a:p>
            <a:r>
              <a:rPr lang="en-US"/>
              <a:t>Look for the AED next time you are in the gym.  Ask your athlete if they know where the AED is located if they were needed to assist in an emergency.</a:t>
            </a:r>
          </a:p>
          <a:p>
            <a:endParaRPr lang="en-US"/>
          </a:p>
          <a:p>
            <a:r>
              <a:rPr lang="en-US"/>
              <a:t>We encourage all parents to watch videos and learn more.  Here is a video from the </a:t>
            </a:r>
            <a:r>
              <a:rPr lang="en-US">
                <a:hlinkClick r:id="rId2"/>
              </a:rPr>
              <a:t>American Red Cross</a:t>
            </a:r>
            <a:r>
              <a:rPr lang="en-US"/>
              <a:t>.</a:t>
            </a:r>
          </a:p>
        </p:txBody>
      </p:sp>
      <p:pic>
        <p:nvPicPr>
          <p:cNvPr id="5" name="Picture 4">
            <a:extLst>
              <a:ext uri="{FF2B5EF4-FFF2-40B4-BE49-F238E27FC236}">
                <a16:creationId xmlns:a16="http://schemas.microsoft.com/office/drawing/2014/main" id="{DFFDD676-C351-E9B0-D5E1-4D2AEB606B72}"/>
              </a:ext>
            </a:extLst>
          </p:cNvPr>
          <p:cNvPicPr>
            <a:picLocks noChangeAspect="1"/>
          </p:cNvPicPr>
          <p:nvPr/>
        </p:nvPicPr>
        <p:blipFill>
          <a:blip r:embed="rId3"/>
          <a:stretch>
            <a:fillRect/>
          </a:stretch>
        </p:blipFill>
        <p:spPr>
          <a:xfrm>
            <a:off x="4572000" y="1363211"/>
            <a:ext cx="4195255" cy="4277662"/>
          </a:xfrm>
          <a:prstGeom prst="rect">
            <a:avLst/>
          </a:prstGeom>
        </p:spPr>
      </p:pic>
      <p:sp>
        <p:nvSpPr>
          <p:cNvPr id="6" name="Rectangle 5">
            <a:extLst>
              <a:ext uri="{FF2B5EF4-FFF2-40B4-BE49-F238E27FC236}">
                <a16:creationId xmlns:a16="http://schemas.microsoft.com/office/drawing/2014/main" id="{A8B57B62-C381-959F-8D47-05313C024890}"/>
              </a:ext>
            </a:extLst>
          </p:cNvPr>
          <p:cNvSpPr/>
          <p:nvPr/>
        </p:nvSpPr>
        <p:spPr>
          <a:xfrm>
            <a:off x="7034549" y="1772232"/>
            <a:ext cx="1640048" cy="68789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Main Gym Entrance</a:t>
            </a:r>
          </a:p>
        </p:txBody>
      </p:sp>
      <p:sp>
        <p:nvSpPr>
          <p:cNvPr id="7" name="Rectangle 6">
            <a:extLst>
              <a:ext uri="{FF2B5EF4-FFF2-40B4-BE49-F238E27FC236}">
                <a16:creationId xmlns:a16="http://schemas.microsoft.com/office/drawing/2014/main" id="{A5F017EE-4572-C28A-B484-B1CF7EF71C9E}"/>
              </a:ext>
            </a:extLst>
          </p:cNvPr>
          <p:cNvSpPr/>
          <p:nvPr/>
        </p:nvSpPr>
        <p:spPr>
          <a:xfrm>
            <a:off x="6025696" y="4806892"/>
            <a:ext cx="1640048" cy="68789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AED Device</a:t>
            </a:r>
          </a:p>
        </p:txBody>
      </p:sp>
      <p:cxnSp>
        <p:nvCxnSpPr>
          <p:cNvPr id="9" name="Straight Arrow Connector 8">
            <a:extLst>
              <a:ext uri="{FF2B5EF4-FFF2-40B4-BE49-F238E27FC236}">
                <a16:creationId xmlns:a16="http://schemas.microsoft.com/office/drawing/2014/main" id="{52F4A95A-B991-3825-A8BB-51E9850496FD}"/>
              </a:ext>
            </a:extLst>
          </p:cNvPr>
          <p:cNvCxnSpPr>
            <a:cxnSpLocks/>
          </p:cNvCxnSpPr>
          <p:nvPr/>
        </p:nvCxnSpPr>
        <p:spPr>
          <a:xfrm>
            <a:off x="7120467" y="2273300"/>
            <a:ext cx="822540" cy="153113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CF289E87-E99A-044F-D482-092394E91F1A}"/>
              </a:ext>
            </a:extLst>
          </p:cNvPr>
          <p:cNvCxnSpPr>
            <a:cxnSpLocks/>
          </p:cNvCxnSpPr>
          <p:nvPr/>
        </p:nvCxnSpPr>
        <p:spPr>
          <a:xfrm flipH="1" flipV="1">
            <a:off x="5634567" y="4267200"/>
            <a:ext cx="728133" cy="7366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69918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6B30092AF72C4BBCCFF498BB328E63" ma:contentTypeVersion="11" ma:contentTypeDescription="Create a new document." ma:contentTypeScope="" ma:versionID="040edfab602d1c09dab09967cb94ac6d">
  <xsd:schema xmlns:xsd="http://www.w3.org/2001/XMLSchema" xmlns:xs="http://www.w3.org/2001/XMLSchema" xmlns:p="http://schemas.microsoft.com/office/2006/metadata/properties" xmlns:ns3="5cce88dd-74ad-43fb-bfb2-ce7056ea3421" xmlns:ns4="ab039adb-4518-4c73-bac6-41f97f9f0bcc" targetNamespace="http://schemas.microsoft.com/office/2006/metadata/properties" ma:root="true" ma:fieldsID="6a383e9a617482d81c4accf4f40485f1" ns3:_="" ns4:_="">
    <xsd:import namespace="5cce88dd-74ad-43fb-bfb2-ce7056ea3421"/>
    <xsd:import namespace="ab039adb-4518-4c73-bac6-41f97f9f0bc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ce88dd-74ad-43fb-bfb2-ce7056ea34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039adb-4518-4c73-bac6-41f97f9f0bc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CE2E1E-09D3-4DF0-8D39-DDA17C0E64B3}">
  <ds:schemaRefs>
    <ds:schemaRef ds:uri="http://schemas.microsoft.com/sharepoint/v3/contenttype/forms"/>
  </ds:schemaRefs>
</ds:datastoreItem>
</file>

<file path=customXml/itemProps2.xml><?xml version="1.0" encoding="utf-8"?>
<ds:datastoreItem xmlns:ds="http://schemas.openxmlformats.org/officeDocument/2006/customXml" ds:itemID="{D25D60CA-9FFC-46CA-BD64-23DE3856DDC7}">
  <ds:schemaRefs>
    <ds:schemaRef ds:uri="5cce88dd-74ad-43fb-bfb2-ce7056ea3421"/>
    <ds:schemaRef ds:uri="ab039adb-4518-4c73-bac6-41f97f9f0b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D4C0E3-742E-48BE-9EE0-F3E5521F5E1A}">
  <ds:schemaRefs>
    <ds:schemaRef ds:uri="5cce88dd-74ad-43fb-bfb2-ce7056ea3421"/>
    <ds:schemaRef ds:uri="ab039adb-4518-4c73-bac6-41f97f9f0b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0</TotalTime>
  <Words>1789</Words>
  <Application>Microsoft Office PowerPoint</Application>
  <PresentationFormat>On-screen Show (4:3)</PresentationFormat>
  <Paragraphs>220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Lato</vt:lpstr>
      <vt:lpstr>Wingdings</vt:lpstr>
      <vt:lpstr>Office Theme</vt:lpstr>
      <vt:lpstr>Redmond HS Boys Basketball Parent Meeting</vt:lpstr>
      <vt:lpstr>AGENDA</vt:lpstr>
      <vt:lpstr>Coaching Staff</vt:lpstr>
      <vt:lpstr>PROGRAM GOALS</vt:lpstr>
      <vt:lpstr>PARENT and COACH EXPECTATIONS</vt:lpstr>
      <vt:lpstr>TEAM COVENANT</vt:lpstr>
      <vt:lpstr>PRACTICE </vt:lpstr>
      <vt:lpstr>Injuries and GEAR</vt:lpstr>
      <vt:lpstr>Automated External Defibrillator (AED)</vt:lpstr>
      <vt:lpstr>PLAYER EXPECTATIONS</vt:lpstr>
      <vt:lpstr>2023-24 SCHEDULE </vt:lpstr>
      <vt:lpstr>GAME TRANSPORTATION </vt:lpstr>
      <vt:lpstr>RHS Boys Basketball BOOSTER CLUB</vt:lpstr>
      <vt:lpstr>RHS Boys Basketball BOOSTER CLUB</vt:lpstr>
      <vt:lpstr>Volunteers are critical</vt:lpstr>
      <vt:lpstr>TEAM BUILDING DAY </vt:lpstr>
      <vt:lpstr>WEBSITE &amp; SOCIAL</vt:lpstr>
      <vt:lpstr>Spirit Wear – Order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Redmond Baseball – Parent/Player Meeting</dc:title>
  <dc:creator>Cindee Khabani</dc:creator>
  <cp:lastModifiedBy>DeAnna L Paddleford</cp:lastModifiedBy>
  <cp:revision>85</cp:revision>
  <dcterms:modified xsi:type="dcterms:W3CDTF">2023-11-17T03:48:34Z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0x010100A46B30092AF72C4BBCCFF498BB328E63</vt:lpwstr>
  </property>
  <property fmtid="{D5CDD505-2E9C-101B-9397-08002B2CF9AE}" pid="3" name="IsMyDocuments">
    <vt:bool>true</vt:bool>
  </property>
</Properties>
</file>