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6" r:id="rId3"/>
    <p:sldId id="267" r:id="rId4"/>
    <p:sldId id="293" r:id="rId5"/>
    <p:sldId id="268" r:id="rId6"/>
    <p:sldId id="269" r:id="rId7"/>
    <p:sldId id="287" r:id="rId8"/>
    <p:sldId id="280" r:id="rId9"/>
    <p:sldId id="271" r:id="rId10"/>
    <p:sldId id="294" r:id="rId11"/>
    <p:sldId id="273" r:id="rId12"/>
    <p:sldId id="284" r:id="rId13"/>
    <p:sldId id="288" r:id="rId14"/>
    <p:sldId id="281" r:id="rId15"/>
    <p:sldId id="274" r:id="rId16"/>
    <p:sldId id="295" r:id="rId17"/>
    <p:sldId id="275" r:id="rId18"/>
    <p:sldId id="282" r:id="rId19"/>
    <p:sldId id="290" r:id="rId20"/>
    <p:sldId id="276" r:id="rId21"/>
    <p:sldId id="277" r:id="rId22"/>
    <p:sldId id="296" r:id="rId23"/>
    <p:sldId id="289" r:id="rId24"/>
    <p:sldId id="283" r:id="rId25"/>
    <p:sldId id="292" r:id="rId26"/>
    <p:sldId id="278" r:id="rId27"/>
    <p:sldId id="297" r:id="rId28"/>
    <p:sldId id="291" r:id="rId29"/>
    <p:sldId id="279" r:id="rId30"/>
    <p:sldId id="286" r:id="rId31"/>
    <p:sldId id="270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B24"/>
    <a:srgbClr val="2E0000"/>
    <a:srgbClr val="C92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357" autoAdjust="0"/>
  </p:normalViewPr>
  <p:slideViewPr>
    <p:cSldViewPr snapToGrid="0" snapToObjects="1">
      <p:cViewPr varScale="1">
        <p:scale>
          <a:sx n="118" d="100"/>
          <a:sy n="118" d="100"/>
        </p:scale>
        <p:origin x="14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7FC1-8914-CD47-B1E2-969C8BB8ACB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895A-9368-064B-A295-A5A6987C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7FC1-8914-CD47-B1E2-969C8BB8ACB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895A-9368-064B-A295-A5A6987C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7FC1-8914-CD47-B1E2-969C8BB8ACB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895A-9368-064B-A295-A5A6987C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8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7FC1-8914-CD47-B1E2-969C8BB8ACB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895A-9368-064B-A295-A5A6987C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7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7FC1-8914-CD47-B1E2-969C8BB8ACB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895A-9368-064B-A295-A5A6987C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4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7FC1-8914-CD47-B1E2-969C8BB8ACB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895A-9368-064B-A295-A5A6987C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0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7FC1-8914-CD47-B1E2-969C8BB8ACB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895A-9368-064B-A295-A5A6987C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7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7FC1-8914-CD47-B1E2-969C8BB8ACB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895A-9368-064B-A295-A5A6987C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4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7FC1-8914-CD47-B1E2-969C8BB8ACB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895A-9368-064B-A295-A5A6987C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6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7FC1-8914-CD47-B1E2-969C8BB8ACB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895A-9368-064B-A295-A5A6987C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9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7FC1-8914-CD47-B1E2-969C8BB8ACB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895A-9368-064B-A295-A5A6987C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5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7FC1-8914-CD47-B1E2-969C8BB8ACB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895A-9368-064B-A295-A5A6987C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doto2.com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tsrun.com/" TargetMode="External"/><Relationship Id="rId5" Type="http://schemas.openxmlformats.org/officeDocument/2006/relationships/hyperlink" Target="http://www.therunzone.com/" TargetMode="External"/><Relationship Id="rId4" Type="http://schemas.openxmlformats.org/officeDocument/2006/relationships/hyperlink" Target="https://runsmartproject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715" y="0"/>
            <a:ext cx="915471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04" y="5657850"/>
            <a:ext cx="3343275" cy="8953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utura HeavyOblique"/>
              </a:rPr>
              <a:t>Comparison of Training Systems: Rationale and Analysis</a:t>
            </a:r>
            <a:endParaRPr lang="en-US" dirty="0">
              <a:solidFill>
                <a:schemeClr val="bg1"/>
              </a:solidFill>
              <a:latin typeface="Futura HeavyOblique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Futura HeavyOblique"/>
              </a:rPr>
              <a:t>Eric Heintz</a:t>
            </a:r>
          </a:p>
          <a:p>
            <a:r>
              <a:rPr lang="en-US" dirty="0" smtClean="0">
                <a:solidFill>
                  <a:schemeClr val="bg1"/>
                </a:solidFill>
                <a:latin typeface="Futura HeavyOblique"/>
              </a:rPr>
              <a:t>Director of High Performance</a:t>
            </a:r>
            <a:endParaRPr lang="en-US" dirty="0">
              <a:solidFill>
                <a:srgbClr val="E51B24"/>
              </a:solidFill>
              <a:latin typeface="DIN-Medium"/>
            </a:endParaRPr>
          </a:p>
          <a:p>
            <a:r>
              <a:rPr lang="en-US" dirty="0">
                <a:solidFill>
                  <a:schemeClr val="bg1"/>
                </a:solidFill>
                <a:latin typeface="Futura HeavyOblique"/>
              </a:rPr>
              <a:t>eheintz@atlantatrackclub.org</a:t>
            </a:r>
          </a:p>
        </p:txBody>
      </p:sp>
    </p:spTree>
    <p:extLst>
      <p:ext uri="{BB962C8B-B14F-4D97-AF65-F5344CB8AC3E}">
        <p14:creationId xmlns:p14="http://schemas.microsoft.com/office/powerpoint/2010/main" val="10543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Take a 45 second break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Reflect on how Daniels’s system influences your own training.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35890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Tinman System: Explanation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Periodization: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continuous progression, loosely-defined phases,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diamond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model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Paces: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chart-based, multi-pace system focused on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800m, 1m, CV**, Tempo and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E paces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**~10k, 60min, and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easy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paces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Volume: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average, low density of workouts, focus on consistency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WO </a:t>
            </a: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Structure: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15-25min of CV in 2-4min chunks, hills at 1m, 1-200m reps at 800m, tempos; paces based on races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8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Diamond Model vs. Pyramid Model of Periodization</a:t>
            </a:r>
            <a:endParaRPr lang="en-US" sz="6000" dirty="0"/>
          </a:p>
        </p:txBody>
      </p:sp>
      <p:pic>
        <p:nvPicPr>
          <p:cNvPr id="1026" name="Picture 2" descr="Image result for scott simmons diamond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7697"/>
            <a:ext cx="37338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cott simmons diamond mo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41" y="3802878"/>
            <a:ext cx="1857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cott simmons diamond mod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51" y="2216456"/>
            <a:ext cx="4318685" cy="28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9702" y="3144041"/>
            <a:ext cx="192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HeavyOblique"/>
                <a:ea typeface="+mj-ea"/>
                <a:cs typeface="Futura HeavyOblique"/>
              </a:rPr>
              <a:t>VS. </a:t>
            </a:r>
          </a:p>
        </p:txBody>
      </p:sp>
    </p:spTree>
    <p:extLst>
      <p:ext uri="{BB962C8B-B14F-4D97-AF65-F5344CB8AC3E}">
        <p14:creationId xmlns:p14="http://schemas.microsoft.com/office/powerpoint/2010/main" val="30104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58" y="33026"/>
            <a:ext cx="8634198" cy="68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Tinman System: Early Season</a:t>
            </a:r>
            <a:r>
              <a:rPr lang="en-US" sz="6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 </a:t>
            </a:r>
            <a:br>
              <a:rPr lang="en-US" sz="6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</a:br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Sample Schedule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757" y="1424183"/>
            <a:ext cx="5466485" cy="54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>
                <a:solidFill>
                  <a:srgbClr val="E51B24"/>
                </a:solidFill>
                <a:latin typeface="Futura HeavyOblique"/>
                <a:cs typeface="Futura HeavyOblique"/>
              </a:rPr>
              <a:t>Tinman System: </a:t>
            </a:r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Pro’s and Con’s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600200"/>
            <a:ext cx="8395855" cy="4525963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Pro’s 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Super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easy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to implement, esp. for large teams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Low injury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risk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Meets you were you are at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Con’s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Little long term development if not running year round with deliberate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progression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Concern you aren’t doing enough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Elite-based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paces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, doesn’t consider undertrained or speed-side athletes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Beginner workout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volume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is almost non-existent</a:t>
            </a:r>
          </a:p>
        </p:txBody>
      </p:sp>
    </p:spTree>
    <p:extLst>
      <p:ext uri="{BB962C8B-B14F-4D97-AF65-F5344CB8AC3E}">
        <p14:creationId xmlns:p14="http://schemas.microsoft.com/office/powerpoint/2010/main" val="36237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Take a 45 second break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Consider how a diamond model of training is similar or different to your own workout schedules.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579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Vigil System: Explanation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527392"/>
            <a:ext cx="8445731" cy="4525963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Periodization: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loose phases but defined progression, diamond model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Paces: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chart-based, multi-pace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system based on mile fitness (VO2) and %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**~1m,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~1m+40, ~1m+60,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and easy paces for elites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Volume: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average (preferred high),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but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HIGH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density of workouts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WO Structure: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single paces, build up to more reps, longer tempos and then faster paces over the season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37316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Vigil System: Early Season </a:t>
            </a:r>
            <a:b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</a:br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Sample Schedule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9" y="1710000"/>
            <a:ext cx="8021782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Vigil System: Early Season </a:t>
            </a:r>
            <a:b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</a:br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Sample Schedule – Woodlands, TX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29" y="1406617"/>
            <a:ext cx="4287116" cy="545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What is a Training System?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444204" cy="4525963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 general approach to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conditioning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an athlete</a:t>
            </a:r>
            <a:endParaRPr lang="en-US" baseline="30000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 </a:t>
            </a:r>
            <a:r>
              <a:rPr lang="en-US" dirty="0" smtClean="0">
                <a:solidFill>
                  <a:srgbClr val="E51B24"/>
                </a:solidFill>
                <a:latin typeface="DIN-Medium"/>
                <a:cs typeface="DIN-Medium"/>
              </a:rPr>
              <a:t>philosophy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of training that includes specific preferences and prioritization of paces for workouts, timing for workouts, and volume</a:t>
            </a:r>
            <a:endParaRPr lang="en-US" dirty="0" smtClean="0"/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An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architecture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for a season, periodization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How you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plan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a career, a season, a week or a session for an athlete or team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Not an analysis of drills, lifting, etc.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208542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>
                <a:solidFill>
                  <a:srgbClr val="E51B24"/>
                </a:solidFill>
                <a:latin typeface="Futura HeavyOblique"/>
                <a:cs typeface="Futura HeavyOblique"/>
              </a:rPr>
              <a:t>Vigil System: </a:t>
            </a:r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Pro’s and Con’s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600200"/>
            <a:ext cx="8454045" cy="4525963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Pro’s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Several high schools have implemented with great success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Relatively simple,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workouts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rarely change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High intensity results in big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improvements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early on even in beginners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Con’s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Workout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density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is tough on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all runners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Elite-based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paces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, doesn’t consider undertrained or speed-side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athletes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Many “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failed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” workouts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Requires large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base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(100mpw+) to be “true” to system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5149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Lydiard System: Explanation</a:t>
            </a:r>
            <a:r>
              <a:rPr lang="en-US" sz="6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 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Periodization: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clearly defined phases, classic pyramid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Paces: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vague percentages of effort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**TT, 7/8, 3/4, 1/2, MAP/SS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and easy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paces and “hills” 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Volume: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high, low density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of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workouts initially but increases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WO Structure: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strictly phase dependent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10159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Take a 45 second break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Stand up.  Take a deep breath.  Could Vigil’s simplicity add value to your program?  Would his workout density fit your student population?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22809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Diamond Model vs. Pyramid Model of Periodization</a:t>
            </a:r>
            <a:endParaRPr lang="en-US" sz="6000" dirty="0"/>
          </a:p>
        </p:txBody>
      </p:sp>
      <p:pic>
        <p:nvPicPr>
          <p:cNvPr id="1026" name="Picture 2" descr="Image result for scott simmons diamond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7697"/>
            <a:ext cx="37338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cott simmons diamond mo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41" y="3802878"/>
            <a:ext cx="1857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cott simmons diamond mod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51" y="2216456"/>
            <a:ext cx="4318685" cy="28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9702" y="3144041"/>
            <a:ext cx="192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HeavyOblique"/>
                <a:ea typeface="+mj-ea"/>
                <a:cs typeface="Futura HeavyOblique"/>
              </a:rPr>
              <a:t>VS. </a:t>
            </a:r>
          </a:p>
        </p:txBody>
      </p:sp>
    </p:spTree>
    <p:extLst>
      <p:ext uri="{BB962C8B-B14F-4D97-AF65-F5344CB8AC3E}">
        <p14:creationId xmlns:p14="http://schemas.microsoft.com/office/powerpoint/2010/main" val="23675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Lydiard System: Sample Schedule – Phase 1 and 2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6" y="1391193"/>
            <a:ext cx="5322771" cy="54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Lydiard System: Sample Schedule – Phase 3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52" y="1305098"/>
            <a:ext cx="4217095" cy="55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Lydiard System: Pro’s and Con’s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Pro’s 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Simplicity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; one thing at a time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Proven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successful at all levels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Essentially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effort-based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Con’s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Volume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is very high, a tough sell to many youngsters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Few high-level programs still utilize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Requires long term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commitment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, so not appropriate for “seasonal” athletes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08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Take a 45 second break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In what ways has Lydiard influenced your methods and beliefs regarding training?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31276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Summary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Use 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Daniels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if you like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prescriptive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, numbers based training for a smaller team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Use 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Tinman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if you like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simplicity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and are committed to 12 months a year of coaching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Use 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Vigil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if you like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intensity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and have committed athletes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Use 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Lydiard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if you like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tradition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and your kids have a lot of time to recover/train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39593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Summary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 system gives you a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PLAN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and removes subjective decisions for new coaches 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Consider your school and population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ADAPT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it to fit your needs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Learn them all, never stop learning, never stop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tinkering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Craft your own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247290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Why You Should Adopt a System as an Early Career Coach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600200"/>
            <a:ext cx="8537171" cy="4525963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Provides guidelines and boundaries, gives you a plan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Removes many questions, judgment calls and the panic of “what to do next” 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E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liminates the “How I Did It” approach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Gives you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confidence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in the plan, so your athletes will have confidence in the training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In the long run, adapt it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30559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715" y="0"/>
            <a:ext cx="915471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04" y="5657850"/>
            <a:ext cx="3343275" cy="8953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8947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utura HeavyOblique"/>
              </a:rPr>
              <a:t>Any Questions?</a:t>
            </a:r>
            <a:br>
              <a:rPr lang="en-US" dirty="0" smtClean="0">
                <a:solidFill>
                  <a:schemeClr val="bg1"/>
                </a:solidFill>
                <a:latin typeface="Futura HeavyOblique"/>
              </a:rPr>
            </a:br>
            <a:r>
              <a:rPr lang="en-US" dirty="0">
                <a:solidFill>
                  <a:schemeClr val="bg1"/>
                </a:solidFill>
                <a:latin typeface="Futura HeavyOblique"/>
              </a:rPr>
              <a:t/>
            </a:r>
            <a:br>
              <a:rPr lang="en-US" dirty="0">
                <a:solidFill>
                  <a:schemeClr val="bg1"/>
                </a:solidFill>
                <a:latin typeface="Futura HeavyOblique"/>
              </a:rPr>
            </a:br>
            <a:r>
              <a:rPr lang="en-US" dirty="0">
                <a:solidFill>
                  <a:schemeClr val="bg1"/>
                </a:solidFill>
                <a:latin typeface="Futura HeavyOblique"/>
              </a:rPr>
              <a:t>Eric Heintz</a:t>
            </a:r>
            <a:br>
              <a:rPr lang="en-US" dirty="0">
                <a:solidFill>
                  <a:schemeClr val="bg1"/>
                </a:solidFill>
                <a:latin typeface="Futura HeavyOblique"/>
              </a:rPr>
            </a:br>
            <a:r>
              <a:rPr lang="en-US" dirty="0" smtClean="0">
                <a:solidFill>
                  <a:schemeClr val="bg1"/>
                </a:solidFill>
                <a:latin typeface="Futura HeavyOblique"/>
              </a:rPr>
              <a:t>770.722.1841</a:t>
            </a:r>
            <a:r>
              <a:rPr lang="en-US" dirty="0">
                <a:solidFill>
                  <a:srgbClr val="E51B24"/>
                </a:solidFill>
                <a:latin typeface="DIN-Medium"/>
              </a:rPr>
              <a:t/>
            </a:r>
            <a:br>
              <a:rPr lang="en-US" dirty="0">
                <a:solidFill>
                  <a:srgbClr val="E51B24"/>
                </a:solidFill>
                <a:latin typeface="DIN-Medium"/>
              </a:rPr>
            </a:br>
            <a:r>
              <a:rPr lang="en-US" dirty="0">
                <a:solidFill>
                  <a:schemeClr val="bg1"/>
                </a:solidFill>
                <a:latin typeface="Futura HeavyOblique"/>
              </a:rPr>
              <a:t>eheintz@atlantatrackclub.org</a:t>
            </a:r>
            <a:br>
              <a:rPr lang="en-US" dirty="0">
                <a:solidFill>
                  <a:schemeClr val="bg1"/>
                </a:solidFill>
                <a:latin typeface="Futura HeavyOblique"/>
              </a:rPr>
            </a:br>
            <a:endParaRPr lang="en-US" dirty="0">
              <a:solidFill>
                <a:schemeClr val="bg1"/>
              </a:solidFill>
              <a:latin typeface="Futura HeavyOblique"/>
            </a:endParaRPr>
          </a:p>
        </p:txBody>
      </p:sp>
    </p:spTree>
    <p:extLst>
      <p:ext uri="{BB962C8B-B14F-4D97-AF65-F5344CB8AC3E}">
        <p14:creationId xmlns:p14="http://schemas.microsoft.com/office/powerpoint/2010/main" val="6735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Resources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Daniels System 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Daniels’ Running Formula 3</a:t>
            </a:r>
            <a:r>
              <a:rPr lang="en-US" u="sng" baseline="30000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rd</a:t>
            </a:r>
            <a:r>
              <a:rPr lang="en-US" u="sng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ed.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https://vdoto2.com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and </a:t>
            </a:r>
            <a:r>
              <a:rPr lang="en-US" dirty="0">
                <a:hlinkClick r:id="rId4"/>
              </a:rPr>
              <a:t>https://runsmartproject.com/</a:t>
            </a:r>
            <a:endParaRPr lang="en-US" u="sng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Tinman System (Tom Schwarz)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  <a:hlinkClick r:id="rId5"/>
              </a:rPr>
              <a:t>www.therunzone.com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Coaching clinics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Loudon Valley, Marc and Joan Hunter, clinics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  <a:hlinkClick r:id="rId6"/>
              </a:rPr>
              <a:t>www.letsrun.com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1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Resources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Vigil System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Road to the Top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Coaching clinics across the country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Woodlands, TX (Coach Green) - clinics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Lydiard System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Running to the Top</a:t>
            </a:r>
            <a:endParaRPr lang="en-US" u="sng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Keith Livingstone’s </a:t>
            </a:r>
            <a:r>
              <a:rPr lang="en-US" u="sng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Healthy Intelligent Training</a:t>
            </a:r>
            <a:endParaRPr lang="en-US" u="sng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78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Take a 45 second break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Explain to the person next to you why there is value in having a training philosophy.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139069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947" y="2686605"/>
            <a:ext cx="2203877" cy="32323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Examples of Training Systems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83818"/>
            <a:ext cx="8229600" cy="4525963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Explanation, Pro’s and Con’s of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each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Jack Daniels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– St. Pius boys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Tinman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– Marist 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Joe Vigil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– Woodlands, TX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Arthur Lydiard 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738" y="3565949"/>
            <a:ext cx="1656276" cy="2376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947" y="2707381"/>
            <a:ext cx="2154401" cy="3231601"/>
          </a:xfrm>
          <a:prstGeom prst="rect">
            <a:avLst/>
          </a:prstGeom>
        </p:spPr>
      </p:pic>
      <p:pic>
        <p:nvPicPr>
          <p:cNvPr id="1026" name="Picture 2" descr="Image result for joe vigil running to the t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38" y="3542816"/>
            <a:ext cx="1596669" cy="20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6493" y="3542816"/>
            <a:ext cx="28575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9703" y="2709739"/>
            <a:ext cx="2534258" cy="3232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0163" y="3542816"/>
            <a:ext cx="1630034" cy="23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Daniels System: Explanation</a:t>
            </a:r>
            <a:r>
              <a:rPr lang="en-US" sz="6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 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600200"/>
            <a:ext cx="8562110" cy="5145833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Periodization: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defined phases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Paces: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chart-based, multi-pace system focused on R, I, T, M, and E paces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**~1m, 2m, 10k/15k,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m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arathon and easy paces for elites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Volume: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average, high density of workouts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WO Structure: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% of weekly volume, 1-2 paces, paces based on races</a:t>
            </a:r>
          </a:p>
        </p:txBody>
      </p:sp>
    </p:spTree>
    <p:extLst>
      <p:ext uri="{BB962C8B-B14F-4D97-AF65-F5344CB8AC3E}">
        <p14:creationId xmlns:p14="http://schemas.microsoft.com/office/powerpoint/2010/main" val="3976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Daniels System: VDOT Paces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0" y="2771994"/>
            <a:ext cx="4557155" cy="2476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725" y="1313710"/>
            <a:ext cx="4656223" cy="45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Daniels System: Sample Schedule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" y="1073972"/>
            <a:ext cx="8023622" cy="57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0546"/>
            <a:ext cx="9154715" cy="877454"/>
          </a:xfrm>
          <a:prstGeom prst="rect">
            <a:avLst/>
          </a:prstGeom>
          <a:solidFill>
            <a:srgbClr val="E51B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51B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9" y="6071369"/>
            <a:ext cx="927101" cy="786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6000" baseline="30000" dirty="0">
                <a:solidFill>
                  <a:srgbClr val="E51B24"/>
                </a:solidFill>
                <a:latin typeface="Futura HeavyOblique"/>
                <a:cs typeface="Futura HeavyOblique"/>
              </a:rPr>
              <a:t>Daniels System: </a:t>
            </a:r>
            <a:r>
              <a:rPr lang="en-US" sz="6000" baseline="30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Pro’s and Con’s</a:t>
            </a:r>
            <a:r>
              <a:rPr lang="en-US" sz="6000" dirty="0" smtClean="0">
                <a:solidFill>
                  <a:srgbClr val="E51B24"/>
                </a:solidFill>
                <a:latin typeface="Futura HeavyOblique"/>
                <a:cs typeface="Futura HeavyOblique"/>
              </a:rPr>
              <a:t> 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454044" cy="4525963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Pro’s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N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ever have to “think”; paces, workout volume and weekly volume are essentially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predetermined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Proven and ready to implement immediately</a:t>
            </a:r>
            <a:endParaRPr lang="en-US" dirty="0">
              <a:solidFill>
                <a:schemeClr val="tx1">
                  <a:tint val="75000"/>
                </a:schemeClr>
              </a:solidFill>
              <a:latin typeface="DIN-Medium"/>
              <a:cs typeface="DIN-Medium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Con’s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Workout density is tough on high level runners if they cannot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recovery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fully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Elite-based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paces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, doesn’t consider undertrained or speed-side athletes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Beginner workout </a:t>
            </a:r>
            <a:r>
              <a:rPr lang="en-US" dirty="0">
                <a:solidFill>
                  <a:srgbClr val="E51B24"/>
                </a:solidFill>
                <a:latin typeface="DIN-Medium"/>
                <a:cs typeface="DIN-Medium"/>
              </a:rPr>
              <a:t>volume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 is almost non-existent</a:t>
            </a:r>
          </a:p>
          <a:p>
            <a:pPr marL="97155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DIN-Medium"/>
                <a:cs typeface="DIN-Medium"/>
              </a:rPr>
              <a:t>Difficult to adapt to school setting (numbers)</a:t>
            </a:r>
          </a:p>
        </p:txBody>
      </p:sp>
    </p:spTree>
    <p:extLst>
      <p:ext uri="{BB962C8B-B14F-4D97-AF65-F5344CB8AC3E}">
        <p14:creationId xmlns:p14="http://schemas.microsoft.com/office/powerpoint/2010/main" val="11014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15501</TotalTime>
  <Words>1034</Words>
  <Application>Microsoft Office PowerPoint</Application>
  <PresentationFormat>On-screen Show (4:3)</PresentationFormat>
  <Paragraphs>134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DIN-Medium</vt:lpstr>
      <vt:lpstr>Futura HeavyOblique</vt:lpstr>
      <vt:lpstr>Office Theme</vt:lpstr>
      <vt:lpstr>Comparison of Training Systems: Rationale and Analysis</vt:lpstr>
      <vt:lpstr>What is a Training System?</vt:lpstr>
      <vt:lpstr>Why You Should Adopt a System as an Early Career Coach</vt:lpstr>
      <vt:lpstr>Take a 45 second break</vt:lpstr>
      <vt:lpstr>Examples of Training Systems</vt:lpstr>
      <vt:lpstr>Daniels System: Explanation </vt:lpstr>
      <vt:lpstr>Daniels System: VDOT Paces</vt:lpstr>
      <vt:lpstr>Daniels System: Sample Schedule</vt:lpstr>
      <vt:lpstr>Daniels System: Pro’s and Con’s </vt:lpstr>
      <vt:lpstr>Take a 45 second break</vt:lpstr>
      <vt:lpstr>Tinman System: Explanation</vt:lpstr>
      <vt:lpstr>Diamond Model vs. Pyramid Model of Periodization</vt:lpstr>
      <vt:lpstr>PowerPoint Presentation</vt:lpstr>
      <vt:lpstr>Tinman System: Early Season  Sample Schedule</vt:lpstr>
      <vt:lpstr>Tinman System: Pro’s and Con’s</vt:lpstr>
      <vt:lpstr>Take a 45 second break</vt:lpstr>
      <vt:lpstr>Vigil System: Explanation</vt:lpstr>
      <vt:lpstr>Vigil System: Early Season  Sample Schedule</vt:lpstr>
      <vt:lpstr>Vigil System: Early Season  Sample Schedule – Woodlands, TX</vt:lpstr>
      <vt:lpstr>Vigil System: Pro’s and Con’s</vt:lpstr>
      <vt:lpstr>Lydiard System: Explanation </vt:lpstr>
      <vt:lpstr>Take a 45 second break</vt:lpstr>
      <vt:lpstr>Diamond Model vs. Pyramid Model of Periodization</vt:lpstr>
      <vt:lpstr>Lydiard System: Sample Schedule – Phase 1 and 2</vt:lpstr>
      <vt:lpstr>Lydiard System: Sample Schedule – Phase 3</vt:lpstr>
      <vt:lpstr>Lydiard System: Pro’s and Con’s</vt:lpstr>
      <vt:lpstr>Take a 45 second break</vt:lpstr>
      <vt:lpstr>Summary</vt:lpstr>
      <vt:lpstr>Summary</vt:lpstr>
      <vt:lpstr>Any Questions?  Eric Heintz 770.722.1841 eheintz@atlantatrackclub.org </vt:lpstr>
      <vt:lpstr>Resources</vt:lpstr>
      <vt:lpstr>Resources</vt:lpstr>
    </vt:vector>
  </TitlesOfParts>
  <Company>Blue Sky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</dc:title>
  <dc:creator>Ed Saye</dc:creator>
  <cp:lastModifiedBy>Eric Heintz</cp:lastModifiedBy>
  <cp:revision>46</cp:revision>
  <dcterms:created xsi:type="dcterms:W3CDTF">2013-05-17T19:08:43Z</dcterms:created>
  <dcterms:modified xsi:type="dcterms:W3CDTF">2020-01-09T14:23:46Z</dcterms:modified>
</cp:coreProperties>
</file>