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3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8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7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2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1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D86B111-C3C3-43C2-B696-F4C5B69835A4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9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B58A-E861-4608-9FA0-2417333498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ISWA Tournament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rules &amp; regulations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46496-055A-4FA1-A456-54672A3B8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6251"/>
            <a:ext cx="45719" cy="81228"/>
          </a:xfrm>
        </p:spPr>
        <p:txBody>
          <a:bodyPr>
            <a:normAutofit fontScale="25000" lnSpcReduction="20000"/>
          </a:bodyPr>
          <a:lstStyle/>
          <a:p>
            <a:endParaRPr lang="en-US" sz="4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84A1C2-B4D0-4B0D-AA4D-AAE77EAF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3"/>
    </mc:Choice>
    <mc:Fallback xmlns="">
      <p:transition spd="slow" advTm="1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95C7-95CC-4AAF-BAB7-9BAAAFFF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Tournament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FFC9-4B3D-4A6D-8580-BF9652E4E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72" y="2120053"/>
            <a:ext cx="6663616" cy="435856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Must be sanctioned through ISWA to be eligible for insurance coverage</a:t>
            </a:r>
          </a:p>
          <a:p>
            <a:r>
              <a:rPr lang="en-US" dirty="0">
                <a:solidFill>
                  <a:schemeClr val="accent1"/>
                </a:solidFill>
              </a:rPr>
              <a:t>Must be in compliance with local, state, and venue-specific mandates</a:t>
            </a:r>
          </a:p>
          <a:p>
            <a:r>
              <a:rPr lang="en-US" dirty="0">
                <a:solidFill>
                  <a:schemeClr val="accent1"/>
                </a:solidFill>
              </a:rPr>
              <a:t>Required officials-names must be submitted</a:t>
            </a:r>
          </a:p>
          <a:p>
            <a:pPr lvl="2"/>
            <a:r>
              <a:rPr lang="en-US" dirty="0"/>
              <a:t>Tournament Director</a:t>
            </a:r>
          </a:p>
          <a:p>
            <a:pPr lvl="2"/>
            <a:r>
              <a:rPr lang="en-US" dirty="0"/>
              <a:t>Head Mat Official </a:t>
            </a:r>
          </a:p>
          <a:p>
            <a:pPr lvl="2"/>
            <a:r>
              <a:rPr lang="en-US" dirty="0"/>
              <a:t>Head Pairing Official</a:t>
            </a:r>
          </a:p>
          <a:p>
            <a:pPr lvl="2"/>
            <a:r>
              <a:rPr lang="en-US" dirty="0"/>
              <a:t>Medical Trainer</a:t>
            </a:r>
          </a:p>
          <a:p>
            <a:r>
              <a:rPr lang="en-US" dirty="0">
                <a:solidFill>
                  <a:schemeClr val="accent1"/>
                </a:solidFill>
              </a:rPr>
              <a:t>Entry forms must include signed waiver and emergency medical treatment consent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1993D-9EA8-4A8E-AD9B-277DD31B9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1997" y="4747098"/>
            <a:ext cx="2147426" cy="8327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C833D-6158-49F1-AC42-D81F19B8F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75" y="2787115"/>
            <a:ext cx="3926164" cy="317019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B8D3B4-2B6E-46A1-A6AE-87AB7E294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8"/>
    </mc:Choice>
    <mc:Fallback xmlns="">
      <p:transition spd="slow" advTm="12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EED82-052E-4040-97CF-F6E26C68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/>
              <a:t>USA Wrestling competitor’s cards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9A5CAB-7D33-4F75-8EDD-16B4E4578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4846" b="1"/>
          <a:stretch/>
        </p:blipFill>
        <p:spPr>
          <a:xfrm>
            <a:off x="483" y="1822028"/>
            <a:ext cx="4342417" cy="50359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EDA29-13B3-40A2-BCCD-010872F2D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2025" y="2363820"/>
            <a:ext cx="7037354" cy="387160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Valid for </a:t>
            </a:r>
            <a:r>
              <a:rPr lang="en-US" sz="3200" u="sng" dirty="0"/>
              <a:t>current season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Must be </a:t>
            </a:r>
            <a:r>
              <a:rPr lang="en-US" sz="3200" u="sng" dirty="0"/>
              <a:t>age-verified</a:t>
            </a:r>
            <a:r>
              <a:rPr lang="en-US" sz="3200" dirty="0"/>
              <a:t> through ISWA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Out of state wrestlers welcome at local events if duly registered with USAW 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State finals open to Indiana residents only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3964E44-DF4B-443E-909F-FFBF7D414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8"/>
    </mc:Choice>
    <mc:Fallback xmlns="">
      <p:transition spd="slow" advTm="11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80B2-85E9-4530-A824-13EC3DA1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8" y="284176"/>
            <a:ext cx="10807430" cy="150876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Age divisions/Weight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0A2E-80C4-4F80-9009-34FED3A7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3" y="2120054"/>
            <a:ext cx="11225718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Wrestlers </a:t>
            </a:r>
            <a:r>
              <a:rPr lang="en-US" u="sng" dirty="0">
                <a:solidFill>
                  <a:schemeClr val="accent1"/>
                </a:solidFill>
              </a:rPr>
              <a:t>cannot</a:t>
            </a:r>
            <a:r>
              <a:rPr lang="en-US" dirty="0">
                <a:solidFill>
                  <a:schemeClr val="accent1"/>
                </a:solidFill>
              </a:rPr>
              <a:t> move up an age division  </a:t>
            </a:r>
            <a:r>
              <a:rPr lang="en-US" i="1" dirty="0">
                <a:solidFill>
                  <a:schemeClr val="accent1"/>
                </a:solidFill>
              </a:rPr>
              <a:t>1 exception</a:t>
            </a:r>
            <a:r>
              <a:rPr lang="en-US" dirty="0">
                <a:solidFill>
                  <a:schemeClr val="accent1"/>
                </a:solidFill>
              </a:rPr>
              <a:t>: </a:t>
            </a:r>
          </a:p>
          <a:p>
            <a:pPr lvl="2"/>
            <a:r>
              <a:rPr lang="en-US" dirty="0"/>
              <a:t>Only 16U Cadets who are in high school can move up to Junior. </a:t>
            </a:r>
          </a:p>
          <a:p>
            <a:r>
              <a:rPr lang="en-US" dirty="0">
                <a:solidFill>
                  <a:schemeClr val="accent1"/>
                </a:solidFill>
              </a:rPr>
              <a:t>Mouthguards and headgear recommended at local/state events</a:t>
            </a:r>
          </a:p>
          <a:p>
            <a:pPr lvl="1"/>
            <a:r>
              <a:rPr lang="en-US" sz="2400" dirty="0"/>
              <a:t>They are required for 14u &amp; under at USAW national events</a:t>
            </a:r>
          </a:p>
          <a:p>
            <a:r>
              <a:rPr lang="en-US" dirty="0">
                <a:solidFill>
                  <a:schemeClr val="accent1"/>
                </a:solidFill>
              </a:rPr>
              <a:t>Weight classes may be split or combined at discretion of tournament host </a:t>
            </a:r>
          </a:p>
          <a:p>
            <a:pPr lvl="1"/>
            <a:r>
              <a:rPr lang="en-US" sz="2600" dirty="0"/>
              <a:t>Combinations can include no more than 2 consecutive weight classes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Cannot</a:t>
            </a:r>
            <a:r>
              <a:rPr lang="en-US" dirty="0">
                <a:solidFill>
                  <a:schemeClr val="accent1"/>
                </a:solidFill>
              </a:rPr>
              <a:t> wrestle in more than one weight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82D32-1669-4C8A-A0F8-109ED9AF2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0196" y="3258766"/>
            <a:ext cx="107004" cy="23210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058EF30-FDF8-0025-6CA5-12B6387A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60"/>
    </mc:Choice>
    <mc:Fallback xmlns="">
      <p:transition spd="slow" advTm="29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4097-CA66-4325-95F7-1E2E047A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WEIGH-INs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37CEB-578E-4207-96DF-E2114659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02" y="1921079"/>
            <a:ext cx="10247697" cy="42968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>
                <a:solidFill>
                  <a:schemeClr val="accent1"/>
                </a:solidFill>
              </a:rPr>
              <a:t>1 weigh-in and 1 immediate challenge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Cannot leave weigh-in room once entered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Must weigh in competition singlet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Weight must be recorded, cannot go to alternate weigh-in location or return at later time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 only bump up one weight class (must declare at scale)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 wrestle in </a:t>
            </a:r>
            <a:r>
              <a:rPr lang="en-US" sz="3600" u="sng" dirty="0">
                <a:solidFill>
                  <a:schemeClr val="accent1"/>
                </a:solidFill>
              </a:rPr>
              <a:t>ONE</a:t>
            </a:r>
            <a:r>
              <a:rPr lang="en-US" sz="3600" dirty="0">
                <a:solidFill>
                  <a:schemeClr val="accent1"/>
                </a:solidFill>
              </a:rPr>
              <a:t> weight class only</a:t>
            </a: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155D45-C8B7-4F83-AA46-6AB8ED0D4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64"/>
    </mc:Choice>
    <mc:Fallback xmlns="">
      <p:transition spd="slow" advTm="17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AA3B-7D3E-4EFA-9348-15584009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Skin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0614D-3578-443C-BBA7-679AC7CE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2011680"/>
            <a:ext cx="7743038" cy="4693920"/>
          </a:xfrm>
        </p:spPr>
        <p:txBody>
          <a:bodyPr>
            <a:normAutofit fontScale="92500"/>
          </a:bodyPr>
          <a:lstStyle/>
          <a:p>
            <a:r>
              <a:rPr lang="en-US" sz="3700" u="sng" dirty="0">
                <a:solidFill>
                  <a:schemeClr val="accent1"/>
                </a:solidFill>
              </a:rPr>
              <a:t>Mandatory</a:t>
            </a:r>
            <a:r>
              <a:rPr lang="en-US" sz="3700" dirty="0">
                <a:solidFill>
                  <a:schemeClr val="accent1"/>
                </a:solidFill>
              </a:rPr>
              <a:t> for all tournaments and duals, even those with satellite weigh-ins</a:t>
            </a:r>
          </a:p>
          <a:p>
            <a:r>
              <a:rPr lang="en-US" sz="3700" dirty="0">
                <a:solidFill>
                  <a:schemeClr val="accent1"/>
                </a:solidFill>
              </a:rPr>
              <a:t>Cannot occur sooner than 24 </a:t>
            </a:r>
            <a:r>
              <a:rPr lang="en-US" sz="3700" dirty="0" err="1">
                <a:solidFill>
                  <a:schemeClr val="accent1"/>
                </a:solidFill>
              </a:rPr>
              <a:t>hrs</a:t>
            </a:r>
            <a:r>
              <a:rPr lang="en-US" sz="3700" dirty="0">
                <a:solidFill>
                  <a:schemeClr val="accent1"/>
                </a:solidFill>
              </a:rPr>
              <a:t> prior to event</a:t>
            </a:r>
          </a:p>
          <a:p>
            <a:r>
              <a:rPr lang="en-US" sz="3700" dirty="0">
                <a:solidFill>
                  <a:schemeClr val="accent1"/>
                </a:solidFill>
              </a:rPr>
              <a:t>Trainer/official decisions on participation are final</a:t>
            </a:r>
          </a:p>
          <a:p>
            <a:r>
              <a:rPr lang="en-US" sz="3700" dirty="0">
                <a:solidFill>
                  <a:schemeClr val="accent1"/>
                </a:solidFill>
              </a:rPr>
              <a:t>NFHS physician release form on ISWA website is only exemption form accepted</a:t>
            </a:r>
          </a:p>
          <a:p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599BB8-92DF-4812-9FC9-09D32F69D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1DDEAA-3DEC-4CD0-8FE0-50B78426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59" y="2084941"/>
            <a:ext cx="3433892" cy="44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44"/>
    </mc:Choice>
    <mc:Fallback xmlns="">
      <p:transition spd="slow" advTm="13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5851-E744-4C6F-8782-FD187E5C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OFFICIATING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1FBAB-3AD8-4624-A332-17F19EA08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FOLKSTYLE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7922B-55F9-477C-AD1C-16F45DFB1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106" y="2777098"/>
            <a:ext cx="5243209" cy="356616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15 min. rest between bouts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Error corrections settled </a:t>
            </a:r>
            <a:r>
              <a:rPr lang="en-US" sz="2800" dirty="0" err="1">
                <a:solidFill>
                  <a:schemeClr val="accent1"/>
                </a:solidFill>
              </a:rPr>
              <a:t>matside</a:t>
            </a:r>
            <a:r>
              <a:rPr lang="en-US" sz="2800" dirty="0">
                <a:solidFill>
                  <a:schemeClr val="accent1"/>
                </a:solidFill>
              </a:rPr>
              <a:t> with officials per NFHS rules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NO JUDGEMENT/VIDEO REVIEW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Line bracketing recommended for 4+, vertical pairing for 3 or less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E0107-7805-45B2-BB15-8F9CCB1FB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FREESTYLE/GRECO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85515-4B57-46D3-8658-45A892DB7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1230" y="2777098"/>
            <a:ext cx="5432234" cy="356616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15 min. rest between bouts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FILA rules from International Rule Book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Challenge bricks at state level </a:t>
            </a:r>
          </a:p>
          <a:p>
            <a:r>
              <a:rPr lang="en-US" sz="2800" u="sng" dirty="0">
                <a:solidFill>
                  <a:schemeClr val="accent1"/>
                </a:solidFill>
              </a:rPr>
              <a:t>Protests</a:t>
            </a:r>
            <a:r>
              <a:rPr lang="en-US" sz="2800" dirty="0">
                <a:solidFill>
                  <a:schemeClr val="accent1"/>
                </a:solidFill>
              </a:rPr>
              <a:t>: fees apply, handled by head official, proper documentation, reported to ISWA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A949DE-D681-4EFD-BB9B-96626BD7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86"/>
    </mc:Choice>
    <mc:Fallback xmlns="">
      <p:transition spd="slow" advTm="25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E8CD-801F-472E-BAA1-42EEC003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Penalties</a:t>
            </a:r>
          </a:p>
        </p:txBody>
      </p:sp>
      <p:pic>
        <p:nvPicPr>
          <p:cNvPr id="7" name="Picture Placeholder 6" descr="A gavel on top of money&#10;&#10;Description automatically generated with low confidence">
            <a:extLst>
              <a:ext uri="{FF2B5EF4-FFF2-40B4-BE49-F238E27FC236}">
                <a16:creationId xmlns:a16="http://schemas.microsoft.com/office/drawing/2014/main" id="{3F58FFE9-6230-47BF-AAE6-3454A19606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5309"/>
          <a:stretch>
            <a:fillRect/>
          </a:stretch>
        </p:blipFill>
        <p:spPr>
          <a:xfrm>
            <a:off x="944600" y="2246879"/>
            <a:ext cx="6126480" cy="39319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49A5D-612A-4756-97DE-3F934F4A6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0687" y="3858935"/>
            <a:ext cx="4138457" cy="313748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Sanctioning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Membership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Membership 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A754E-3E8D-4D9B-8EDE-31744542C562}"/>
              </a:ext>
            </a:extLst>
          </p:cNvPr>
          <p:cNvSpPr txBox="1"/>
          <p:nvPr/>
        </p:nvSpPr>
        <p:spPr>
          <a:xfrm>
            <a:off x="7566870" y="2129433"/>
            <a:ext cx="4437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Failure to comply with ISWA/USAW Regulations can result in:</a:t>
            </a:r>
          </a:p>
        </p:txBody>
      </p:sp>
    </p:spTree>
    <p:extLst>
      <p:ext uri="{BB962C8B-B14F-4D97-AF65-F5344CB8AC3E}">
        <p14:creationId xmlns:p14="http://schemas.microsoft.com/office/powerpoint/2010/main" val="1135491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357</Words>
  <Application>Microsoft Office PowerPoint</Application>
  <PresentationFormat>Widescreen</PresentationFormat>
  <Paragraphs>55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</vt:lpstr>
      <vt:lpstr>Banded</vt:lpstr>
      <vt:lpstr>ISWA Tournament rules &amp; regulations</vt:lpstr>
      <vt:lpstr>Tournament preparation</vt:lpstr>
      <vt:lpstr>USA Wrestling competitor’s cards</vt:lpstr>
      <vt:lpstr>Age divisions/Weight classes</vt:lpstr>
      <vt:lpstr>WEIGH-INs</vt:lpstr>
      <vt:lpstr>Skin checks</vt:lpstr>
      <vt:lpstr>OFFICIATING</vt:lpstr>
      <vt:lpstr>Penalties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ISWA Tournament rules &amp; regulations</dc:title>
  <dc:creator>Jennifer Ratliff</dc:creator>
  <cp:lastModifiedBy>Jennifer Ratliff</cp:lastModifiedBy>
  <cp:revision>18</cp:revision>
  <dcterms:created xsi:type="dcterms:W3CDTF">2020-09-12T19:57:28Z</dcterms:created>
  <dcterms:modified xsi:type="dcterms:W3CDTF">2022-08-24T14:12:06Z</dcterms:modified>
</cp:coreProperties>
</file>