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7" r:id="rId3"/>
    <p:sldId id="272" r:id="rId4"/>
    <p:sldId id="332" r:id="rId5"/>
    <p:sldId id="333" r:id="rId6"/>
    <p:sldId id="281" r:id="rId7"/>
    <p:sldId id="311" r:id="rId8"/>
    <p:sldId id="338" r:id="rId9"/>
    <p:sldId id="341" r:id="rId10"/>
    <p:sldId id="342" r:id="rId11"/>
    <p:sldId id="343" r:id="rId12"/>
    <p:sldId id="344" r:id="rId13"/>
    <p:sldId id="316" r:id="rId14"/>
    <p:sldId id="317" r:id="rId15"/>
    <p:sldId id="318" r:id="rId16"/>
    <p:sldId id="285" r:id="rId17"/>
    <p:sldId id="306" r:id="rId18"/>
    <p:sldId id="312" r:id="rId19"/>
    <p:sldId id="314" r:id="rId20"/>
    <p:sldId id="301" r:id="rId21"/>
    <p:sldId id="294" r:id="rId22"/>
    <p:sldId id="329" r:id="rId23"/>
    <p:sldId id="310" r:id="rId24"/>
    <p:sldId id="266" r:id="rId25"/>
    <p:sldId id="273" r:id="rId26"/>
    <p:sldId id="315" r:id="rId27"/>
    <p:sldId id="274" r:id="rId28"/>
    <p:sldId id="324" r:id="rId29"/>
    <p:sldId id="325" r:id="rId30"/>
    <p:sldId id="340" r:id="rId31"/>
    <p:sldId id="291" r:id="rId32"/>
    <p:sldId id="339" r:id="rId33"/>
    <p:sldId id="295" r:id="rId34"/>
    <p:sldId id="289" r:id="rId35"/>
    <p:sldId id="300" r:id="rId36"/>
    <p:sldId id="335" r:id="rId37"/>
    <p:sldId id="290" r:id="rId3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7AF2A-A436-4610-8DAD-9196C858DD26}" v="3" dt="2025-08-13T22:05:18.217"/>
    <p1510:client id="{CCC36691-313B-41C4-999A-DD3D63301280}" v="39" dt="2025-08-13T04:07:50.194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>
      <p:cViewPr varScale="1">
        <p:scale>
          <a:sx n="111" d="100"/>
          <a:sy n="111" d="100"/>
        </p:scale>
        <p:origin x="7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E90BB-F000-4B93-BBE8-10DA771624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A5D3F07-6E8D-4D94-8B7F-651BC2C85F91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Youth League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(1st - 6th)</a:t>
          </a:r>
        </a:p>
      </dgm:t>
    </dgm:pt>
    <dgm:pt modelId="{29D89482-9C9F-429A-96AC-648A269A1AF8}" type="parTrans" cxnId="{D07DAA33-BEF1-470D-8DF7-AE2DD0E679AF}">
      <dgm:prSet/>
      <dgm:spPr/>
      <dgm:t>
        <a:bodyPr/>
        <a:lstStyle/>
        <a:p>
          <a:endParaRPr lang="en-US"/>
        </a:p>
      </dgm:t>
    </dgm:pt>
    <dgm:pt modelId="{89912BC9-A462-4022-966C-BE7B663FA0C6}" type="sibTrans" cxnId="{D07DAA33-BEF1-470D-8DF7-AE2DD0E679AF}">
      <dgm:prSet/>
      <dgm:spPr/>
      <dgm:t>
        <a:bodyPr/>
        <a:lstStyle/>
        <a:p>
          <a:endParaRPr lang="en-US"/>
        </a:p>
      </dgm:t>
    </dgm:pt>
    <dgm:pt modelId="{C7D327BE-C43F-44FE-8683-4291FBFEFAFF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/>
            <a:t>Hamilton High School Chargers</a:t>
          </a:r>
        </a:p>
      </dgm:t>
    </dgm:pt>
    <dgm:pt modelId="{1572F40D-4841-40FA-9872-9717A024B972}" type="parTrans" cxnId="{25CE3A42-EBA3-4535-B1D5-571C4D75A570}">
      <dgm:prSet/>
      <dgm:spPr/>
      <dgm:t>
        <a:bodyPr/>
        <a:lstStyle/>
        <a:p>
          <a:endParaRPr lang="en-US"/>
        </a:p>
      </dgm:t>
    </dgm:pt>
    <dgm:pt modelId="{B9B8A127-7EBD-4491-A743-308884E7CA58}" type="sibTrans" cxnId="{25CE3A42-EBA3-4535-B1D5-571C4D75A570}">
      <dgm:prSet/>
      <dgm:spPr/>
      <dgm:t>
        <a:bodyPr/>
        <a:lstStyle/>
        <a:p>
          <a:endParaRPr lang="en-US"/>
        </a:p>
      </dgm:t>
    </dgm:pt>
    <dgm:pt modelId="{785BB842-4054-4D67-AA61-DF0A0048150C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u="none" dirty="0"/>
            <a:t>Templeton Bulldogs</a:t>
          </a:r>
        </a:p>
        <a:p>
          <a:r>
            <a:rPr lang="en-US" sz="1100" u="none" dirty="0"/>
            <a:t>(7</a:t>
          </a:r>
          <a:r>
            <a:rPr lang="en-US" sz="1100" u="none" baseline="30000" dirty="0"/>
            <a:t>th </a:t>
          </a:r>
          <a:r>
            <a:rPr lang="en-US" sz="1100" u="none" dirty="0"/>
            <a:t>- 8</a:t>
          </a:r>
          <a:r>
            <a:rPr lang="en-US" sz="1100" u="none" baseline="30000" dirty="0"/>
            <a:t>th</a:t>
          </a:r>
          <a:r>
            <a:rPr lang="en-US" sz="1100" u="none" dirty="0"/>
            <a:t>)</a:t>
          </a:r>
        </a:p>
      </dgm:t>
    </dgm:pt>
    <dgm:pt modelId="{F7469996-9720-4489-97D7-A3D4144CD71B}" type="parTrans" cxnId="{DF73CE0C-40E9-4679-AA39-BED4F52BBC59}">
      <dgm:prSet/>
      <dgm:spPr/>
      <dgm:t>
        <a:bodyPr/>
        <a:lstStyle/>
        <a:p>
          <a:endParaRPr lang="en-US"/>
        </a:p>
      </dgm:t>
    </dgm:pt>
    <dgm:pt modelId="{4DF44819-DD26-4DA1-A678-B8458D93BFCA}" type="sibTrans" cxnId="{DF73CE0C-40E9-4679-AA39-BED4F52BBC59}">
      <dgm:prSet/>
      <dgm:spPr/>
      <dgm:t>
        <a:bodyPr/>
        <a:lstStyle/>
        <a:p>
          <a:endParaRPr lang="en-US"/>
        </a:p>
      </dgm:t>
    </dgm:pt>
    <dgm:pt modelId="{A4554C74-B1FB-4A44-9EAC-81F9B01100E5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u="none" dirty="0"/>
            <a:t>Junior Chargers </a:t>
          </a:r>
        </a:p>
        <a:p>
          <a:r>
            <a:rPr lang="en-US" sz="1100" u="none" dirty="0"/>
            <a:t>(3</a:t>
          </a:r>
          <a:r>
            <a:rPr lang="en-US" sz="1100" u="none" baseline="30000" dirty="0"/>
            <a:t>rd</a:t>
          </a:r>
          <a:r>
            <a:rPr lang="en-US" sz="1100" u="none" dirty="0"/>
            <a:t> – 8</a:t>
          </a:r>
          <a:r>
            <a:rPr lang="en-US" sz="1100" u="none" baseline="30000" dirty="0"/>
            <a:t>th</a:t>
          </a:r>
          <a:r>
            <a:rPr lang="en-US" sz="1100" u="none" dirty="0"/>
            <a:t>)</a:t>
          </a:r>
        </a:p>
      </dgm:t>
    </dgm:pt>
    <dgm:pt modelId="{8A427DFD-FE9E-4EE9-9BEA-DCA4244380D6}" type="parTrans" cxnId="{A2BA8735-40C3-417F-85EC-952961F666D4}">
      <dgm:prSet/>
      <dgm:spPr/>
      <dgm:t>
        <a:bodyPr/>
        <a:lstStyle/>
        <a:p>
          <a:endParaRPr lang="en-US"/>
        </a:p>
      </dgm:t>
    </dgm:pt>
    <dgm:pt modelId="{18145751-6883-453A-A278-BED0E0E91789}" type="sibTrans" cxnId="{A2BA8735-40C3-417F-85EC-952961F666D4}">
      <dgm:prSet/>
      <dgm:spPr/>
      <dgm:t>
        <a:bodyPr/>
        <a:lstStyle/>
        <a:p>
          <a:endParaRPr lang="en-US"/>
        </a:p>
      </dgm:t>
    </dgm:pt>
    <dgm:pt modelId="{64ED248C-6A71-4C96-800D-D3715C4B9FDD}" type="pres">
      <dgm:prSet presAssocID="{8E8E90BB-F000-4B93-BBE8-10DA771624D8}" presName="Name0" presStyleCnt="0">
        <dgm:presLayoutVars>
          <dgm:dir/>
          <dgm:animLvl val="lvl"/>
          <dgm:resizeHandles val="exact"/>
        </dgm:presLayoutVars>
      </dgm:prSet>
      <dgm:spPr/>
    </dgm:pt>
    <dgm:pt modelId="{B4F6901F-7392-4062-91E4-014002BB08DF}" type="pres">
      <dgm:prSet presAssocID="{CA5D3F07-6E8D-4D94-8B7F-651BC2C85F91}" presName="parTxOnly" presStyleLbl="node1" presStyleIdx="0" presStyleCnt="4" custScaleX="203171" custScaleY="270821" custLinFactX="17685" custLinFactY="100000" custLinFactNeighborX="100000" custLinFactNeighborY="177230">
        <dgm:presLayoutVars>
          <dgm:chMax val="0"/>
          <dgm:chPref val="0"/>
          <dgm:bulletEnabled val="1"/>
        </dgm:presLayoutVars>
      </dgm:prSet>
      <dgm:spPr/>
    </dgm:pt>
    <dgm:pt modelId="{438E6F59-BF62-40D7-A10F-496652957359}" type="pres">
      <dgm:prSet presAssocID="{89912BC9-A462-4022-966C-BE7B663FA0C6}" presName="parTxOnlySpace" presStyleCnt="0"/>
      <dgm:spPr/>
    </dgm:pt>
    <dgm:pt modelId="{27E16342-B00B-4E1D-B5F0-FB7594F4190E}" type="pres">
      <dgm:prSet presAssocID="{A4554C74-B1FB-4A44-9EAC-81F9B01100E5}" presName="parTxOnly" presStyleLbl="node1" presStyleIdx="1" presStyleCnt="4" custScaleX="257318" custScaleY="270821" custLinFactX="-25447" custLinFactNeighborX="-100000" custLinFactNeighborY="-73300">
        <dgm:presLayoutVars>
          <dgm:chMax val="0"/>
          <dgm:chPref val="0"/>
          <dgm:bulletEnabled val="1"/>
        </dgm:presLayoutVars>
      </dgm:prSet>
      <dgm:spPr/>
    </dgm:pt>
    <dgm:pt modelId="{5C011EE0-924A-48C9-A569-9F558195AFEE}" type="pres">
      <dgm:prSet presAssocID="{18145751-6883-453A-A278-BED0E0E91789}" presName="parTxOnlySpace" presStyleCnt="0"/>
      <dgm:spPr/>
    </dgm:pt>
    <dgm:pt modelId="{8027F8AE-ADC9-48E7-888D-ECFA7D33F7EC}" type="pres">
      <dgm:prSet presAssocID="{785BB842-4054-4D67-AA61-DF0A0048150C}" presName="parTxOnly" presStyleLbl="node1" presStyleIdx="2" presStyleCnt="4" custScaleX="217964" custScaleY="270821" custLinFactX="-183105" custLinFactY="121647" custLinFactNeighborX="-200000" custLinFactNeighborY="200000">
        <dgm:presLayoutVars>
          <dgm:chMax val="0"/>
          <dgm:chPref val="0"/>
          <dgm:bulletEnabled val="1"/>
        </dgm:presLayoutVars>
      </dgm:prSet>
      <dgm:spPr/>
    </dgm:pt>
    <dgm:pt modelId="{70D8FCAF-E358-4C55-B123-B25631A3AD63}" type="pres">
      <dgm:prSet presAssocID="{4DF44819-DD26-4DA1-A678-B8458D93BFCA}" presName="parTxOnlySpace" presStyleCnt="0"/>
      <dgm:spPr/>
    </dgm:pt>
    <dgm:pt modelId="{01E1BB57-72D4-425A-921A-E45D4D3195CA}" type="pres">
      <dgm:prSet presAssocID="{C7D327BE-C43F-44FE-8683-4291FBFEFAFF}" presName="parTxOnly" presStyleLbl="node1" presStyleIdx="3" presStyleCnt="4" custScaleX="255078" custScaleY="304673" custLinFactX="-105126" custLinFactNeighborX="-200000" custLinFactNeighborY="33003">
        <dgm:presLayoutVars>
          <dgm:chMax val="0"/>
          <dgm:chPref val="0"/>
          <dgm:bulletEnabled val="1"/>
        </dgm:presLayoutVars>
      </dgm:prSet>
      <dgm:spPr/>
    </dgm:pt>
  </dgm:ptLst>
  <dgm:cxnLst>
    <dgm:cxn modelId="{DF73CE0C-40E9-4679-AA39-BED4F52BBC59}" srcId="{8E8E90BB-F000-4B93-BBE8-10DA771624D8}" destId="{785BB842-4054-4D67-AA61-DF0A0048150C}" srcOrd="2" destOrd="0" parTransId="{F7469996-9720-4489-97D7-A3D4144CD71B}" sibTransId="{4DF44819-DD26-4DA1-A678-B8458D93BFCA}"/>
    <dgm:cxn modelId="{EAA5160F-7C89-40DC-834D-AD4C64FEA74C}" type="presOf" srcId="{CA5D3F07-6E8D-4D94-8B7F-651BC2C85F91}" destId="{B4F6901F-7392-4062-91E4-014002BB08DF}" srcOrd="0" destOrd="0" presId="urn:microsoft.com/office/officeart/2005/8/layout/chevron1"/>
    <dgm:cxn modelId="{C2037E12-7BBE-436F-8FCB-90AAB496F2BC}" type="presOf" srcId="{A4554C74-B1FB-4A44-9EAC-81F9B01100E5}" destId="{27E16342-B00B-4E1D-B5F0-FB7594F4190E}" srcOrd="0" destOrd="0" presId="urn:microsoft.com/office/officeart/2005/8/layout/chevron1"/>
    <dgm:cxn modelId="{D07DAA33-BEF1-470D-8DF7-AE2DD0E679AF}" srcId="{8E8E90BB-F000-4B93-BBE8-10DA771624D8}" destId="{CA5D3F07-6E8D-4D94-8B7F-651BC2C85F91}" srcOrd="0" destOrd="0" parTransId="{29D89482-9C9F-429A-96AC-648A269A1AF8}" sibTransId="{89912BC9-A462-4022-966C-BE7B663FA0C6}"/>
    <dgm:cxn modelId="{A2BA8735-40C3-417F-85EC-952961F666D4}" srcId="{8E8E90BB-F000-4B93-BBE8-10DA771624D8}" destId="{A4554C74-B1FB-4A44-9EAC-81F9B01100E5}" srcOrd="1" destOrd="0" parTransId="{8A427DFD-FE9E-4EE9-9BEA-DCA4244380D6}" sibTransId="{18145751-6883-453A-A278-BED0E0E91789}"/>
    <dgm:cxn modelId="{5CB80636-0C95-43F3-AFF9-AA92CB1EF033}" type="presOf" srcId="{8E8E90BB-F000-4B93-BBE8-10DA771624D8}" destId="{64ED248C-6A71-4C96-800D-D3715C4B9FDD}" srcOrd="0" destOrd="0" presId="urn:microsoft.com/office/officeart/2005/8/layout/chevron1"/>
    <dgm:cxn modelId="{25CE3A42-EBA3-4535-B1D5-571C4D75A570}" srcId="{8E8E90BB-F000-4B93-BBE8-10DA771624D8}" destId="{C7D327BE-C43F-44FE-8683-4291FBFEFAFF}" srcOrd="3" destOrd="0" parTransId="{1572F40D-4841-40FA-9872-9717A024B972}" sibTransId="{B9B8A127-7EBD-4491-A743-308884E7CA58}"/>
    <dgm:cxn modelId="{B16EC3C5-D821-4F9E-84B2-1585F423CEB4}" type="presOf" srcId="{C7D327BE-C43F-44FE-8683-4291FBFEFAFF}" destId="{01E1BB57-72D4-425A-921A-E45D4D3195CA}" srcOrd="0" destOrd="0" presId="urn:microsoft.com/office/officeart/2005/8/layout/chevron1"/>
    <dgm:cxn modelId="{995096E2-E9BF-4060-AFBA-22B9D9B8B907}" type="presOf" srcId="{785BB842-4054-4D67-AA61-DF0A0048150C}" destId="{8027F8AE-ADC9-48E7-888D-ECFA7D33F7EC}" srcOrd="0" destOrd="0" presId="urn:microsoft.com/office/officeart/2005/8/layout/chevron1"/>
    <dgm:cxn modelId="{FFEF7806-502C-4396-8502-0AC9D78F0341}" type="presParOf" srcId="{64ED248C-6A71-4C96-800D-D3715C4B9FDD}" destId="{B4F6901F-7392-4062-91E4-014002BB08DF}" srcOrd="0" destOrd="0" presId="urn:microsoft.com/office/officeart/2005/8/layout/chevron1"/>
    <dgm:cxn modelId="{A9A16A14-D018-451F-80E7-5EEE0547ACE1}" type="presParOf" srcId="{64ED248C-6A71-4C96-800D-D3715C4B9FDD}" destId="{438E6F59-BF62-40D7-A10F-496652957359}" srcOrd="1" destOrd="0" presId="urn:microsoft.com/office/officeart/2005/8/layout/chevron1"/>
    <dgm:cxn modelId="{6A9D61B8-BB9A-4AB2-80A4-4BB182B7528B}" type="presParOf" srcId="{64ED248C-6A71-4C96-800D-D3715C4B9FDD}" destId="{27E16342-B00B-4E1D-B5F0-FB7594F4190E}" srcOrd="2" destOrd="0" presId="urn:microsoft.com/office/officeart/2005/8/layout/chevron1"/>
    <dgm:cxn modelId="{352E559D-0CED-4107-910B-68575BE9A335}" type="presParOf" srcId="{64ED248C-6A71-4C96-800D-D3715C4B9FDD}" destId="{5C011EE0-924A-48C9-A569-9F558195AFEE}" srcOrd="3" destOrd="0" presId="urn:microsoft.com/office/officeart/2005/8/layout/chevron1"/>
    <dgm:cxn modelId="{5472635A-3F6E-4D73-968E-4448DA6F9A10}" type="presParOf" srcId="{64ED248C-6A71-4C96-800D-D3715C4B9FDD}" destId="{8027F8AE-ADC9-48E7-888D-ECFA7D33F7EC}" srcOrd="4" destOrd="0" presId="urn:microsoft.com/office/officeart/2005/8/layout/chevron1"/>
    <dgm:cxn modelId="{B9F2F0B0-3B8B-4EEF-92DF-5ABDC628E8EF}" type="presParOf" srcId="{64ED248C-6A71-4C96-800D-D3715C4B9FDD}" destId="{70D8FCAF-E358-4C55-B123-B25631A3AD63}" srcOrd="5" destOrd="0" presId="urn:microsoft.com/office/officeart/2005/8/layout/chevron1"/>
    <dgm:cxn modelId="{591CE46A-8BB0-4198-B5AA-E02CC35FC392}" type="presParOf" srcId="{64ED248C-6A71-4C96-800D-D3715C4B9FDD}" destId="{01E1BB57-72D4-425A-921A-E45D4D3195C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901F-7392-4062-91E4-014002BB08DF}">
      <dsp:nvSpPr>
        <dsp:cNvPr id="0" name=""/>
        <dsp:cNvSpPr/>
      </dsp:nvSpPr>
      <dsp:spPr>
        <a:xfrm>
          <a:off x="256981" y="1673360"/>
          <a:ext cx="1863581" cy="993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Youth League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(1st - 6th)</a:t>
          </a:r>
        </a:p>
      </dsp:txBody>
      <dsp:txXfrm>
        <a:off x="753801" y="1673360"/>
        <a:ext cx="869942" cy="993639"/>
      </dsp:txXfrm>
    </dsp:sp>
    <dsp:sp modelId="{27E16342-B00B-4E1D-B5F0-FB7594F4190E}">
      <dsp:nvSpPr>
        <dsp:cNvPr id="0" name=""/>
        <dsp:cNvSpPr/>
      </dsp:nvSpPr>
      <dsp:spPr>
        <a:xfrm>
          <a:off x="1449761" y="567743"/>
          <a:ext cx="2360243" cy="993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/>
            <a:t>Junior Chargers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/>
            <a:t>(3</a:t>
          </a:r>
          <a:r>
            <a:rPr lang="en-US" sz="1100" u="none" kern="1200" baseline="30000" dirty="0"/>
            <a:t>rd</a:t>
          </a:r>
          <a:r>
            <a:rPr lang="en-US" sz="1100" u="none" kern="1200" dirty="0"/>
            <a:t> – 8</a:t>
          </a:r>
          <a:r>
            <a:rPr lang="en-US" sz="1100" u="none" kern="1200" baseline="30000" dirty="0"/>
            <a:t>th</a:t>
          </a:r>
          <a:r>
            <a:rPr lang="en-US" sz="1100" u="none" kern="1200" dirty="0"/>
            <a:t>)</a:t>
          </a:r>
        </a:p>
      </dsp:txBody>
      <dsp:txXfrm>
        <a:off x="1946581" y="567743"/>
        <a:ext cx="1366604" cy="993639"/>
      </dsp:txXfrm>
    </dsp:sp>
    <dsp:sp modelId="{8027F8AE-ADC9-48E7-888D-ECFA7D33F7EC}">
      <dsp:nvSpPr>
        <dsp:cNvPr id="0" name=""/>
        <dsp:cNvSpPr/>
      </dsp:nvSpPr>
      <dsp:spPr>
        <a:xfrm>
          <a:off x="2180441" y="1673360"/>
          <a:ext cx="1999270" cy="993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/>
            <a:t>Templeton Bulldogs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/>
            <a:t>(7</a:t>
          </a:r>
          <a:r>
            <a:rPr lang="en-US" sz="1100" u="none" kern="1200" baseline="30000" dirty="0"/>
            <a:t>th </a:t>
          </a:r>
          <a:r>
            <a:rPr lang="en-US" sz="1100" u="none" kern="1200" dirty="0"/>
            <a:t>- 8</a:t>
          </a:r>
          <a:r>
            <a:rPr lang="en-US" sz="1100" u="none" kern="1200" baseline="30000" dirty="0"/>
            <a:t>th</a:t>
          </a:r>
          <a:r>
            <a:rPr lang="en-US" sz="1100" u="none" kern="1200" dirty="0"/>
            <a:t>)</a:t>
          </a:r>
        </a:p>
      </dsp:txBody>
      <dsp:txXfrm>
        <a:off x="2677261" y="1673360"/>
        <a:ext cx="1005631" cy="993639"/>
      </dsp:txXfrm>
    </dsp:sp>
    <dsp:sp modelId="{01E1BB57-72D4-425A-921A-E45D4D3195CA}">
      <dsp:nvSpPr>
        <dsp:cNvPr id="0" name=""/>
        <dsp:cNvSpPr/>
      </dsp:nvSpPr>
      <dsp:spPr>
        <a:xfrm>
          <a:off x="4803247" y="895666"/>
          <a:ext cx="2339697" cy="1117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Hamilton High School Chargers</a:t>
          </a:r>
        </a:p>
      </dsp:txBody>
      <dsp:txXfrm>
        <a:off x="5362168" y="895666"/>
        <a:ext cx="1221855" cy="111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9" rIns="94217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17" tIns="47109" rIns="94217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100" y="304802"/>
            <a:ext cx="4114800" cy="2514599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100" y="2895600"/>
            <a:ext cx="4114800" cy="9144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8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65126"/>
            <a:ext cx="13716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5126"/>
            <a:ext cx="600075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1676401"/>
            <a:ext cx="7543800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581400"/>
            <a:ext cx="7543800" cy="1143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676401"/>
            <a:ext cx="363474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6401"/>
            <a:ext cx="363474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681163"/>
            <a:ext cx="3634740" cy="823912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5076"/>
            <a:ext cx="363474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81163"/>
            <a:ext cx="3634740" cy="823912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505076"/>
            <a:ext cx="363474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6007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838200"/>
            <a:ext cx="2743200" cy="21336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4629150" cy="51816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1" y="3124200"/>
            <a:ext cx="2743200" cy="2895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9250" y="0"/>
            <a:ext cx="17145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838200"/>
            <a:ext cx="2743200" cy="21336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1" y="3124200"/>
            <a:ext cx="2743200" cy="2895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42925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676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92562"/>
            <a:ext cx="97155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3189" y="6392562"/>
            <a:ext cx="531186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92562"/>
            <a:ext cx="8001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67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amiltonjrchargers.com/nonprof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762001"/>
            <a:ext cx="4876800" cy="1981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2025-2026 </a:t>
            </a:r>
            <a:br>
              <a:rPr lang="en-US" dirty="0"/>
            </a:br>
            <a:r>
              <a:rPr lang="en-US" dirty="0"/>
              <a:t>Hamilton Junior Chargers</a:t>
            </a:r>
            <a:br>
              <a:rPr lang="en-US" dirty="0"/>
            </a:br>
            <a:r>
              <a:rPr lang="en-US" dirty="0"/>
              <a:t>Girls Basketball</a:t>
            </a:r>
            <a:br>
              <a:rPr lang="en-US" dirty="0"/>
            </a:br>
            <a:r>
              <a:rPr lang="en-US" dirty="0"/>
              <a:t> Parent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048000"/>
            <a:ext cx="4114800" cy="457200"/>
          </a:xfrm>
        </p:spPr>
        <p:txBody>
          <a:bodyPr/>
          <a:lstStyle/>
          <a:p>
            <a:pPr algn="ctr"/>
            <a:r>
              <a:rPr lang="en-US" dirty="0"/>
              <a:t>August 13, 2025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287904-6EDE-4E92-8AF0-AE4F172A0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038600"/>
            <a:ext cx="1905000" cy="1905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2025-2026 Player Development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FDEB43-8E62-7F57-2C87-4008A5A4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4" y="1447800"/>
            <a:ext cx="8129202" cy="4535959"/>
          </a:xfrm>
        </p:spPr>
        <p:txBody>
          <a:bodyPr>
            <a:normAutofit lnSpcReduction="10000"/>
          </a:bodyPr>
          <a:lstStyle/>
          <a:p>
            <a:pPr marL="205740" lvl="1" indent="0">
              <a:buNone/>
            </a:pPr>
            <a:r>
              <a:rPr lang="en-US" sz="2200" dirty="0"/>
              <a:t>What we are keeping</a:t>
            </a:r>
          </a:p>
          <a:p>
            <a:pPr lvl="2"/>
            <a:r>
              <a:rPr lang="en-US" sz="1900" dirty="0"/>
              <a:t>Spring workout sessions for 3</a:t>
            </a:r>
            <a:r>
              <a:rPr lang="en-US" sz="1900" baseline="30000" dirty="0"/>
              <a:t>rd</a:t>
            </a:r>
            <a:r>
              <a:rPr lang="en-US" sz="1900" dirty="0"/>
              <a:t> – 5</a:t>
            </a:r>
            <a:r>
              <a:rPr lang="en-US" sz="1900" baseline="30000" dirty="0"/>
              <a:t>th</a:t>
            </a:r>
            <a:r>
              <a:rPr lang="en-US" sz="1900" dirty="0"/>
              <a:t> grade </a:t>
            </a:r>
          </a:p>
          <a:p>
            <a:pPr lvl="3"/>
            <a:r>
              <a:rPr lang="en-US" sz="1600" dirty="0"/>
              <a:t>As long as we have coaches to help coordinate and run</a:t>
            </a:r>
          </a:p>
          <a:p>
            <a:pPr lvl="2"/>
            <a:r>
              <a:rPr lang="en-US" sz="1900" dirty="0"/>
              <a:t>10,000 makes challenge</a:t>
            </a:r>
          </a:p>
          <a:p>
            <a:pPr lvl="2"/>
            <a:r>
              <a:rPr lang="en-US" sz="1900" dirty="0"/>
              <a:t>Summer morning workout sessions – both skill and movement </a:t>
            </a:r>
          </a:p>
          <a:p>
            <a:pPr lvl="2"/>
            <a:r>
              <a:rPr lang="en-US" sz="1900" dirty="0"/>
              <a:t>Coach </a:t>
            </a:r>
            <a:r>
              <a:rPr lang="en-US" sz="1900" dirty="0" err="1"/>
              <a:t>Busalacchi</a:t>
            </a:r>
            <a:r>
              <a:rPr lang="en-US" sz="1900" dirty="0"/>
              <a:t> summer skill camps</a:t>
            </a:r>
          </a:p>
          <a:p>
            <a:pPr lvl="2"/>
            <a:endParaRPr lang="en-US" sz="1900" dirty="0"/>
          </a:p>
          <a:p>
            <a:pPr marL="205740" lvl="1" indent="0">
              <a:buNone/>
            </a:pPr>
            <a:r>
              <a:rPr lang="en-US" sz="2200" dirty="0"/>
              <a:t>What we are re-evaluating</a:t>
            </a:r>
          </a:p>
          <a:p>
            <a:pPr lvl="2"/>
            <a:r>
              <a:rPr lang="en-US" sz="1900" dirty="0"/>
              <a:t>In season skill sessions</a:t>
            </a:r>
          </a:p>
          <a:p>
            <a:pPr lvl="3"/>
            <a:r>
              <a:rPr lang="en-US" sz="1600" dirty="0"/>
              <a:t>Would like to bring back, discussing how best to do it to avoid Friday nights</a:t>
            </a:r>
          </a:p>
          <a:p>
            <a:pPr lvl="2"/>
            <a:r>
              <a:rPr lang="en-US" sz="1900"/>
              <a:t>Summer workout </a:t>
            </a:r>
            <a:r>
              <a:rPr lang="en-US" sz="1900" dirty="0"/>
              <a:t>s</a:t>
            </a:r>
            <a:r>
              <a:rPr lang="en-US" sz="1900"/>
              <a:t>chedule</a:t>
            </a:r>
            <a:endParaRPr lang="en-US" sz="1900" dirty="0"/>
          </a:p>
          <a:p>
            <a:pPr lvl="3"/>
            <a:r>
              <a:rPr lang="en-US" sz="1600" dirty="0"/>
              <a:t>How to best align with summer opportunities and available gym space</a:t>
            </a:r>
          </a:p>
          <a:p>
            <a:pPr lvl="3"/>
            <a:r>
              <a:rPr lang="en-US" sz="1600" dirty="0"/>
              <a:t>Shorten by 1-2 weeks</a:t>
            </a:r>
          </a:p>
          <a:p>
            <a:pPr lvl="2"/>
            <a:r>
              <a:rPr lang="en-US" sz="1750" dirty="0"/>
              <a:t>Winter basement ballhandling challenge</a:t>
            </a:r>
          </a:p>
          <a:p>
            <a:pPr lvl="3"/>
            <a:r>
              <a:rPr lang="en-US" sz="1600" dirty="0"/>
              <a:t>Looking into bringing this back for upcoming season – possible over holiday break</a:t>
            </a:r>
          </a:p>
          <a:p>
            <a:pPr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709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38200" y="76200"/>
            <a:ext cx="7543800" cy="64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2025-2026 Planned Player Development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FDEB43-8E62-7F57-2C87-4008A5A4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2014"/>
            <a:ext cx="8281602" cy="4535959"/>
          </a:xfrm>
        </p:spPr>
        <p:txBody>
          <a:bodyPr>
            <a:normAutofit/>
          </a:bodyPr>
          <a:lstStyle/>
          <a:p>
            <a:pPr marL="205740" lvl="1" indent="0">
              <a:buNone/>
            </a:pPr>
            <a:endParaRPr lang="en-US" sz="2200" dirty="0"/>
          </a:p>
          <a:p>
            <a:pPr lvl="2"/>
            <a:r>
              <a:rPr lang="en-US" sz="1900" dirty="0"/>
              <a:t>Kara Shimko is planning to lead in season and summer training sessions</a:t>
            </a:r>
          </a:p>
          <a:p>
            <a:pPr lvl="3"/>
            <a:r>
              <a:rPr lang="en-US" sz="1600" dirty="0"/>
              <a:t>Kara currently is the High School director at 24up, coaches the U15 and U16 teams while helping to run and organize all 24UP training programs</a:t>
            </a:r>
          </a:p>
          <a:p>
            <a:pPr lvl="3"/>
            <a:r>
              <a:rPr lang="en-US" sz="1600" dirty="0"/>
              <a:t>Kara was a 4-year letter winner in HS while becoming her schools all time leading scorer.  Kara also played 4 years of college basketball at Cardinal Stritch while leading her team to the NAIA Tournament twice.</a:t>
            </a:r>
          </a:p>
          <a:p>
            <a:pPr lvl="3"/>
            <a:endParaRPr lang="en-US" sz="1600" dirty="0"/>
          </a:p>
          <a:p>
            <a:pPr lvl="2"/>
            <a:r>
              <a:rPr lang="en-US" sz="1900" dirty="0"/>
              <a:t>Chris will work with Kara to build development plans for each training session to assure alignment with our club’s approach to player development</a:t>
            </a:r>
          </a:p>
          <a:p>
            <a:pPr lvl="1"/>
            <a:endParaRPr lang="en-US" sz="2050" dirty="0"/>
          </a:p>
          <a:p>
            <a:pPr lvl="2"/>
            <a:r>
              <a:rPr lang="en-US" sz="1900" dirty="0"/>
              <a:t>Keith </a:t>
            </a:r>
            <a:r>
              <a:rPr lang="en-US" sz="1900" dirty="0" err="1"/>
              <a:t>Kahlenfeldt</a:t>
            </a:r>
            <a:r>
              <a:rPr lang="en-US" sz="1900" dirty="0"/>
              <a:t> of the Pro Lane is planning to conduct summer movement workouts focusing on agility and ankle/knee/hip strength</a:t>
            </a:r>
          </a:p>
          <a:p>
            <a:pPr lvl="3"/>
            <a:r>
              <a:rPr lang="en-US" sz="1600" dirty="0"/>
              <a:t>We are also exploring ways to incorporate Keith during the season</a:t>
            </a:r>
          </a:p>
          <a:p>
            <a:pPr lvl="2"/>
            <a:endParaRPr lang="en-US" sz="1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96D3C-EC09-BDE0-D40F-FA5B12FF3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5" y="5431827"/>
            <a:ext cx="1310513" cy="1310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D5AFA-4623-DACE-4A71-2907A7DF0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881" y="5517973"/>
            <a:ext cx="1206024" cy="12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Goal is to have up to 10 players per team, 2 teams per grade</a:t>
            </a:r>
          </a:p>
          <a:p>
            <a:pPr lvl="1"/>
            <a:r>
              <a:rPr lang="en-US" sz="1800" dirty="0"/>
              <a:t>Teams &gt;10 or a 3</a:t>
            </a:r>
            <a:r>
              <a:rPr lang="en-US" sz="1800" baseline="30000" dirty="0"/>
              <a:t>rd</a:t>
            </a:r>
            <a:r>
              <a:rPr lang="en-US" sz="1800" dirty="0"/>
              <a:t> team may be considered on a case-by-case basis</a:t>
            </a:r>
          </a:p>
          <a:p>
            <a:endParaRPr lang="en-US" sz="2000" dirty="0"/>
          </a:p>
          <a:p>
            <a:r>
              <a:rPr lang="en-US" sz="2000" dirty="0"/>
              <a:t>The goal is to not have to cut players, however, each situation will be reviewed on a case-by-case basis</a:t>
            </a:r>
          </a:p>
          <a:p>
            <a:pPr lvl="1"/>
            <a:r>
              <a:rPr lang="en-US" sz="1700" dirty="0"/>
              <a:t>Examples of why a player may be cut</a:t>
            </a:r>
          </a:p>
          <a:p>
            <a:pPr lvl="2"/>
            <a:r>
              <a:rPr lang="en-US" sz="1550" dirty="0"/>
              <a:t>More than 10 players on a team</a:t>
            </a:r>
          </a:p>
          <a:p>
            <a:pPr lvl="2"/>
            <a:r>
              <a:rPr lang="en-US" sz="1550" dirty="0"/>
              <a:t>Basketball / athletic skill is significantly below other team members</a:t>
            </a:r>
          </a:p>
          <a:p>
            <a:pPr lvl="2"/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u="sng" dirty="0"/>
              <a:t>Playing time is not equal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Goal is to play every eligible player in every half of every game </a:t>
            </a:r>
          </a:p>
          <a:p>
            <a:pPr>
              <a:lnSpc>
                <a:spcPct val="110000"/>
              </a:lnSpc>
            </a:pPr>
            <a:endParaRPr lang="en-US" sz="2000" u="sng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37624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Is my daughter ready for Jr Chargers?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Can she easily shoot a basketball on a 10-foot hoop?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Can she pass, catch and dribble adequately?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Does she enjoy competitive sports?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Grade will be divided into A and B level teams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and 4</a:t>
            </a:r>
            <a:r>
              <a:rPr lang="en-US" sz="2000" baseline="30000" dirty="0"/>
              <a:t>th</a:t>
            </a:r>
            <a:r>
              <a:rPr lang="en-US" sz="2000" dirty="0"/>
              <a:t> grade players may be combined on the same team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Ex: 4</a:t>
            </a:r>
            <a:r>
              <a:rPr lang="en-US" sz="1700" baseline="30000" dirty="0"/>
              <a:t>th</a:t>
            </a:r>
            <a:r>
              <a:rPr lang="en-US" sz="1700" dirty="0"/>
              <a:t> grader may play on a team with all 3</a:t>
            </a:r>
            <a:r>
              <a:rPr lang="en-US" sz="1700" baseline="30000" dirty="0"/>
              <a:t>rd</a:t>
            </a:r>
            <a:r>
              <a:rPr lang="en-US" sz="1700" dirty="0"/>
              <a:t> graders (vice versa)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Typically, 3</a:t>
            </a:r>
            <a:r>
              <a:rPr lang="en-US" sz="2000" baseline="30000" dirty="0"/>
              <a:t>rd</a:t>
            </a:r>
            <a:r>
              <a:rPr lang="en-US" sz="2000" dirty="0"/>
              <a:t> Grade will be split into 2 even teams if we have enough players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Teams – 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Grades</a:t>
            </a:r>
          </a:p>
        </p:txBody>
      </p:sp>
    </p:spTree>
    <p:extLst>
      <p:ext uri="{BB962C8B-B14F-4D97-AF65-F5344CB8AC3E}">
        <p14:creationId xmlns:p14="http://schemas.microsoft.com/office/powerpoint/2010/main" val="3438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Grades 5 – 8 will be divided into A and B level teams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Multi-sport commitments may impact team placement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Teams – 5</a:t>
            </a:r>
            <a:r>
              <a:rPr lang="en-US" baseline="30000" dirty="0"/>
              <a:t>th</a:t>
            </a:r>
            <a:r>
              <a:rPr lang="en-US" dirty="0"/>
              <a:t> - 8</a:t>
            </a:r>
            <a:r>
              <a:rPr lang="en-US" baseline="30000" dirty="0"/>
              <a:t>th</a:t>
            </a:r>
            <a:r>
              <a:rPr lang="en-US" dirty="0"/>
              <a:t> Grades</a:t>
            </a:r>
          </a:p>
        </p:txBody>
      </p:sp>
    </p:spTree>
    <p:extLst>
      <p:ext uri="{BB962C8B-B14F-4D97-AF65-F5344CB8AC3E}">
        <p14:creationId xmlns:p14="http://schemas.microsoft.com/office/powerpoint/2010/main" val="32074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205402" cy="4535959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Practices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Start in October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2 practices a week (most weeks)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Practices are </a:t>
            </a:r>
            <a:r>
              <a:rPr lang="en-US" sz="2000" u="sng" dirty="0"/>
              <a:t>typically</a:t>
            </a:r>
            <a:r>
              <a:rPr lang="en-US" sz="2000" dirty="0"/>
              <a:t> M/W or T/Th between hours of 6pm-9pm</a:t>
            </a:r>
          </a:p>
          <a:p>
            <a:pPr lvl="3">
              <a:lnSpc>
                <a:spcPct val="110000"/>
              </a:lnSpc>
            </a:pPr>
            <a:r>
              <a:rPr lang="en-US" sz="1600" dirty="0"/>
              <a:t>Some exceptions may occur such as M/Th or earlier start at TMS (5:30 pm)</a:t>
            </a:r>
          </a:p>
          <a:p>
            <a:pPr lvl="3">
              <a:lnSpc>
                <a:spcPct val="110000"/>
              </a:lnSpc>
            </a:pPr>
            <a:r>
              <a:rPr lang="en-US" sz="1600" dirty="0"/>
              <a:t>Try to give early time slots to younger teams (3</a:t>
            </a:r>
            <a:r>
              <a:rPr lang="en-US" sz="1600" baseline="30000" dirty="0"/>
              <a:t>rd</a:t>
            </a:r>
            <a:r>
              <a:rPr lang="en-US" sz="1600" dirty="0"/>
              <a:t>-5</a:t>
            </a:r>
            <a:r>
              <a:rPr lang="en-US" sz="1600" baseline="30000" dirty="0"/>
              <a:t>th</a:t>
            </a:r>
            <a:r>
              <a:rPr lang="en-US" sz="1600" dirty="0"/>
              <a:t>); exceptions sometimes happen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Practices are typically 1.5 hours long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Practices are held at all district elementary schools, SSI and TMS</a:t>
            </a:r>
          </a:p>
          <a:p>
            <a:pPr lvl="3">
              <a:lnSpc>
                <a:spcPct val="110000"/>
              </a:lnSpc>
            </a:pPr>
            <a:endParaRPr lang="en-US" sz="165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D3F50E-EBD6-467B-91A4-AA30D883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B32058-A9F6-45F6-8BC2-532A221FEA34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Details</a:t>
            </a:r>
          </a:p>
        </p:txBody>
      </p:sp>
    </p:spTree>
    <p:extLst>
      <p:ext uri="{BB962C8B-B14F-4D97-AF65-F5344CB8AC3E}">
        <p14:creationId xmlns:p14="http://schemas.microsoft.com/office/powerpoint/2010/main" val="308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205402" cy="45359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Leagues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Goal is for all teams to play in a league (approximately 16 games)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“A” League 5</a:t>
            </a:r>
            <a:r>
              <a:rPr lang="en-US" sz="1800" baseline="30000" dirty="0"/>
              <a:t>th</a:t>
            </a:r>
            <a:r>
              <a:rPr lang="en-US" sz="1800" dirty="0"/>
              <a:t> – 6</a:t>
            </a:r>
            <a:r>
              <a:rPr lang="en-US" sz="1800" baseline="30000" dirty="0"/>
              <a:t>th </a:t>
            </a:r>
            <a:r>
              <a:rPr lang="en-US" sz="1800" dirty="0"/>
              <a:t>play at Waukesha South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“A” League 7</a:t>
            </a:r>
            <a:r>
              <a:rPr lang="en-US" sz="1800" baseline="30000" dirty="0"/>
              <a:t>th</a:t>
            </a:r>
            <a:r>
              <a:rPr lang="en-US" sz="1800" dirty="0"/>
              <a:t> – 8</a:t>
            </a:r>
            <a:r>
              <a:rPr lang="en-US" sz="1800" baseline="30000" dirty="0"/>
              <a:t>th </a:t>
            </a:r>
            <a:r>
              <a:rPr lang="en-US" sz="1800" dirty="0"/>
              <a:t>play at Waukesha West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“B” League 5</a:t>
            </a:r>
            <a:r>
              <a:rPr lang="en-US" sz="1800" baseline="30000" dirty="0"/>
              <a:t>th</a:t>
            </a:r>
            <a:r>
              <a:rPr lang="en-US" sz="1800" dirty="0"/>
              <a:t> – 8</a:t>
            </a:r>
            <a:r>
              <a:rPr lang="en-US" sz="1800" baseline="30000" dirty="0"/>
              <a:t>th </a:t>
            </a:r>
            <a:r>
              <a:rPr lang="en-US" sz="1800" dirty="0"/>
              <a:t>play at Kettle Moraine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and 4</a:t>
            </a:r>
            <a:r>
              <a:rPr lang="en-US" sz="1800" baseline="30000" dirty="0"/>
              <a:t>th</a:t>
            </a:r>
            <a:r>
              <a:rPr lang="en-US" sz="1800" dirty="0"/>
              <a:t> play at Mukwonago in a combined league with 2 divisions (upper and lower)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League games on Saturdays or Sundays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Our teams playing in these leagues is dependent upon availability </a:t>
            </a:r>
          </a:p>
          <a:p>
            <a:pPr lvl="3">
              <a:lnSpc>
                <a:spcPct val="110000"/>
              </a:lnSpc>
            </a:pPr>
            <a:r>
              <a:rPr lang="en-US" sz="1650" dirty="0"/>
              <a:t>If these leagues are not available, then an alternate league may be utilized and/or additional tournaments will be added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D3F50E-EBD6-467B-91A4-AA30D883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D3D952-5809-4529-8DB8-C2799C85D346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Details cont.</a:t>
            </a:r>
          </a:p>
        </p:txBody>
      </p:sp>
    </p:spTree>
    <p:extLst>
      <p:ext uri="{BB962C8B-B14F-4D97-AF65-F5344CB8AC3E}">
        <p14:creationId xmlns:p14="http://schemas.microsoft.com/office/powerpoint/2010/main" val="1340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205402" cy="45359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Tournaments</a:t>
            </a:r>
            <a:endParaRPr lang="en-US" sz="1650" dirty="0"/>
          </a:p>
          <a:p>
            <a:pPr lvl="2">
              <a:lnSpc>
                <a:spcPct val="110000"/>
              </a:lnSpc>
            </a:pPr>
            <a:r>
              <a:rPr lang="en-US" sz="1800" dirty="0"/>
              <a:t>All 4</a:t>
            </a:r>
            <a:r>
              <a:rPr lang="en-US" sz="1800" baseline="30000" dirty="0"/>
              <a:t>th</a:t>
            </a:r>
            <a:r>
              <a:rPr lang="en-US" sz="1800" dirty="0"/>
              <a:t> – 8</a:t>
            </a:r>
            <a:r>
              <a:rPr lang="en-US" sz="1800" baseline="30000" dirty="0"/>
              <a:t>th</a:t>
            </a:r>
            <a:r>
              <a:rPr lang="en-US" sz="1800" dirty="0"/>
              <a:t> grade teams play in “up to” six (6) tournaments</a:t>
            </a:r>
          </a:p>
          <a:p>
            <a:pPr lvl="3">
              <a:lnSpc>
                <a:spcPct val="110000"/>
              </a:lnSpc>
            </a:pPr>
            <a:r>
              <a:rPr lang="en-US" sz="1650" dirty="0"/>
              <a:t>Hamilton Tournament + up to five (5) of </a:t>
            </a:r>
            <a:r>
              <a:rPr lang="en-US" sz="1650" u="sng" dirty="0"/>
              <a:t>COACH’s CHOICE</a:t>
            </a:r>
          </a:p>
          <a:p>
            <a:pPr lvl="2">
              <a:lnSpc>
                <a:spcPct val="110000"/>
              </a:lnSpc>
            </a:pPr>
            <a:r>
              <a:rPr lang="en-US" sz="1650" dirty="0"/>
              <a:t>3rd grade team will play in Hamilton tournament and one (1) additional tournament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Most teams end up playing 22 to 34 games between November and March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D3F50E-EBD6-467B-91A4-AA30D883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D3D952-5809-4529-8DB8-C2799C85D346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Details cont.</a:t>
            </a:r>
          </a:p>
        </p:txBody>
      </p:sp>
    </p:spTree>
    <p:extLst>
      <p:ext uri="{BB962C8B-B14F-4D97-AF65-F5344CB8AC3E}">
        <p14:creationId xmlns:p14="http://schemas.microsoft.com/office/powerpoint/2010/main" val="42240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205402" cy="45359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Hamilton Tournaments</a:t>
            </a:r>
            <a:endParaRPr lang="en-US" sz="1650" dirty="0"/>
          </a:p>
          <a:p>
            <a:pPr lvl="2"/>
            <a:r>
              <a:rPr lang="en-US" sz="1800" dirty="0"/>
              <a:t>Tournament dates are currently </a:t>
            </a:r>
            <a:r>
              <a:rPr lang="en-US" sz="1800" b="1" u="sng" dirty="0"/>
              <a:t>TBD</a:t>
            </a:r>
            <a:r>
              <a:rPr lang="en-US" sz="1800" dirty="0"/>
              <a:t>:</a:t>
            </a:r>
          </a:p>
          <a:p>
            <a:pPr lvl="3"/>
            <a:r>
              <a:rPr lang="en-US" sz="1650" dirty="0"/>
              <a:t>Tentative Dates </a:t>
            </a:r>
          </a:p>
          <a:p>
            <a:pPr lvl="4"/>
            <a:r>
              <a:rPr lang="en-US" sz="1650" dirty="0"/>
              <a:t>Saturday &amp; Sunday December 13</a:t>
            </a:r>
            <a:r>
              <a:rPr lang="en-US" sz="1650" baseline="30000" dirty="0"/>
              <a:t>th</a:t>
            </a:r>
            <a:r>
              <a:rPr lang="en-US" sz="1650" dirty="0"/>
              <a:t> &amp; 14</a:t>
            </a:r>
            <a:r>
              <a:rPr lang="en-US" sz="1650" baseline="30000" dirty="0"/>
              <a:t>th</a:t>
            </a:r>
            <a:r>
              <a:rPr lang="en-US" sz="1650" dirty="0"/>
              <a:t> </a:t>
            </a:r>
          </a:p>
          <a:p>
            <a:pPr lvl="4"/>
            <a:r>
              <a:rPr lang="en-US" sz="1650" dirty="0"/>
              <a:t>Tournament dates TBD pending confirmation of scheduling with school district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Each players family will need to work approximately a 3–4 hour shift </a:t>
            </a:r>
            <a:r>
              <a:rPr lang="en-US" sz="1800" u="sng" dirty="0"/>
              <a:t>per player</a:t>
            </a:r>
            <a:r>
              <a:rPr lang="en-US" sz="1800" dirty="0"/>
              <a:t>**</a:t>
            </a:r>
          </a:p>
          <a:p>
            <a:pPr lvl="2"/>
            <a:r>
              <a:rPr lang="en-US" sz="1800" dirty="0"/>
              <a:t>Failure to volunteer will result in a $200 fee </a:t>
            </a:r>
          </a:p>
          <a:p>
            <a:pPr lvl="3"/>
            <a:r>
              <a:rPr lang="en-US" sz="1400" dirty="0"/>
              <a:t>Note: daughter(s) will not play in games until fee is paid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We are all part of this club and this tournament, please volunteer</a:t>
            </a:r>
          </a:p>
          <a:p>
            <a:pPr lvl="2"/>
            <a:r>
              <a:rPr lang="en-US" sz="1800" dirty="0"/>
              <a:t>Expect an email from the club with a link to Sign-Up Genius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D3F50E-EBD6-467B-91A4-AA30D883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D3D952-5809-4529-8DB8-C2799C85D346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Details cont.</a:t>
            </a:r>
          </a:p>
        </p:txBody>
      </p:sp>
    </p:spTree>
    <p:extLst>
      <p:ext uri="{BB962C8B-B14F-4D97-AF65-F5344CB8AC3E}">
        <p14:creationId xmlns:p14="http://schemas.microsoft.com/office/powerpoint/2010/main" val="2493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205402" cy="4535959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Cost to play: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4th – 8th grades = $475 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3rd grade = $375</a:t>
            </a:r>
          </a:p>
          <a:p>
            <a:pPr lvl="3">
              <a:lnSpc>
                <a:spcPct val="120000"/>
              </a:lnSpc>
            </a:pPr>
            <a:r>
              <a:rPr lang="en-US" sz="1400" dirty="0"/>
              <a:t>Note: if 4</a:t>
            </a:r>
            <a:r>
              <a:rPr lang="en-US" sz="1400" baseline="30000" dirty="0"/>
              <a:t>th</a:t>
            </a:r>
            <a:r>
              <a:rPr lang="en-US" sz="1400" dirty="0"/>
              <a:t> grader is assigned to a 3</a:t>
            </a:r>
            <a:r>
              <a:rPr lang="en-US" sz="1400" baseline="30000" dirty="0"/>
              <a:t>rd</a:t>
            </a:r>
            <a:r>
              <a:rPr lang="en-US" sz="1400" dirty="0"/>
              <a:t> grade team, then they will be refunded $100</a:t>
            </a:r>
          </a:p>
          <a:p>
            <a:pPr lvl="3">
              <a:lnSpc>
                <a:spcPct val="120000"/>
              </a:lnSpc>
            </a:pPr>
            <a:r>
              <a:rPr lang="en-US" sz="1650" dirty="0"/>
              <a:t>$25 increase is first increase since 2022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Uniform costs are expected to be approximately $110 </a:t>
            </a:r>
          </a:p>
          <a:p>
            <a:pPr lvl="3">
              <a:lnSpc>
                <a:spcPct val="120000"/>
              </a:lnSpc>
            </a:pPr>
            <a:r>
              <a:rPr lang="en-US" sz="1400" dirty="0"/>
              <a:t>Required for new players; existing players can wear old uniforms if they fit</a:t>
            </a:r>
          </a:p>
          <a:p>
            <a:pPr lvl="2">
              <a:lnSpc>
                <a:spcPct val="120000"/>
              </a:lnSpc>
            </a:pPr>
            <a:r>
              <a:rPr lang="en-US" sz="1550" dirty="0"/>
              <a:t>Basketball cost expected to be approximately $75-$80 (if buying new)</a:t>
            </a:r>
          </a:p>
          <a:p>
            <a:pPr lvl="2">
              <a:lnSpc>
                <a:spcPct val="120000"/>
              </a:lnSpc>
            </a:pPr>
            <a:endParaRPr lang="en-US" sz="1800" dirty="0"/>
          </a:p>
          <a:p>
            <a:pPr lvl="2">
              <a:lnSpc>
                <a:spcPct val="120000"/>
              </a:lnSpc>
            </a:pPr>
            <a:r>
              <a:rPr lang="en-US" sz="1800" dirty="0"/>
              <a:t>Note: If a family has a financial difficulty paying the registration/uniform costs, please reach out to the Board President to discuss payment plan options</a:t>
            </a:r>
            <a:endParaRPr lang="en-US" sz="1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7505C26-B556-4267-A4A1-F9D70E404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73916A-F8E8-4078-962E-0083884E8D4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Details cont.</a:t>
            </a:r>
          </a:p>
        </p:txBody>
      </p:sp>
    </p:spTree>
    <p:extLst>
      <p:ext uri="{BB962C8B-B14F-4D97-AF65-F5344CB8AC3E}">
        <p14:creationId xmlns:p14="http://schemas.microsoft.com/office/powerpoint/2010/main" val="3463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Board of Directors &amp; Club Committees</a:t>
            </a:r>
          </a:p>
          <a:p>
            <a:r>
              <a:rPr lang="en-US" dirty="0"/>
              <a:t>Club Purpose</a:t>
            </a:r>
          </a:p>
          <a:p>
            <a:r>
              <a:rPr lang="en-US" dirty="0"/>
              <a:t>Operational Approach</a:t>
            </a:r>
          </a:p>
          <a:p>
            <a:pPr lvl="1"/>
            <a:r>
              <a:rPr lang="en-US" dirty="0"/>
              <a:t>Player Development</a:t>
            </a:r>
          </a:p>
          <a:p>
            <a:r>
              <a:rPr lang="en-US" dirty="0"/>
              <a:t>Teams</a:t>
            </a:r>
          </a:p>
          <a:p>
            <a:r>
              <a:rPr lang="en-US" dirty="0"/>
              <a:t>Program Details</a:t>
            </a:r>
          </a:p>
          <a:p>
            <a:pPr lvl="1"/>
            <a:r>
              <a:rPr lang="en-US" dirty="0"/>
              <a:t>Practices</a:t>
            </a:r>
          </a:p>
          <a:p>
            <a:pPr lvl="1"/>
            <a:r>
              <a:rPr lang="en-US" dirty="0"/>
              <a:t>Leagues</a:t>
            </a:r>
          </a:p>
          <a:p>
            <a:pPr lvl="1"/>
            <a:r>
              <a:rPr lang="en-US" dirty="0"/>
              <a:t>Tournaments</a:t>
            </a:r>
          </a:p>
          <a:p>
            <a:pPr lvl="1"/>
            <a:r>
              <a:rPr lang="en-US" dirty="0"/>
              <a:t>Cost to play</a:t>
            </a:r>
          </a:p>
          <a:p>
            <a:r>
              <a:rPr lang="en-US" dirty="0"/>
              <a:t>Club Tryouts</a:t>
            </a:r>
          </a:p>
          <a:p>
            <a:r>
              <a:rPr lang="en-US" dirty="0"/>
              <a:t>Coaches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Coach</a:t>
            </a:r>
          </a:p>
          <a:p>
            <a:pPr lvl="1"/>
            <a:r>
              <a:rPr lang="en-US" dirty="0"/>
              <a:t>Player</a:t>
            </a:r>
          </a:p>
          <a:p>
            <a:pPr lvl="1"/>
            <a:r>
              <a:rPr lang="en-US" dirty="0"/>
              <a:t>Parent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46C97-AEEC-45E7-BD87-9149C138C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676401"/>
            <a:ext cx="363474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Uniform and Spirit Wear</a:t>
            </a:r>
          </a:p>
          <a:p>
            <a:r>
              <a:rPr lang="en-US" dirty="0"/>
              <a:t>Survey Feedback</a:t>
            </a:r>
          </a:p>
          <a:p>
            <a:r>
              <a:rPr lang="en-US" dirty="0"/>
              <a:t>Upcoming Key Dates 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2024-2025 Financials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53B6D-BBC9-2203-6124-8CE6E6B1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81400"/>
            <a:ext cx="3634740" cy="27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Tuesday, August 26</a:t>
            </a:r>
            <a:r>
              <a:rPr lang="en-US" sz="2200" baseline="30000" dirty="0"/>
              <a:t>th</a:t>
            </a:r>
            <a:r>
              <a:rPr lang="en-US" sz="2200" dirty="0"/>
              <a:t> and Thursday, August 28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3rd, 4th &amp; 5th grades check-in at 5:00 pm, tryouts from 5:30 pm - 7:00 pm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6th, 7th &amp; 8th grades check-in at 6:30 pm, tryouts from 7:00 pm - 8:30 pm</a:t>
            </a:r>
          </a:p>
          <a:p>
            <a:endParaRPr lang="en-US" sz="2200" dirty="0"/>
          </a:p>
          <a:p>
            <a:r>
              <a:rPr lang="en-US" sz="2200" dirty="0"/>
              <a:t>High School Coach and Director of Player and Coach Development to facilitate tryouts</a:t>
            </a:r>
          </a:p>
          <a:p>
            <a:endParaRPr lang="en-US" sz="2200" dirty="0"/>
          </a:p>
          <a:p>
            <a:r>
              <a:rPr lang="en-US" sz="2200" dirty="0"/>
              <a:t>Each grade will be evaluated by 2-3 independent evaluators</a:t>
            </a:r>
          </a:p>
          <a:p>
            <a:pPr lvl="1"/>
            <a:r>
              <a:rPr lang="en-US" sz="1800" dirty="0"/>
              <a:t>Players are ranked by evaluators top to bottom</a:t>
            </a:r>
          </a:p>
          <a:p>
            <a:endParaRPr lang="en-US" sz="2200" dirty="0"/>
          </a:p>
          <a:p>
            <a:r>
              <a:rPr lang="en-US" sz="2200" dirty="0"/>
              <a:t>Teams formed based on evaluator feedback, spring and summer growth, prior year player evaluations and prior year coaches' feedback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Tryouts</a:t>
            </a:r>
          </a:p>
        </p:txBody>
      </p:sp>
    </p:spTree>
    <p:extLst>
      <p:ext uri="{BB962C8B-B14F-4D97-AF65-F5344CB8AC3E}">
        <p14:creationId xmlns:p14="http://schemas.microsoft.com/office/powerpoint/2010/main" val="3454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Please note that it is expected that players attend </a:t>
            </a:r>
            <a:r>
              <a:rPr lang="en-US" sz="2200" u="sng" dirty="0"/>
              <a:t>both</a:t>
            </a:r>
            <a:r>
              <a:rPr lang="en-US" sz="2200" dirty="0"/>
              <a:t> nights of tryouts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Attendance both nights is important in order to properly evaluate each player and ultimately make the best decisions possible when making team rosters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If a player is unable to attend try-outs, the club will do their best to make roster decisions based on evaluator feedback, spring and summer growth, prior year player evaluations and prior year coaches' feedback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Tryouts – cont.</a:t>
            </a:r>
          </a:p>
        </p:txBody>
      </p:sp>
    </p:spTree>
    <p:extLst>
      <p:ext uri="{BB962C8B-B14F-4D97-AF65-F5344CB8AC3E}">
        <p14:creationId xmlns:p14="http://schemas.microsoft.com/office/powerpoint/2010/main" val="17995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61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Notes:</a:t>
            </a:r>
          </a:p>
          <a:p>
            <a:r>
              <a:rPr lang="en-US" sz="2200" dirty="0"/>
              <a:t>Players to wear their Jr. Charger practice jersey’s if they are a returning player</a:t>
            </a:r>
          </a:p>
          <a:p>
            <a:r>
              <a:rPr lang="en-US" sz="2200" dirty="0"/>
              <a:t>New players will be provided a pinnie</a:t>
            </a:r>
          </a:p>
          <a:p>
            <a:r>
              <a:rPr lang="en-US" sz="2200" dirty="0"/>
              <a:t>Players to bring their own water bottle and basketball</a:t>
            </a:r>
          </a:p>
          <a:p>
            <a:r>
              <a:rPr lang="en-US" sz="2200" dirty="0"/>
              <a:t>No parents will be allowed in gym during tryouts</a:t>
            </a:r>
          </a:p>
          <a:p>
            <a:r>
              <a:rPr lang="en-US" sz="2200" dirty="0"/>
              <a:t>Unless you paid the registration fee online, please bring a check made payable to “Hamilton Girls Basketball Club”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26B65-CB48-4472-AB2F-2A6E96E7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6E49-90C2-4F80-A010-7E5F7E667325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Tryouts cont.</a:t>
            </a:r>
          </a:p>
        </p:txBody>
      </p:sp>
    </p:spTree>
    <p:extLst>
      <p:ext uri="{BB962C8B-B14F-4D97-AF65-F5344CB8AC3E}">
        <p14:creationId xmlns:p14="http://schemas.microsoft.com/office/powerpoint/2010/main" val="13924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2999" cy="48768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2000" dirty="0"/>
              <a:t>Final coaching assignments will be announced after tryouts and team rosters complete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Head Coaches are selected by the board of directors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Most coaches are parent volunteers</a:t>
            </a:r>
          </a:p>
          <a:p>
            <a:pPr lvl="1"/>
            <a:endParaRPr lang="en-US" sz="1850" dirty="0"/>
          </a:p>
          <a:p>
            <a:pPr lvl="1"/>
            <a:r>
              <a:rPr lang="en-US" sz="2000" dirty="0"/>
              <a:t>Paid, nonparent head coaches will be considered when available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Head Coaches can select their assistant from interested candidates approved by the board of directors (recommended 1 assistant)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All new coaches must complete a background screen (link will be sent upon being selected as a coach)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Existing coaches will need to pass a background screen every other year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If you are interested in coaching, contact Chris Mahal, Director of Player and Coach Development (chrismahal@gmail.com)</a:t>
            </a:r>
          </a:p>
          <a:p>
            <a:pPr lvl="1"/>
            <a:endParaRPr lang="en-US" dirty="0"/>
          </a:p>
          <a:p>
            <a:pPr lvl="1"/>
            <a:r>
              <a:rPr lang="en-US" sz="2900" b="1" dirty="0"/>
              <a:t>Thank you coaches for all the time, talent and dedication to the girls!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5B10A55-C3DD-41A6-90B9-8DA58D452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659E4D-502C-4A52-B42F-AD53CC381F1D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Coaches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724401"/>
          </a:xfrm>
        </p:spPr>
        <p:txBody>
          <a:bodyPr>
            <a:normAutofit/>
          </a:bodyPr>
          <a:lstStyle/>
          <a:p>
            <a:r>
              <a:rPr lang="en-US" sz="2000" dirty="0"/>
              <a:t>Attend mandatory Coaches Clinic (Date to be announced soon)</a:t>
            </a:r>
          </a:p>
          <a:p>
            <a:r>
              <a:rPr lang="en-US" sz="2000" dirty="0"/>
              <a:t>Understand and communicate the game of basketball</a:t>
            </a:r>
          </a:p>
          <a:p>
            <a:r>
              <a:rPr lang="en-US" sz="2000" dirty="0"/>
              <a:t>Be flexible and understanding of multi sport/activity players</a:t>
            </a:r>
          </a:p>
          <a:p>
            <a:pPr lvl="1"/>
            <a:r>
              <a:rPr lang="en-US" sz="1600" dirty="0"/>
              <a:t>Work with parents to accommodate scheduling conflicts</a:t>
            </a:r>
            <a:endParaRPr lang="en-US" sz="2000" dirty="0"/>
          </a:p>
          <a:p>
            <a:r>
              <a:rPr lang="en-US" sz="2000" dirty="0"/>
              <a:t>Use </a:t>
            </a:r>
            <a:r>
              <a:rPr lang="en-US" sz="2000" dirty="0" err="1"/>
              <a:t>SportsEngine</a:t>
            </a:r>
            <a:r>
              <a:rPr lang="en-US" sz="2000" dirty="0"/>
              <a:t> app to communicate all practices, games, and tournaments</a:t>
            </a:r>
          </a:p>
          <a:p>
            <a:r>
              <a:rPr lang="en-US" sz="2000" dirty="0"/>
              <a:t>Communicate with the parents</a:t>
            </a:r>
          </a:p>
          <a:p>
            <a:r>
              <a:rPr lang="en-US" sz="2000" dirty="0"/>
              <a:t>Register team for tournaments</a:t>
            </a:r>
          </a:p>
          <a:p>
            <a:r>
              <a:rPr lang="en-US" sz="2000" dirty="0"/>
              <a:t>Be a positive role model to the athletes</a:t>
            </a:r>
          </a:p>
          <a:p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1AB60-62E3-4B3C-A82B-55D011959CB2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Coach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C7F1E-0ADE-8902-FC20-B8C74D8C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659804"/>
            <a:ext cx="3567934" cy="26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dirty="0"/>
              <a:t>Do not coach every game like it’s the National Championship</a:t>
            </a:r>
          </a:p>
          <a:p>
            <a:r>
              <a:rPr lang="en-US" sz="2000" dirty="0"/>
              <a:t>Connect with each player throughout the season so they continually improve and understand/embrace role on the team</a:t>
            </a:r>
          </a:p>
          <a:p>
            <a:r>
              <a:rPr lang="en-US" sz="2000" dirty="0"/>
              <a:t>Develop practice plan for every practice</a:t>
            </a:r>
          </a:p>
          <a:p>
            <a:r>
              <a:rPr lang="en-US" sz="2000" u="sng" dirty="0"/>
              <a:t>Zero tolerance policy</a:t>
            </a:r>
            <a:r>
              <a:rPr lang="en-US" sz="2000" dirty="0"/>
              <a:t> regarding legitimate and verified complaints from leagues or tournaments</a:t>
            </a:r>
          </a:p>
          <a:p>
            <a:r>
              <a:rPr lang="en-US" sz="2000" dirty="0"/>
              <a:t>Must complete player evaluations in the middle and end of season and provide to parents/players/club</a:t>
            </a:r>
          </a:p>
          <a:p>
            <a:r>
              <a:rPr lang="en-US" sz="2000" dirty="0"/>
              <a:t>Must practice through end of February (all teams)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1AB60-62E3-4B3C-A82B-55D011959CB2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Coach Expectations cont.</a:t>
            </a:r>
          </a:p>
        </p:txBody>
      </p:sp>
    </p:spTree>
    <p:extLst>
      <p:ext uri="{BB962C8B-B14F-4D97-AF65-F5344CB8AC3E}">
        <p14:creationId xmlns:p14="http://schemas.microsoft.com/office/powerpoint/2010/main" val="28877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400800" cy="4657725"/>
          </a:xfrm>
        </p:spPr>
        <p:txBody>
          <a:bodyPr>
            <a:normAutofit/>
          </a:bodyPr>
          <a:lstStyle/>
          <a:p>
            <a:r>
              <a:rPr lang="en-US" dirty="0"/>
              <a:t>Come ready to work hard with a great attitude</a:t>
            </a:r>
          </a:p>
          <a:p>
            <a:r>
              <a:rPr lang="en-US" dirty="0"/>
              <a:t>**Bring Ball to practice**</a:t>
            </a:r>
          </a:p>
          <a:p>
            <a:r>
              <a:rPr lang="en-US" dirty="0"/>
              <a:t>Listen to and learn from coaches</a:t>
            </a:r>
          </a:p>
          <a:p>
            <a:r>
              <a:rPr lang="en-US" dirty="0"/>
              <a:t>Work on their game </a:t>
            </a:r>
            <a:r>
              <a:rPr lang="en-US" u="sng" dirty="0"/>
              <a:t>outside</a:t>
            </a:r>
            <a:r>
              <a:rPr lang="en-US" dirty="0"/>
              <a:t> of the gym</a:t>
            </a:r>
          </a:p>
          <a:p>
            <a:r>
              <a:rPr lang="en-US" dirty="0"/>
              <a:t>Be available and show up to practices and games on time</a:t>
            </a:r>
          </a:p>
          <a:p>
            <a:r>
              <a:rPr lang="en-US" dirty="0"/>
              <a:t>When there are conflicts with other sports, it is expected that basketball games and basketball tournaments take priority</a:t>
            </a:r>
          </a:p>
          <a:p>
            <a:r>
              <a:rPr lang="en-US" dirty="0"/>
              <a:t>Take chances and fail … especially in practice</a:t>
            </a:r>
          </a:p>
          <a:p>
            <a:r>
              <a:rPr lang="en-US" dirty="0"/>
              <a:t>Take care of your schoolwork</a:t>
            </a:r>
          </a:p>
          <a:p>
            <a:r>
              <a:rPr lang="en-US" dirty="0"/>
              <a:t>Make new friendships</a:t>
            </a:r>
          </a:p>
          <a:p>
            <a:r>
              <a:rPr lang="en-US" dirty="0"/>
              <a:t>No jewelry (earrings), </a:t>
            </a:r>
            <a:r>
              <a:rPr lang="en-US" dirty="0" err="1"/>
              <a:t>fitbits</a:t>
            </a:r>
            <a:r>
              <a:rPr lang="en-US" dirty="0"/>
              <a:t>, watches, etc. at practices or games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A4CD17-00D3-45EF-9B98-A0D0A1999D6E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Player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29319-5012-4386-0D1A-7BCAF8A8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151"/>
            <a:ext cx="3438824" cy="25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586740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100" dirty="0"/>
              <a:t>Parent Code of Conduct – Updated with registration process – PLEASE READ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Support your child; “I really loved watching you play today”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Be a </a:t>
            </a:r>
            <a:r>
              <a:rPr lang="en-US" sz="2100" u="sng" dirty="0"/>
              <a:t>fan</a:t>
            </a:r>
            <a:r>
              <a:rPr lang="en-US" sz="2100" dirty="0"/>
              <a:t>, </a:t>
            </a:r>
            <a:r>
              <a:rPr lang="en-US" sz="2100" b="1" dirty="0"/>
              <a:t>NOT</a:t>
            </a:r>
            <a:r>
              <a:rPr lang="en-US" sz="2100" dirty="0"/>
              <a:t> a </a:t>
            </a:r>
            <a:r>
              <a:rPr lang="en-US" sz="2100" u="sng" dirty="0"/>
              <a:t>bleacher coach</a:t>
            </a:r>
            <a:r>
              <a:rPr lang="en-US" sz="2100" dirty="0"/>
              <a:t> or a </a:t>
            </a:r>
            <a:r>
              <a:rPr lang="en-US" sz="2100" u="sng" dirty="0"/>
              <a:t>referee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100" dirty="0"/>
              <a:t>24 hour rule: do not contact a coach about playing time or other concerns until 24 hours after a game has ended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100" dirty="0"/>
              <a:t>Have child to practice and games on time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Use </a:t>
            </a:r>
            <a:r>
              <a:rPr lang="en-US" sz="2000" dirty="0" err="1"/>
              <a:t>SportsEngine</a:t>
            </a:r>
            <a:r>
              <a:rPr lang="en-US" sz="2000" dirty="0"/>
              <a:t> app to communicate all attendance in a timely manner (more than 24 hours in advance)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Please text/call coach if attendance is changing day of practice/game</a:t>
            </a:r>
          </a:p>
          <a:p>
            <a:endParaRPr lang="en-US" sz="1400" dirty="0"/>
          </a:p>
          <a:p>
            <a:r>
              <a:rPr lang="en-US" sz="2100" dirty="0"/>
              <a:t>Communicate early any multi sport/activity schedule conflicts</a:t>
            </a:r>
          </a:p>
          <a:p>
            <a:pPr lvl="1"/>
            <a:r>
              <a:rPr lang="en-US" dirty="0"/>
              <a:t>Work with coach to accommodate scheduling conflicts</a:t>
            </a:r>
          </a:p>
          <a:p>
            <a:pPr lvl="1"/>
            <a:r>
              <a:rPr lang="en-US" dirty="0"/>
              <a:t>It is expected that basketball games and basketball tournaments are priority</a:t>
            </a:r>
          </a:p>
        </p:txBody>
      </p:sp>
      <p:pic>
        <p:nvPicPr>
          <p:cNvPr id="3074" name="Picture 2" descr="http://www.rentcafe.com/blog/wp-content/uploads/2012/03/bball-f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9" y="1638300"/>
            <a:ext cx="2628900" cy="17526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3.mm.bing.net/th?id=OIP.M7fda91b323ffda417118046dfe83b948o0&amp;pid=15.1&amp;P=0&amp;w=264&amp;h=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9" y="4343400"/>
            <a:ext cx="2593430" cy="172895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5F9D82-5AFB-26E1-2512-4C91048FAF93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              Parent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6659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60198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/>
              <a:t>Pay player fees &amp; uniform costs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Work roughly a 3-4 hour shift per player at one of the Hamilton Tournaments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Parents are expected to volunteer to work scorer’s table throughout the season at league games and tournaments (take turns)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Provide feedback to club as appropriate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Contact Coach first for game/player feedback (after 24 hours)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Contact the Board of Directors directly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Complete the end of year Parent Survey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pic>
        <p:nvPicPr>
          <p:cNvPr id="3074" name="Picture 2" descr="http://www.rentcafe.com/blog/wp-content/uploads/2012/03/bball-f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9" y="1638300"/>
            <a:ext cx="2628900" cy="17526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3.mm.bing.net/th?id=OIP.M7fda91b323ffda417118046dfe83b948o0&amp;pid=15.1&amp;P=0&amp;w=264&amp;h=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9" y="4343400"/>
            <a:ext cx="2593430" cy="172895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5F9D82-5AFB-26E1-2512-4C91048FAF93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              Parent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6427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6DB37-E5C9-101D-E61D-5B8AB35A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4173-FC67-59A0-6907-8E2692E0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31956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sz="2100" dirty="0"/>
          </a:p>
          <a:p>
            <a:pPr>
              <a:lnSpc>
                <a:spcPct val="110000"/>
              </a:lnSpc>
            </a:pPr>
            <a:r>
              <a:rPr lang="en-US" sz="2100" dirty="0"/>
              <a:t>Similar to other club sports in the area, we are looking for a parent to volunteer to be the Team Manager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Team Manager responsibilities to include:</a:t>
            </a:r>
          </a:p>
          <a:p>
            <a:pPr lvl="2"/>
            <a:r>
              <a:rPr lang="en-US" sz="1800" dirty="0"/>
              <a:t>Organizing team volunteer/service activity during holidays</a:t>
            </a:r>
          </a:p>
          <a:p>
            <a:pPr lvl="2"/>
            <a:r>
              <a:rPr lang="en-US" sz="1800" dirty="0"/>
              <a:t>Team party at the end of the season</a:t>
            </a:r>
          </a:p>
          <a:p>
            <a:pPr lvl="2"/>
            <a:r>
              <a:rPr lang="en-US" sz="1800" dirty="0"/>
              <a:t>Attendance at Jr. Chargers Night at Varsity game</a:t>
            </a:r>
          </a:p>
          <a:p>
            <a:pPr lvl="2"/>
            <a:endParaRPr lang="en-US" sz="1800" dirty="0"/>
          </a:p>
          <a:p>
            <a:r>
              <a:rPr lang="en-US" sz="2100" dirty="0"/>
              <a:t>If interested, reach out to your coach after teams have been posted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491370-6ABC-CCC1-87E3-FC9FDBD60A27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Parent Expectations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E2885-0750-DE93-5171-40E768A08510}"/>
              </a:ext>
            </a:extLst>
          </p:cNvPr>
          <p:cNvSpPr txBox="1"/>
          <p:nvPr/>
        </p:nvSpPr>
        <p:spPr>
          <a:xfrm rot="20788903">
            <a:off x="6016588" y="505562"/>
            <a:ext cx="255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New This Year!</a:t>
            </a:r>
          </a:p>
        </p:txBody>
      </p:sp>
    </p:spTree>
    <p:extLst>
      <p:ext uri="{BB962C8B-B14F-4D97-AF65-F5344CB8AC3E}">
        <p14:creationId xmlns:p14="http://schemas.microsoft.com/office/powerpoint/2010/main" val="40393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D741-E106-0BFF-7ECE-D627C248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128C-9564-F74D-1759-E60BA12C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President – Kevin Sandieson</a:t>
            </a:r>
          </a:p>
          <a:p>
            <a:r>
              <a:rPr lang="en-US" sz="2200" dirty="0"/>
              <a:t>Vice President – Josh King</a:t>
            </a:r>
          </a:p>
          <a:p>
            <a:r>
              <a:rPr lang="en-US" sz="2200" dirty="0"/>
              <a:t>Director of Player and Coach Development – Chris Mahal</a:t>
            </a:r>
          </a:p>
          <a:p>
            <a:r>
              <a:rPr lang="en-US" sz="2200" dirty="0"/>
              <a:t>Director of Basketball Operations – Mark </a:t>
            </a:r>
            <a:r>
              <a:rPr lang="en-US" sz="2200" dirty="0" err="1"/>
              <a:t>Busalacchi</a:t>
            </a:r>
            <a:endParaRPr lang="en-US" sz="2200" dirty="0"/>
          </a:p>
          <a:p>
            <a:r>
              <a:rPr lang="en-US" sz="2200" dirty="0"/>
              <a:t>Treasurer – Maureen </a:t>
            </a:r>
            <a:r>
              <a:rPr lang="en-US" sz="2200" dirty="0" err="1"/>
              <a:t>Schardt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40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A78504-D9AD-400E-9AA7-877F0BA32D2A}"/>
              </a:ext>
            </a:extLst>
          </p:cNvPr>
          <p:cNvSpPr txBox="1">
            <a:spLocks/>
          </p:cNvSpPr>
          <p:nvPr/>
        </p:nvSpPr>
        <p:spPr>
          <a:xfrm>
            <a:off x="457200" y="1648204"/>
            <a:ext cx="8458200" cy="4572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KM Sports will be utilized for uniform and Spirit Wear orders this year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More information to be provided in the coming weeks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Please be timely with your Uniform order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Uniforms will be available to try on before tryouts on both nights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06188" y="3559346"/>
            <a:ext cx="146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15D1B64-3C29-4975-92D4-C6DC1D3A2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9AD079-4366-453D-B0C4-7598DEA97AC1}"/>
              </a:ext>
            </a:extLst>
          </p:cNvPr>
          <p:cNvSpPr txBox="1">
            <a:spLocks/>
          </p:cNvSpPr>
          <p:nvPr/>
        </p:nvSpPr>
        <p:spPr>
          <a:xfrm>
            <a:off x="9525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Uniforms &amp; Spirit Wear</a:t>
            </a:r>
          </a:p>
        </p:txBody>
      </p:sp>
    </p:spTree>
    <p:extLst>
      <p:ext uri="{BB962C8B-B14F-4D97-AF65-F5344CB8AC3E}">
        <p14:creationId xmlns:p14="http://schemas.microsoft.com/office/powerpoint/2010/main" val="11587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22F2C-FC23-855B-60B7-F3289677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CC4086-6471-2085-0394-28319AD25CC6}"/>
              </a:ext>
            </a:extLst>
          </p:cNvPr>
          <p:cNvSpPr txBox="1">
            <a:spLocks/>
          </p:cNvSpPr>
          <p:nvPr/>
        </p:nvSpPr>
        <p:spPr>
          <a:xfrm>
            <a:off x="457200" y="1648204"/>
            <a:ext cx="8458200" cy="4572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New Requirement for this season… Players are to bring their own ball to practice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Recommended ball is Spalding Legacy TF1000 (official basketball of WIAA)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Club will be selling our stock of basketballs on a first come first </a:t>
            </a:r>
            <a:r>
              <a:rPr lang="en-US" sz="1800"/>
              <a:t>serve basis</a:t>
            </a:r>
            <a:r>
              <a:rPr lang="en-US" sz="1600"/>
              <a:t> </a:t>
            </a:r>
            <a:r>
              <a:rPr lang="en-US" sz="1600" dirty="0"/>
              <a:t>– details coming soon</a:t>
            </a:r>
            <a:endParaRPr lang="en-US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9F89DF-C87E-AD36-A4D8-B0DA14A198E5}"/>
              </a:ext>
            </a:extLst>
          </p:cNvPr>
          <p:cNvSpPr txBox="1"/>
          <p:nvPr/>
        </p:nvSpPr>
        <p:spPr>
          <a:xfrm>
            <a:off x="10906188" y="3559346"/>
            <a:ext cx="146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E21C25-B895-2191-B402-9280A54CF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27D42E-7384-8875-4093-A5BB5D0E7F30}"/>
              </a:ext>
            </a:extLst>
          </p:cNvPr>
          <p:cNvSpPr txBox="1">
            <a:spLocks/>
          </p:cNvSpPr>
          <p:nvPr/>
        </p:nvSpPr>
        <p:spPr>
          <a:xfrm>
            <a:off x="9525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Uniforms &amp; Spirit Wear –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DF027-99A7-A46E-5F3C-58B792AF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20" t="2254" r="7757"/>
          <a:stretch>
            <a:fillRect/>
          </a:stretch>
        </p:blipFill>
        <p:spPr>
          <a:xfrm>
            <a:off x="3328803" y="3774572"/>
            <a:ext cx="2486393" cy="2445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7724F-27F6-8C11-E40D-1607D0101E97}"/>
              </a:ext>
            </a:extLst>
          </p:cNvPr>
          <p:cNvSpPr txBox="1"/>
          <p:nvPr/>
        </p:nvSpPr>
        <p:spPr>
          <a:xfrm rot="20788903">
            <a:off x="5512147" y="376187"/>
            <a:ext cx="255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New This Year!</a:t>
            </a:r>
          </a:p>
        </p:txBody>
      </p:sp>
    </p:spTree>
    <p:extLst>
      <p:ext uri="{BB962C8B-B14F-4D97-AF65-F5344CB8AC3E}">
        <p14:creationId xmlns:p14="http://schemas.microsoft.com/office/powerpoint/2010/main" val="12967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F560-F42F-4641-B63D-1C2A01FD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/ 2025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D241-EEE9-47B8-A26B-1FCFA2C3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64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/>
              <a:t>Thanks to all who completed our 2024/2025 survey for last season</a:t>
            </a:r>
          </a:p>
          <a:p>
            <a:r>
              <a:rPr lang="en-US" dirty="0"/>
              <a:t>Response rate 46%</a:t>
            </a:r>
          </a:p>
          <a:p>
            <a:pPr marL="171450" lvl="1">
              <a:spcBef>
                <a:spcPts val="1350"/>
              </a:spcBef>
            </a:pPr>
            <a:endParaRPr lang="en-US" sz="1800" dirty="0"/>
          </a:p>
          <a:p>
            <a:pPr marL="171450" lvl="1">
              <a:spcBef>
                <a:spcPts val="1350"/>
              </a:spcBef>
            </a:pPr>
            <a:r>
              <a:rPr lang="en-US" sz="1800" dirty="0"/>
              <a:t>There were several changes implemented as a direct result of your feedback, including, but not limited to, the following:</a:t>
            </a:r>
          </a:p>
          <a:p>
            <a:pPr marL="377190" lvl="2">
              <a:spcBef>
                <a:spcPts val="1350"/>
              </a:spcBef>
            </a:pPr>
            <a:r>
              <a:rPr lang="en-US" sz="1650" dirty="0"/>
              <a:t>Goal is to schedule summer trainings around Summer Opportunities and SAS</a:t>
            </a:r>
          </a:p>
          <a:p>
            <a:pPr marL="377190" lvl="2">
              <a:spcBef>
                <a:spcPts val="1350"/>
              </a:spcBef>
            </a:pPr>
            <a:r>
              <a:rPr lang="en-US" sz="1650" dirty="0"/>
              <a:t>Coaching requirements for teams to practice through end of February</a:t>
            </a:r>
          </a:p>
          <a:p>
            <a:pPr marL="377190" lvl="2">
              <a:spcBef>
                <a:spcPts val="1350"/>
              </a:spcBef>
            </a:pPr>
            <a:r>
              <a:rPr lang="en-US" sz="1650" dirty="0"/>
              <a:t>Multi-sport athlete conflicts to be reviewed and considered during team placement process</a:t>
            </a:r>
          </a:p>
          <a:p>
            <a:pPr marL="377190" lvl="2">
              <a:spcBef>
                <a:spcPts val="1350"/>
              </a:spcBef>
            </a:pPr>
            <a:endParaRPr lang="en-US" sz="1650" dirty="0"/>
          </a:p>
          <a:p>
            <a:pPr marL="377190" lvl="2">
              <a:spcBef>
                <a:spcPts val="1350"/>
              </a:spcBef>
            </a:pPr>
            <a:endParaRPr lang="en-US" sz="165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63279B9-A341-414A-AFF1-AFDC4B104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7900601" cy="445975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Registration Deadline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Sunday, August 24th at 8 pm</a:t>
            </a:r>
          </a:p>
          <a:p>
            <a:pPr marL="525780" lvl="2">
              <a:spcBef>
                <a:spcPts val="0"/>
              </a:spcBef>
            </a:pPr>
            <a:r>
              <a:rPr lang="en-US" sz="1650" dirty="0"/>
              <a:t>Once registered, you should receive an email confirmation from </a:t>
            </a:r>
            <a:r>
              <a:rPr lang="en-US" sz="1650" dirty="0" err="1"/>
              <a:t>SportsEngine</a:t>
            </a:r>
            <a:endParaRPr lang="en-US" sz="1650" dirty="0"/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Club Tryouts @ Silver Spring Intermediate (SSI)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Tuesday, August 26</a:t>
            </a:r>
            <a:r>
              <a:rPr lang="en-US" sz="1800" baseline="30000" dirty="0"/>
              <a:t>th</a:t>
            </a:r>
            <a:r>
              <a:rPr lang="en-US" sz="1800" dirty="0"/>
              <a:t> and Thursday, August 28</a:t>
            </a:r>
            <a:r>
              <a:rPr lang="en-US" sz="1800" baseline="30000" dirty="0"/>
              <a:t>th</a:t>
            </a:r>
            <a:r>
              <a:rPr lang="en-US" sz="1800" dirty="0"/>
              <a:t>  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3rd, 4th &amp; 5th grades check in at 5:00pm, tryouts from 5:30pm - 7:00pm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6th, 7th &amp; 8th grades check in at 6:30pm, tryouts from 7:00pm - 8:30pm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</a:pPr>
            <a:endParaRPr lang="en-US" sz="21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Team Assignments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Tuesday, September 2</a:t>
            </a:r>
            <a:r>
              <a:rPr lang="en-US" sz="1800" baseline="30000" dirty="0"/>
              <a:t>nd</a:t>
            </a:r>
            <a:r>
              <a:rPr lang="en-US" sz="1800" dirty="0"/>
              <a:t> teams will be posted on club website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Uniform and Spirit Wear Order Deadline</a:t>
            </a:r>
          </a:p>
          <a:p>
            <a:pPr marL="320040" lvl="1">
              <a:spcBef>
                <a:spcPts val="0"/>
              </a:spcBef>
            </a:pPr>
            <a:r>
              <a:rPr lang="en-US" sz="1800" dirty="0"/>
              <a:t>TBD – expected to be beginning of September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540DFA3-E783-4E88-89C9-E93141855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809EF8-A614-492A-8821-42D87CC9F389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Upcoming Key Dates</a:t>
            </a:r>
          </a:p>
        </p:txBody>
      </p:sp>
    </p:spTree>
    <p:extLst>
      <p:ext uri="{BB962C8B-B14F-4D97-AF65-F5344CB8AC3E}">
        <p14:creationId xmlns:p14="http://schemas.microsoft.com/office/powerpoint/2010/main" val="39948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to find information 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www.HamiltonJrChargers.com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BC4511-DC03-42F0-BECC-9F5B389AA2A2}"/>
              </a:ext>
            </a:extLst>
          </p:cNvPr>
          <p:cNvSpPr txBox="1">
            <a:spLocks/>
          </p:cNvSpPr>
          <p:nvPr/>
        </p:nvSpPr>
        <p:spPr>
          <a:xfrm>
            <a:off x="304800" y="1752600"/>
            <a:ext cx="3429000" cy="4572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Jr Charger League information</a:t>
            </a:r>
          </a:p>
          <a:p>
            <a:r>
              <a:rPr lang="en-US" sz="1800" dirty="0"/>
              <a:t>Challenges</a:t>
            </a:r>
          </a:p>
          <a:p>
            <a:r>
              <a:rPr lang="en-US" sz="1800" dirty="0"/>
              <a:t>Summer Leagues</a:t>
            </a:r>
          </a:p>
          <a:p>
            <a:r>
              <a:rPr lang="en-US" sz="1800" dirty="0"/>
              <a:t>Summer Camps</a:t>
            </a:r>
          </a:p>
          <a:p>
            <a:r>
              <a:rPr lang="en-US" sz="1800" dirty="0"/>
              <a:t>And much more!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2C6F7-AD7D-09AE-92C8-A30214CF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438400"/>
            <a:ext cx="4900104" cy="37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B051C7E-D2A9-4B3A-A091-285EFB445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9F9E44-401F-6D95-7579-02AA2C3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34300" cy="685800"/>
          </a:xfrm>
        </p:spPr>
        <p:txBody>
          <a:bodyPr/>
          <a:lstStyle/>
          <a:p>
            <a:r>
              <a:rPr lang="en-US" dirty="0"/>
              <a:t>2025-2026 Financials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7946A-8D8E-5A92-62EB-6BABF853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53806"/>
            <a:ext cx="2926033" cy="5116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00212-B909-E418-BAAE-5E44B56A3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44" y="2731054"/>
            <a:ext cx="3667637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0"/>
            <a:ext cx="5619750" cy="4038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Thank you for your support of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Hamilton </a:t>
            </a:r>
            <a:br>
              <a:rPr lang="en-US" sz="3600" dirty="0"/>
            </a:br>
            <a:r>
              <a:rPr lang="en-US" sz="3600" dirty="0"/>
              <a:t>Junior Chargers </a:t>
            </a:r>
            <a:br>
              <a:rPr lang="en-US" sz="3600" dirty="0"/>
            </a:br>
            <a:r>
              <a:rPr lang="en-US" sz="3600" dirty="0"/>
              <a:t>Girls Basketball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Questions?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B051C7E-D2A9-4B3A-A091-285EFB445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D741-E106-0BFF-7ECE-D627C248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Committee Chairpersons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128C-9564-F74D-1759-E60BA12C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Webmaster – Jiri </a:t>
            </a:r>
            <a:r>
              <a:rPr lang="en-US" sz="2200" dirty="0" err="1"/>
              <a:t>Mikl</a:t>
            </a:r>
            <a:r>
              <a:rPr lang="en-US" sz="2200" dirty="0"/>
              <a:t>**</a:t>
            </a:r>
          </a:p>
          <a:p>
            <a:r>
              <a:rPr lang="en-US" sz="2200" dirty="0"/>
              <a:t>Tournament Operations – Janice Rush** &amp; Gina Martino</a:t>
            </a:r>
          </a:p>
          <a:p>
            <a:r>
              <a:rPr lang="en-US" sz="2200" dirty="0"/>
              <a:t>Tournament Concessions – Jamie </a:t>
            </a:r>
            <a:r>
              <a:rPr lang="en-US" sz="2200" dirty="0" err="1"/>
              <a:t>Sershon</a:t>
            </a:r>
            <a:r>
              <a:rPr lang="en-US" sz="2200" dirty="0"/>
              <a:t>, Ashley Mangold &amp; Shelley Esson</a:t>
            </a:r>
          </a:p>
          <a:p>
            <a:r>
              <a:rPr lang="en-US" sz="2200" dirty="0"/>
              <a:t>Communications and Marketing – Erica Altuve</a:t>
            </a:r>
          </a:p>
          <a:p>
            <a:r>
              <a:rPr lang="en-US" sz="2200" dirty="0"/>
              <a:t>Uniforms, Spirit Wear and Pictures – Becky Buchholz</a:t>
            </a:r>
          </a:p>
          <a:p>
            <a:r>
              <a:rPr lang="en-US" sz="2200" dirty="0"/>
              <a:t>Fundraising – Julie Mrotek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** </a:t>
            </a:r>
            <a:r>
              <a:rPr lang="en-US" sz="2200" b="1" u="sng" dirty="0"/>
              <a:t>Looking for a volunteer for these positions in 2026</a:t>
            </a:r>
          </a:p>
        </p:txBody>
      </p:sp>
    </p:spTree>
    <p:extLst>
      <p:ext uri="{BB962C8B-B14F-4D97-AF65-F5344CB8AC3E}">
        <p14:creationId xmlns:p14="http://schemas.microsoft.com/office/powerpoint/2010/main" val="26305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129202" cy="2478559"/>
          </a:xfrm>
        </p:spPr>
        <p:txBody>
          <a:bodyPr>
            <a:normAutofit fontScale="92500" lnSpcReduction="20000"/>
          </a:bodyPr>
          <a:lstStyle/>
          <a:p>
            <a:pPr marL="205740" lvl="1" indent="0">
              <a:buNone/>
            </a:pPr>
            <a:r>
              <a:rPr lang="en-US" sz="2400" dirty="0"/>
              <a:t>Provide 3rd - 8th grade girls who are planning on attending Hamilton HS the opportunity to:</a:t>
            </a:r>
          </a:p>
          <a:p>
            <a:pPr marL="205740" lvl="1" indent="0">
              <a:buNone/>
            </a:pPr>
            <a:endParaRPr lang="en-US" sz="2400" dirty="0"/>
          </a:p>
          <a:p>
            <a:pPr lvl="2"/>
            <a:r>
              <a:rPr lang="en-US" sz="2000" dirty="0"/>
              <a:t>Work hard, develop their skills &amp; develop a love for the game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Play </a:t>
            </a:r>
            <a:r>
              <a:rPr lang="en-US" sz="2000" u="sng" dirty="0"/>
              <a:t>competitive</a:t>
            </a:r>
            <a:r>
              <a:rPr lang="en-US" sz="2000" dirty="0"/>
              <a:t> basketball 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Be ready to play basketball at the high school levels</a:t>
            </a:r>
          </a:p>
          <a:p>
            <a:pPr marL="205740" lvl="1" indent="0">
              <a:buNone/>
            </a:pPr>
            <a:endParaRPr lang="en-US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430295-8F68-44E2-9C6C-3646AB584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687378"/>
              </p:ext>
            </p:extLst>
          </p:nvPr>
        </p:nvGraphicFramePr>
        <p:xfrm>
          <a:off x="533400" y="3657600"/>
          <a:ext cx="829370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Purpose</a:t>
            </a:r>
          </a:p>
        </p:txBody>
      </p:sp>
    </p:spTree>
    <p:extLst>
      <p:ext uri="{BB962C8B-B14F-4D97-AF65-F5344CB8AC3E}">
        <p14:creationId xmlns:p14="http://schemas.microsoft.com/office/powerpoint/2010/main" val="13035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129202" cy="4612159"/>
          </a:xfrm>
        </p:spPr>
        <p:txBody>
          <a:bodyPr>
            <a:normAutofit fontScale="92500" lnSpcReduction="10000"/>
          </a:bodyPr>
          <a:lstStyle/>
          <a:p>
            <a:pPr marL="205740" lvl="1" indent="0">
              <a:buNone/>
            </a:pPr>
            <a:r>
              <a:rPr lang="en-US" sz="2400" dirty="0"/>
              <a:t>Have fun on and off the court </a:t>
            </a:r>
          </a:p>
          <a:p>
            <a:pPr lvl="2"/>
            <a:r>
              <a:rPr lang="en-US" sz="2050" dirty="0"/>
              <a:t>Teams expected to complete a volunteer/service activity during holidays</a:t>
            </a:r>
          </a:p>
          <a:p>
            <a:pPr lvl="2"/>
            <a:r>
              <a:rPr lang="en-US" sz="2050" dirty="0"/>
              <a:t>Team party at the end of the season</a:t>
            </a:r>
          </a:p>
          <a:p>
            <a:pPr lvl="2"/>
            <a:r>
              <a:rPr lang="en-US" sz="2050" dirty="0"/>
              <a:t>Marquette Girls Basketball events</a:t>
            </a:r>
          </a:p>
          <a:p>
            <a:pPr lvl="2"/>
            <a:r>
              <a:rPr lang="en-US" sz="2050" dirty="0"/>
              <a:t>Jr. Chargers Night at Varsity game</a:t>
            </a:r>
          </a:p>
          <a:p>
            <a:pPr marL="205740" lvl="1" indent="0">
              <a:buNone/>
            </a:pPr>
            <a:endParaRPr lang="en-US" sz="2400" dirty="0"/>
          </a:p>
          <a:p>
            <a:pPr marL="205740" lvl="1" indent="0">
              <a:buNone/>
            </a:pPr>
            <a:r>
              <a:rPr lang="en-US" sz="2400" dirty="0"/>
              <a:t>Not about making money</a:t>
            </a:r>
          </a:p>
          <a:p>
            <a:pPr lvl="2"/>
            <a:r>
              <a:rPr lang="en-US" sz="2100" dirty="0"/>
              <a:t>Money collected through registration, tournaments &amp; fundraising used to pay for:</a:t>
            </a:r>
          </a:p>
          <a:p>
            <a:pPr lvl="3"/>
            <a:r>
              <a:rPr lang="en-US" sz="1650" dirty="0"/>
              <a:t>League and tournament fees</a:t>
            </a:r>
          </a:p>
          <a:p>
            <a:pPr lvl="3"/>
            <a:r>
              <a:rPr lang="en-US" sz="1650" dirty="0"/>
              <a:t>Equipment for club, schools and high school</a:t>
            </a:r>
          </a:p>
          <a:p>
            <a:pPr lvl="3"/>
            <a:r>
              <a:rPr lang="en-US" sz="1650" dirty="0"/>
              <a:t>Team parties, Marquette games &amp; other events</a:t>
            </a:r>
          </a:p>
          <a:p>
            <a:pPr lvl="3"/>
            <a:r>
              <a:rPr lang="en-US" sz="1650" dirty="0"/>
              <a:t>Awards for completing challenges</a:t>
            </a:r>
          </a:p>
          <a:p>
            <a:pPr lvl="3"/>
            <a:r>
              <a:rPr lang="en-US" sz="1650" dirty="0"/>
              <a:t>Training sessions throughout the year</a:t>
            </a:r>
          </a:p>
          <a:p>
            <a:pPr lvl="3"/>
            <a:r>
              <a:rPr lang="en-US" sz="1650" dirty="0"/>
              <a:t>Website, Hired Coaches, Etc.</a:t>
            </a:r>
            <a:endParaRPr lang="en-US" sz="20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Purpose cont.</a:t>
            </a:r>
          </a:p>
        </p:txBody>
      </p:sp>
    </p:spTree>
    <p:extLst>
      <p:ext uri="{BB962C8B-B14F-4D97-AF65-F5344CB8AC3E}">
        <p14:creationId xmlns:p14="http://schemas.microsoft.com/office/powerpoint/2010/main" val="28445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0B36F-79C5-81D6-0B59-AFD27AC0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0A6F-8A17-8FBA-910E-C985F25D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98" y="1788641"/>
            <a:ext cx="8129202" cy="461215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Obtained non-profit status February 2025 </a:t>
            </a:r>
          </a:p>
          <a:p>
            <a:pPr lvl="1"/>
            <a:r>
              <a:rPr lang="en-US" sz="2000" dirty="0"/>
              <a:t>Does your company offer: </a:t>
            </a:r>
          </a:p>
          <a:p>
            <a:pPr lvl="2"/>
            <a:r>
              <a:rPr lang="en-US" sz="1850" dirty="0"/>
              <a:t>Matching gifts </a:t>
            </a:r>
          </a:p>
          <a:p>
            <a:pPr lvl="2"/>
            <a:r>
              <a:rPr lang="en-US" sz="1850" dirty="0"/>
              <a:t>Volunteer grants </a:t>
            </a:r>
          </a:p>
          <a:p>
            <a:pPr lvl="2"/>
            <a:r>
              <a:rPr lang="en-US" sz="1850" dirty="0"/>
              <a:t>Charitable giving campaigns</a:t>
            </a:r>
          </a:p>
          <a:p>
            <a:pPr lvl="1"/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www.hamiltonjrchargers.com/nonprofit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Improved Fundraising Opportunities</a:t>
            </a:r>
          </a:p>
          <a:p>
            <a:pPr lvl="2"/>
            <a:r>
              <a:rPr lang="en-US" sz="1850" dirty="0"/>
              <a:t>2025/2026 Fundraiser… details coming soon!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57C388C-C9E5-5F3A-D58A-3CA2AA8C4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C4759C-7A5D-542B-8ABE-B3F718522214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Club Purpose cont. – NON-PROFIT!!</a:t>
            </a: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4DD4CAF-F6B3-E173-D7A2-B7606B8E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94720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D4FA0-EF89-0CCF-BB5F-BD7F97E271AC}"/>
              </a:ext>
            </a:extLst>
          </p:cNvPr>
          <p:cNvSpPr txBox="1"/>
          <p:nvPr/>
        </p:nvSpPr>
        <p:spPr>
          <a:xfrm rot="20788903">
            <a:off x="6532540" y="1891682"/>
            <a:ext cx="255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New This Year!</a:t>
            </a:r>
          </a:p>
        </p:txBody>
      </p:sp>
    </p:spTree>
    <p:extLst>
      <p:ext uri="{BB962C8B-B14F-4D97-AF65-F5344CB8AC3E}">
        <p14:creationId xmlns:p14="http://schemas.microsoft.com/office/powerpoint/2010/main" val="17949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129202" cy="4535959"/>
          </a:xfrm>
        </p:spPr>
        <p:txBody>
          <a:bodyPr>
            <a:normAutofit/>
          </a:bodyPr>
          <a:lstStyle/>
          <a:p>
            <a:pPr marL="205740" lvl="1" indent="0">
              <a:buNone/>
            </a:pPr>
            <a:r>
              <a:rPr lang="en-US" sz="2200" dirty="0"/>
              <a:t>Top-down / bottom-up approach from varsity level</a:t>
            </a:r>
          </a:p>
          <a:p>
            <a:pPr lvl="2"/>
            <a:r>
              <a:rPr lang="en-US" sz="1900" dirty="0"/>
              <a:t>Basketball strategy comes in collaboration with varsity staff</a:t>
            </a:r>
          </a:p>
          <a:p>
            <a:pPr lvl="2"/>
            <a:r>
              <a:rPr lang="en-US" sz="1900" dirty="0"/>
              <a:t>Strategy starts in 3</a:t>
            </a:r>
            <a:r>
              <a:rPr lang="en-US" sz="1900" baseline="30000" dirty="0"/>
              <a:t>rd</a:t>
            </a:r>
            <a:r>
              <a:rPr lang="en-US" sz="1900" dirty="0"/>
              <a:t> grade to lay a foundation that is built upon year over year through 8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2"/>
            <a:r>
              <a:rPr lang="en-US" sz="1900" dirty="0"/>
              <a:t>Goal is that players leaving club in 8</a:t>
            </a:r>
            <a:r>
              <a:rPr lang="en-US" sz="1900" baseline="30000" dirty="0"/>
              <a:t>th</a:t>
            </a:r>
            <a:r>
              <a:rPr lang="en-US" sz="1900" dirty="0"/>
              <a:t> grade are ready to compete at the high school levels</a:t>
            </a:r>
          </a:p>
          <a:p>
            <a:pPr marL="205740" lvl="1" indent="0">
              <a:buNone/>
            </a:pPr>
            <a:endParaRPr lang="en-US" sz="2450" dirty="0"/>
          </a:p>
          <a:p>
            <a:pPr marL="205740" lvl="1" indent="0">
              <a:buNone/>
            </a:pPr>
            <a:r>
              <a:rPr lang="en-US" sz="2200" dirty="0"/>
              <a:t>Director of Player and Coach Development</a:t>
            </a:r>
          </a:p>
          <a:p>
            <a:pPr lvl="2"/>
            <a:r>
              <a:rPr lang="en-US" sz="1900" dirty="0"/>
              <a:t>#1 goal is to develop shooters, decision makers and girls who can handle the ball</a:t>
            </a:r>
          </a:p>
          <a:p>
            <a:pPr lvl="2"/>
            <a:r>
              <a:rPr lang="en-US" sz="1900" dirty="0"/>
              <a:t>Work collectively to provide gym space and development opportunities throughout the year to help players achieve development goals</a:t>
            </a:r>
          </a:p>
          <a:p>
            <a:pPr marL="205740" lvl="1" indent="0">
              <a:buNone/>
            </a:pPr>
            <a:endParaRPr lang="en-US" sz="245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Operational Approach</a:t>
            </a:r>
          </a:p>
        </p:txBody>
      </p:sp>
    </p:spTree>
    <p:extLst>
      <p:ext uri="{BB962C8B-B14F-4D97-AF65-F5344CB8AC3E}">
        <p14:creationId xmlns:p14="http://schemas.microsoft.com/office/powerpoint/2010/main" val="9492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8" y="1788641"/>
            <a:ext cx="8129202" cy="4535959"/>
          </a:xfrm>
        </p:spPr>
        <p:txBody>
          <a:bodyPr>
            <a:normAutofit lnSpcReduction="10000"/>
          </a:bodyPr>
          <a:lstStyle/>
          <a:p>
            <a:pPr marL="411480" lvl="2" indent="0">
              <a:buNone/>
            </a:pPr>
            <a:endParaRPr lang="en-US" sz="1900" dirty="0"/>
          </a:p>
          <a:p>
            <a:pPr lvl="2"/>
            <a:r>
              <a:rPr lang="en-US" sz="1900" dirty="0"/>
              <a:t>12 winter skill sessions for 6</a:t>
            </a:r>
            <a:r>
              <a:rPr lang="en-US" sz="1900" baseline="30000" dirty="0"/>
              <a:t>th</a:t>
            </a:r>
            <a:r>
              <a:rPr lang="en-US" sz="1900" dirty="0"/>
              <a:t> – 8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10 spring series workouts for 3</a:t>
            </a:r>
            <a:r>
              <a:rPr lang="en-US" sz="1900" baseline="30000" dirty="0"/>
              <a:t>rd</a:t>
            </a:r>
            <a:r>
              <a:rPr lang="en-US" sz="1900" dirty="0"/>
              <a:t> – 5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5,000  Makes Challenge for 3</a:t>
            </a:r>
            <a:r>
              <a:rPr lang="en-US" sz="1900" baseline="30000" dirty="0"/>
              <a:t>rd</a:t>
            </a:r>
            <a:r>
              <a:rPr lang="en-US" sz="1900" dirty="0"/>
              <a:t> – 5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10,000 Makes Challenge for 6</a:t>
            </a:r>
            <a:r>
              <a:rPr lang="en-US" sz="1900" baseline="30000" dirty="0"/>
              <a:t>th</a:t>
            </a:r>
            <a:r>
              <a:rPr lang="en-US" sz="1900" dirty="0"/>
              <a:t> – 8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marL="411480" lvl="2" indent="0">
              <a:buNone/>
            </a:pPr>
            <a:endParaRPr lang="en-US" sz="1900" dirty="0"/>
          </a:p>
          <a:p>
            <a:pPr lvl="2"/>
            <a:r>
              <a:rPr lang="en-US" sz="1900" dirty="0"/>
              <a:t>14 summer skills workouts for 5</a:t>
            </a:r>
            <a:r>
              <a:rPr lang="en-US" sz="1900" baseline="30000" dirty="0"/>
              <a:t>th</a:t>
            </a:r>
            <a:r>
              <a:rPr lang="en-US" sz="1900" dirty="0"/>
              <a:t> – 8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14 “movement” summer workouts for 7</a:t>
            </a:r>
            <a:r>
              <a:rPr lang="en-US" sz="1900" baseline="30000" dirty="0"/>
              <a:t>th</a:t>
            </a:r>
            <a:r>
              <a:rPr lang="en-US" sz="1900" dirty="0"/>
              <a:t> &amp; 8</a:t>
            </a:r>
            <a:r>
              <a:rPr lang="en-US" sz="1900" baseline="30000" dirty="0"/>
              <a:t>th</a:t>
            </a:r>
            <a:r>
              <a:rPr lang="en-US" sz="1900" dirty="0"/>
              <a:t> grade</a:t>
            </a:r>
          </a:p>
          <a:p>
            <a:pPr lvl="3"/>
            <a:endParaRPr lang="en-US" sz="1750" dirty="0"/>
          </a:p>
          <a:p>
            <a:pPr lvl="2"/>
            <a:r>
              <a:rPr lang="en-US" sz="1900" dirty="0"/>
              <a:t>2 Coach </a:t>
            </a:r>
            <a:r>
              <a:rPr lang="en-US" sz="1900" dirty="0" err="1"/>
              <a:t>Busalacchi</a:t>
            </a:r>
            <a:r>
              <a:rPr lang="en-US" sz="1900" dirty="0"/>
              <a:t> summer skill camps</a:t>
            </a:r>
            <a:endParaRPr lang="en-US" sz="175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D92E52-2EA1-40C0-9CAA-B821C1106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512591-FB83-4AFE-8734-054BB566BE11}"/>
              </a:ext>
            </a:extLst>
          </p:cNvPr>
          <p:cNvSpPr txBox="1">
            <a:spLocks/>
          </p:cNvSpPr>
          <p:nvPr/>
        </p:nvSpPr>
        <p:spPr>
          <a:xfrm>
            <a:off x="800100" y="304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– 2025 Season Player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6449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2656</Words>
  <Application>Microsoft Office PowerPoint</Application>
  <PresentationFormat>On-screen Show (4:3)</PresentationFormat>
  <Paragraphs>349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Franklin Gothic Medium</vt:lpstr>
      <vt:lpstr>Impact</vt:lpstr>
      <vt:lpstr>Segoe UI</vt:lpstr>
      <vt:lpstr>Basketball 16x9</vt:lpstr>
      <vt:lpstr> 2025-2026  Hamilton Junior Chargers Girls Basketball  Parent Meeting</vt:lpstr>
      <vt:lpstr>Tonight’s Agenda</vt:lpstr>
      <vt:lpstr>Board of Directors</vt:lpstr>
      <vt:lpstr>Club Committee Chairpersons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/ 2025 Survey</vt:lpstr>
      <vt:lpstr>PowerPoint Presentation</vt:lpstr>
      <vt:lpstr>Where to find information …  www.HamiltonJrChargers.com</vt:lpstr>
      <vt:lpstr>2025-2026 Financials</vt:lpstr>
      <vt:lpstr> Thank you for your support of   Hamilton  Junior Chargers  Girls Basketball   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2014-09-03T01:19:40Z</dcterms:created>
  <dcterms:modified xsi:type="dcterms:W3CDTF">2025-08-13T22:05:38Z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  <property fmtid="{D5CDD505-2E9C-101B-9397-08002B2CF9AE}" pid="3" name="MSIP_Label_a7c77bae-9cad-4b1a-aac3-2a4ad557d70b_Enabled">
    <vt:lpwstr>true</vt:lpwstr>
  </property>
  <property fmtid="{D5CDD505-2E9C-101B-9397-08002B2CF9AE}" pid="4" name="MSIP_Label_a7c77bae-9cad-4b1a-aac3-2a4ad557d70b_SetDate">
    <vt:lpwstr>2023-08-16T22:08:31Z</vt:lpwstr>
  </property>
  <property fmtid="{D5CDD505-2E9C-101B-9397-08002B2CF9AE}" pid="5" name="MSIP_Label_a7c77bae-9cad-4b1a-aac3-2a4ad557d70b_Method">
    <vt:lpwstr>Privileged</vt:lpwstr>
  </property>
  <property fmtid="{D5CDD505-2E9C-101B-9397-08002B2CF9AE}" pid="6" name="MSIP_Label_a7c77bae-9cad-4b1a-aac3-2a4ad557d70b_Name">
    <vt:lpwstr>General</vt:lpwstr>
  </property>
  <property fmtid="{D5CDD505-2E9C-101B-9397-08002B2CF9AE}" pid="7" name="MSIP_Label_a7c77bae-9cad-4b1a-aac3-2a4ad557d70b_SiteId">
    <vt:lpwstr>88ed286b-88d8-4faf-918f-883d693321ae</vt:lpwstr>
  </property>
  <property fmtid="{D5CDD505-2E9C-101B-9397-08002B2CF9AE}" pid="8" name="MSIP_Label_a7c77bae-9cad-4b1a-aac3-2a4ad557d70b_ActionId">
    <vt:lpwstr>af6039a6-3dec-4803-a991-4fe5f3dc402b</vt:lpwstr>
  </property>
  <property fmtid="{D5CDD505-2E9C-101B-9397-08002B2CF9AE}" pid="9" name="MSIP_Label_a7c77bae-9cad-4b1a-aac3-2a4ad557d70b_ContentBits">
    <vt:lpwstr>0</vt:lpwstr>
  </property>
</Properties>
</file>