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5"/>
  </p:notesMasterIdLst>
  <p:sldIdLst>
    <p:sldId id="256" r:id="rId2"/>
    <p:sldId id="276" r:id="rId3"/>
    <p:sldId id="278" r:id="rId4"/>
    <p:sldId id="258" r:id="rId5"/>
    <p:sldId id="303" r:id="rId6"/>
    <p:sldId id="305" r:id="rId7"/>
    <p:sldId id="304" r:id="rId8"/>
    <p:sldId id="306" r:id="rId9"/>
    <p:sldId id="281" r:id="rId10"/>
    <p:sldId id="312" r:id="rId11"/>
    <p:sldId id="313" r:id="rId12"/>
    <p:sldId id="314" r:id="rId13"/>
    <p:sldId id="280" r:id="rId14"/>
    <p:sldId id="316" r:id="rId15"/>
    <p:sldId id="317" r:id="rId16"/>
    <p:sldId id="307" r:id="rId17"/>
    <p:sldId id="309" r:id="rId18"/>
    <p:sldId id="308" r:id="rId19"/>
    <p:sldId id="297" r:id="rId20"/>
    <p:sldId id="301" r:id="rId21"/>
    <p:sldId id="260" r:id="rId22"/>
    <p:sldId id="274" r:id="rId23"/>
    <p:sldId id="277" r:id="rId2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C8A6F574-E208-60D7-5B26-676AA2C6FC52}" name="Guest User" initials="GU" userId="S::urn:spo:tenantanon#46860c76-644d-4c96-b97f-d678fc0c0a06::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7972BF6-E19C-4548-F046-9F652FEDDD76}" v="216" dt="2025-10-14T01:51:52.99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7" d="100"/>
          <a:sy n="87" d="100"/>
        </p:scale>
        <p:origin x="267" y="4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microsoft.com/office/2018/10/relationships/authors" Target="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Relationship Id="rId30" Type="http://schemas.microsoft.com/office/2015/10/relationships/revisionInfo" Target="revisionInfo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EC4411F-1718-4F44-B778-38A33CDCEF12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10DEEB8-8D61-40B8-8417-82BB99B229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28240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CAFB0D-8C82-404F-8A98-C3D9D10233E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A9C8584-367D-4F5E-ABC0-4933EE73090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F0D104F-6ECB-4F7A-B8F6-4862FFDBDC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698984-67E5-452B-B15E-BF01B41017C3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C35E0B0-6E11-4EF1-9AC6-F34D248330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12CCBE2-943C-485D-9ECF-0C0506CC03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29CF0-6E65-4EBF-8D6B-CE3E65C6DE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5750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AB70ED-3CDF-49EC-8590-826A489E3A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F8EC5D7-771A-414B-9781-4A7C3C81990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946E033-A02C-47D0-993B-00B5E56116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698984-67E5-452B-B15E-BF01B41017C3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47DC1C2-8D8C-41C8-BE37-F785F8A954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46918D3-0082-4F39-BFDB-3C736B74E9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29CF0-6E65-4EBF-8D6B-CE3E65C6DE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82769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EE741AD-FB62-4CD2-992F-6D851313904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9E5252B-7473-48B6-8D3C-67708B2D87E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2D1C76B-8296-495E-A8D9-1D964BD804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698984-67E5-452B-B15E-BF01B41017C3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DAF6DBE-8359-48DB-9EAF-72697950DA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C742964-BB10-48A9-A7F8-EAA81F1F0B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29CF0-6E65-4EBF-8D6B-CE3E65C6DE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89048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C131C2-F779-4140-9F1A-FDB3B6217B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98E34E-AF33-4D1C-85A8-C501ED0A97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C54E2CE-7C1D-49D5-BF66-CB4BADF7EF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698984-67E5-452B-B15E-BF01B41017C3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B9F327D-8850-4B5B-B5F6-15D521ACB7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075BF2-99AC-4C64-8623-A60CB8438B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29CF0-6E65-4EBF-8D6B-CE3E65C6DE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14793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BAF2C1-9851-496D-96F7-A4F9FEAA1B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1D7888E-A682-49B4-8BDD-E5F703752B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1A8EBEE-68E1-49B4-BEB3-B14451C2C7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698984-67E5-452B-B15E-BF01B41017C3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473A594-D8C9-411E-841A-0D7C0B29E7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CCEF46-C0D7-4F04-94A9-C9AF942746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29CF0-6E65-4EBF-8D6B-CE3E65C6DE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41522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578BB3-8701-42B1-A4EE-B128F509D3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8EAF1F-41FD-4144-B710-9C17E4DA5D3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C6802F3-9672-4B59-A05B-A17CB1AA126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2A8B86E-F92C-4436-A967-412F39BF9D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698984-67E5-452B-B15E-BF01B41017C3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7D9E57C-FC44-453A-8887-A4046CBFC3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7119314-37B8-46B8-AA9D-121AC3148F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29CF0-6E65-4EBF-8D6B-CE3E65C6DE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753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4E4D5D-A927-4313-AA37-43FEFC47B5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C3A0FC7-ACD5-42CF-BB65-03A0063841F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5144209-1079-4A71-A293-C0C5E2ECE21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D37B097-BC99-413C-BE10-93FF0562800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8295CAE-7A48-4A8F-9340-764D68659D2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DA60F84-0811-47B8-B373-709FBCE37B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698984-67E5-452B-B15E-BF01B41017C3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1672EC9-ECFA-4BDC-BED1-16AB29717F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29DA848-0153-4FD2-A171-2686A1BAF6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29CF0-6E65-4EBF-8D6B-CE3E65C6DE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62221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97F7E5-E586-49C3-8815-5AC1C799BE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A8BCEF9-6128-49FB-AA9A-DF7F4EB308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698984-67E5-452B-B15E-BF01B41017C3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6420F52-C187-476E-9C8D-4832FEC512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55E10BC-16EE-43BA-B777-27589B44FB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29CF0-6E65-4EBF-8D6B-CE3E65C6DE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21089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3170AA6-946A-4988-A674-77927FE04C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698984-67E5-452B-B15E-BF01B41017C3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71E1BA0-BAF6-4D55-A5BC-4BD77390CC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1F805D2-52E6-4F4D-B34C-4E3A2DBC31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29CF0-6E65-4EBF-8D6B-CE3E65C6DE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73921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EF3079-FAD3-48DC-8705-ADC63EF406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36C5BF-2EF6-4EEC-B4AA-967DA4DF63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44B66C6-73EA-4455-82FD-81D2B321D1A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8222764-AC8F-43D5-9109-0D900F5989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698984-67E5-452B-B15E-BF01B41017C3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010C07D-C89C-4191-87CC-EE19700040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59E5FD0-66BF-415C-9924-837C1B7876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29CF0-6E65-4EBF-8D6B-CE3E65C6DE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15053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962AEB-83A8-41DA-9921-AE890751FA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B1F4D60-8DA6-490F-BE50-A4117225C9D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713FB8A-79B1-4946-949D-9E6E82526F0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DA936DD-417C-4F66-9BD6-E9DF86C97E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698984-67E5-452B-B15E-BF01B41017C3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3D2652A-FFF7-45DB-857C-6D16513350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F1C61DA-2182-425E-A335-79874E31BB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29CF0-6E65-4EBF-8D6B-CE3E65C6DE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99083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EC2AB37-C22D-4921-A348-ADE5B140B2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FD854A3-126E-488C-BBD5-8FA6F1C7579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0FE017B-B597-4BB0-9BDE-2C3B7882232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698984-67E5-452B-B15E-BF01B41017C3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C11523-7E3C-4D10-9B6E-1EC5F66AFA5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3FAFDB-5DAF-41F0-B238-E880B98B275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729CF0-6E65-4EBF-8D6B-CE3E65C6DE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02474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>
            <a:extLst>
              <a:ext uri="{FF2B5EF4-FFF2-40B4-BE49-F238E27FC236}">
                <a16:creationId xmlns:a16="http://schemas.microsoft.com/office/drawing/2014/main" id="{823AC064-BC96-4F32-8AE1-B2FD387548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378068" y="4633546"/>
            <a:ext cx="11438793" cy="1844256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127000" cap="sq" cmpd="thinThick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D61F868-D0DC-4A1D-91AD-42E194C1DBD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30936" y="4792077"/>
            <a:ext cx="3191256" cy="1507413"/>
          </a:xfrm>
        </p:spPr>
        <p:txBody>
          <a:bodyPr anchor="ctr">
            <a:normAutofit/>
          </a:bodyPr>
          <a:lstStyle/>
          <a:p>
            <a:pPr algn="r"/>
            <a:r>
              <a:rPr lang="en-US" sz="2800" b="1" dirty="0">
                <a:solidFill>
                  <a:srgbClr val="ED9D12"/>
                </a:solidFill>
              </a:rPr>
              <a:t>Schedulers Meeting</a:t>
            </a:r>
          </a:p>
        </p:txBody>
      </p:sp>
      <p:pic>
        <p:nvPicPr>
          <p:cNvPr id="5" name="Picture 4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F23031A3-A37A-47B3-A562-931B6388DD7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0040" y="639510"/>
            <a:ext cx="11496821" cy="3334078"/>
          </a:xfrm>
          <a:prstGeom prst="rect">
            <a:avLst/>
          </a:prstGeom>
        </p:spPr>
      </p:pic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A58B1B64-31F5-4A02-8CDF-89C2A37BF4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098036" y="4801011"/>
            <a:ext cx="0" cy="1463040"/>
          </a:xfrm>
          <a:prstGeom prst="line">
            <a:avLst/>
          </a:prstGeom>
          <a:ln w="19050">
            <a:solidFill>
              <a:schemeClr val="bg1">
                <a:alpha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Subtitle 2">
            <a:extLst>
              <a:ext uri="{FF2B5EF4-FFF2-40B4-BE49-F238E27FC236}">
                <a16:creationId xmlns:a16="http://schemas.microsoft.com/office/drawing/2014/main" id="{F6ABD24D-64AB-41A3-BEF7-6651C16A6F19}"/>
              </a:ext>
            </a:extLst>
          </p:cNvPr>
          <p:cNvSpPr txBox="1">
            <a:spLocks/>
          </p:cNvSpPr>
          <p:nvPr/>
        </p:nvSpPr>
        <p:spPr>
          <a:xfrm>
            <a:off x="4472820" y="4778824"/>
            <a:ext cx="5021557" cy="15074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800" b="1" dirty="0">
                <a:solidFill>
                  <a:srgbClr val="ED9D12"/>
                </a:solidFill>
              </a:rPr>
              <a:t>Missy Sparber, VP Off-Ice</a:t>
            </a:r>
          </a:p>
          <a:p>
            <a:r>
              <a:rPr lang="en-US" sz="2800" b="1" dirty="0">
                <a:solidFill>
                  <a:srgbClr val="ED9D12"/>
                </a:solidFill>
              </a:rPr>
              <a:t>Eric Shelley, Treasurer</a:t>
            </a:r>
            <a:endParaRPr lang="en-US" sz="2800" b="1" dirty="0">
              <a:solidFill>
                <a:srgbClr val="ED9D12"/>
              </a:solidFill>
              <a:ea typeface="Calibri"/>
              <a:cs typeface="Calibri"/>
            </a:endParaRPr>
          </a:p>
          <a:p>
            <a:r>
              <a:rPr lang="en-US" sz="2800" b="1" dirty="0">
                <a:solidFill>
                  <a:srgbClr val="ED9D12"/>
                </a:solidFill>
              </a:rPr>
              <a:t>Jason Herzog, Master Scheduler</a:t>
            </a:r>
          </a:p>
        </p:txBody>
      </p:sp>
    </p:spTree>
    <p:extLst>
      <p:ext uri="{BB962C8B-B14F-4D97-AF65-F5344CB8AC3E}">
        <p14:creationId xmlns:p14="http://schemas.microsoft.com/office/powerpoint/2010/main" val="281392069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3A7DA1-D66E-4BC0-9D5A-AA1A519856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2809" y="286808"/>
            <a:ext cx="5006336" cy="1325563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en-US" sz="3700" b="1" kern="1200" dirty="0">
                <a:solidFill>
                  <a:srgbClr val="FFC000"/>
                </a:solidFill>
                <a:latin typeface="+mj-lt"/>
                <a:ea typeface="+mj-ea"/>
                <a:cs typeface="+mj-cs"/>
              </a:rPr>
              <a:t>Tournaments</a:t>
            </a:r>
          </a:p>
        </p:txBody>
      </p:sp>
      <p:sp>
        <p:nvSpPr>
          <p:cNvPr id="1033" name="Freeform: Shape 136">
            <a:extLst>
              <a:ext uri="{FF2B5EF4-FFF2-40B4-BE49-F238E27FC236}">
                <a16:creationId xmlns:a16="http://schemas.microsoft.com/office/drawing/2014/main" id="{4F74D28C-3268-4E35-8EE1-D92CB4A85A7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0"/>
            <a:ext cx="6172782" cy="6858000"/>
          </a:xfrm>
          <a:custGeom>
            <a:avLst/>
            <a:gdLst>
              <a:gd name="connsiteX0" fmla="*/ 6172782 w 6172782"/>
              <a:gd name="connsiteY0" fmla="*/ 0 h 6858000"/>
              <a:gd name="connsiteX1" fmla="*/ 69075 w 6172782"/>
              <a:gd name="connsiteY1" fmla="*/ 0 h 6858000"/>
              <a:gd name="connsiteX2" fmla="*/ 35131 w 6172782"/>
              <a:gd name="connsiteY2" fmla="*/ 267128 h 6858000"/>
              <a:gd name="connsiteX3" fmla="*/ 0 w 6172782"/>
              <a:gd name="connsiteY3" fmla="*/ 962845 h 6858000"/>
              <a:gd name="connsiteX4" fmla="*/ 3276103 w 6172782"/>
              <a:gd name="connsiteY4" fmla="*/ 6782205 h 6858000"/>
              <a:gd name="connsiteX5" fmla="*/ 3407923 w 6172782"/>
              <a:gd name="connsiteY5" fmla="*/ 6858000 h 6858000"/>
              <a:gd name="connsiteX6" fmla="*/ 6172782 w 6172782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172782" h="6858000">
                <a:moveTo>
                  <a:pt x="6172782" y="0"/>
                </a:moveTo>
                <a:lnTo>
                  <a:pt x="69075" y="0"/>
                </a:lnTo>
                <a:lnTo>
                  <a:pt x="35131" y="267128"/>
                </a:lnTo>
                <a:cubicBezTo>
                  <a:pt x="11901" y="495874"/>
                  <a:pt x="0" y="727970"/>
                  <a:pt x="0" y="962845"/>
                </a:cubicBezTo>
                <a:cubicBezTo>
                  <a:pt x="0" y="3429034"/>
                  <a:pt x="1312002" y="5588789"/>
                  <a:pt x="3276103" y="6782205"/>
                </a:cubicBezTo>
                <a:lnTo>
                  <a:pt x="3407923" y="6858000"/>
                </a:lnTo>
                <a:lnTo>
                  <a:pt x="6172782" y="6858000"/>
                </a:lnTo>
                <a:close/>
              </a:path>
            </a:pathLst>
          </a:custGeom>
          <a:solidFill>
            <a:srgbClr val="FFFFFF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9" name="Freeform: Shape 138">
            <a:extLst>
              <a:ext uri="{FF2B5EF4-FFF2-40B4-BE49-F238E27FC236}">
                <a16:creationId xmlns:a16="http://schemas.microsoft.com/office/drawing/2014/main" id="{58D44E42-C462-4105-BC86-FE75B4E3C4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0"/>
            <a:ext cx="6024154" cy="6858000"/>
          </a:xfrm>
          <a:custGeom>
            <a:avLst/>
            <a:gdLst>
              <a:gd name="connsiteX0" fmla="*/ 70374 w 6024154"/>
              <a:gd name="connsiteY0" fmla="*/ 0 h 6858000"/>
              <a:gd name="connsiteX1" fmla="*/ 6024154 w 6024154"/>
              <a:gd name="connsiteY1" fmla="*/ 0 h 6858000"/>
              <a:gd name="connsiteX2" fmla="*/ 6024154 w 6024154"/>
              <a:gd name="connsiteY2" fmla="*/ 6858000 h 6858000"/>
              <a:gd name="connsiteX3" fmla="*/ 3587167 w 6024154"/>
              <a:gd name="connsiteY3" fmla="*/ 6858000 h 6858000"/>
              <a:gd name="connsiteX4" fmla="*/ 3474220 w 6024154"/>
              <a:gd name="connsiteY4" fmla="*/ 6800152 h 6858000"/>
              <a:gd name="connsiteX5" fmla="*/ 0 w 6024154"/>
              <a:gd name="connsiteY5" fmla="*/ 962844 h 6858000"/>
              <a:gd name="connsiteX6" fmla="*/ 34274 w 6024154"/>
              <a:gd name="connsiteY6" fmla="*/ 284091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024154" h="6858000">
                <a:moveTo>
                  <a:pt x="70374" y="0"/>
                </a:moveTo>
                <a:lnTo>
                  <a:pt x="6024154" y="0"/>
                </a:lnTo>
                <a:lnTo>
                  <a:pt x="6024154" y="6858000"/>
                </a:lnTo>
                <a:lnTo>
                  <a:pt x="3587167" y="6858000"/>
                </a:lnTo>
                <a:lnTo>
                  <a:pt x="3474220" y="6800152"/>
                </a:lnTo>
                <a:cubicBezTo>
                  <a:pt x="1404818" y="5675986"/>
                  <a:pt x="0" y="3483472"/>
                  <a:pt x="0" y="962844"/>
                </a:cubicBezTo>
                <a:cubicBezTo>
                  <a:pt x="0" y="733696"/>
                  <a:pt x="11610" y="507260"/>
                  <a:pt x="34274" y="284091"/>
                </a:cubicBez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028" name="Picture 4" descr="Waukesha County - Youth Hockey">
            <a:extLst>
              <a:ext uri="{FF2B5EF4-FFF2-40B4-BE49-F238E27FC236}">
                <a16:creationId xmlns:a16="http://schemas.microsoft.com/office/drawing/2014/main" id="{565468F4-5227-4BA8-99DB-3FFE520B669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95953" y="286808"/>
            <a:ext cx="3441851" cy="48185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9784A40-3872-49A5-9D7A-C457FC413B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67846" y="1395441"/>
            <a:ext cx="6024154" cy="5175751"/>
          </a:xfrm>
        </p:spPr>
        <p:txBody>
          <a:bodyPr anchor="t">
            <a:normAutofit/>
          </a:bodyPr>
          <a:lstStyle/>
          <a:p>
            <a:r>
              <a:rPr lang="en-US" sz="2400" b="1" dirty="0"/>
              <a:t>12U</a:t>
            </a:r>
          </a:p>
          <a:p>
            <a:pPr lvl="1"/>
            <a:r>
              <a:rPr lang="en-US" sz="2200" dirty="0">
                <a:ea typeface="+mn-lt"/>
                <a:cs typeface="+mn-lt"/>
              </a:rPr>
              <a:t>Dec 5-7 Riders Challenge Cup Series Cedar Rapids, Iowa •Jan 23-25 Cheddar Cheese Classic Wisconsin Dells, Wi •Feb 20-22 Madison Winter Cup Madison, Wi </a:t>
            </a:r>
          </a:p>
          <a:p>
            <a:pPr lvl="1"/>
            <a:endParaRPr lang="en-US" sz="2200" dirty="0">
              <a:ea typeface="+mn-lt"/>
              <a:cs typeface="+mn-lt"/>
            </a:endParaRPr>
          </a:p>
          <a:p>
            <a:pPr lvl="1"/>
            <a:endParaRPr lang="en-US" sz="2200" dirty="0">
              <a:ea typeface="+mn-lt"/>
              <a:cs typeface="+mn-lt"/>
            </a:endParaRPr>
          </a:p>
          <a:p>
            <a:pPr lvl="1"/>
            <a:r>
              <a:rPr lang="en-US" sz="2200" dirty="0">
                <a:ea typeface="+mn-lt"/>
                <a:cs typeface="+mn-lt"/>
              </a:rPr>
              <a:t>12U GIRLS Tournaments • 12/19 – 12/21 Dells Ponytail Classic • Baraboo/Lake Delton, WI • 1/16 – 1/19 Big Chill • Ann Arbor, MI • 2/13 – 2/15 Mary Ann Robinson • Green Bay, WI</a:t>
            </a:r>
            <a:endParaRPr lang="en-US">
              <a:ea typeface="Calibri"/>
              <a:cs typeface="Calibri"/>
            </a:endParaRPr>
          </a:p>
          <a:p>
            <a:pPr marL="914400" lvl="2" indent="0">
              <a:buNone/>
            </a:pP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63635907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3A7DA1-D66E-4BC0-9D5A-AA1A519856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69775" y="388866"/>
            <a:ext cx="5006336" cy="1325563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en-US" sz="3700" b="1" kern="1200" dirty="0">
                <a:solidFill>
                  <a:srgbClr val="FFC000"/>
                </a:solidFill>
                <a:latin typeface="+mj-lt"/>
                <a:ea typeface="+mj-ea"/>
                <a:cs typeface="+mj-cs"/>
              </a:rPr>
              <a:t>Tournaments</a:t>
            </a:r>
          </a:p>
        </p:txBody>
      </p:sp>
      <p:sp>
        <p:nvSpPr>
          <p:cNvPr id="1033" name="Freeform: Shape 136">
            <a:extLst>
              <a:ext uri="{FF2B5EF4-FFF2-40B4-BE49-F238E27FC236}">
                <a16:creationId xmlns:a16="http://schemas.microsoft.com/office/drawing/2014/main" id="{4F74D28C-3268-4E35-8EE1-D92CB4A85A7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0"/>
            <a:ext cx="6172782" cy="6858000"/>
          </a:xfrm>
          <a:custGeom>
            <a:avLst/>
            <a:gdLst>
              <a:gd name="connsiteX0" fmla="*/ 6172782 w 6172782"/>
              <a:gd name="connsiteY0" fmla="*/ 0 h 6858000"/>
              <a:gd name="connsiteX1" fmla="*/ 69075 w 6172782"/>
              <a:gd name="connsiteY1" fmla="*/ 0 h 6858000"/>
              <a:gd name="connsiteX2" fmla="*/ 35131 w 6172782"/>
              <a:gd name="connsiteY2" fmla="*/ 267128 h 6858000"/>
              <a:gd name="connsiteX3" fmla="*/ 0 w 6172782"/>
              <a:gd name="connsiteY3" fmla="*/ 962845 h 6858000"/>
              <a:gd name="connsiteX4" fmla="*/ 3276103 w 6172782"/>
              <a:gd name="connsiteY4" fmla="*/ 6782205 h 6858000"/>
              <a:gd name="connsiteX5" fmla="*/ 3407923 w 6172782"/>
              <a:gd name="connsiteY5" fmla="*/ 6858000 h 6858000"/>
              <a:gd name="connsiteX6" fmla="*/ 6172782 w 6172782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172782" h="6858000">
                <a:moveTo>
                  <a:pt x="6172782" y="0"/>
                </a:moveTo>
                <a:lnTo>
                  <a:pt x="69075" y="0"/>
                </a:lnTo>
                <a:lnTo>
                  <a:pt x="35131" y="267128"/>
                </a:lnTo>
                <a:cubicBezTo>
                  <a:pt x="11901" y="495874"/>
                  <a:pt x="0" y="727970"/>
                  <a:pt x="0" y="962845"/>
                </a:cubicBezTo>
                <a:cubicBezTo>
                  <a:pt x="0" y="3429034"/>
                  <a:pt x="1312002" y="5588789"/>
                  <a:pt x="3276103" y="6782205"/>
                </a:cubicBezTo>
                <a:lnTo>
                  <a:pt x="3407923" y="6858000"/>
                </a:lnTo>
                <a:lnTo>
                  <a:pt x="6172782" y="6858000"/>
                </a:lnTo>
                <a:close/>
              </a:path>
            </a:pathLst>
          </a:custGeom>
          <a:solidFill>
            <a:srgbClr val="FFFFFF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9" name="Freeform: Shape 138">
            <a:extLst>
              <a:ext uri="{FF2B5EF4-FFF2-40B4-BE49-F238E27FC236}">
                <a16:creationId xmlns:a16="http://schemas.microsoft.com/office/drawing/2014/main" id="{58D44E42-C462-4105-BC86-FE75B4E3C4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0"/>
            <a:ext cx="6024154" cy="6858000"/>
          </a:xfrm>
          <a:custGeom>
            <a:avLst/>
            <a:gdLst>
              <a:gd name="connsiteX0" fmla="*/ 70374 w 6024154"/>
              <a:gd name="connsiteY0" fmla="*/ 0 h 6858000"/>
              <a:gd name="connsiteX1" fmla="*/ 6024154 w 6024154"/>
              <a:gd name="connsiteY1" fmla="*/ 0 h 6858000"/>
              <a:gd name="connsiteX2" fmla="*/ 6024154 w 6024154"/>
              <a:gd name="connsiteY2" fmla="*/ 6858000 h 6858000"/>
              <a:gd name="connsiteX3" fmla="*/ 3587167 w 6024154"/>
              <a:gd name="connsiteY3" fmla="*/ 6858000 h 6858000"/>
              <a:gd name="connsiteX4" fmla="*/ 3474220 w 6024154"/>
              <a:gd name="connsiteY4" fmla="*/ 6800152 h 6858000"/>
              <a:gd name="connsiteX5" fmla="*/ 0 w 6024154"/>
              <a:gd name="connsiteY5" fmla="*/ 962844 h 6858000"/>
              <a:gd name="connsiteX6" fmla="*/ 34274 w 6024154"/>
              <a:gd name="connsiteY6" fmla="*/ 284091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024154" h="6858000">
                <a:moveTo>
                  <a:pt x="70374" y="0"/>
                </a:moveTo>
                <a:lnTo>
                  <a:pt x="6024154" y="0"/>
                </a:lnTo>
                <a:lnTo>
                  <a:pt x="6024154" y="6858000"/>
                </a:lnTo>
                <a:lnTo>
                  <a:pt x="3587167" y="6858000"/>
                </a:lnTo>
                <a:lnTo>
                  <a:pt x="3474220" y="6800152"/>
                </a:lnTo>
                <a:cubicBezTo>
                  <a:pt x="1404818" y="5675986"/>
                  <a:pt x="0" y="3483472"/>
                  <a:pt x="0" y="962844"/>
                </a:cubicBezTo>
                <a:cubicBezTo>
                  <a:pt x="0" y="733696"/>
                  <a:pt x="11610" y="507260"/>
                  <a:pt x="34274" y="284091"/>
                </a:cubicBez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028" name="Picture 4" descr="Waukesha County - Youth Hockey">
            <a:extLst>
              <a:ext uri="{FF2B5EF4-FFF2-40B4-BE49-F238E27FC236}">
                <a16:creationId xmlns:a16="http://schemas.microsoft.com/office/drawing/2014/main" id="{565468F4-5227-4BA8-99DB-3FFE520B669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95953" y="286808"/>
            <a:ext cx="3441851" cy="48185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9784A40-3872-49A5-9D7A-C457FC413B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84225" y="2061104"/>
            <a:ext cx="5988877" cy="4480608"/>
          </a:xfrm>
        </p:spPr>
        <p:txBody>
          <a:bodyPr anchor="t">
            <a:normAutofit/>
          </a:bodyPr>
          <a:lstStyle/>
          <a:p>
            <a:r>
              <a:rPr lang="en-US" sz="2400" b="1" dirty="0"/>
              <a:t>14U </a:t>
            </a:r>
          </a:p>
          <a:p>
            <a:pPr lvl="1"/>
            <a:r>
              <a:rPr lang="en-US" sz="2200" dirty="0">
                <a:ea typeface="+mn-lt"/>
                <a:cs typeface="+mn-lt"/>
              </a:rPr>
              <a:t>• Bantam A: • 11/29 - 11/30 Michigan Tech Weekend • 12/13 - 12/14 Chippewa Falls • 1/10 - /11 New Richmond • 2/14 - 2/15 Minneapolis •</a:t>
            </a:r>
          </a:p>
          <a:p>
            <a:pPr lvl="1"/>
            <a:r>
              <a:rPr lang="en-US" sz="2200" dirty="0">
                <a:ea typeface="+mn-lt"/>
                <a:cs typeface="+mn-lt"/>
              </a:rPr>
              <a:t>Bantam B: • 11/29 - 11/30 Michigan Tech Weekend • 12/13 - 12/14 Onalaska • 1/17 - 1/18 Superior • 3rd Bantam B tournament TBD</a:t>
            </a:r>
          </a:p>
          <a:p>
            <a:pPr lvl="1"/>
            <a:r>
              <a:rPr lang="en-US" sz="2200" dirty="0">
                <a:ea typeface="+mn-lt"/>
                <a:cs typeface="+mn-lt"/>
              </a:rPr>
              <a:t>Bantam C: • 11/08 -11/09 Ashland • 12/20 - 12/21 Eau Claire • 1/31 - 2/01 Sparta</a:t>
            </a:r>
            <a:endParaRPr lang="en-US" sz="2200" dirty="0"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35268418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A4AC5506-6312-4701-8D3C-40187889A94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51752"/>
            <a:ext cx="12192000" cy="73655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EE0EA6A-4569-3695-5EEB-C3E2B8545765}"/>
              </a:ext>
            </a:extLst>
          </p:cNvPr>
          <p:cNvSpPr txBox="1"/>
          <p:nvPr/>
        </p:nvSpPr>
        <p:spPr>
          <a:xfrm>
            <a:off x="556532" y="643467"/>
            <a:ext cx="11210925" cy="744836"/>
          </a:xfrm>
          <a:prstGeom prst="rect">
            <a:avLst/>
          </a:prstGeom>
        </p:spPr>
        <p:txBody>
          <a:bodyPr rot="0" spcFirstLastPara="0" vertOverflow="overflow" horzOverflow="overflow" vert="horz" lIns="91440" tIns="45720" rIns="91440" bIns="45720" numCol="1" spcCol="0" rtlCol="0" fromWordArt="0" anchor="ctr" anchorCtr="0" forceAA="0" compatLnSpc="1">
            <a:prstTxWarp prst="textNoShape">
              <a:avLst/>
            </a:prstTxWarp>
            <a:normAutofit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3200" kern="1200">
                <a:solidFill>
                  <a:schemeClr val="bg1"/>
                </a:solidFill>
                <a:latin typeface="+mj-lt"/>
                <a:ea typeface="+mj-ea"/>
                <a:cs typeface="+mj-cs"/>
              </a:rPr>
              <a:t>10U – 14U Tournaments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7C0530B-2C1B-424C-93D5-EF061F18D54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9679" y="2217413"/>
            <a:ext cx="10958854" cy="27181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8799692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3A7DA1-D66E-4BC0-9D5A-AA1A519856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24235" y="388866"/>
            <a:ext cx="5006336" cy="1325563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en-US" sz="3700" b="1" dirty="0">
                <a:solidFill>
                  <a:srgbClr val="FFC000"/>
                </a:solidFill>
                <a:ea typeface="Calibri Light"/>
                <a:cs typeface="Calibri Light"/>
              </a:rPr>
              <a:t>Managers Weekly Tasks</a:t>
            </a:r>
            <a:endParaRPr lang="en-US" sz="3700" b="1" kern="1200" dirty="0">
              <a:solidFill>
                <a:srgbClr val="FFC000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1033" name="Freeform: Shape 136">
            <a:extLst>
              <a:ext uri="{FF2B5EF4-FFF2-40B4-BE49-F238E27FC236}">
                <a16:creationId xmlns:a16="http://schemas.microsoft.com/office/drawing/2014/main" id="{4F74D28C-3268-4E35-8EE1-D92CB4A85A7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0"/>
            <a:ext cx="6172782" cy="6858000"/>
          </a:xfrm>
          <a:custGeom>
            <a:avLst/>
            <a:gdLst>
              <a:gd name="connsiteX0" fmla="*/ 6172782 w 6172782"/>
              <a:gd name="connsiteY0" fmla="*/ 0 h 6858000"/>
              <a:gd name="connsiteX1" fmla="*/ 69075 w 6172782"/>
              <a:gd name="connsiteY1" fmla="*/ 0 h 6858000"/>
              <a:gd name="connsiteX2" fmla="*/ 35131 w 6172782"/>
              <a:gd name="connsiteY2" fmla="*/ 267128 h 6858000"/>
              <a:gd name="connsiteX3" fmla="*/ 0 w 6172782"/>
              <a:gd name="connsiteY3" fmla="*/ 962845 h 6858000"/>
              <a:gd name="connsiteX4" fmla="*/ 3276103 w 6172782"/>
              <a:gd name="connsiteY4" fmla="*/ 6782205 h 6858000"/>
              <a:gd name="connsiteX5" fmla="*/ 3407923 w 6172782"/>
              <a:gd name="connsiteY5" fmla="*/ 6858000 h 6858000"/>
              <a:gd name="connsiteX6" fmla="*/ 6172782 w 6172782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172782" h="6858000">
                <a:moveTo>
                  <a:pt x="6172782" y="0"/>
                </a:moveTo>
                <a:lnTo>
                  <a:pt x="69075" y="0"/>
                </a:lnTo>
                <a:lnTo>
                  <a:pt x="35131" y="267128"/>
                </a:lnTo>
                <a:cubicBezTo>
                  <a:pt x="11901" y="495874"/>
                  <a:pt x="0" y="727970"/>
                  <a:pt x="0" y="962845"/>
                </a:cubicBezTo>
                <a:cubicBezTo>
                  <a:pt x="0" y="3429034"/>
                  <a:pt x="1312002" y="5588789"/>
                  <a:pt x="3276103" y="6782205"/>
                </a:cubicBezTo>
                <a:lnTo>
                  <a:pt x="3407923" y="6858000"/>
                </a:lnTo>
                <a:lnTo>
                  <a:pt x="6172782" y="6858000"/>
                </a:lnTo>
                <a:close/>
              </a:path>
            </a:pathLst>
          </a:custGeom>
          <a:solidFill>
            <a:srgbClr val="FFFFFF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9" name="Freeform: Shape 138">
            <a:extLst>
              <a:ext uri="{FF2B5EF4-FFF2-40B4-BE49-F238E27FC236}">
                <a16:creationId xmlns:a16="http://schemas.microsoft.com/office/drawing/2014/main" id="{58D44E42-C462-4105-BC86-FE75B4E3C4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0"/>
            <a:ext cx="6024154" cy="6858000"/>
          </a:xfrm>
          <a:custGeom>
            <a:avLst/>
            <a:gdLst>
              <a:gd name="connsiteX0" fmla="*/ 70374 w 6024154"/>
              <a:gd name="connsiteY0" fmla="*/ 0 h 6858000"/>
              <a:gd name="connsiteX1" fmla="*/ 6024154 w 6024154"/>
              <a:gd name="connsiteY1" fmla="*/ 0 h 6858000"/>
              <a:gd name="connsiteX2" fmla="*/ 6024154 w 6024154"/>
              <a:gd name="connsiteY2" fmla="*/ 6858000 h 6858000"/>
              <a:gd name="connsiteX3" fmla="*/ 3587167 w 6024154"/>
              <a:gd name="connsiteY3" fmla="*/ 6858000 h 6858000"/>
              <a:gd name="connsiteX4" fmla="*/ 3474220 w 6024154"/>
              <a:gd name="connsiteY4" fmla="*/ 6800152 h 6858000"/>
              <a:gd name="connsiteX5" fmla="*/ 0 w 6024154"/>
              <a:gd name="connsiteY5" fmla="*/ 962844 h 6858000"/>
              <a:gd name="connsiteX6" fmla="*/ 34274 w 6024154"/>
              <a:gd name="connsiteY6" fmla="*/ 284091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024154" h="6858000">
                <a:moveTo>
                  <a:pt x="70374" y="0"/>
                </a:moveTo>
                <a:lnTo>
                  <a:pt x="6024154" y="0"/>
                </a:lnTo>
                <a:lnTo>
                  <a:pt x="6024154" y="6858000"/>
                </a:lnTo>
                <a:lnTo>
                  <a:pt x="3587167" y="6858000"/>
                </a:lnTo>
                <a:lnTo>
                  <a:pt x="3474220" y="6800152"/>
                </a:lnTo>
                <a:cubicBezTo>
                  <a:pt x="1404818" y="5675986"/>
                  <a:pt x="0" y="3483472"/>
                  <a:pt x="0" y="962844"/>
                </a:cubicBezTo>
                <a:cubicBezTo>
                  <a:pt x="0" y="733696"/>
                  <a:pt x="11610" y="507260"/>
                  <a:pt x="34274" y="284091"/>
                </a:cubicBez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028" name="Picture 4" descr="Waukesha County - Youth Hockey">
            <a:extLst>
              <a:ext uri="{FF2B5EF4-FFF2-40B4-BE49-F238E27FC236}">
                <a16:creationId xmlns:a16="http://schemas.microsoft.com/office/drawing/2014/main" id="{565468F4-5227-4BA8-99DB-3FFE520B669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95953" y="286808"/>
            <a:ext cx="3441851" cy="48185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9784A40-3872-49A5-9D7A-C457FC413B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5190" y="1287561"/>
            <a:ext cx="6019023" cy="5372680"/>
          </a:xfrm>
        </p:spPr>
        <p:txBody>
          <a:bodyPr anchor="t">
            <a:normAutofit fontScale="85000" lnSpcReduction="20000"/>
          </a:bodyPr>
          <a:lstStyle/>
          <a:p>
            <a:pPr marL="0" indent="0">
              <a:buNone/>
            </a:pPr>
            <a:endParaRPr lang="en-US" sz="2400" b="1" dirty="0">
              <a:ea typeface="Calibri"/>
              <a:cs typeface="Calibri"/>
            </a:endParaRPr>
          </a:p>
          <a:p>
            <a:r>
              <a:rPr lang="en-US" sz="2400" b="1" dirty="0"/>
              <a:t>Every week</a:t>
            </a:r>
          </a:p>
          <a:p>
            <a:pPr lvl="1"/>
            <a:r>
              <a:rPr lang="en-US" sz="2000" b="1" dirty="0">
                <a:ea typeface="Calibri"/>
                <a:cs typeface="Calibri"/>
              </a:rPr>
              <a:t>Send emails about games, practice schedules, and volunteer reminders/assignments for home games. </a:t>
            </a:r>
          </a:p>
          <a:p>
            <a:pPr lvl="1"/>
            <a:r>
              <a:rPr lang="en-US" sz="2000" b="1" dirty="0"/>
              <a:t>Confirm </a:t>
            </a:r>
            <a:r>
              <a:rPr lang="en-US" sz="2000" b="1" u="sng" dirty="0"/>
              <a:t>all</a:t>
            </a:r>
            <a:r>
              <a:rPr lang="en-US" sz="2000" b="1" dirty="0"/>
              <a:t> games for upcoming weekend with opponent managers and/or schedulers </a:t>
            </a:r>
            <a:r>
              <a:rPr lang="en-US" sz="2000" b="1" u="sng" dirty="0"/>
              <a:t>by Tuesday</a:t>
            </a:r>
          </a:p>
          <a:p>
            <a:pPr lvl="1"/>
            <a:r>
              <a:rPr lang="en-US" sz="2000" b="1" dirty="0"/>
              <a:t>Confirm in Horizon that game details (time, location, etc.) are correct for ref schedule</a:t>
            </a:r>
          </a:p>
          <a:p>
            <a:pPr lvl="1"/>
            <a:r>
              <a:rPr lang="en-US" sz="2000" b="1" dirty="0"/>
              <a:t>Email Ref Scheduler ASAP if a game is cancelled or rescheduled</a:t>
            </a:r>
          </a:p>
          <a:p>
            <a:pPr lvl="2"/>
            <a:r>
              <a:rPr lang="en-US" sz="1900" b="1" dirty="0"/>
              <a:t>Must contact before </a:t>
            </a:r>
            <a:r>
              <a:rPr lang="en-US" sz="1900" b="1" u="sng" dirty="0"/>
              <a:t>9 PM Wednesday</a:t>
            </a:r>
            <a:r>
              <a:rPr lang="en-US" sz="1900" b="1" dirty="0"/>
              <a:t> of that week in order to avoid paying ref fees</a:t>
            </a:r>
          </a:p>
          <a:p>
            <a:pPr lvl="2"/>
            <a:r>
              <a:rPr lang="en-US" sz="1900" b="1" dirty="0"/>
              <a:t>Don’t wait until the last minute!! Call if you don’t get email response</a:t>
            </a:r>
          </a:p>
          <a:p>
            <a:pPr lvl="2"/>
            <a:r>
              <a:rPr lang="en-US" sz="1900" b="1" u="sng" dirty="0"/>
              <a:t>DO NOT </a:t>
            </a:r>
            <a:r>
              <a:rPr lang="en-US" sz="1900" b="1" dirty="0"/>
              <a:t>contact Master Scheduler with ref issues</a:t>
            </a:r>
          </a:p>
          <a:p>
            <a:r>
              <a:rPr lang="en-US" sz="2400" b="1" dirty="0"/>
              <a:t>Remember to revise current/add new games to SE as they are scheduled</a:t>
            </a:r>
          </a:p>
          <a:p>
            <a:pPr lvl="1"/>
            <a:r>
              <a:rPr lang="en-US" sz="2000" b="1" dirty="0"/>
              <a:t>This includes tournament games while you are in-tournament</a:t>
            </a:r>
          </a:p>
          <a:p>
            <a:r>
              <a:rPr lang="en-US" sz="2400" b="1" dirty="0"/>
              <a:t>All teams: Enter and/or make sure scores are correct on WAHA Region 5 page (align role with manager/coach?)</a:t>
            </a:r>
            <a:endParaRPr lang="en-US" sz="2400" b="1" dirty="0"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73220101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DFD1999-EE0C-CF5D-E3BB-629BB83CCF0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77D724-4E0A-EFF4-E34C-9E8427AF50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70236" y="810"/>
            <a:ext cx="5260335" cy="1325563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en-US" sz="3700" b="1" dirty="0">
                <a:solidFill>
                  <a:srgbClr val="FFC000"/>
                </a:solidFill>
                <a:ea typeface="Calibri Light"/>
                <a:cs typeface="Calibri Light"/>
              </a:rPr>
              <a:t>Managers Game Day Tasks</a:t>
            </a:r>
            <a:endParaRPr lang="en-US" sz="3700" b="1" kern="1200" dirty="0">
              <a:solidFill>
                <a:srgbClr val="FFC000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1033" name="Freeform: Shape 136">
            <a:extLst>
              <a:ext uri="{FF2B5EF4-FFF2-40B4-BE49-F238E27FC236}">
                <a16:creationId xmlns:a16="http://schemas.microsoft.com/office/drawing/2014/main" id="{AA9F4C49-81A7-24EF-9F86-A91AC8FE9B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0"/>
            <a:ext cx="6172782" cy="6858000"/>
          </a:xfrm>
          <a:custGeom>
            <a:avLst/>
            <a:gdLst>
              <a:gd name="connsiteX0" fmla="*/ 6172782 w 6172782"/>
              <a:gd name="connsiteY0" fmla="*/ 0 h 6858000"/>
              <a:gd name="connsiteX1" fmla="*/ 69075 w 6172782"/>
              <a:gd name="connsiteY1" fmla="*/ 0 h 6858000"/>
              <a:gd name="connsiteX2" fmla="*/ 35131 w 6172782"/>
              <a:gd name="connsiteY2" fmla="*/ 267128 h 6858000"/>
              <a:gd name="connsiteX3" fmla="*/ 0 w 6172782"/>
              <a:gd name="connsiteY3" fmla="*/ 962845 h 6858000"/>
              <a:gd name="connsiteX4" fmla="*/ 3276103 w 6172782"/>
              <a:gd name="connsiteY4" fmla="*/ 6782205 h 6858000"/>
              <a:gd name="connsiteX5" fmla="*/ 3407923 w 6172782"/>
              <a:gd name="connsiteY5" fmla="*/ 6858000 h 6858000"/>
              <a:gd name="connsiteX6" fmla="*/ 6172782 w 6172782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172782" h="6858000">
                <a:moveTo>
                  <a:pt x="6172782" y="0"/>
                </a:moveTo>
                <a:lnTo>
                  <a:pt x="69075" y="0"/>
                </a:lnTo>
                <a:lnTo>
                  <a:pt x="35131" y="267128"/>
                </a:lnTo>
                <a:cubicBezTo>
                  <a:pt x="11901" y="495874"/>
                  <a:pt x="0" y="727970"/>
                  <a:pt x="0" y="962845"/>
                </a:cubicBezTo>
                <a:cubicBezTo>
                  <a:pt x="0" y="3429034"/>
                  <a:pt x="1312002" y="5588789"/>
                  <a:pt x="3276103" y="6782205"/>
                </a:cubicBezTo>
                <a:lnTo>
                  <a:pt x="3407923" y="6858000"/>
                </a:lnTo>
                <a:lnTo>
                  <a:pt x="6172782" y="6858000"/>
                </a:lnTo>
                <a:close/>
              </a:path>
            </a:pathLst>
          </a:custGeom>
          <a:solidFill>
            <a:srgbClr val="FFFFFF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9" name="Freeform: Shape 138">
            <a:extLst>
              <a:ext uri="{FF2B5EF4-FFF2-40B4-BE49-F238E27FC236}">
                <a16:creationId xmlns:a16="http://schemas.microsoft.com/office/drawing/2014/main" id="{8242D9C9-8369-D083-3689-A82562FAD0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0"/>
            <a:ext cx="6024154" cy="6858000"/>
          </a:xfrm>
          <a:custGeom>
            <a:avLst/>
            <a:gdLst>
              <a:gd name="connsiteX0" fmla="*/ 70374 w 6024154"/>
              <a:gd name="connsiteY0" fmla="*/ 0 h 6858000"/>
              <a:gd name="connsiteX1" fmla="*/ 6024154 w 6024154"/>
              <a:gd name="connsiteY1" fmla="*/ 0 h 6858000"/>
              <a:gd name="connsiteX2" fmla="*/ 6024154 w 6024154"/>
              <a:gd name="connsiteY2" fmla="*/ 6858000 h 6858000"/>
              <a:gd name="connsiteX3" fmla="*/ 3587167 w 6024154"/>
              <a:gd name="connsiteY3" fmla="*/ 6858000 h 6858000"/>
              <a:gd name="connsiteX4" fmla="*/ 3474220 w 6024154"/>
              <a:gd name="connsiteY4" fmla="*/ 6800152 h 6858000"/>
              <a:gd name="connsiteX5" fmla="*/ 0 w 6024154"/>
              <a:gd name="connsiteY5" fmla="*/ 962844 h 6858000"/>
              <a:gd name="connsiteX6" fmla="*/ 34274 w 6024154"/>
              <a:gd name="connsiteY6" fmla="*/ 284091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024154" h="6858000">
                <a:moveTo>
                  <a:pt x="70374" y="0"/>
                </a:moveTo>
                <a:lnTo>
                  <a:pt x="6024154" y="0"/>
                </a:lnTo>
                <a:lnTo>
                  <a:pt x="6024154" y="6858000"/>
                </a:lnTo>
                <a:lnTo>
                  <a:pt x="3587167" y="6858000"/>
                </a:lnTo>
                <a:lnTo>
                  <a:pt x="3474220" y="6800152"/>
                </a:lnTo>
                <a:cubicBezTo>
                  <a:pt x="1404818" y="5675986"/>
                  <a:pt x="0" y="3483472"/>
                  <a:pt x="0" y="962844"/>
                </a:cubicBezTo>
                <a:cubicBezTo>
                  <a:pt x="0" y="733696"/>
                  <a:pt x="11610" y="507260"/>
                  <a:pt x="34274" y="284091"/>
                </a:cubicBez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028" name="Picture 4" descr="Waukesha County - Youth Hockey">
            <a:extLst>
              <a:ext uri="{FF2B5EF4-FFF2-40B4-BE49-F238E27FC236}">
                <a16:creationId xmlns:a16="http://schemas.microsoft.com/office/drawing/2014/main" id="{91F6E5CC-E5A1-01E3-0613-82E7B780DB8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95953" y="286808"/>
            <a:ext cx="3441851" cy="48185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E6216E8-1EFE-EC4B-C8B1-B9E04E979C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45802" y="906562"/>
            <a:ext cx="6131910" cy="6106456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0" indent="0">
              <a:buNone/>
            </a:pPr>
            <a:endParaRPr lang="en-US" sz="1400" b="1" dirty="0">
              <a:ea typeface="Calibri"/>
              <a:cs typeface="Calibri"/>
            </a:endParaRPr>
          </a:p>
          <a:p>
            <a:r>
              <a:rPr lang="en-US" sz="1400" dirty="0">
                <a:latin typeface="Helvetica"/>
                <a:ea typeface="Calibri"/>
                <a:cs typeface="Helvetica"/>
              </a:rPr>
              <a:t>HOME GAMES:</a:t>
            </a:r>
            <a:endParaRPr lang="en-US" sz="1400">
              <a:ea typeface="Calibri"/>
              <a:cs typeface="Calibri"/>
            </a:endParaRPr>
          </a:p>
          <a:p>
            <a:pPr lvl="1"/>
            <a:r>
              <a:rPr lang="en-US" sz="1400" dirty="0">
                <a:latin typeface="Helvetica"/>
                <a:ea typeface="Calibri"/>
                <a:cs typeface="Helvetica"/>
              </a:rPr>
              <a:t>Make sure refs are paid; coordinate with manager/treasurer</a:t>
            </a:r>
            <a:endParaRPr lang="en-US" sz="1400">
              <a:ea typeface="Calibri"/>
              <a:cs typeface="Calibri"/>
            </a:endParaRPr>
          </a:p>
          <a:p>
            <a:pPr lvl="1"/>
            <a:r>
              <a:rPr lang="en-US" sz="1400" dirty="0">
                <a:latin typeface="Helvetica"/>
                <a:ea typeface="Calibri"/>
                <a:cs typeface="Helvetica"/>
              </a:rPr>
              <a:t>Get the Warhawk iPad from </a:t>
            </a:r>
            <a:r>
              <a:rPr lang="en-US" sz="1400" err="1">
                <a:latin typeface="Helvetica"/>
                <a:ea typeface="Calibri"/>
                <a:cs typeface="Helvetica"/>
              </a:rPr>
              <a:t>Nagawaukee</a:t>
            </a:r>
            <a:r>
              <a:rPr lang="en-US" sz="1400" dirty="0">
                <a:latin typeface="Helvetica"/>
                <a:ea typeface="Calibri"/>
                <a:cs typeface="Helvetica"/>
              </a:rPr>
              <a:t>  / Eble office (iPad is needed for the Score Keeper to keep score w/ </a:t>
            </a:r>
            <a:r>
              <a:rPr lang="en-US" sz="1400" err="1">
                <a:latin typeface="Helvetica"/>
                <a:ea typeface="Calibri"/>
                <a:cs typeface="Helvetica"/>
              </a:rPr>
              <a:t>Gamesheet</a:t>
            </a:r>
            <a:r>
              <a:rPr lang="en-US" sz="1400" dirty="0">
                <a:latin typeface="Helvetica"/>
                <a:ea typeface="Calibri"/>
                <a:cs typeface="Helvetica"/>
              </a:rPr>
              <a:t>)</a:t>
            </a:r>
            <a:endParaRPr lang="en-US" sz="1400">
              <a:ea typeface="Calibri"/>
              <a:cs typeface="Calibri"/>
            </a:endParaRPr>
          </a:p>
          <a:p>
            <a:pPr lvl="2"/>
            <a:r>
              <a:rPr lang="en-US" sz="1400" dirty="0">
                <a:latin typeface="Helvetica"/>
                <a:ea typeface="Calibri"/>
                <a:cs typeface="Helvetica"/>
              </a:rPr>
              <a:t>Waukesha Warhawks iPads are kept in the lockbox located in the office of both Eble and Nag rinks.</a:t>
            </a:r>
            <a:endParaRPr lang="en-US" sz="1400">
              <a:ea typeface="Calibri"/>
              <a:cs typeface="Calibri"/>
            </a:endParaRPr>
          </a:p>
          <a:p>
            <a:pPr lvl="3"/>
            <a:r>
              <a:rPr lang="en-US" sz="1400" dirty="0">
                <a:latin typeface="Helvetica"/>
                <a:ea typeface="Calibri"/>
                <a:cs typeface="Helvetica"/>
              </a:rPr>
              <a:t>Lockbox access code: 074</a:t>
            </a:r>
            <a:endParaRPr lang="en-US" sz="1400">
              <a:ea typeface="Calibri"/>
              <a:cs typeface="Calibri"/>
            </a:endParaRPr>
          </a:p>
          <a:p>
            <a:pPr lvl="3"/>
            <a:r>
              <a:rPr lang="en-US" sz="1400" dirty="0">
                <a:latin typeface="Helvetica"/>
                <a:ea typeface="Calibri"/>
                <a:cs typeface="Helvetica"/>
              </a:rPr>
              <a:t>iPad access code: 197424</a:t>
            </a:r>
            <a:endParaRPr lang="en-US" sz="1400">
              <a:ea typeface="Calibri"/>
              <a:cs typeface="Calibri"/>
            </a:endParaRPr>
          </a:p>
          <a:p>
            <a:pPr lvl="1"/>
            <a:r>
              <a:rPr lang="en-US" sz="1400" dirty="0">
                <a:latin typeface="Helvetica"/>
                <a:ea typeface="Calibri"/>
                <a:cs typeface="Helvetica"/>
              </a:rPr>
              <a:t>Make sure you have team volunteers to staff the following positions for every home game: </a:t>
            </a:r>
            <a:endParaRPr lang="en-US" sz="1400">
              <a:ea typeface="Calibri"/>
              <a:cs typeface="Calibri"/>
            </a:endParaRPr>
          </a:p>
          <a:p>
            <a:pPr lvl="2"/>
            <a:r>
              <a:rPr lang="en-US" sz="1400" dirty="0">
                <a:latin typeface="Helvetica"/>
                <a:ea typeface="Calibri"/>
                <a:cs typeface="Helvetica"/>
              </a:rPr>
              <a:t>Clock/Score Board </a:t>
            </a:r>
            <a:endParaRPr lang="en-US" sz="1400">
              <a:ea typeface="Calibri"/>
              <a:cs typeface="Calibri"/>
            </a:endParaRPr>
          </a:p>
          <a:p>
            <a:pPr lvl="2"/>
            <a:r>
              <a:rPr lang="en-US" sz="1400" err="1">
                <a:latin typeface="Helvetica"/>
                <a:ea typeface="Calibri"/>
                <a:cs typeface="Helvetica"/>
              </a:rPr>
              <a:t>GameSheet</a:t>
            </a:r>
            <a:r>
              <a:rPr lang="en-US" sz="1400" dirty="0">
                <a:latin typeface="Helvetica"/>
                <a:ea typeface="Calibri"/>
                <a:cs typeface="Helvetica"/>
              </a:rPr>
              <a:t> /Score Keeper (Warhawk iPad is needed)</a:t>
            </a:r>
            <a:endParaRPr lang="en-US" sz="1400">
              <a:ea typeface="Calibri"/>
              <a:cs typeface="Calibri"/>
            </a:endParaRPr>
          </a:p>
          <a:p>
            <a:pPr lvl="2"/>
            <a:r>
              <a:rPr lang="en-US" sz="1400" dirty="0">
                <a:latin typeface="Helvetica"/>
                <a:ea typeface="Calibri"/>
                <a:cs typeface="Helvetica"/>
              </a:rPr>
              <a:t>Home Penalty Box</a:t>
            </a:r>
            <a:endParaRPr lang="en-US" sz="1400">
              <a:ea typeface="Calibri"/>
              <a:cs typeface="Calibri"/>
            </a:endParaRPr>
          </a:p>
          <a:p>
            <a:pPr lvl="2"/>
            <a:r>
              <a:rPr lang="en-US" sz="1400" dirty="0">
                <a:latin typeface="Helvetica"/>
                <a:ea typeface="Calibri"/>
                <a:cs typeface="Helvetica"/>
              </a:rPr>
              <a:t>Guest Penalty Box (sometimes the opposing team prefers to have their own team volunteer staff the guest box)</a:t>
            </a:r>
            <a:endParaRPr lang="en-US" sz="1400">
              <a:ea typeface="Calibri"/>
              <a:cs typeface="Calibri"/>
            </a:endParaRPr>
          </a:p>
          <a:p>
            <a:pPr lvl="1"/>
            <a:r>
              <a:rPr lang="en-US" sz="1400" dirty="0">
                <a:latin typeface="Helvetica Neue"/>
                <a:ea typeface="Calibri"/>
                <a:cs typeface="Calibri"/>
              </a:rPr>
              <a:t>Collect iPad from scorekeeper after the game and return to the Nag / Eble office in the lockbox. Make sure to plug the iPad into the charger located inside the lockbox after the game.</a:t>
            </a:r>
            <a:endParaRPr lang="en-US" sz="1400">
              <a:ea typeface="Calibri"/>
              <a:cs typeface="Calibri"/>
            </a:endParaRPr>
          </a:p>
          <a:p>
            <a:r>
              <a:rPr lang="en-US" sz="1400" dirty="0">
                <a:latin typeface="Helvetica Neue"/>
                <a:ea typeface="Calibri"/>
                <a:cs typeface="Calibri"/>
              </a:rPr>
              <a:t>AWAY GAMES:</a:t>
            </a:r>
            <a:endParaRPr lang="en-US" sz="1400">
              <a:ea typeface="Calibri"/>
              <a:cs typeface="Calibri"/>
            </a:endParaRPr>
          </a:p>
          <a:p>
            <a:pPr lvl="1"/>
            <a:r>
              <a:rPr lang="en-US" sz="1400" dirty="0">
                <a:latin typeface="Helvetica Neue"/>
                <a:ea typeface="Calibri"/>
                <a:cs typeface="Calibri"/>
              </a:rPr>
              <a:t>Bring multiple labels to EVERY GAME. Have your team roster printed on the labels (most likely will not need, but have in case </a:t>
            </a:r>
            <a:r>
              <a:rPr lang="en-US" sz="1400" err="1">
                <a:latin typeface="Helvetica Neue"/>
                <a:ea typeface="Calibri"/>
                <a:cs typeface="Calibri"/>
              </a:rPr>
              <a:t>GameSheet</a:t>
            </a:r>
            <a:r>
              <a:rPr lang="en-US" sz="1400" dirty="0">
                <a:latin typeface="Helvetica Neue"/>
                <a:ea typeface="Calibri"/>
                <a:cs typeface="Calibri"/>
              </a:rPr>
              <a:t> is not used)</a:t>
            </a:r>
            <a:endParaRPr lang="en-US" sz="1400" dirty="0">
              <a:ea typeface="Calibri"/>
              <a:cs typeface="Calibri"/>
            </a:endParaRPr>
          </a:p>
          <a:p>
            <a:endParaRPr lang="en-US" sz="2400" b="1" dirty="0"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91150119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C75180D-86C1-179B-C978-53DAF204D4B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513C88-93C3-4BE7-8619-9687F75843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70236" y="810"/>
            <a:ext cx="5260335" cy="1325563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en-US" sz="3700" b="1" dirty="0">
                <a:solidFill>
                  <a:srgbClr val="FFC000"/>
                </a:solidFill>
                <a:ea typeface="Calibri Light"/>
                <a:cs typeface="Calibri Light"/>
              </a:rPr>
              <a:t>Managers FYI</a:t>
            </a:r>
            <a:endParaRPr lang="en-US" sz="3700" b="1" kern="1200" dirty="0">
              <a:solidFill>
                <a:srgbClr val="FFC000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1033" name="Freeform: Shape 136">
            <a:extLst>
              <a:ext uri="{FF2B5EF4-FFF2-40B4-BE49-F238E27FC236}">
                <a16:creationId xmlns:a16="http://schemas.microsoft.com/office/drawing/2014/main" id="{23426903-A639-A1BE-4B8B-C5F393DA026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0"/>
            <a:ext cx="6172782" cy="6858000"/>
          </a:xfrm>
          <a:custGeom>
            <a:avLst/>
            <a:gdLst>
              <a:gd name="connsiteX0" fmla="*/ 6172782 w 6172782"/>
              <a:gd name="connsiteY0" fmla="*/ 0 h 6858000"/>
              <a:gd name="connsiteX1" fmla="*/ 69075 w 6172782"/>
              <a:gd name="connsiteY1" fmla="*/ 0 h 6858000"/>
              <a:gd name="connsiteX2" fmla="*/ 35131 w 6172782"/>
              <a:gd name="connsiteY2" fmla="*/ 267128 h 6858000"/>
              <a:gd name="connsiteX3" fmla="*/ 0 w 6172782"/>
              <a:gd name="connsiteY3" fmla="*/ 962845 h 6858000"/>
              <a:gd name="connsiteX4" fmla="*/ 3276103 w 6172782"/>
              <a:gd name="connsiteY4" fmla="*/ 6782205 h 6858000"/>
              <a:gd name="connsiteX5" fmla="*/ 3407923 w 6172782"/>
              <a:gd name="connsiteY5" fmla="*/ 6858000 h 6858000"/>
              <a:gd name="connsiteX6" fmla="*/ 6172782 w 6172782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172782" h="6858000">
                <a:moveTo>
                  <a:pt x="6172782" y="0"/>
                </a:moveTo>
                <a:lnTo>
                  <a:pt x="69075" y="0"/>
                </a:lnTo>
                <a:lnTo>
                  <a:pt x="35131" y="267128"/>
                </a:lnTo>
                <a:cubicBezTo>
                  <a:pt x="11901" y="495874"/>
                  <a:pt x="0" y="727970"/>
                  <a:pt x="0" y="962845"/>
                </a:cubicBezTo>
                <a:cubicBezTo>
                  <a:pt x="0" y="3429034"/>
                  <a:pt x="1312002" y="5588789"/>
                  <a:pt x="3276103" y="6782205"/>
                </a:cubicBezTo>
                <a:lnTo>
                  <a:pt x="3407923" y="6858000"/>
                </a:lnTo>
                <a:lnTo>
                  <a:pt x="6172782" y="6858000"/>
                </a:lnTo>
                <a:close/>
              </a:path>
            </a:pathLst>
          </a:custGeom>
          <a:solidFill>
            <a:srgbClr val="FFFFFF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9" name="Freeform: Shape 138">
            <a:extLst>
              <a:ext uri="{FF2B5EF4-FFF2-40B4-BE49-F238E27FC236}">
                <a16:creationId xmlns:a16="http://schemas.microsoft.com/office/drawing/2014/main" id="{5334BAC4-96E9-3DA5-E281-B2B15C97E4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0"/>
            <a:ext cx="6024154" cy="6858000"/>
          </a:xfrm>
          <a:custGeom>
            <a:avLst/>
            <a:gdLst>
              <a:gd name="connsiteX0" fmla="*/ 70374 w 6024154"/>
              <a:gd name="connsiteY0" fmla="*/ 0 h 6858000"/>
              <a:gd name="connsiteX1" fmla="*/ 6024154 w 6024154"/>
              <a:gd name="connsiteY1" fmla="*/ 0 h 6858000"/>
              <a:gd name="connsiteX2" fmla="*/ 6024154 w 6024154"/>
              <a:gd name="connsiteY2" fmla="*/ 6858000 h 6858000"/>
              <a:gd name="connsiteX3" fmla="*/ 3587167 w 6024154"/>
              <a:gd name="connsiteY3" fmla="*/ 6858000 h 6858000"/>
              <a:gd name="connsiteX4" fmla="*/ 3474220 w 6024154"/>
              <a:gd name="connsiteY4" fmla="*/ 6800152 h 6858000"/>
              <a:gd name="connsiteX5" fmla="*/ 0 w 6024154"/>
              <a:gd name="connsiteY5" fmla="*/ 962844 h 6858000"/>
              <a:gd name="connsiteX6" fmla="*/ 34274 w 6024154"/>
              <a:gd name="connsiteY6" fmla="*/ 284091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024154" h="6858000">
                <a:moveTo>
                  <a:pt x="70374" y="0"/>
                </a:moveTo>
                <a:lnTo>
                  <a:pt x="6024154" y="0"/>
                </a:lnTo>
                <a:lnTo>
                  <a:pt x="6024154" y="6858000"/>
                </a:lnTo>
                <a:lnTo>
                  <a:pt x="3587167" y="6858000"/>
                </a:lnTo>
                <a:lnTo>
                  <a:pt x="3474220" y="6800152"/>
                </a:lnTo>
                <a:cubicBezTo>
                  <a:pt x="1404818" y="5675986"/>
                  <a:pt x="0" y="3483472"/>
                  <a:pt x="0" y="962844"/>
                </a:cubicBezTo>
                <a:cubicBezTo>
                  <a:pt x="0" y="733696"/>
                  <a:pt x="11610" y="507260"/>
                  <a:pt x="34274" y="284091"/>
                </a:cubicBez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028" name="Picture 4" descr="Waukesha County - Youth Hockey">
            <a:extLst>
              <a:ext uri="{FF2B5EF4-FFF2-40B4-BE49-F238E27FC236}">
                <a16:creationId xmlns:a16="http://schemas.microsoft.com/office/drawing/2014/main" id="{8F076FC7-771F-30B0-C82F-6900ACE0700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95953" y="286808"/>
            <a:ext cx="3441851" cy="48185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10A1BAD-51CC-A5C8-B5AD-D51CDF0B087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46746" y="1541562"/>
            <a:ext cx="5271132" cy="4638901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0" indent="0">
              <a:buNone/>
            </a:pPr>
            <a:endParaRPr lang="en-US" sz="1400" b="1" dirty="0">
              <a:ea typeface="Calibri"/>
              <a:cs typeface="Calibri"/>
            </a:endParaRPr>
          </a:p>
          <a:p>
            <a:r>
              <a:rPr lang="en-US" sz="1800" dirty="0">
                <a:latin typeface="Helvetica"/>
                <a:ea typeface="Calibri"/>
                <a:cs typeface="Helvetica"/>
              </a:rPr>
              <a:t>Social Medica Coordinator has asked for team Managers to send a photo and information of the event to him to post.  And what we placed at the event!</a:t>
            </a:r>
          </a:p>
          <a:p>
            <a:r>
              <a:rPr lang="en-US" sz="1800" dirty="0">
                <a:latin typeface="Helvetica"/>
                <a:ea typeface="Calibri"/>
                <a:cs typeface="Helvetica"/>
              </a:rPr>
              <a:t>We can send it as a PM to the FB page, if that is easiest.  You can also email it to :  Warhawkssocial@waukeshawarhawks.org</a:t>
            </a:r>
          </a:p>
          <a:p>
            <a:r>
              <a:rPr lang="en-US" sz="2400" b="1" dirty="0">
                <a:latin typeface="Calibri" panose="020F0502020204030204"/>
                <a:ea typeface="Calibri"/>
                <a:cs typeface="Calibri"/>
              </a:rPr>
              <a:t>Ref Fees per level</a:t>
            </a:r>
          </a:p>
          <a:p>
            <a:pPr lvl="1"/>
            <a:r>
              <a:rPr lang="en-US" sz="2000" b="1">
                <a:latin typeface="Calibri" panose="020F0502020204030204"/>
                <a:ea typeface="Calibri"/>
                <a:cs typeface="Calibri"/>
              </a:rPr>
              <a:t>10U $40</a:t>
            </a:r>
            <a:endParaRPr lang="en-US" sz="2000" b="1" dirty="0">
              <a:latin typeface="Calibri" panose="020F0502020204030204"/>
              <a:ea typeface="Calibri"/>
              <a:cs typeface="Calibri"/>
            </a:endParaRPr>
          </a:p>
          <a:p>
            <a:pPr lvl="1"/>
            <a:r>
              <a:rPr lang="en-US" sz="2000" b="1">
                <a:latin typeface="Calibri" panose="020F0502020204030204"/>
                <a:ea typeface="Calibri"/>
                <a:cs typeface="Calibri"/>
              </a:rPr>
              <a:t>12U Girls, B &amp; C $50</a:t>
            </a:r>
            <a:endParaRPr lang="en-US" sz="2000" b="1" dirty="0">
              <a:latin typeface="Calibri" panose="020F0502020204030204"/>
              <a:ea typeface="Calibri"/>
              <a:cs typeface="Calibri"/>
            </a:endParaRPr>
          </a:p>
          <a:p>
            <a:pPr lvl="1"/>
            <a:r>
              <a:rPr lang="en-US" sz="2000" b="1" dirty="0">
                <a:latin typeface="Calibri" panose="020F0502020204030204"/>
                <a:ea typeface="Calibri"/>
                <a:cs typeface="Calibri"/>
              </a:rPr>
              <a:t>12U A,</a:t>
            </a:r>
            <a:r>
              <a:rPr lang="en-US" sz="2000" b="1">
                <a:latin typeface="Calibri" panose="020F0502020204030204"/>
                <a:ea typeface="Calibri"/>
                <a:cs typeface="Calibri"/>
              </a:rPr>
              <a:t> 14U C $60</a:t>
            </a:r>
            <a:endParaRPr lang="en-US" sz="2000" b="1" dirty="0">
              <a:latin typeface="Calibri" panose="020F0502020204030204"/>
              <a:ea typeface="Calibri"/>
              <a:cs typeface="Calibri"/>
            </a:endParaRPr>
          </a:p>
          <a:p>
            <a:pPr lvl="1"/>
            <a:r>
              <a:rPr lang="en-US" sz="2000" b="1" dirty="0">
                <a:latin typeface="Calibri" panose="020F0502020204030204"/>
                <a:ea typeface="Calibri"/>
                <a:cs typeface="Calibri"/>
              </a:rPr>
              <a:t>14U A, B $70</a:t>
            </a:r>
          </a:p>
        </p:txBody>
      </p:sp>
    </p:spTree>
    <p:extLst>
      <p:ext uri="{BB962C8B-B14F-4D97-AF65-F5344CB8AC3E}">
        <p14:creationId xmlns:p14="http://schemas.microsoft.com/office/powerpoint/2010/main" val="394889001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3A7DA1-D66E-4BC0-9D5A-AA1A519856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69645" y="1144171"/>
            <a:ext cx="5126402" cy="1325563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en-US" sz="3700" b="1" kern="1200" dirty="0">
                <a:solidFill>
                  <a:srgbClr val="FFC000"/>
                </a:solidFill>
                <a:latin typeface="+mj-lt"/>
                <a:ea typeface="+mj-ea"/>
                <a:cs typeface="+mj-cs"/>
              </a:rPr>
              <a:t>Ice &amp; Game Allocations</a:t>
            </a:r>
          </a:p>
        </p:txBody>
      </p:sp>
      <p:sp>
        <p:nvSpPr>
          <p:cNvPr id="1033" name="Freeform: Shape 136">
            <a:extLst>
              <a:ext uri="{FF2B5EF4-FFF2-40B4-BE49-F238E27FC236}">
                <a16:creationId xmlns:a16="http://schemas.microsoft.com/office/drawing/2014/main" id="{4F74D28C-3268-4E35-8EE1-D92CB4A85A7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0"/>
            <a:ext cx="6172782" cy="6858000"/>
          </a:xfrm>
          <a:custGeom>
            <a:avLst/>
            <a:gdLst>
              <a:gd name="connsiteX0" fmla="*/ 6172782 w 6172782"/>
              <a:gd name="connsiteY0" fmla="*/ 0 h 6858000"/>
              <a:gd name="connsiteX1" fmla="*/ 69075 w 6172782"/>
              <a:gd name="connsiteY1" fmla="*/ 0 h 6858000"/>
              <a:gd name="connsiteX2" fmla="*/ 35131 w 6172782"/>
              <a:gd name="connsiteY2" fmla="*/ 267128 h 6858000"/>
              <a:gd name="connsiteX3" fmla="*/ 0 w 6172782"/>
              <a:gd name="connsiteY3" fmla="*/ 962845 h 6858000"/>
              <a:gd name="connsiteX4" fmla="*/ 3276103 w 6172782"/>
              <a:gd name="connsiteY4" fmla="*/ 6782205 h 6858000"/>
              <a:gd name="connsiteX5" fmla="*/ 3407923 w 6172782"/>
              <a:gd name="connsiteY5" fmla="*/ 6858000 h 6858000"/>
              <a:gd name="connsiteX6" fmla="*/ 6172782 w 6172782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172782" h="6858000">
                <a:moveTo>
                  <a:pt x="6172782" y="0"/>
                </a:moveTo>
                <a:lnTo>
                  <a:pt x="69075" y="0"/>
                </a:lnTo>
                <a:lnTo>
                  <a:pt x="35131" y="267128"/>
                </a:lnTo>
                <a:cubicBezTo>
                  <a:pt x="11901" y="495874"/>
                  <a:pt x="0" y="727970"/>
                  <a:pt x="0" y="962845"/>
                </a:cubicBezTo>
                <a:cubicBezTo>
                  <a:pt x="0" y="3429034"/>
                  <a:pt x="1312002" y="5588789"/>
                  <a:pt x="3276103" y="6782205"/>
                </a:cubicBezTo>
                <a:lnTo>
                  <a:pt x="3407923" y="6858000"/>
                </a:lnTo>
                <a:lnTo>
                  <a:pt x="6172782" y="6858000"/>
                </a:lnTo>
                <a:close/>
              </a:path>
            </a:pathLst>
          </a:custGeom>
          <a:solidFill>
            <a:srgbClr val="FFFFFF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9" name="Freeform: Shape 138">
            <a:extLst>
              <a:ext uri="{FF2B5EF4-FFF2-40B4-BE49-F238E27FC236}">
                <a16:creationId xmlns:a16="http://schemas.microsoft.com/office/drawing/2014/main" id="{58D44E42-C462-4105-BC86-FE75B4E3C4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0"/>
            <a:ext cx="6024154" cy="6858000"/>
          </a:xfrm>
          <a:custGeom>
            <a:avLst/>
            <a:gdLst>
              <a:gd name="connsiteX0" fmla="*/ 70374 w 6024154"/>
              <a:gd name="connsiteY0" fmla="*/ 0 h 6858000"/>
              <a:gd name="connsiteX1" fmla="*/ 6024154 w 6024154"/>
              <a:gd name="connsiteY1" fmla="*/ 0 h 6858000"/>
              <a:gd name="connsiteX2" fmla="*/ 6024154 w 6024154"/>
              <a:gd name="connsiteY2" fmla="*/ 6858000 h 6858000"/>
              <a:gd name="connsiteX3" fmla="*/ 3587167 w 6024154"/>
              <a:gd name="connsiteY3" fmla="*/ 6858000 h 6858000"/>
              <a:gd name="connsiteX4" fmla="*/ 3474220 w 6024154"/>
              <a:gd name="connsiteY4" fmla="*/ 6800152 h 6858000"/>
              <a:gd name="connsiteX5" fmla="*/ 0 w 6024154"/>
              <a:gd name="connsiteY5" fmla="*/ 962844 h 6858000"/>
              <a:gd name="connsiteX6" fmla="*/ 34274 w 6024154"/>
              <a:gd name="connsiteY6" fmla="*/ 284091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024154" h="6858000">
                <a:moveTo>
                  <a:pt x="70374" y="0"/>
                </a:moveTo>
                <a:lnTo>
                  <a:pt x="6024154" y="0"/>
                </a:lnTo>
                <a:lnTo>
                  <a:pt x="6024154" y="6858000"/>
                </a:lnTo>
                <a:lnTo>
                  <a:pt x="3587167" y="6858000"/>
                </a:lnTo>
                <a:lnTo>
                  <a:pt x="3474220" y="6800152"/>
                </a:lnTo>
                <a:cubicBezTo>
                  <a:pt x="1404818" y="5675986"/>
                  <a:pt x="0" y="3483472"/>
                  <a:pt x="0" y="962844"/>
                </a:cubicBezTo>
                <a:cubicBezTo>
                  <a:pt x="0" y="733696"/>
                  <a:pt x="11610" y="507260"/>
                  <a:pt x="34274" y="284091"/>
                </a:cubicBez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028" name="Picture 4" descr="Waukesha County - Youth Hockey">
            <a:extLst>
              <a:ext uri="{FF2B5EF4-FFF2-40B4-BE49-F238E27FC236}">
                <a16:creationId xmlns:a16="http://schemas.microsoft.com/office/drawing/2014/main" id="{565468F4-5227-4BA8-99DB-3FFE520B669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95953" y="286808"/>
            <a:ext cx="3441851" cy="48185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9784A40-3872-49A5-9D7A-C457FC413B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0" y="2243272"/>
            <a:ext cx="6024154" cy="4289989"/>
          </a:xfrm>
        </p:spPr>
        <p:txBody>
          <a:bodyPr anchor="t">
            <a:normAutofit fontScale="92500" lnSpcReduction="20000"/>
          </a:bodyPr>
          <a:lstStyle/>
          <a:p>
            <a:r>
              <a:rPr lang="en-US" sz="2000" b="1" dirty="0"/>
              <a:t>U10</a:t>
            </a:r>
          </a:p>
          <a:p>
            <a:pPr lvl="1"/>
            <a:r>
              <a:rPr lang="en-US" sz="1800" b="1" dirty="0"/>
              <a:t>~33-game schedule</a:t>
            </a:r>
            <a:endParaRPr lang="en-US" sz="1800" b="1" dirty="0">
              <a:ea typeface="Calibri"/>
              <a:cs typeface="Calibri"/>
            </a:endParaRPr>
          </a:p>
          <a:p>
            <a:pPr lvl="1"/>
            <a:r>
              <a:rPr lang="en-US" sz="1800" b="1" dirty="0"/>
              <a:t>12 home sheets</a:t>
            </a:r>
            <a:endParaRPr lang="en-US" sz="1800" b="1" dirty="0">
              <a:ea typeface="Calibri"/>
              <a:cs typeface="Calibri"/>
            </a:endParaRPr>
          </a:p>
          <a:p>
            <a:r>
              <a:rPr lang="en-US" sz="2000" b="1" dirty="0"/>
              <a:t>U12</a:t>
            </a:r>
          </a:p>
          <a:p>
            <a:pPr lvl="1"/>
            <a:r>
              <a:rPr lang="en-US" sz="1800" b="1" dirty="0"/>
              <a:t>~39-game schedule</a:t>
            </a:r>
            <a:endParaRPr lang="en-US" sz="1800" b="1" dirty="0">
              <a:ea typeface="Calibri"/>
              <a:cs typeface="Calibri"/>
            </a:endParaRPr>
          </a:p>
          <a:p>
            <a:pPr lvl="1"/>
            <a:r>
              <a:rPr lang="en-US" sz="1800" b="1" dirty="0"/>
              <a:t>15 home sheets</a:t>
            </a:r>
            <a:endParaRPr lang="en-US" sz="1800" b="1" dirty="0">
              <a:ea typeface="Calibri"/>
              <a:cs typeface="Calibri"/>
            </a:endParaRPr>
          </a:p>
          <a:p>
            <a:r>
              <a:rPr lang="en-US" sz="2000" b="1" dirty="0"/>
              <a:t>U14</a:t>
            </a:r>
          </a:p>
          <a:p>
            <a:pPr lvl="1"/>
            <a:r>
              <a:rPr lang="en-US" sz="1800" b="1" dirty="0"/>
              <a:t>~45-game schedule</a:t>
            </a:r>
          </a:p>
          <a:p>
            <a:pPr lvl="1"/>
            <a:r>
              <a:rPr lang="en-US" sz="1800" b="1" dirty="0"/>
              <a:t>18 home sheets</a:t>
            </a:r>
            <a:endParaRPr lang="en-US" sz="2000" b="1" dirty="0"/>
          </a:p>
          <a:p>
            <a:r>
              <a:rPr lang="en-US" sz="2000" b="1" dirty="0"/>
              <a:t>Tournaments count as 3 games</a:t>
            </a:r>
          </a:p>
          <a:p>
            <a:r>
              <a:rPr lang="en-US" sz="2000" b="1" dirty="0"/>
              <a:t>2 games per day (possible tournament exception)</a:t>
            </a:r>
          </a:p>
          <a:p>
            <a:r>
              <a:rPr lang="en-US" sz="2000" b="1" dirty="0"/>
              <a:t>Playdowns &amp; State Tournament do not count towards total</a:t>
            </a:r>
          </a:p>
          <a:p>
            <a:r>
              <a:rPr lang="en-US" sz="2000" b="1" dirty="0"/>
              <a:t>Board approval required to exceed </a:t>
            </a:r>
          </a:p>
        </p:txBody>
      </p:sp>
    </p:spTree>
    <p:extLst>
      <p:ext uri="{BB962C8B-B14F-4D97-AF65-F5344CB8AC3E}">
        <p14:creationId xmlns:p14="http://schemas.microsoft.com/office/powerpoint/2010/main" val="139816030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3A7DA1-D66E-4BC0-9D5A-AA1A519856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43053" y="1404866"/>
            <a:ext cx="5006336" cy="1325563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en-US" sz="3700" b="1" kern="1200" dirty="0">
                <a:solidFill>
                  <a:srgbClr val="FFC000"/>
                </a:solidFill>
                <a:latin typeface="+mj-lt"/>
                <a:ea typeface="+mj-ea"/>
                <a:cs typeface="+mj-cs"/>
              </a:rPr>
              <a:t>Ice Policy</a:t>
            </a:r>
          </a:p>
        </p:txBody>
      </p:sp>
      <p:sp>
        <p:nvSpPr>
          <p:cNvPr id="1033" name="Freeform: Shape 136">
            <a:extLst>
              <a:ext uri="{FF2B5EF4-FFF2-40B4-BE49-F238E27FC236}">
                <a16:creationId xmlns:a16="http://schemas.microsoft.com/office/drawing/2014/main" id="{4F74D28C-3268-4E35-8EE1-D92CB4A85A7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0"/>
            <a:ext cx="6172782" cy="6858000"/>
          </a:xfrm>
          <a:custGeom>
            <a:avLst/>
            <a:gdLst>
              <a:gd name="connsiteX0" fmla="*/ 6172782 w 6172782"/>
              <a:gd name="connsiteY0" fmla="*/ 0 h 6858000"/>
              <a:gd name="connsiteX1" fmla="*/ 69075 w 6172782"/>
              <a:gd name="connsiteY1" fmla="*/ 0 h 6858000"/>
              <a:gd name="connsiteX2" fmla="*/ 35131 w 6172782"/>
              <a:gd name="connsiteY2" fmla="*/ 267128 h 6858000"/>
              <a:gd name="connsiteX3" fmla="*/ 0 w 6172782"/>
              <a:gd name="connsiteY3" fmla="*/ 962845 h 6858000"/>
              <a:gd name="connsiteX4" fmla="*/ 3276103 w 6172782"/>
              <a:gd name="connsiteY4" fmla="*/ 6782205 h 6858000"/>
              <a:gd name="connsiteX5" fmla="*/ 3407923 w 6172782"/>
              <a:gd name="connsiteY5" fmla="*/ 6858000 h 6858000"/>
              <a:gd name="connsiteX6" fmla="*/ 6172782 w 6172782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172782" h="6858000">
                <a:moveTo>
                  <a:pt x="6172782" y="0"/>
                </a:moveTo>
                <a:lnTo>
                  <a:pt x="69075" y="0"/>
                </a:lnTo>
                <a:lnTo>
                  <a:pt x="35131" y="267128"/>
                </a:lnTo>
                <a:cubicBezTo>
                  <a:pt x="11901" y="495874"/>
                  <a:pt x="0" y="727970"/>
                  <a:pt x="0" y="962845"/>
                </a:cubicBezTo>
                <a:cubicBezTo>
                  <a:pt x="0" y="3429034"/>
                  <a:pt x="1312002" y="5588789"/>
                  <a:pt x="3276103" y="6782205"/>
                </a:cubicBezTo>
                <a:lnTo>
                  <a:pt x="3407923" y="6858000"/>
                </a:lnTo>
                <a:lnTo>
                  <a:pt x="6172782" y="6858000"/>
                </a:lnTo>
                <a:close/>
              </a:path>
            </a:pathLst>
          </a:custGeom>
          <a:solidFill>
            <a:srgbClr val="FFFFFF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9" name="Freeform: Shape 138">
            <a:extLst>
              <a:ext uri="{FF2B5EF4-FFF2-40B4-BE49-F238E27FC236}">
                <a16:creationId xmlns:a16="http://schemas.microsoft.com/office/drawing/2014/main" id="{58D44E42-C462-4105-BC86-FE75B4E3C4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0"/>
            <a:ext cx="6024154" cy="6858000"/>
          </a:xfrm>
          <a:custGeom>
            <a:avLst/>
            <a:gdLst>
              <a:gd name="connsiteX0" fmla="*/ 70374 w 6024154"/>
              <a:gd name="connsiteY0" fmla="*/ 0 h 6858000"/>
              <a:gd name="connsiteX1" fmla="*/ 6024154 w 6024154"/>
              <a:gd name="connsiteY1" fmla="*/ 0 h 6858000"/>
              <a:gd name="connsiteX2" fmla="*/ 6024154 w 6024154"/>
              <a:gd name="connsiteY2" fmla="*/ 6858000 h 6858000"/>
              <a:gd name="connsiteX3" fmla="*/ 3587167 w 6024154"/>
              <a:gd name="connsiteY3" fmla="*/ 6858000 h 6858000"/>
              <a:gd name="connsiteX4" fmla="*/ 3474220 w 6024154"/>
              <a:gd name="connsiteY4" fmla="*/ 6800152 h 6858000"/>
              <a:gd name="connsiteX5" fmla="*/ 0 w 6024154"/>
              <a:gd name="connsiteY5" fmla="*/ 962844 h 6858000"/>
              <a:gd name="connsiteX6" fmla="*/ 34274 w 6024154"/>
              <a:gd name="connsiteY6" fmla="*/ 284091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024154" h="6858000">
                <a:moveTo>
                  <a:pt x="70374" y="0"/>
                </a:moveTo>
                <a:lnTo>
                  <a:pt x="6024154" y="0"/>
                </a:lnTo>
                <a:lnTo>
                  <a:pt x="6024154" y="6858000"/>
                </a:lnTo>
                <a:lnTo>
                  <a:pt x="3587167" y="6858000"/>
                </a:lnTo>
                <a:lnTo>
                  <a:pt x="3474220" y="6800152"/>
                </a:lnTo>
                <a:cubicBezTo>
                  <a:pt x="1404818" y="5675986"/>
                  <a:pt x="0" y="3483472"/>
                  <a:pt x="0" y="962844"/>
                </a:cubicBezTo>
                <a:cubicBezTo>
                  <a:pt x="0" y="733696"/>
                  <a:pt x="11610" y="507260"/>
                  <a:pt x="34274" y="284091"/>
                </a:cubicBez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028" name="Picture 4" descr="Waukesha County - Youth Hockey">
            <a:extLst>
              <a:ext uri="{FF2B5EF4-FFF2-40B4-BE49-F238E27FC236}">
                <a16:creationId xmlns:a16="http://schemas.microsoft.com/office/drawing/2014/main" id="{565468F4-5227-4BA8-99DB-3FFE520B669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95953" y="286808"/>
            <a:ext cx="3441851" cy="48185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9784A40-3872-49A5-9D7A-C457FC413B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48948" y="2469735"/>
            <a:ext cx="5861340" cy="3845608"/>
          </a:xfrm>
        </p:spPr>
        <p:txBody>
          <a:bodyPr anchor="t">
            <a:normAutofit/>
          </a:bodyPr>
          <a:lstStyle/>
          <a:p>
            <a:r>
              <a:rPr lang="en-US" sz="2400" b="1" dirty="0"/>
              <a:t>Instated at end of 2020-21 season</a:t>
            </a:r>
          </a:p>
          <a:p>
            <a:r>
              <a:rPr lang="en-US" sz="2400" b="1" dirty="0"/>
              <a:t>Part of Policies and Procedures (on website)</a:t>
            </a:r>
          </a:p>
          <a:p>
            <a:r>
              <a:rPr lang="en-US" sz="2400" b="1" dirty="0"/>
              <a:t>In the event your team can’t use allocated ice, scheduler’s responsibility to:</a:t>
            </a:r>
          </a:p>
          <a:p>
            <a:pPr lvl="1"/>
            <a:r>
              <a:rPr lang="en-US" sz="2000" b="1" dirty="0"/>
              <a:t>First attempt to trade ice with another WCYHA team</a:t>
            </a:r>
          </a:p>
          <a:p>
            <a:pPr lvl="1"/>
            <a:r>
              <a:rPr lang="en-US" sz="2000" b="1" dirty="0"/>
              <a:t>If unsuccessful, report available ice back to Master Scheduler, VP On-Ice and Hockey Director for reallocation within association</a:t>
            </a:r>
          </a:p>
          <a:p>
            <a:pPr marL="457200" lvl="1" indent="0">
              <a:buNone/>
            </a:pPr>
            <a:endParaRPr lang="en-US" sz="1400" b="1" dirty="0"/>
          </a:p>
        </p:txBody>
      </p:sp>
    </p:spTree>
    <p:extLst>
      <p:ext uri="{BB962C8B-B14F-4D97-AF65-F5344CB8AC3E}">
        <p14:creationId xmlns:p14="http://schemas.microsoft.com/office/powerpoint/2010/main" val="416402850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3A7DA1-D66E-4BC0-9D5A-AA1A519856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43053" y="1404866"/>
            <a:ext cx="5006336" cy="1325563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en-US" sz="3700" b="1" kern="1200" dirty="0">
                <a:solidFill>
                  <a:srgbClr val="FFC000"/>
                </a:solidFill>
                <a:latin typeface="+mj-lt"/>
                <a:ea typeface="+mj-ea"/>
                <a:cs typeface="+mj-cs"/>
              </a:rPr>
              <a:t>Ice Policy</a:t>
            </a:r>
          </a:p>
        </p:txBody>
      </p:sp>
      <p:sp>
        <p:nvSpPr>
          <p:cNvPr id="1033" name="Freeform: Shape 136">
            <a:extLst>
              <a:ext uri="{FF2B5EF4-FFF2-40B4-BE49-F238E27FC236}">
                <a16:creationId xmlns:a16="http://schemas.microsoft.com/office/drawing/2014/main" id="{4F74D28C-3268-4E35-8EE1-D92CB4A85A7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0"/>
            <a:ext cx="6172782" cy="6858000"/>
          </a:xfrm>
          <a:custGeom>
            <a:avLst/>
            <a:gdLst>
              <a:gd name="connsiteX0" fmla="*/ 6172782 w 6172782"/>
              <a:gd name="connsiteY0" fmla="*/ 0 h 6858000"/>
              <a:gd name="connsiteX1" fmla="*/ 69075 w 6172782"/>
              <a:gd name="connsiteY1" fmla="*/ 0 h 6858000"/>
              <a:gd name="connsiteX2" fmla="*/ 35131 w 6172782"/>
              <a:gd name="connsiteY2" fmla="*/ 267128 h 6858000"/>
              <a:gd name="connsiteX3" fmla="*/ 0 w 6172782"/>
              <a:gd name="connsiteY3" fmla="*/ 962845 h 6858000"/>
              <a:gd name="connsiteX4" fmla="*/ 3276103 w 6172782"/>
              <a:gd name="connsiteY4" fmla="*/ 6782205 h 6858000"/>
              <a:gd name="connsiteX5" fmla="*/ 3407923 w 6172782"/>
              <a:gd name="connsiteY5" fmla="*/ 6858000 h 6858000"/>
              <a:gd name="connsiteX6" fmla="*/ 6172782 w 6172782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172782" h="6858000">
                <a:moveTo>
                  <a:pt x="6172782" y="0"/>
                </a:moveTo>
                <a:lnTo>
                  <a:pt x="69075" y="0"/>
                </a:lnTo>
                <a:lnTo>
                  <a:pt x="35131" y="267128"/>
                </a:lnTo>
                <a:cubicBezTo>
                  <a:pt x="11901" y="495874"/>
                  <a:pt x="0" y="727970"/>
                  <a:pt x="0" y="962845"/>
                </a:cubicBezTo>
                <a:cubicBezTo>
                  <a:pt x="0" y="3429034"/>
                  <a:pt x="1312002" y="5588789"/>
                  <a:pt x="3276103" y="6782205"/>
                </a:cubicBezTo>
                <a:lnTo>
                  <a:pt x="3407923" y="6858000"/>
                </a:lnTo>
                <a:lnTo>
                  <a:pt x="6172782" y="6858000"/>
                </a:lnTo>
                <a:close/>
              </a:path>
            </a:pathLst>
          </a:custGeom>
          <a:solidFill>
            <a:srgbClr val="FFFFFF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9" name="Freeform: Shape 138">
            <a:extLst>
              <a:ext uri="{FF2B5EF4-FFF2-40B4-BE49-F238E27FC236}">
                <a16:creationId xmlns:a16="http://schemas.microsoft.com/office/drawing/2014/main" id="{58D44E42-C462-4105-BC86-FE75B4E3C4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0"/>
            <a:ext cx="6024154" cy="6858000"/>
          </a:xfrm>
          <a:custGeom>
            <a:avLst/>
            <a:gdLst>
              <a:gd name="connsiteX0" fmla="*/ 70374 w 6024154"/>
              <a:gd name="connsiteY0" fmla="*/ 0 h 6858000"/>
              <a:gd name="connsiteX1" fmla="*/ 6024154 w 6024154"/>
              <a:gd name="connsiteY1" fmla="*/ 0 h 6858000"/>
              <a:gd name="connsiteX2" fmla="*/ 6024154 w 6024154"/>
              <a:gd name="connsiteY2" fmla="*/ 6858000 h 6858000"/>
              <a:gd name="connsiteX3" fmla="*/ 3587167 w 6024154"/>
              <a:gd name="connsiteY3" fmla="*/ 6858000 h 6858000"/>
              <a:gd name="connsiteX4" fmla="*/ 3474220 w 6024154"/>
              <a:gd name="connsiteY4" fmla="*/ 6800152 h 6858000"/>
              <a:gd name="connsiteX5" fmla="*/ 0 w 6024154"/>
              <a:gd name="connsiteY5" fmla="*/ 962844 h 6858000"/>
              <a:gd name="connsiteX6" fmla="*/ 34274 w 6024154"/>
              <a:gd name="connsiteY6" fmla="*/ 284091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024154" h="6858000">
                <a:moveTo>
                  <a:pt x="70374" y="0"/>
                </a:moveTo>
                <a:lnTo>
                  <a:pt x="6024154" y="0"/>
                </a:lnTo>
                <a:lnTo>
                  <a:pt x="6024154" y="6858000"/>
                </a:lnTo>
                <a:lnTo>
                  <a:pt x="3587167" y="6858000"/>
                </a:lnTo>
                <a:lnTo>
                  <a:pt x="3474220" y="6800152"/>
                </a:lnTo>
                <a:cubicBezTo>
                  <a:pt x="1404818" y="5675986"/>
                  <a:pt x="0" y="3483472"/>
                  <a:pt x="0" y="962844"/>
                </a:cubicBezTo>
                <a:cubicBezTo>
                  <a:pt x="0" y="733696"/>
                  <a:pt x="11610" y="507260"/>
                  <a:pt x="34274" y="284091"/>
                </a:cubicBez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028" name="Picture 4" descr="Waukesha County - Youth Hockey">
            <a:extLst>
              <a:ext uri="{FF2B5EF4-FFF2-40B4-BE49-F238E27FC236}">
                <a16:creationId xmlns:a16="http://schemas.microsoft.com/office/drawing/2014/main" id="{565468F4-5227-4BA8-99DB-3FFE520B669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95953" y="286808"/>
            <a:ext cx="3441851" cy="48185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9784A40-3872-49A5-9D7A-C457FC413B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48948" y="2469735"/>
            <a:ext cx="6024154" cy="3614872"/>
          </a:xfrm>
        </p:spPr>
        <p:txBody>
          <a:bodyPr anchor="t">
            <a:normAutofit fontScale="92500" lnSpcReduction="20000"/>
          </a:bodyPr>
          <a:lstStyle/>
          <a:p>
            <a:r>
              <a:rPr lang="en-US" sz="2400" b="1" dirty="0"/>
              <a:t>Teams are </a:t>
            </a:r>
            <a:r>
              <a:rPr lang="en-US" sz="2400" b="1" u="sng" dirty="0"/>
              <a:t>prohibited</a:t>
            </a:r>
            <a:r>
              <a:rPr lang="en-US" sz="2400" b="1" dirty="0"/>
              <a:t> from selling ice </a:t>
            </a:r>
          </a:p>
          <a:p>
            <a:r>
              <a:rPr lang="en-US" sz="2400" b="1" dirty="0"/>
              <a:t>Teams do not keep proceeds for team funds</a:t>
            </a:r>
          </a:p>
          <a:p>
            <a:r>
              <a:rPr lang="en-US" sz="2400" b="1" dirty="0"/>
              <a:t>Sale of ice to outside organization must be approved by President, VP On-Ice, and VP Off-Ice</a:t>
            </a:r>
          </a:p>
          <a:p>
            <a:pPr lvl="1"/>
            <a:r>
              <a:rPr lang="en-US" b="1" dirty="0"/>
              <a:t>Sale billed by Treasurer to organization</a:t>
            </a:r>
          </a:p>
          <a:p>
            <a:pPr lvl="1"/>
            <a:r>
              <a:rPr lang="en-US" b="1" dirty="0"/>
              <a:t>Funds credited back to WCYHA ice costs, </a:t>
            </a:r>
            <a:r>
              <a:rPr lang="en-US" b="1" u="sng" dirty="0"/>
              <a:t>not </a:t>
            </a:r>
            <a:r>
              <a:rPr lang="en-US" b="1" dirty="0"/>
              <a:t>team</a:t>
            </a:r>
          </a:p>
          <a:p>
            <a:r>
              <a:rPr lang="en-US" sz="2400" b="1" dirty="0"/>
              <a:t>Teams deciding to purchase ice outside Nag or </a:t>
            </a:r>
            <a:r>
              <a:rPr lang="en-US" sz="2400" b="1" dirty="0" err="1"/>
              <a:t>Eble</a:t>
            </a:r>
            <a:r>
              <a:rPr lang="en-US" sz="2400" b="1" dirty="0"/>
              <a:t> are responsible for this purchase and purchase must be made by the team NOT WCYHA</a:t>
            </a:r>
          </a:p>
          <a:p>
            <a:pPr lvl="1"/>
            <a:endParaRPr lang="en-US" b="1" dirty="0"/>
          </a:p>
          <a:p>
            <a:pPr lvl="1"/>
            <a:endParaRPr lang="en-US" sz="1400" b="1" dirty="0"/>
          </a:p>
        </p:txBody>
      </p:sp>
    </p:spTree>
    <p:extLst>
      <p:ext uri="{BB962C8B-B14F-4D97-AF65-F5344CB8AC3E}">
        <p14:creationId xmlns:p14="http://schemas.microsoft.com/office/powerpoint/2010/main" val="5375571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3A7DA1-D66E-4BC0-9D5A-AA1A519856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43053" y="1404866"/>
            <a:ext cx="5006336" cy="1325563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en-US" sz="3700" b="1" kern="1200" dirty="0">
                <a:solidFill>
                  <a:srgbClr val="FFC000"/>
                </a:solidFill>
                <a:latin typeface="+mj-lt"/>
                <a:ea typeface="+mj-ea"/>
                <a:cs typeface="+mj-cs"/>
              </a:rPr>
              <a:t>Scoresheets</a:t>
            </a:r>
          </a:p>
        </p:txBody>
      </p:sp>
      <p:sp>
        <p:nvSpPr>
          <p:cNvPr id="1033" name="Freeform: Shape 136">
            <a:extLst>
              <a:ext uri="{FF2B5EF4-FFF2-40B4-BE49-F238E27FC236}">
                <a16:creationId xmlns:a16="http://schemas.microsoft.com/office/drawing/2014/main" id="{4F74D28C-3268-4E35-8EE1-D92CB4A85A7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0"/>
            <a:ext cx="6172782" cy="6858000"/>
          </a:xfrm>
          <a:custGeom>
            <a:avLst/>
            <a:gdLst>
              <a:gd name="connsiteX0" fmla="*/ 6172782 w 6172782"/>
              <a:gd name="connsiteY0" fmla="*/ 0 h 6858000"/>
              <a:gd name="connsiteX1" fmla="*/ 69075 w 6172782"/>
              <a:gd name="connsiteY1" fmla="*/ 0 h 6858000"/>
              <a:gd name="connsiteX2" fmla="*/ 35131 w 6172782"/>
              <a:gd name="connsiteY2" fmla="*/ 267128 h 6858000"/>
              <a:gd name="connsiteX3" fmla="*/ 0 w 6172782"/>
              <a:gd name="connsiteY3" fmla="*/ 962845 h 6858000"/>
              <a:gd name="connsiteX4" fmla="*/ 3276103 w 6172782"/>
              <a:gd name="connsiteY4" fmla="*/ 6782205 h 6858000"/>
              <a:gd name="connsiteX5" fmla="*/ 3407923 w 6172782"/>
              <a:gd name="connsiteY5" fmla="*/ 6858000 h 6858000"/>
              <a:gd name="connsiteX6" fmla="*/ 6172782 w 6172782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172782" h="6858000">
                <a:moveTo>
                  <a:pt x="6172782" y="0"/>
                </a:moveTo>
                <a:lnTo>
                  <a:pt x="69075" y="0"/>
                </a:lnTo>
                <a:lnTo>
                  <a:pt x="35131" y="267128"/>
                </a:lnTo>
                <a:cubicBezTo>
                  <a:pt x="11901" y="495874"/>
                  <a:pt x="0" y="727970"/>
                  <a:pt x="0" y="962845"/>
                </a:cubicBezTo>
                <a:cubicBezTo>
                  <a:pt x="0" y="3429034"/>
                  <a:pt x="1312002" y="5588789"/>
                  <a:pt x="3276103" y="6782205"/>
                </a:cubicBezTo>
                <a:lnTo>
                  <a:pt x="3407923" y="6858000"/>
                </a:lnTo>
                <a:lnTo>
                  <a:pt x="6172782" y="6858000"/>
                </a:lnTo>
                <a:close/>
              </a:path>
            </a:pathLst>
          </a:custGeom>
          <a:solidFill>
            <a:srgbClr val="FFFFFF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9" name="Freeform: Shape 138">
            <a:extLst>
              <a:ext uri="{FF2B5EF4-FFF2-40B4-BE49-F238E27FC236}">
                <a16:creationId xmlns:a16="http://schemas.microsoft.com/office/drawing/2014/main" id="{58D44E42-C462-4105-BC86-FE75B4E3C4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0"/>
            <a:ext cx="6024154" cy="6858000"/>
          </a:xfrm>
          <a:custGeom>
            <a:avLst/>
            <a:gdLst>
              <a:gd name="connsiteX0" fmla="*/ 70374 w 6024154"/>
              <a:gd name="connsiteY0" fmla="*/ 0 h 6858000"/>
              <a:gd name="connsiteX1" fmla="*/ 6024154 w 6024154"/>
              <a:gd name="connsiteY1" fmla="*/ 0 h 6858000"/>
              <a:gd name="connsiteX2" fmla="*/ 6024154 w 6024154"/>
              <a:gd name="connsiteY2" fmla="*/ 6858000 h 6858000"/>
              <a:gd name="connsiteX3" fmla="*/ 3587167 w 6024154"/>
              <a:gd name="connsiteY3" fmla="*/ 6858000 h 6858000"/>
              <a:gd name="connsiteX4" fmla="*/ 3474220 w 6024154"/>
              <a:gd name="connsiteY4" fmla="*/ 6800152 h 6858000"/>
              <a:gd name="connsiteX5" fmla="*/ 0 w 6024154"/>
              <a:gd name="connsiteY5" fmla="*/ 962844 h 6858000"/>
              <a:gd name="connsiteX6" fmla="*/ 34274 w 6024154"/>
              <a:gd name="connsiteY6" fmla="*/ 284091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024154" h="6858000">
                <a:moveTo>
                  <a:pt x="70374" y="0"/>
                </a:moveTo>
                <a:lnTo>
                  <a:pt x="6024154" y="0"/>
                </a:lnTo>
                <a:lnTo>
                  <a:pt x="6024154" y="6858000"/>
                </a:lnTo>
                <a:lnTo>
                  <a:pt x="3587167" y="6858000"/>
                </a:lnTo>
                <a:lnTo>
                  <a:pt x="3474220" y="6800152"/>
                </a:lnTo>
                <a:cubicBezTo>
                  <a:pt x="1404818" y="5675986"/>
                  <a:pt x="0" y="3483472"/>
                  <a:pt x="0" y="962844"/>
                </a:cubicBezTo>
                <a:cubicBezTo>
                  <a:pt x="0" y="733696"/>
                  <a:pt x="11610" y="507260"/>
                  <a:pt x="34274" y="284091"/>
                </a:cubicBez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028" name="Picture 4" descr="Waukesha County - Youth Hockey">
            <a:extLst>
              <a:ext uri="{FF2B5EF4-FFF2-40B4-BE49-F238E27FC236}">
                <a16:creationId xmlns:a16="http://schemas.microsoft.com/office/drawing/2014/main" id="{565468F4-5227-4BA8-99DB-3FFE520B669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95953" y="286808"/>
            <a:ext cx="3441851" cy="48185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9784A40-3872-49A5-9D7A-C457FC413B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48948" y="2384275"/>
            <a:ext cx="6024154" cy="4289989"/>
          </a:xfrm>
        </p:spPr>
        <p:txBody>
          <a:bodyPr anchor="t">
            <a:normAutofit fontScale="92500" lnSpcReduction="20000"/>
          </a:bodyPr>
          <a:lstStyle/>
          <a:p>
            <a:r>
              <a:rPr lang="en-US" sz="2400" b="1" dirty="0" err="1"/>
              <a:t>Gamesheet</a:t>
            </a:r>
            <a:r>
              <a:rPr lang="en-US" sz="2400" b="1" dirty="0"/>
              <a:t> is on the </a:t>
            </a:r>
            <a:r>
              <a:rPr lang="en-US" sz="2400" b="1" dirty="0" err="1"/>
              <a:t>ipads</a:t>
            </a:r>
            <a:r>
              <a:rPr lang="en-US" sz="2400" b="1" dirty="0"/>
              <a:t> at both rinks</a:t>
            </a:r>
          </a:p>
          <a:p>
            <a:r>
              <a:rPr lang="en-US" sz="2400" b="1" dirty="0"/>
              <a:t>Blanks are also in the box with </a:t>
            </a:r>
            <a:r>
              <a:rPr lang="en-US" sz="2400" b="1" err="1"/>
              <a:t>ipads</a:t>
            </a:r>
            <a:endParaRPr lang="en-US" sz="2400" b="1" dirty="0" err="1"/>
          </a:p>
          <a:p>
            <a:r>
              <a:rPr lang="en-US" sz="2400" b="1" dirty="0"/>
              <a:t>Make sure (correct) scores are entered into </a:t>
            </a:r>
            <a:r>
              <a:rPr lang="en-US" sz="2400" b="1" dirty="0" err="1"/>
              <a:t>SportsEngine</a:t>
            </a:r>
            <a:endParaRPr lang="en-US" sz="2400" b="1" dirty="0">
              <a:ea typeface="Calibri"/>
              <a:cs typeface="Calibri"/>
            </a:endParaRPr>
          </a:p>
          <a:p>
            <a:r>
              <a:rPr lang="en-US" sz="2400" b="1" dirty="0"/>
              <a:t>Stats (if tracking)</a:t>
            </a:r>
          </a:p>
          <a:p>
            <a:pPr lvl="1"/>
            <a:r>
              <a:rPr lang="en-US" sz="2000" b="1" dirty="0"/>
              <a:t>Highly recommend </a:t>
            </a:r>
            <a:r>
              <a:rPr lang="en-US" sz="2000" b="1" u="sng" dirty="0"/>
              <a:t>not</a:t>
            </a:r>
            <a:r>
              <a:rPr lang="en-US" sz="2000" dirty="0"/>
              <a:t> </a:t>
            </a:r>
            <a:r>
              <a:rPr lang="en-US" sz="2000" b="1" dirty="0"/>
              <a:t>making available to families</a:t>
            </a:r>
          </a:p>
          <a:p>
            <a:pPr lvl="1"/>
            <a:r>
              <a:rPr lang="en-US" sz="2000" b="1" dirty="0"/>
              <a:t>Coaches may want to track</a:t>
            </a:r>
          </a:p>
          <a:p>
            <a:r>
              <a:rPr lang="en-US" sz="2400" b="1" dirty="0"/>
              <a:t>WAHA Patches</a:t>
            </a:r>
          </a:p>
          <a:p>
            <a:pPr lvl="1"/>
            <a:r>
              <a:rPr lang="en-US" sz="2000" b="1" dirty="0"/>
              <a:t>Hat Trick, Playmaker, Shutout</a:t>
            </a:r>
          </a:p>
          <a:p>
            <a:pPr lvl="1"/>
            <a:r>
              <a:rPr lang="en-US" sz="2000" b="1" dirty="0"/>
              <a:t>1 per season; tournaments provide their own</a:t>
            </a:r>
          </a:p>
          <a:p>
            <a:pPr lvl="1"/>
            <a:r>
              <a:rPr lang="en-US" sz="2000" b="1" dirty="0"/>
              <a:t>Complete Award Patches Tally Sheet; provide to VP Off-Ice at end of season</a:t>
            </a:r>
          </a:p>
          <a:p>
            <a:pPr lvl="2"/>
            <a:r>
              <a:rPr lang="en-US" sz="1600" b="1" u="sng" dirty="0"/>
              <a:t>Must provide relevant scoresheets!!!!!</a:t>
            </a:r>
            <a:endParaRPr lang="en-US" sz="1600" b="1" u="sng" dirty="0">
              <a:ea typeface="Calibri"/>
              <a:cs typeface="Calibri"/>
            </a:endParaRPr>
          </a:p>
          <a:p>
            <a:pPr lvl="2"/>
            <a:r>
              <a:rPr lang="en-US" sz="1600" b="1" dirty="0"/>
              <a:t>VP Off-Ice will submit in bulk to WAHA</a:t>
            </a:r>
          </a:p>
          <a:p>
            <a:pPr lvl="2"/>
            <a:r>
              <a:rPr lang="en-US" sz="1600" b="1" dirty="0">
                <a:ea typeface="Calibri"/>
                <a:cs typeface="Calibri"/>
              </a:rPr>
              <a:t>Must be submitted no latter than 3/10</a:t>
            </a:r>
          </a:p>
        </p:txBody>
      </p:sp>
    </p:spTree>
    <p:extLst>
      <p:ext uri="{BB962C8B-B14F-4D97-AF65-F5344CB8AC3E}">
        <p14:creationId xmlns:p14="http://schemas.microsoft.com/office/powerpoint/2010/main" val="293120162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3A7DA1-D66E-4BC0-9D5A-AA1A519856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51598" y="2635460"/>
            <a:ext cx="5491597" cy="1325563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en-US" sz="3700" b="1" kern="1200" dirty="0">
                <a:solidFill>
                  <a:srgbClr val="FFC000"/>
                </a:solidFill>
                <a:latin typeface="+mj-lt"/>
                <a:ea typeface="+mj-ea"/>
                <a:cs typeface="+mj-cs"/>
              </a:rPr>
              <a:t>Thank You for Volunteering!</a:t>
            </a:r>
          </a:p>
        </p:txBody>
      </p:sp>
      <p:sp>
        <p:nvSpPr>
          <p:cNvPr id="1033" name="Freeform: Shape 136">
            <a:extLst>
              <a:ext uri="{FF2B5EF4-FFF2-40B4-BE49-F238E27FC236}">
                <a16:creationId xmlns:a16="http://schemas.microsoft.com/office/drawing/2014/main" id="{4F74D28C-3268-4E35-8EE1-D92CB4A85A7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0"/>
            <a:ext cx="6172782" cy="6858000"/>
          </a:xfrm>
          <a:custGeom>
            <a:avLst/>
            <a:gdLst>
              <a:gd name="connsiteX0" fmla="*/ 6172782 w 6172782"/>
              <a:gd name="connsiteY0" fmla="*/ 0 h 6858000"/>
              <a:gd name="connsiteX1" fmla="*/ 69075 w 6172782"/>
              <a:gd name="connsiteY1" fmla="*/ 0 h 6858000"/>
              <a:gd name="connsiteX2" fmla="*/ 35131 w 6172782"/>
              <a:gd name="connsiteY2" fmla="*/ 267128 h 6858000"/>
              <a:gd name="connsiteX3" fmla="*/ 0 w 6172782"/>
              <a:gd name="connsiteY3" fmla="*/ 962845 h 6858000"/>
              <a:gd name="connsiteX4" fmla="*/ 3276103 w 6172782"/>
              <a:gd name="connsiteY4" fmla="*/ 6782205 h 6858000"/>
              <a:gd name="connsiteX5" fmla="*/ 3407923 w 6172782"/>
              <a:gd name="connsiteY5" fmla="*/ 6858000 h 6858000"/>
              <a:gd name="connsiteX6" fmla="*/ 6172782 w 6172782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172782" h="6858000">
                <a:moveTo>
                  <a:pt x="6172782" y="0"/>
                </a:moveTo>
                <a:lnTo>
                  <a:pt x="69075" y="0"/>
                </a:lnTo>
                <a:lnTo>
                  <a:pt x="35131" y="267128"/>
                </a:lnTo>
                <a:cubicBezTo>
                  <a:pt x="11901" y="495874"/>
                  <a:pt x="0" y="727970"/>
                  <a:pt x="0" y="962845"/>
                </a:cubicBezTo>
                <a:cubicBezTo>
                  <a:pt x="0" y="3429034"/>
                  <a:pt x="1312002" y="5588789"/>
                  <a:pt x="3276103" y="6782205"/>
                </a:cubicBezTo>
                <a:lnTo>
                  <a:pt x="3407923" y="6858000"/>
                </a:lnTo>
                <a:lnTo>
                  <a:pt x="6172782" y="6858000"/>
                </a:lnTo>
                <a:close/>
              </a:path>
            </a:pathLst>
          </a:custGeom>
          <a:solidFill>
            <a:srgbClr val="FFFFFF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9" name="Freeform: Shape 138">
            <a:extLst>
              <a:ext uri="{FF2B5EF4-FFF2-40B4-BE49-F238E27FC236}">
                <a16:creationId xmlns:a16="http://schemas.microsoft.com/office/drawing/2014/main" id="{58D44E42-C462-4105-BC86-FE75B4E3C4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0"/>
            <a:ext cx="6024154" cy="6858000"/>
          </a:xfrm>
          <a:custGeom>
            <a:avLst/>
            <a:gdLst>
              <a:gd name="connsiteX0" fmla="*/ 70374 w 6024154"/>
              <a:gd name="connsiteY0" fmla="*/ 0 h 6858000"/>
              <a:gd name="connsiteX1" fmla="*/ 6024154 w 6024154"/>
              <a:gd name="connsiteY1" fmla="*/ 0 h 6858000"/>
              <a:gd name="connsiteX2" fmla="*/ 6024154 w 6024154"/>
              <a:gd name="connsiteY2" fmla="*/ 6858000 h 6858000"/>
              <a:gd name="connsiteX3" fmla="*/ 3587167 w 6024154"/>
              <a:gd name="connsiteY3" fmla="*/ 6858000 h 6858000"/>
              <a:gd name="connsiteX4" fmla="*/ 3474220 w 6024154"/>
              <a:gd name="connsiteY4" fmla="*/ 6800152 h 6858000"/>
              <a:gd name="connsiteX5" fmla="*/ 0 w 6024154"/>
              <a:gd name="connsiteY5" fmla="*/ 962844 h 6858000"/>
              <a:gd name="connsiteX6" fmla="*/ 34274 w 6024154"/>
              <a:gd name="connsiteY6" fmla="*/ 284091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024154" h="6858000">
                <a:moveTo>
                  <a:pt x="70374" y="0"/>
                </a:moveTo>
                <a:lnTo>
                  <a:pt x="6024154" y="0"/>
                </a:lnTo>
                <a:lnTo>
                  <a:pt x="6024154" y="6858000"/>
                </a:lnTo>
                <a:lnTo>
                  <a:pt x="3587167" y="6858000"/>
                </a:lnTo>
                <a:lnTo>
                  <a:pt x="3474220" y="6800152"/>
                </a:lnTo>
                <a:cubicBezTo>
                  <a:pt x="1404818" y="5675986"/>
                  <a:pt x="0" y="3483472"/>
                  <a:pt x="0" y="962844"/>
                </a:cubicBezTo>
                <a:cubicBezTo>
                  <a:pt x="0" y="733696"/>
                  <a:pt x="11610" y="507260"/>
                  <a:pt x="34274" y="284091"/>
                </a:cubicBez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028" name="Picture 4" descr="Waukesha County - Youth Hockey">
            <a:extLst>
              <a:ext uri="{FF2B5EF4-FFF2-40B4-BE49-F238E27FC236}">
                <a16:creationId xmlns:a16="http://schemas.microsoft.com/office/drawing/2014/main" id="{565468F4-5227-4BA8-99DB-3FFE520B669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95953" y="286808"/>
            <a:ext cx="3441851" cy="48185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2834278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3A7DA1-D66E-4BC0-9D5A-AA1A519856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36565" y="-236256"/>
            <a:ext cx="5006336" cy="1325563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en-US" sz="3700" b="1" kern="1200" dirty="0">
                <a:solidFill>
                  <a:srgbClr val="FFC000"/>
                </a:solidFill>
                <a:latin typeface="+mj-lt"/>
                <a:ea typeface="+mj-ea"/>
                <a:cs typeface="+mj-cs"/>
              </a:rPr>
              <a:t>Important Dates</a:t>
            </a:r>
          </a:p>
        </p:txBody>
      </p:sp>
      <p:sp>
        <p:nvSpPr>
          <p:cNvPr id="1033" name="Freeform: Shape 136">
            <a:extLst>
              <a:ext uri="{FF2B5EF4-FFF2-40B4-BE49-F238E27FC236}">
                <a16:creationId xmlns:a16="http://schemas.microsoft.com/office/drawing/2014/main" id="{4F74D28C-3268-4E35-8EE1-D92CB4A85A7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0"/>
            <a:ext cx="6172782" cy="6858000"/>
          </a:xfrm>
          <a:custGeom>
            <a:avLst/>
            <a:gdLst>
              <a:gd name="connsiteX0" fmla="*/ 6172782 w 6172782"/>
              <a:gd name="connsiteY0" fmla="*/ 0 h 6858000"/>
              <a:gd name="connsiteX1" fmla="*/ 69075 w 6172782"/>
              <a:gd name="connsiteY1" fmla="*/ 0 h 6858000"/>
              <a:gd name="connsiteX2" fmla="*/ 35131 w 6172782"/>
              <a:gd name="connsiteY2" fmla="*/ 267128 h 6858000"/>
              <a:gd name="connsiteX3" fmla="*/ 0 w 6172782"/>
              <a:gd name="connsiteY3" fmla="*/ 962845 h 6858000"/>
              <a:gd name="connsiteX4" fmla="*/ 3276103 w 6172782"/>
              <a:gd name="connsiteY4" fmla="*/ 6782205 h 6858000"/>
              <a:gd name="connsiteX5" fmla="*/ 3407923 w 6172782"/>
              <a:gd name="connsiteY5" fmla="*/ 6858000 h 6858000"/>
              <a:gd name="connsiteX6" fmla="*/ 6172782 w 6172782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172782" h="6858000">
                <a:moveTo>
                  <a:pt x="6172782" y="0"/>
                </a:moveTo>
                <a:lnTo>
                  <a:pt x="69075" y="0"/>
                </a:lnTo>
                <a:lnTo>
                  <a:pt x="35131" y="267128"/>
                </a:lnTo>
                <a:cubicBezTo>
                  <a:pt x="11901" y="495874"/>
                  <a:pt x="0" y="727970"/>
                  <a:pt x="0" y="962845"/>
                </a:cubicBezTo>
                <a:cubicBezTo>
                  <a:pt x="0" y="3429034"/>
                  <a:pt x="1312002" y="5588789"/>
                  <a:pt x="3276103" y="6782205"/>
                </a:cubicBezTo>
                <a:lnTo>
                  <a:pt x="3407923" y="6858000"/>
                </a:lnTo>
                <a:lnTo>
                  <a:pt x="6172782" y="6858000"/>
                </a:lnTo>
                <a:close/>
              </a:path>
            </a:pathLst>
          </a:custGeom>
          <a:solidFill>
            <a:srgbClr val="FFFFFF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9" name="Freeform: Shape 138">
            <a:extLst>
              <a:ext uri="{FF2B5EF4-FFF2-40B4-BE49-F238E27FC236}">
                <a16:creationId xmlns:a16="http://schemas.microsoft.com/office/drawing/2014/main" id="{58D44E42-C462-4105-BC86-FE75B4E3C4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0"/>
            <a:ext cx="6024154" cy="6858000"/>
          </a:xfrm>
          <a:custGeom>
            <a:avLst/>
            <a:gdLst>
              <a:gd name="connsiteX0" fmla="*/ 70374 w 6024154"/>
              <a:gd name="connsiteY0" fmla="*/ 0 h 6858000"/>
              <a:gd name="connsiteX1" fmla="*/ 6024154 w 6024154"/>
              <a:gd name="connsiteY1" fmla="*/ 0 h 6858000"/>
              <a:gd name="connsiteX2" fmla="*/ 6024154 w 6024154"/>
              <a:gd name="connsiteY2" fmla="*/ 6858000 h 6858000"/>
              <a:gd name="connsiteX3" fmla="*/ 3587167 w 6024154"/>
              <a:gd name="connsiteY3" fmla="*/ 6858000 h 6858000"/>
              <a:gd name="connsiteX4" fmla="*/ 3474220 w 6024154"/>
              <a:gd name="connsiteY4" fmla="*/ 6800152 h 6858000"/>
              <a:gd name="connsiteX5" fmla="*/ 0 w 6024154"/>
              <a:gd name="connsiteY5" fmla="*/ 962844 h 6858000"/>
              <a:gd name="connsiteX6" fmla="*/ 34274 w 6024154"/>
              <a:gd name="connsiteY6" fmla="*/ 284091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024154" h="6858000">
                <a:moveTo>
                  <a:pt x="70374" y="0"/>
                </a:moveTo>
                <a:lnTo>
                  <a:pt x="6024154" y="0"/>
                </a:lnTo>
                <a:lnTo>
                  <a:pt x="6024154" y="6858000"/>
                </a:lnTo>
                <a:lnTo>
                  <a:pt x="3587167" y="6858000"/>
                </a:lnTo>
                <a:lnTo>
                  <a:pt x="3474220" y="6800152"/>
                </a:lnTo>
                <a:cubicBezTo>
                  <a:pt x="1404818" y="5675986"/>
                  <a:pt x="0" y="3483472"/>
                  <a:pt x="0" y="962844"/>
                </a:cubicBezTo>
                <a:cubicBezTo>
                  <a:pt x="0" y="733696"/>
                  <a:pt x="11610" y="507260"/>
                  <a:pt x="34274" y="284091"/>
                </a:cubicBez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028" name="Picture 4" descr="Waukesha County - Youth Hockey">
            <a:extLst>
              <a:ext uri="{FF2B5EF4-FFF2-40B4-BE49-F238E27FC236}">
                <a16:creationId xmlns:a16="http://schemas.microsoft.com/office/drawing/2014/main" id="{565468F4-5227-4BA8-99DB-3FFE520B669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95953" y="286808"/>
            <a:ext cx="3441851" cy="48185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9784A40-3872-49A5-9D7A-C457FC413B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28388" y="789447"/>
            <a:ext cx="6019920" cy="5823267"/>
          </a:xfrm>
        </p:spPr>
        <p:txBody>
          <a:bodyPr anchor="t">
            <a:normAutofit fontScale="92500" lnSpcReduction="10000"/>
          </a:bodyPr>
          <a:lstStyle/>
          <a:p>
            <a:pPr marL="457200" lvl="1" indent="0">
              <a:buNone/>
            </a:pPr>
            <a:r>
              <a:rPr lang="en-US" b="1" dirty="0">
                <a:ea typeface="Calibri"/>
                <a:cs typeface="Calibri"/>
              </a:rPr>
              <a:t>10/10 &amp; 10/17: Scrimmages</a:t>
            </a:r>
          </a:p>
          <a:p>
            <a:pPr marL="457200" lvl="1" indent="0">
              <a:buNone/>
            </a:pPr>
            <a:endParaRPr lang="en-US" b="1" dirty="0">
              <a:ea typeface="Calibri"/>
              <a:cs typeface="Calibri"/>
            </a:endParaRPr>
          </a:p>
          <a:p>
            <a:pPr marL="457200" lvl="1" indent="0">
              <a:buNone/>
            </a:pPr>
            <a:r>
              <a:rPr lang="en-US" b="1" dirty="0">
                <a:ea typeface="Calibri"/>
                <a:cs typeface="Calibri"/>
              </a:rPr>
              <a:t>10/28: Start of Games</a:t>
            </a:r>
            <a:endParaRPr lang="en-US" dirty="0">
              <a:ea typeface="Calibri"/>
              <a:cs typeface="Calibri"/>
            </a:endParaRPr>
          </a:p>
          <a:p>
            <a:pPr marL="457200" lvl="1" indent="0">
              <a:buNone/>
            </a:pPr>
            <a:endParaRPr lang="en-US" b="1" dirty="0">
              <a:ea typeface="Calibri"/>
              <a:cs typeface="Calibri"/>
            </a:endParaRPr>
          </a:p>
          <a:p>
            <a:pPr marL="457200" lvl="1" indent="0">
              <a:buNone/>
            </a:pPr>
            <a:r>
              <a:rPr lang="en-US" b="1" dirty="0">
                <a:ea typeface="Calibri"/>
                <a:cs typeface="Calibri"/>
              </a:rPr>
              <a:t>1/25: Last Day of Region 5 Seeding Games</a:t>
            </a:r>
          </a:p>
          <a:p>
            <a:pPr marL="457200" lvl="1" indent="0">
              <a:buNone/>
            </a:pPr>
            <a:endParaRPr lang="en-US" b="1" dirty="0">
              <a:ea typeface="Calibri"/>
              <a:cs typeface="Calibri"/>
            </a:endParaRPr>
          </a:p>
          <a:p>
            <a:pPr marL="457200" lvl="1" indent="0">
              <a:buNone/>
            </a:pPr>
            <a:r>
              <a:rPr lang="en-US" b="1" dirty="0">
                <a:ea typeface="Calibri"/>
                <a:cs typeface="Calibri"/>
              </a:rPr>
              <a:t>2/6 - 2/8: Playoff Weekend</a:t>
            </a:r>
          </a:p>
          <a:p>
            <a:pPr marL="457200" lvl="1" indent="0">
              <a:buNone/>
            </a:pPr>
            <a:endParaRPr lang="en-US" b="1" dirty="0">
              <a:ea typeface="Calibri"/>
              <a:cs typeface="Calibri"/>
            </a:endParaRPr>
          </a:p>
          <a:p>
            <a:pPr marL="457200" lvl="1" indent="0">
              <a:buNone/>
            </a:pPr>
            <a:r>
              <a:rPr lang="en-US" b="1" dirty="0">
                <a:ea typeface="Calibri"/>
                <a:cs typeface="Calibri"/>
              </a:rPr>
              <a:t>2/28 - 3/1: 10U A State Tournament</a:t>
            </a:r>
          </a:p>
          <a:p>
            <a:pPr marL="457200" lvl="1" indent="0">
              <a:buNone/>
            </a:pPr>
            <a:endParaRPr lang="en-US" b="1" dirty="0">
              <a:ea typeface="Calibri"/>
              <a:cs typeface="Calibri"/>
            </a:endParaRPr>
          </a:p>
          <a:p>
            <a:pPr marL="457200" lvl="1" indent="0">
              <a:buNone/>
            </a:pPr>
            <a:r>
              <a:rPr lang="en-US" b="1" dirty="0">
                <a:ea typeface="Calibri"/>
                <a:cs typeface="Calibri"/>
              </a:rPr>
              <a:t>State Tournaments:</a:t>
            </a:r>
          </a:p>
          <a:p>
            <a:pPr lvl="1">
              <a:buFont typeface="Calibri" panose="020B0604020202020204" pitchFamily="34" charset="0"/>
              <a:buChar char="-"/>
            </a:pPr>
            <a:r>
              <a:rPr lang="en-US" b="1" dirty="0">
                <a:ea typeface="Calibri"/>
                <a:cs typeface="Calibri"/>
              </a:rPr>
              <a:t>10U 2/28 - 3/1</a:t>
            </a:r>
          </a:p>
          <a:p>
            <a:pPr lvl="1">
              <a:buFont typeface="Calibri" panose="020B0604020202020204" pitchFamily="34" charset="0"/>
              <a:buChar char="-"/>
            </a:pPr>
            <a:r>
              <a:rPr lang="en-US" b="1" dirty="0">
                <a:ea typeface="Calibri"/>
                <a:cs typeface="Calibri"/>
              </a:rPr>
              <a:t>10U Girls 3/7 - 3/8</a:t>
            </a:r>
          </a:p>
          <a:p>
            <a:pPr lvl="1">
              <a:buFont typeface="Calibri" panose="020B0604020202020204" pitchFamily="34" charset="0"/>
              <a:buChar char="-"/>
            </a:pPr>
            <a:r>
              <a:rPr lang="en-US" b="1" dirty="0">
                <a:ea typeface="Calibri"/>
                <a:cs typeface="Calibri"/>
              </a:rPr>
              <a:t>12U 3/7 - 3/8</a:t>
            </a:r>
          </a:p>
          <a:p>
            <a:pPr lvl="1">
              <a:buFont typeface="Calibri" panose="020B0604020202020204" pitchFamily="34" charset="0"/>
              <a:buChar char="-"/>
            </a:pPr>
            <a:r>
              <a:rPr lang="en-US" b="1" dirty="0">
                <a:ea typeface="Calibri"/>
                <a:cs typeface="Calibri"/>
              </a:rPr>
              <a:t>12U Girls 2/28 - 3/1</a:t>
            </a:r>
          </a:p>
          <a:p>
            <a:pPr lvl="1">
              <a:buFont typeface="Calibri" panose="020B0604020202020204" pitchFamily="34" charset="0"/>
              <a:buChar char="-"/>
            </a:pPr>
            <a:r>
              <a:rPr lang="en-US" b="1" dirty="0">
                <a:ea typeface="Calibri"/>
                <a:cs typeface="Calibri"/>
              </a:rPr>
              <a:t>14U 2/21 - 2/22</a:t>
            </a:r>
          </a:p>
          <a:p>
            <a:pPr lvl="1">
              <a:buFont typeface="Calibri" panose="020B0604020202020204" pitchFamily="34" charset="0"/>
              <a:buChar char="-"/>
            </a:pPr>
            <a:endParaRPr lang="en-US" b="1" dirty="0">
              <a:ea typeface="Calibri"/>
              <a:cs typeface="Calibri"/>
            </a:endParaRPr>
          </a:p>
          <a:p>
            <a:pPr marL="457200" lvl="1" indent="0">
              <a:buNone/>
            </a:pPr>
            <a:endParaRPr lang="en-US" b="1" dirty="0">
              <a:ea typeface="Calibri"/>
              <a:cs typeface="Calibri"/>
            </a:endParaRPr>
          </a:p>
          <a:p>
            <a:pPr marL="457200" lvl="1" indent="0">
              <a:buNone/>
            </a:pPr>
            <a:endParaRPr lang="en-US" b="1" dirty="0"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9596292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3A7DA1-D66E-4BC0-9D5A-AA1A519856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43053" y="1404866"/>
            <a:ext cx="5006336" cy="1325563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en-US" sz="3700" b="1" dirty="0">
                <a:solidFill>
                  <a:srgbClr val="FFC000"/>
                </a:solidFill>
              </a:rPr>
              <a:t>Resources</a:t>
            </a:r>
            <a:endParaRPr lang="en-US" sz="3700" b="1" kern="1200" dirty="0">
              <a:solidFill>
                <a:srgbClr val="FFC000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1033" name="Freeform: Shape 136">
            <a:extLst>
              <a:ext uri="{FF2B5EF4-FFF2-40B4-BE49-F238E27FC236}">
                <a16:creationId xmlns:a16="http://schemas.microsoft.com/office/drawing/2014/main" id="{4F74D28C-3268-4E35-8EE1-D92CB4A85A7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0"/>
            <a:ext cx="6172782" cy="6858000"/>
          </a:xfrm>
          <a:custGeom>
            <a:avLst/>
            <a:gdLst>
              <a:gd name="connsiteX0" fmla="*/ 6172782 w 6172782"/>
              <a:gd name="connsiteY0" fmla="*/ 0 h 6858000"/>
              <a:gd name="connsiteX1" fmla="*/ 69075 w 6172782"/>
              <a:gd name="connsiteY1" fmla="*/ 0 h 6858000"/>
              <a:gd name="connsiteX2" fmla="*/ 35131 w 6172782"/>
              <a:gd name="connsiteY2" fmla="*/ 267128 h 6858000"/>
              <a:gd name="connsiteX3" fmla="*/ 0 w 6172782"/>
              <a:gd name="connsiteY3" fmla="*/ 962845 h 6858000"/>
              <a:gd name="connsiteX4" fmla="*/ 3276103 w 6172782"/>
              <a:gd name="connsiteY4" fmla="*/ 6782205 h 6858000"/>
              <a:gd name="connsiteX5" fmla="*/ 3407923 w 6172782"/>
              <a:gd name="connsiteY5" fmla="*/ 6858000 h 6858000"/>
              <a:gd name="connsiteX6" fmla="*/ 6172782 w 6172782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172782" h="6858000">
                <a:moveTo>
                  <a:pt x="6172782" y="0"/>
                </a:moveTo>
                <a:lnTo>
                  <a:pt x="69075" y="0"/>
                </a:lnTo>
                <a:lnTo>
                  <a:pt x="35131" y="267128"/>
                </a:lnTo>
                <a:cubicBezTo>
                  <a:pt x="11901" y="495874"/>
                  <a:pt x="0" y="727970"/>
                  <a:pt x="0" y="962845"/>
                </a:cubicBezTo>
                <a:cubicBezTo>
                  <a:pt x="0" y="3429034"/>
                  <a:pt x="1312002" y="5588789"/>
                  <a:pt x="3276103" y="6782205"/>
                </a:cubicBezTo>
                <a:lnTo>
                  <a:pt x="3407923" y="6858000"/>
                </a:lnTo>
                <a:lnTo>
                  <a:pt x="6172782" y="6858000"/>
                </a:lnTo>
                <a:close/>
              </a:path>
            </a:pathLst>
          </a:custGeom>
          <a:solidFill>
            <a:srgbClr val="FFFFFF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9" name="Freeform: Shape 138">
            <a:extLst>
              <a:ext uri="{FF2B5EF4-FFF2-40B4-BE49-F238E27FC236}">
                <a16:creationId xmlns:a16="http://schemas.microsoft.com/office/drawing/2014/main" id="{58D44E42-C462-4105-BC86-FE75B4E3C4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0"/>
            <a:ext cx="6024154" cy="6858000"/>
          </a:xfrm>
          <a:custGeom>
            <a:avLst/>
            <a:gdLst>
              <a:gd name="connsiteX0" fmla="*/ 70374 w 6024154"/>
              <a:gd name="connsiteY0" fmla="*/ 0 h 6858000"/>
              <a:gd name="connsiteX1" fmla="*/ 6024154 w 6024154"/>
              <a:gd name="connsiteY1" fmla="*/ 0 h 6858000"/>
              <a:gd name="connsiteX2" fmla="*/ 6024154 w 6024154"/>
              <a:gd name="connsiteY2" fmla="*/ 6858000 h 6858000"/>
              <a:gd name="connsiteX3" fmla="*/ 3587167 w 6024154"/>
              <a:gd name="connsiteY3" fmla="*/ 6858000 h 6858000"/>
              <a:gd name="connsiteX4" fmla="*/ 3474220 w 6024154"/>
              <a:gd name="connsiteY4" fmla="*/ 6800152 h 6858000"/>
              <a:gd name="connsiteX5" fmla="*/ 0 w 6024154"/>
              <a:gd name="connsiteY5" fmla="*/ 962844 h 6858000"/>
              <a:gd name="connsiteX6" fmla="*/ 34274 w 6024154"/>
              <a:gd name="connsiteY6" fmla="*/ 284091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024154" h="6858000">
                <a:moveTo>
                  <a:pt x="70374" y="0"/>
                </a:moveTo>
                <a:lnTo>
                  <a:pt x="6024154" y="0"/>
                </a:lnTo>
                <a:lnTo>
                  <a:pt x="6024154" y="6858000"/>
                </a:lnTo>
                <a:lnTo>
                  <a:pt x="3587167" y="6858000"/>
                </a:lnTo>
                <a:lnTo>
                  <a:pt x="3474220" y="6800152"/>
                </a:lnTo>
                <a:cubicBezTo>
                  <a:pt x="1404818" y="5675986"/>
                  <a:pt x="0" y="3483472"/>
                  <a:pt x="0" y="962844"/>
                </a:cubicBezTo>
                <a:cubicBezTo>
                  <a:pt x="0" y="733696"/>
                  <a:pt x="11610" y="507260"/>
                  <a:pt x="34274" y="284091"/>
                </a:cubicBez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028" name="Picture 4" descr="Waukesha County - Youth Hockey">
            <a:extLst>
              <a:ext uri="{FF2B5EF4-FFF2-40B4-BE49-F238E27FC236}">
                <a16:creationId xmlns:a16="http://schemas.microsoft.com/office/drawing/2014/main" id="{565468F4-5227-4BA8-99DB-3FFE520B669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95953" y="286808"/>
            <a:ext cx="3441851" cy="48185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9784A40-3872-49A5-9D7A-C457FC413B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87432" y="2435552"/>
            <a:ext cx="5763035" cy="4218629"/>
          </a:xfrm>
        </p:spPr>
        <p:txBody>
          <a:bodyPr anchor="t">
            <a:normAutofit fontScale="85000" lnSpcReduction="10000"/>
          </a:bodyPr>
          <a:lstStyle/>
          <a:p>
            <a:r>
              <a:rPr lang="en-US" sz="2400" b="1" dirty="0"/>
              <a:t>“Manager &amp; Scheduler” page on website</a:t>
            </a:r>
          </a:p>
          <a:p>
            <a:pPr lvl="1"/>
            <a:r>
              <a:rPr lang="en-US" sz="1800" b="1" dirty="0"/>
              <a:t>Manager &amp; scheduler manual</a:t>
            </a:r>
          </a:p>
          <a:p>
            <a:pPr marL="457200" lvl="1" indent="0">
              <a:buNone/>
            </a:pPr>
            <a:endParaRPr lang="en-US" sz="1800" b="1" dirty="0"/>
          </a:p>
          <a:p>
            <a:r>
              <a:rPr lang="en-US" sz="2400" b="1" dirty="0"/>
              <a:t>“Team Managers Handbook” on WAHA website</a:t>
            </a:r>
          </a:p>
          <a:p>
            <a:endParaRPr lang="en-US" sz="2400" b="1" dirty="0"/>
          </a:p>
          <a:p>
            <a:r>
              <a:rPr lang="en-US" sz="2400" b="1" dirty="0"/>
              <a:t>Schedulers team/group on SE</a:t>
            </a:r>
          </a:p>
          <a:p>
            <a:endParaRPr lang="en-US" sz="2400" b="1" dirty="0">
              <a:ea typeface="Calibri" panose="020F0502020204030204"/>
              <a:cs typeface="Calibri" panose="020F0502020204030204"/>
            </a:endParaRPr>
          </a:p>
          <a:p>
            <a:r>
              <a:rPr lang="en-US" sz="2400" b="1" dirty="0">
                <a:ea typeface="Calibri" panose="020F0502020204030204"/>
                <a:cs typeface="Calibri" panose="020F0502020204030204"/>
              </a:rPr>
              <a:t>Managers team/group on SE</a:t>
            </a:r>
          </a:p>
          <a:p>
            <a:pPr marL="0" indent="0">
              <a:buNone/>
            </a:pPr>
            <a:endParaRPr lang="en-US" sz="2400" b="1" dirty="0"/>
          </a:p>
          <a:p>
            <a:r>
              <a:rPr lang="en-US" sz="2400" b="1" dirty="0"/>
              <a:t>Other/previous team schedulers</a:t>
            </a:r>
          </a:p>
          <a:p>
            <a:pPr lvl="1"/>
            <a:r>
              <a:rPr lang="en-US" sz="2000" b="1" dirty="0"/>
              <a:t>Shared doc for 2025-2026 schedulers list </a:t>
            </a:r>
            <a:endParaRPr lang="en-US" sz="2000" b="1" dirty="0">
              <a:ea typeface="Calibri"/>
              <a:cs typeface="Calibri"/>
            </a:endParaRPr>
          </a:p>
          <a:p>
            <a:pPr lvl="1"/>
            <a:r>
              <a:rPr lang="en-US" sz="2000" b="1" dirty="0"/>
              <a:t>Access to phone numbers so Master Scheduler can contact more easily?</a:t>
            </a:r>
          </a:p>
        </p:txBody>
      </p:sp>
    </p:spTree>
    <p:extLst>
      <p:ext uri="{BB962C8B-B14F-4D97-AF65-F5344CB8AC3E}">
        <p14:creationId xmlns:p14="http://schemas.microsoft.com/office/powerpoint/2010/main" val="52954642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3A7DA1-D66E-4BC0-9D5A-AA1A519856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43053" y="1404866"/>
            <a:ext cx="5006336" cy="1325563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en-US" sz="3700" b="1" kern="1200" dirty="0">
                <a:solidFill>
                  <a:srgbClr val="FFC000"/>
                </a:solidFill>
                <a:latin typeface="+mj-lt"/>
                <a:ea typeface="+mj-ea"/>
                <a:cs typeface="+mj-cs"/>
              </a:rPr>
              <a:t>Questions? Suggestions?</a:t>
            </a:r>
          </a:p>
        </p:txBody>
      </p:sp>
      <p:sp>
        <p:nvSpPr>
          <p:cNvPr id="1033" name="Freeform: Shape 136">
            <a:extLst>
              <a:ext uri="{FF2B5EF4-FFF2-40B4-BE49-F238E27FC236}">
                <a16:creationId xmlns:a16="http://schemas.microsoft.com/office/drawing/2014/main" id="{4F74D28C-3268-4E35-8EE1-D92CB4A85A7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0"/>
            <a:ext cx="6172782" cy="6858000"/>
          </a:xfrm>
          <a:custGeom>
            <a:avLst/>
            <a:gdLst>
              <a:gd name="connsiteX0" fmla="*/ 6172782 w 6172782"/>
              <a:gd name="connsiteY0" fmla="*/ 0 h 6858000"/>
              <a:gd name="connsiteX1" fmla="*/ 69075 w 6172782"/>
              <a:gd name="connsiteY1" fmla="*/ 0 h 6858000"/>
              <a:gd name="connsiteX2" fmla="*/ 35131 w 6172782"/>
              <a:gd name="connsiteY2" fmla="*/ 267128 h 6858000"/>
              <a:gd name="connsiteX3" fmla="*/ 0 w 6172782"/>
              <a:gd name="connsiteY3" fmla="*/ 962845 h 6858000"/>
              <a:gd name="connsiteX4" fmla="*/ 3276103 w 6172782"/>
              <a:gd name="connsiteY4" fmla="*/ 6782205 h 6858000"/>
              <a:gd name="connsiteX5" fmla="*/ 3407923 w 6172782"/>
              <a:gd name="connsiteY5" fmla="*/ 6858000 h 6858000"/>
              <a:gd name="connsiteX6" fmla="*/ 6172782 w 6172782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172782" h="6858000">
                <a:moveTo>
                  <a:pt x="6172782" y="0"/>
                </a:moveTo>
                <a:lnTo>
                  <a:pt x="69075" y="0"/>
                </a:lnTo>
                <a:lnTo>
                  <a:pt x="35131" y="267128"/>
                </a:lnTo>
                <a:cubicBezTo>
                  <a:pt x="11901" y="495874"/>
                  <a:pt x="0" y="727970"/>
                  <a:pt x="0" y="962845"/>
                </a:cubicBezTo>
                <a:cubicBezTo>
                  <a:pt x="0" y="3429034"/>
                  <a:pt x="1312002" y="5588789"/>
                  <a:pt x="3276103" y="6782205"/>
                </a:cubicBezTo>
                <a:lnTo>
                  <a:pt x="3407923" y="6858000"/>
                </a:lnTo>
                <a:lnTo>
                  <a:pt x="6172782" y="6858000"/>
                </a:lnTo>
                <a:close/>
              </a:path>
            </a:pathLst>
          </a:custGeom>
          <a:solidFill>
            <a:srgbClr val="FFFFFF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9" name="Freeform: Shape 138">
            <a:extLst>
              <a:ext uri="{FF2B5EF4-FFF2-40B4-BE49-F238E27FC236}">
                <a16:creationId xmlns:a16="http://schemas.microsoft.com/office/drawing/2014/main" id="{58D44E42-C462-4105-BC86-FE75B4E3C4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0"/>
            <a:ext cx="6024154" cy="6858000"/>
          </a:xfrm>
          <a:custGeom>
            <a:avLst/>
            <a:gdLst>
              <a:gd name="connsiteX0" fmla="*/ 70374 w 6024154"/>
              <a:gd name="connsiteY0" fmla="*/ 0 h 6858000"/>
              <a:gd name="connsiteX1" fmla="*/ 6024154 w 6024154"/>
              <a:gd name="connsiteY1" fmla="*/ 0 h 6858000"/>
              <a:gd name="connsiteX2" fmla="*/ 6024154 w 6024154"/>
              <a:gd name="connsiteY2" fmla="*/ 6858000 h 6858000"/>
              <a:gd name="connsiteX3" fmla="*/ 3587167 w 6024154"/>
              <a:gd name="connsiteY3" fmla="*/ 6858000 h 6858000"/>
              <a:gd name="connsiteX4" fmla="*/ 3474220 w 6024154"/>
              <a:gd name="connsiteY4" fmla="*/ 6800152 h 6858000"/>
              <a:gd name="connsiteX5" fmla="*/ 0 w 6024154"/>
              <a:gd name="connsiteY5" fmla="*/ 962844 h 6858000"/>
              <a:gd name="connsiteX6" fmla="*/ 34274 w 6024154"/>
              <a:gd name="connsiteY6" fmla="*/ 284091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024154" h="6858000">
                <a:moveTo>
                  <a:pt x="70374" y="0"/>
                </a:moveTo>
                <a:lnTo>
                  <a:pt x="6024154" y="0"/>
                </a:lnTo>
                <a:lnTo>
                  <a:pt x="6024154" y="6858000"/>
                </a:lnTo>
                <a:lnTo>
                  <a:pt x="3587167" y="6858000"/>
                </a:lnTo>
                <a:lnTo>
                  <a:pt x="3474220" y="6800152"/>
                </a:lnTo>
                <a:cubicBezTo>
                  <a:pt x="1404818" y="5675986"/>
                  <a:pt x="0" y="3483472"/>
                  <a:pt x="0" y="962844"/>
                </a:cubicBezTo>
                <a:cubicBezTo>
                  <a:pt x="0" y="733696"/>
                  <a:pt x="11610" y="507260"/>
                  <a:pt x="34274" y="284091"/>
                </a:cubicBez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028" name="Picture 4" descr="Waukesha County - Youth Hockey">
            <a:extLst>
              <a:ext uri="{FF2B5EF4-FFF2-40B4-BE49-F238E27FC236}">
                <a16:creationId xmlns:a16="http://schemas.microsoft.com/office/drawing/2014/main" id="{565468F4-5227-4BA8-99DB-3FFE520B669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95953" y="286808"/>
            <a:ext cx="3441851" cy="48185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9784A40-3872-49A5-9D7A-C457FC413B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97673" y="2446211"/>
            <a:ext cx="6172782" cy="2732542"/>
          </a:xfrm>
        </p:spPr>
        <p:txBody>
          <a:bodyPr anchor="t">
            <a:noAutofit/>
          </a:bodyPr>
          <a:lstStyle/>
          <a:p>
            <a:r>
              <a:rPr lang="en-US" sz="2400" b="1" dirty="0"/>
              <a:t>Master Scheduler: Jason Herzog</a:t>
            </a:r>
          </a:p>
          <a:p>
            <a:pPr marL="0" indent="0">
              <a:buNone/>
            </a:pPr>
            <a:r>
              <a:rPr lang="en-US" sz="2400" b="1" dirty="0"/>
              <a:t>    (masterscheduler@waukeshawarhawks.org)</a:t>
            </a:r>
            <a:endParaRPr lang="en-US" sz="2000" b="1" dirty="0"/>
          </a:p>
          <a:p>
            <a:r>
              <a:rPr lang="en-US" sz="2400" b="1" dirty="0"/>
              <a:t>Referee Scheduler: Bryce Maphis</a:t>
            </a:r>
          </a:p>
          <a:p>
            <a:pPr marL="0" indent="0">
              <a:buNone/>
            </a:pPr>
            <a:r>
              <a:rPr lang="en-US" sz="2400" b="1" dirty="0"/>
              <a:t>    (bryce.maphis@gmail.com)</a:t>
            </a:r>
          </a:p>
          <a:p>
            <a:pPr marL="0" indent="0">
              <a:buNone/>
            </a:pPr>
            <a:endParaRPr lang="en-US" sz="2000" b="1" dirty="0"/>
          </a:p>
          <a:p>
            <a:r>
              <a:rPr lang="en-US" sz="2400" b="1" dirty="0"/>
              <a:t>General questions: Missy Sparber</a:t>
            </a:r>
            <a:endParaRPr lang="en-US" sz="2400" b="1" dirty="0">
              <a:ea typeface="Calibri"/>
              <a:cs typeface="Calibri"/>
            </a:endParaRPr>
          </a:p>
          <a:p>
            <a:pPr marL="0" indent="0">
              <a:buNone/>
            </a:pPr>
            <a:r>
              <a:rPr lang="en-US" sz="2400" b="1" dirty="0"/>
              <a:t>    (vpoffice@waukeshawarhawks.org)</a:t>
            </a:r>
            <a:endParaRPr lang="en-US" sz="2000" b="1" dirty="0"/>
          </a:p>
          <a:p>
            <a:r>
              <a:rPr lang="en-US" sz="2400" b="1" dirty="0"/>
              <a:t>Financial questions: Eric Shelley</a:t>
            </a:r>
            <a:endParaRPr lang="en-US" sz="2400" b="1" dirty="0">
              <a:ea typeface="Calibri"/>
              <a:cs typeface="Calibri"/>
            </a:endParaRPr>
          </a:p>
          <a:p>
            <a:pPr marL="0" indent="0">
              <a:buNone/>
            </a:pPr>
            <a:r>
              <a:rPr lang="en-US" sz="2400" b="1" dirty="0"/>
              <a:t>    (treasurer@waukeshawarhawks.org)</a:t>
            </a:r>
          </a:p>
        </p:txBody>
      </p:sp>
    </p:spTree>
    <p:extLst>
      <p:ext uri="{BB962C8B-B14F-4D97-AF65-F5344CB8AC3E}">
        <p14:creationId xmlns:p14="http://schemas.microsoft.com/office/powerpoint/2010/main" val="190192183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3A7DA1-D66E-4BC0-9D5A-AA1A519856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51598" y="2635460"/>
            <a:ext cx="5491597" cy="1325563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en-US" sz="3700" b="1" kern="1200" dirty="0">
                <a:solidFill>
                  <a:srgbClr val="FFC000"/>
                </a:solidFill>
                <a:latin typeface="+mj-lt"/>
                <a:ea typeface="+mj-ea"/>
                <a:cs typeface="+mj-cs"/>
              </a:rPr>
              <a:t>Thank You for Volunteering!</a:t>
            </a:r>
          </a:p>
        </p:txBody>
      </p:sp>
      <p:sp>
        <p:nvSpPr>
          <p:cNvPr id="1033" name="Freeform: Shape 136">
            <a:extLst>
              <a:ext uri="{FF2B5EF4-FFF2-40B4-BE49-F238E27FC236}">
                <a16:creationId xmlns:a16="http://schemas.microsoft.com/office/drawing/2014/main" id="{4F74D28C-3268-4E35-8EE1-D92CB4A85A7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0"/>
            <a:ext cx="6172782" cy="6858000"/>
          </a:xfrm>
          <a:custGeom>
            <a:avLst/>
            <a:gdLst>
              <a:gd name="connsiteX0" fmla="*/ 6172782 w 6172782"/>
              <a:gd name="connsiteY0" fmla="*/ 0 h 6858000"/>
              <a:gd name="connsiteX1" fmla="*/ 69075 w 6172782"/>
              <a:gd name="connsiteY1" fmla="*/ 0 h 6858000"/>
              <a:gd name="connsiteX2" fmla="*/ 35131 w 6172782"/>
              <a:gd name="connsiteY2" fmla="*/ 267128 h 6858000"/>
              <a:gd name="connsiteX3" fmla="*/ 0 w 6172782"/>
              <a:gd name="connsiteY3" fmla="*/ 962845 h 6858000"/>
              <a:gd name="connsiteX4" fmla="*/ 3276103 w 6172782"/>
              <a:gd name="connsiteY4" fmla="*/ 6782205 h 6858000"/>
              <a:gd name="connsiteX5" fmla="*/ 3407923 w 6172782"/>
              <a:gd name="connsiteY5" fmla="*/ 6858000 h 6858000"/>
              <a:gd name="connsiteX6" fmla="*/ 6172782 w 6172782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172782" h="6858000">
                <a:moveTo>
                  <a:pt x="6172782" y="0"/>
                </a:moveTo>
                <a:lnTo>
                  <a:pt x="69075" y="0"/>
                </a:lnTo>
                <a:lnTo>
                  <a:pt x="35131" y="267128"/>
                </a:lnTo>
                <a:cubicBezTo>
                  <a:pt x="11901" y="495874"/>
                  <a:pt x="0" y="727970"/>
                  <a:pt x="0" y="962845"/>
                </a:cubicBezTo>
                <a:cubicBezTo>
                  <a:pt x="0" y="3429034"/>
                  <a:pt x="1312002" y="5588789"/>
                  <a:pt x="3276103" y="6782205"/>
                </a:cubicBezTo>
                <a:lnTo>
                  <a:pt x="3407923" y="6858000"/>
                </a:lnTo>
                <a:lnTo>
                  <a:pt x="6172782" y="6858000"/>
                </a:lnTo>
                <a:close/>
              </a:path>
            </a:pathLst>
          </a:custGeom>
          <a:solidFill>
            <a:srgbClr val="FFFFFF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9" name="Freeform: Shape 138">
            <a:extLst>
              <a:ext uri="{FF2B5EF4-FFF2-40B4-BE49-F238E27FC236}">
                <a16:creationId xmlns:a16="http://schemas.microsoft.com/office/drawing/2014/main" id="{58D44E42-C462-4105-BC86-FE75B4E3C4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0"/>
            <a:ext cx="6024154" cy="6858000"/>
          </a:xfrm>
          <a:custGeom>
            <a:avLst/>
            <a:gdLst>
              <a:gd name="connsiteX0" fmla="*/ 70374 w 6024154"/>
              <a:gd name="connsiteY0" fmla="*/ 0 h 6858000"/>
              <a:gd name="connsiteX1" fmla="*/ 6024154 w 6024154"/>
              <a:gd name="connsiteY1" fmla="*/ 0 h 6858000"/>
              <a:gd name="connsiteX2" fmla="*/ 6024154 w 6024154"/>
              <a:gd name="connsiteY2" fmla="*/ 6858000 h 6858000"/>
              <a:gd name="connsiteX3" fmla="*/ 3587167 w 6024154"/>
              <a:gd name="connsiteY3" fmla="*/ 6858000 h 6858000"/>
              <a:gd name="connsiteX4" fmla="*/ 3474220 w 6024154"/>
              <a:gd name="connsiteY4" fmla="*/ 6800152 h 6858000"/>
              <a:gd name="connsiteX5" fmla="*/ 0 w 6024154"/>
              <a:gd name="connsiteY5" fmla="*/ 962844 h 6858000"/>
              <a:gd name="connsiteX6" fmla="*/ 34274 w 6024154"/>
              <a:gd name="connsiteY6" fmla="*/ 284091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024154" h="6858000">
                <a:moveTo>
                  <a:pt x="70374" y="0"/>
                </a:moveTo>
                <a:lnTo>
                  <a:pt x="6024154" y="0"/>
                </a:lnTo>
                <a:lnTo>
                  <a:pt x="6024154" y="6858000"/>
                </a:lnTo>
                <a:lnTo>
                  <a:pt x="3587167" y="6858000"/>
                </a:lnTo>
                <a:lnTo>
                  <a:pt x="3474220" y="6800152"/>
                </a:lnTo>
                <a:cubicBezTo>
                  <a:pt x="1404818" y="5675986"/>
                  <a:pt x="0" y="3483472"/>
                  <a:pt x="0" y="962844"/>
                </a:cubicBezTo>
                <a:cubicBezTo>
                  <a:pt x="0" y="733696"/>
                  <a:pt x="11610" y="507260"/>
                  <a:pt x="34274" y="284091"/>
                </a:cubicBez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028" name="Picture 4" descr="Waukesha County - Youth Hockey">
            <a:extLst>
              <a:ext uri="{FF2B5EF4-FFF2-40B4-BE49-F238E27FC236}">
                <a16:creationId xmlns:a16="http://schemas.microsoft.com/office/drawing/2014/main" id="{565468F4-5227-4BA8-99DB-3FFE520B669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95953" y="286808"/>
            <a:ext cx="3441851" cy="48185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2466672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3A7DA1-D66E-4BC0-9D5A-AA1A519856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43053" y="1404866"/>
            <a:ext cx="5006336" cy="1325563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en-US" sz="3700" b="1" kern="1200" dirty="0">
                <a:solidFill>
                  <a:srgbClr val="FFC000"/>
                </a:solidFill>
                <a:latin typeface="+mj-lt"/>
                <a:ea typeface="+mj-ea"/>
                <a:cs typeface="+mj-cs"/>
              </a:rPr>
              <a:t>Roles of Scheduler</a:t>
            </a:r>
          </a:p>
        </p:txBody>
      </p:sp>
      <p:sp>
        <p:nvSpPr>
          <p:cNvPr id="1033" name="Freeform: Shape 136">
            <a:extLst>
              <a:ext uri="{FF2B5EF4-FFF2-40B4-BE49-F238E27FC236}">
                <a16:creationId xmlns:a16="http://schemas.microsoft.com/office/drawing/2014/main" id="{4F74D28C-3268-4E35-8EE1-D92CB4A85A7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0"/>
            <a:ext cx="6172782" cy="6858000"/>
          </a:xfrm>
          <a:custGeom>
            <a:avLst/>
            <a:gdLst>
              <a:gd name="connsiteX0" fmla="*/ 6172782 w 6172782"/>
              <a:gd name="connsiteY0" fmla="*/ 0 h 6858000"/>
              <a:gd name="connsiteX1" fmla="*/ 69075 w 6172782"/>
              <a:gd name="connsiteY1" fmla="*/ 0 h 6858000"/>
              <a:gd name="connsiteX2" fmla="*/ 35131 w 6172782"/>
              <a:gd name="connsiteY2" fmla="*/ 267128 h 6858000"/>
              <a:gd name="connsiteX3" fmla="*/ 0 w 6172782"/>
              <a:gd name="connsiteY3" fmla="*/ 962845 h 6858000"/>
              <a:gd name="connsiteX4" fmla="*/ 3276103 w 6172782"/>
              <a:gd name="connsiteY4" fmla="*/ 6782205 h 6858000"/>
              <a:gd name="connsiteX5" fmla="*/ 3407923 w 6172782"/>
              <a:gd name="connsiteY5" fmla="*/ 6858000 h 6858000"/>
              <a:gd name="connsiteX6" fmla="*/ 6172782 w 6172782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172782" h="6858000">
                <a:moveTo>
                  <a:pt x="6172782" y="0"/>
                </a:moveTo>
                <a:lnTo>
                  <a:pt x="69075" y="0"/>
                </a:lnTo>
                <a:lnTo>
                  <a:pt x="35131" y="267128"/>
                </a:lnTo>
                <a:cubicBezTo>
                  <a:pt x="11901" y="495874"/>
                  <a:pt x="0" y="727970"/>
                  <a:pt x="0" y="962845"/>
                </a:cubicBezTo>
                <a:cubicBezTo>
                  <a:pt x="0" y="3429034"/>
                  <a:pt x="1312002" y="5588789"/>
                  <a:pt x="3276103" y="6782205"/>
                </a:cubicBezTo>
                <a:lnTo>
                  <a:pt x="3407923" y="6858000"/>
                </a:lnTo>
                <a:lnTo>
                  <a:pt x="6172782" y="6858000"/>
                </a:lnTo>
                <a:close/>
              </a:path>
            </a:pathLst>
          </a:custGeom>
          <a:solidFill>
            <a:srgbClr val="FFFFFF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9" name="Freeform: Shape 138">
            <a:extLst>
              <a:ext uri="{FF2B5EF4-FFF2-40B4-BE49-F238E27FC236}">
                <a16:creationId xmlns:a16="http://schemas.microsoft.com/office/drawing/2014/main" id="{58D44E42-C462-4105-BC86-FE75B4E3C4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0"/>
            <a:ext cx="6024154" cy="6858000"/>
          </a:xfrm>
          <a:custGeom>
            <a:avLst/>
            <a:gdLst>
              <a:gd name="connsiteX0" fmla="*/ 70374 w 6024154"/>
              <a:gd name="connsiteY0" fmla="*/ 0 h 6858000"/>
              <a:gd name="connsiteX1" fmla="*/ 6024154 w 6024154"/>
              <a:gd name="connsiteY1" fmla="*/ 0 h 6858000"/>
              <a:gd name="connsiteX2" fmla="*/ 6024154 w 6024154"/>
              <a:gd name="connsiteY2" fmla="*/ 6858000 h 6858000"/>
              <a:gd name="connsiteX3" fmla="*/ 3587167 w 6024154"/>
              <a:gd name="connsiteY3" fmla="*/ 6858000 h 6858000"/>
              <a:gd name="connsiteX4" fmla="*/ 3474220 w 6024154"/>
              <a:gd name="connsiteY4" fmla="*/ 6800152 h 6858000"/>
              <a:gd name="connsiteX5" fmla="*/ 0 w 6024154"/>
              <a:gd name="connsiteY5" fmla="*/ 962844 h 6858000"/>
              <a:gd name="connsiteX6" fmla="*/ 34274 w 6024154"/>
              <a:gd name="connsiteY6" fmla="*/ 284091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024154" h="6858000">
                <a:moveTo>
                  <a:pt x="70374" y="0"/>
                </a:moveTo>
                <a:lnTo>
                  <a:pt x="6024154" y="0"/>
                </a:lnTo>
                <a:lnTo>
                  <a:pt x="6024154" y="6858000"/>
                </a:lnTo>
                <a:lnTo>
                  <a:pt x="3587167" y="6858000"/>
                </a:lnTo>
                <a:lnTo>
                  <a:pt x="3474220" y="6800152"/>
                </a:lnTo>
                <a:cubicBezTo>
                  <a:pt x="1404818" y="5675986"/>
                  <a:pt x="0" y="3483472"/>
                  <a:pt x="0" y="962844"/>
                </a:cubicBezTo>
                <a:cubicBezTo>
                  <a:pt x="0" y="733696"/>
                  <a:pt x="11610" y="507260"/>
                  <a:pt x="34274" y="284091"/>
                </a:cubicBez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028" name="Picture 4" descr="Waukesha County - Youth Hockey">
            <a:extLst>
              <a:ext uri="{FF2B5EF4-FFF2-40B4-BE49-F238E27FC236}">
                <a16:creationId xmlns:a16="http://schemas.microsoft.com/office/drawing/2014/main" id="{565468F4-5227-4BA8-99DB-3FFE520B669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95953" y="286808"/>
            <a:ext cx="3441851" cy="48185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9784A40-3872-49A5-9D7A-C457FC413B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72782" y="2871982"/>
            <a:ext cx="5491598" cy="3181684"/>
          </a:xfrm>
        </p:spPr>
        <p:txBody>
          <a:bodyPr anchor="t">
            <a:normAutofit lnSpcReduction="10000"/>
          </a:bodyPr>
          <a:lstStyle/>
          <a:p>
            <a:r>
              <a:rPr lang="en-US" sz="2400" b="1" dirty="0"/>
              <a:t>POC for schedulers from other associations to schedule non-seeding games</a:t>
            </a:r>
          </a:p>
          <a:p>
            <a:r>
              <a:rPr lang="en-US" sz="2400" b="1" dirty="0"/>
              <a:t>Ensure open lines of communication with team</a:t>
            </a:r>
          </a:p>
          <a:p>
            <a:r>
              <a:rPr lang="en-US" sz="2400" b="1" dirty="0"/>
              <a:t>Liaison with coaches and manager</a:t>
            </a:r>
          </a:p>
          <a:p>
            <a:r>
              <a:rPr lang="en-US" sz="2400" b="1" dirty="0"/>
              <a:t>Work with Ref Scheduler to ensure refs are available for games</a:t>
            </a:r>
          </a:p>
          <a:p>
            <a:pPr lvl="1"/>
            <a:r>
              <a:rPr lang="en-US" sz="2000" b="1" dirty="0"/>
              <a:t>Communication surrounding cancellations</a:t>
            </a:r>
          </a:p>
        </p:txBody>
      </p:sp>
    </p:spTree>
    <p:extLst>
      <p:ext uri="{BB962C8B-B14F-4D97-AF65-F5344CB8AC3E}">
        <p14:creationId xmlns:p14="http://schemas.microsoft.com/office/powerpoint/2010/main" val="298073574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3A7DA1-D66E-4BC0-9D5A-AA1A519856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43053" y="1404866"/>
            <a:ext cx="5006336" cy="1325563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en-US" sz="3700" b="1" kern="1200" dirty="0">
                <a:solidFill>
                  <a:srgbClr val="FFC000"/>
                </a:solidFill>
                <a:latin typeface="+mj-lt"/>
                <a:ea typeface="+mj-ea"/>
                <a:cs typeface="+mj-cs"/>
              </a:rPr>
              <a:t>Early Season Tasks</a:t>
            </a:r>
          </a:p>
        </p:txBody>
      </p:sp>
      <p:sp>
        <p:nvSpPr>
          <p:cNvPr id="1033" name="Freeform: Shape 136">
            <a:extLst>
              <a:ext uri="{FF2B5EF4-FFF2-40B4-BE49-F238E27FC236}">
                <a16:creationId xmlns:a16="http://schemas.microsoft.com/office/drawing/2014/main" id="{4F74D28C-3268-4E35-8EE1-D92CB4A85A7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0"/>
            <a:ext cx="6172782" cy="6858000"/>
          </a:xfrm>
          <a:custGeom>
            <a:avLst/>
            <a:gdLst>
              <a:gd name="connsiteX0" fmla="*/ 6172782 w 6172782"/>
              <a:gd name="connsiteY0" fmla="*/ 0 h 6858000"/>
              <a:gd name="connsiteX1" fmla="*/ 69075 w 6172782"/>
              <a:gd name="connsiteY1" fmla="*/ 0 h 6858000"/>
              <a:gd name="connsiteX2" fmla="*/ 35131 w 6172782"/>
              <a:gd name="connsiteY2" fmla="*/ 267128 h 6858000"/>
              <a:gd name="connsiteX3" fmla="*/ 0 w 6172782"/>
              <a:gd name="connsiteY3" fmla="*/ 962845 h 6858000"/>
              <a:gd name="connsiteX4" fmla="*/ 3276103 w 6172782"/>
              <a:gd name="connsiteY4" fmla="*/ 6782205 h 6858000"/>
              <a:gd name="connsiteX5" fmla="*/ 3407923 w 6172782"/>
              <a:gd name="connsiteY5" fmla="*/ 6858000 h 6858000"/>
              <a:gd name="connsiteX6" fmla="*/ 6172782 w 6172782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172782" h="6858000">
                <a:moveTo>
                  <a:pt x="6172782" y="0"/>
                </a:moveTo>
                <a:lnTo>
                  <a:pt x="69075" y="0"/>
                </a:lnTo>
                <a:lnTo>
                  <a:pt x="35131" y="267128"/>
                </a:lnTo>
                <a:cubicBezTo>
                  <a:pt x="11901" y="495874"/>
                  <a:pt x="0" y="727970"/>
                  <a:pt x="0" y="962845"/>
                </a:cubicBezTo>
                <a:cubicBezTo>
                  <a:pt x="0" y="3429034"/>
                  <a:pt x="1312002" y="5588789"/>
                  <a:pt x="3276103" y="6782205"/>
                </a:cubicBezTo>
                <a:lnTo>
                  <a:pt x="3407923" y="6858000"/>
                </a:lnTo>
                <a:lnTo>
                  <a:pt x="6172782" y="6858000"/>
                </a:lnTo>
                <a:close/>
              </a:path>
            </a:pathLst>
          </a:custGeom>
          <a:solidFill>
            <a:srgbClr val="FFFFFF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9" name="Freeform: Shape 138">
            <a:extLst>
              <a:ext uri="{FF2B5EF4-FFF2-40B4-BE49-F238E27FC236}">
                <a16:creationId xmlns:a16="http://schemas.microsoft.com/office/drawing/2014/main" id="{58D44E42-C462-4105-BC86-FE75B4E3C4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0"/>
            <a:ext cx="6024154" cy="6858000"/>
          </a:xfrm>
          <a:custGeom>
            <a:avLst/>
            <a:gdLst>
              <a:gd name="connsiteX0" fmla="*/ 70374 w 6024154"/>
              <a:gd name="connsiteY0" fmla="*/ 0 h 6858000"/>
              <a:gd name="connsiteX1" fmla="*/ 6024154 w 6024154"/>
              <a:gd name="connsiteY1" fmla="*/ 0 h 6858000"/>
              <a:gd name="connsiteX2" fmla="*/ 6024154 w 6024154"/>
              <a:gd name="connsiteY2" fmla="*/ 6858000 h 6858000"/>
              <a:gd name="connsiteX3" fmla="*/ 3587167 w 6024154"/>
              <a:gd name="connsiteY3" fmla="*/ 6858000 h 6858000"/>
              <a:gd name="connsiteX4" fmla="*/ 3474220 w 6024154"/>
              <a:gd name="connsiteY4" fmla="*/ 6800152 h 6858000"/>
              <a:gd name="connsiteX5" fmla="*/ 0 w 6024154"/>
              <a:gd name="connsiteY5" fmla="*/ 962844 h 6858000"/>
              <a:gd name="connsiteX6" fmla="*/ 34274 w 6024154"/>
              <a:gd name="connsiteY6" fmla="*/ 284091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024154" h="6858000">
                <a:moveTo>
                  <a:pt x="70374" y="0"/>
                </a:moveTo>
                <a:lnTo>
                  <a:pt x="6024154" y="0"/>
                </a:lnTo>
                <a:lnTo>
                  <a:pt x="6024154" y="6858000"/>
                </a:lnTo>
                <a:lnTo>
                  <a:pt x="3587167" y="6858000"/>
                </a:lnTo>
                <a:lnTo>
                  <a:pt x="3474220" y="6800152"/>
                </a:lnTo>
                <a:cubicBezTo>
                  <a:pt x="1404818" y="5675986"/>
                  <a:pt x="0" y="3483472"/>
                  <a:pt x="0" y="962844"/>
                </a:cubicBezTo>
                <a:cubicBezTo>
                  <a:pt x="0" y="733696"/>
                  <a:pt x="11610" y="507260"/>
                  <a:pt x="34274" y="284091"/>
                </a:cubicBez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028" name="Picture 4" descr="Waukesha County - Youth Hockey">
            <a:extLst>
              <a:ext uri="{FF2B5EF4-FFF2-40B4-BE49-F238E27FC236}">
                <a16:creationId xmlns:a16="http://schemas.microsoft.com/office/drawing/2014/main" id="{565468F4-5227-4BA8-99DB-3FFE520B669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95953" y="286808"/>
            <a:ext cx="3441851" cy="48185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9784A40-3872-49A5-9D7A-C457FC413B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48948" y="2786024"/>
            <a:ext cx="5703773" cy="3546505"/>
          </a:xfrm>
        </p:spPr>
        <p:txBody>
          <a:bodyPr anchor="t">
            <a:normAutofit fontScale="92500" lnSpcReduction="20000"/>
          </a:bodyPr>
          <a:lstStyle/>
          <a:p>
            <a:r>
              <a:rPr lang="en-US" sz="2400" b="1" dirty="0"/>
              <a:t>Create/link </a:t>
            </a:r>
            <a:r>
              <a:rPr lang="en-US" sz="2400" b="1" dirty="0" err="1"/>
              <a:t>SportsEngine</a:t>
            </a:r>
            <a:r>
              <a:rPr lang="en-US" sz="2400" b="1" dirty="0"/>
              <a:t> account, if not already one</a:t>
            </a:r>
          </a:p>
          <a:p>
            <a:pPr lvl="1"/>
            <a:r>
              <a:rPr lang="en-US" sz="2000" b="1" dirty="0"/>
              <a:t>Can be added to roster</a:t>
            </a:r>
          </a:p>
          <a:p>
            <a:r>
              <a:rPr lang="en-US" sz="2400" b="1" dirty="0"/>
              <a:t>Connect with Master Scheduler as needed on game sheets, schedules</a:t>
            </a:r>
          </a:p>
          <a:p>
            <a:pPr lvl="1"/>
            <a:r>
              <a:rPr lang="en-US" sz="2000" b="1" dirty="0"/>
              <a:t>Start scheduling non-region games</a:t>
            </a:r>
          </a:p>
          <a:p>
            <a:pPr lvl="1"/>
            <a:r>
              <a:rPr lang="en-US" sz="2000" b="1" dirty="0"/>
              <a:t>Many games have already been taken care of</a:t>
            </a:r>
          </a:p>
          <a:p>
            <a:r>
              <a:rPr lang="en-US" sz="2400" b="1" dirty="0"/>
              <a:t>Connect with Ref Scheduler</a:t>
            </a:r>
          </a:p>
          <a:p>
            <a:pPr lvl="1"/>
            <a:r>
              <a:rPr lang="en-US" sz="2000" b="1" dirty="0"/>
              <a:t>Confirm refs scheduled for your games</a:t>
            </a:r>
          </a:p>
          <a:p>
            <a:pPr lvl="1"/>
            <a:r>
              <a:rPr lang="en-US" sz="2000" b="1" dirty="0"/>
              <a:t>FYI: Only 2 refs being scheduled per game, regardless of age level (not enough refs in the pool)</a:t>
            </a:r>
          </a:p>
          <a:p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163941787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3A7DA1-D66E-4BC0-9D5A-AA1A519856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43053" y="1404866"/>
            <a:ext cx="5006336" cy="1325563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en-US" sz="3700" b="1" kern="1200" dirty="0">
                <a:solidFill>
                  <a:srgbClr val="FFC000"/>
                </a:solidFill>
                <a:latin typeface="+mj-lt"/>
                <a:ea typeface="+mj-ea"/>
                <a:cs typeface="+mj-cs"/>
              </a:rPr>
              <a:t>Ice Schedules</a:t>
            </a:r>
          </a:p>
        </p:txBody>
      </p:sp>
      <p:sp>
        <p:nvSpPr>
          <p:cNvPr id="1033" name="Freeform: Shape 136">
            <a:extLst>
              <a:ext uri="{FF2B5EF4-FFF2-40B4-BE49-F238E27FC236}">
                <a16:creationId xmlns:a16="http://schemas.microsoft.com/office/drawing/2014/main" id="{4F74D28C-3268-4E35-8EE1-D92CB4A85A7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0"/>
            <a:ext cx="6172782" cy="6858000"/>
          </a:xfrm>
          <a:custGeom>
            <a:avLst/>
            <a:gdLst>
              <a:gd name="connsiteX0" fmla="*/ 6172782 w 6172782"/>
              <a:gd name="connsiteY0" fmla="*/ 0 h 6858000"/>
              <a:gd name="connsiteX1" fmla="*/ 69075 w 6172782"/>
              <a:gd name="connsiteY1" fmla="*/ 0 h 6858000"/>
              <a:gd name="connsiteX2" fmla="*/ 35131 w 6172782"/>
              <a:gd name="connsiteY2" fmla="*/ 267128 h 6858000"/>
              <a:gd name="connsiteX3" fmla="*/ 0 w 6172782"/>
              <a:gd name="connsiteY3" fmla="*/ 962845 h 6858000"/>
              <a:gd name="connsiteX4" fmla="*/ 3276103 w 6172782"/>
              <a:gd name="connsiteY4" fmla="*/ 6782205 h 6858000"/>
              <a:gd name="connsiteX5" fmla="*/ 3407923 w 6172782"/>
              <a:gd name="connsiteY5" fmla="*/ 6858000 h 6858000"/>
              <a:gd name="connsiteX6" fmla="*/ 6172782 w 6172782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172782" h="6858000">
                <a:moveTo>
                  <a:pt x="6172782" y="0"/>
                </a:moveTo>
                <a:lnTo>
                  <a:pt x="69075" y="0"/>
                </a:lnTo>
                <a:lnTo>
                  <a:pt x="35131" y="267128"/>
                </a:lnTo>
                <a:cubicBezTo>
                  <a:pt x="11901" y="495874"/>
                  <a:pt x="0" y="727970"/>
                  <a:pt x="0" y="962845"/>
                </a:cubicBezTo>
                <a:cubicBezTo>
                  <a:pt x="0" y="3429034"/>
                  <a:pt x="1312002" y="5588789"/>
                  <a:pt x="3276103" y="6782205"/>
                </a:cubicBezTo>
                <a:lnTo>
                  <a:pt x="3407923" y="6858000"/>
                </a:lnTo>
                <a:lnTo>
                  <a:pt x="6172782" y="6858000"/>
                </a:lnTo>
                <a:close/>
              </a:path>
            </a:pathLst>
          </a:custGeom>
          <a:solidFill>
            <a:srgbClr val="FFFFFF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9" name="Freeform: Shape 138">
            <a:extLst>
              <a:ext uri="{FF2B5EF4-FFF2-40B4-BE49-F238E27FC236}">
                <a16:creationId xmlns:a16="http://schemas.microsoft.com/office/drawing/2014/main" id="{58D44E42-C462-4105-BC86-FE75B4E3C4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0"/>
            <a:ext cx="6024154" cy="6858000"/>
          </a:xfrm>
          <a:custGeom>
            <a:avLst/>
            <a:gdLst>
              <a:gd name="connsiteX0" fmla="*/ 70374 w 6024154"/>
              <a:gd name="connsiteY0" fmla="*/ 0 h 6858000"/>
              <a:gd name="connsiteX1" fmla="*/ 6024154 w 6024154"/>
              <a:gd name="connsiteY1" fmla="*/ 0 h 6858000"/>
              <a:gd name="connsiteX2" fmla="*/ 6024154 w 6024154"/>
              <a:gd name="connsiteY2" fmla="*/ 6858000 h 6858000"/>
              <a:gd name="connsiteX3" fmla="*/ 3587167 w 6024154"/>
              <a:gd name="connsiteY3" fmla="*/ 6858000 h 6858000"/>
              <a:gd name="connsiteX4" fmla="*/ 3474220 w 6024154"/>
              <a:gd name="connsiteY4" fmla="*/ 6800152 h 6858000"/>
              <a:gd name="connsiteX5" fmla="*/ 0 w 6024154"/>
              <a:gd name="connsiteY5" fmla="*/ 962844 h 6858000"/>
              <a:gd name="connsiteX6" fmla="*/ 34274 w 6024154"/>
              <a:gd name="connsiteY6" fmla="*/ 284091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024154" h="6858000">
                <a:moveTo>
                  <a:pt x="70374" y="0"/>
                </a:moveTo>
                <a:lnTo>
                  <a:pt x="6024154" y="0"/>
                </a:lnTo>
                <a:lnTo>
                  <a:pt x="6024154" y="6858000"/>
                </a:lnTo>
                <a:lnTo>
                  <a:pt x="3587167" y="6858000"/>
                </a:lnTo>
                <a:lnTo>
                  <a:pt x="3474220" y="6800152"/>
                </a:lnTo>
                <a:cubicBezTo>
                  <a:pt x="1404818" y="5675986"/>
                  <a:pt x="0" y="3483472"/>
                  <a:pt x="0" y="962844"/>
                </a:cubicBezTo>
                <a:cubicBezTo>
                  <a:pt x="0" y="733696"/>
                  <a:pt x="11610" y="507260"/>
                  <a:pt x="34274" y="284091"/>
                </a:cubicBez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028" name="Picture 4" descr="Waukesha County - Youth Hockey">
            <a:extLst>
              <a:ext uri="{FF2B5EF4-FFF2-40B4-BE49-F238E27FC236}">
                <a16:creationId xmlns:a16="http://schemas.microsoft.com/office/drawing/2014/main" id="{565468F4-5227-4BA8-99DB-3FFE520B669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95953" y="286808"/>
            <a:ext cx="3441851" cy="48185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Content Placeholder 3">
            <a:extLst>
              <a:ext uri="{FF2B5EF4-FFF2-40B4-BE49-F238E27FC236}">
                <a16:creationId xmlns:a16="http://schemas.microsoft.com/office/drawing/2014/main" id="{22AC8E80-373D-427A-9CD9-B7FC5042F215}"/>
              </a:ext>
            </a:extLst>
          </p:cNvPr>
          <p:cNvSpPr txBox="1">
            <a:spLocks/>
          </p:cNvSpPr>
          <p:nvPr/>
        </p:nvSpPr>
        <p:spPr>
          <a:xfrm>
            <a:off x="6096000" y="2730429"/>
            <a:ext cx="5637377" cy="381082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b="1" dirty="0"/>
              <a:t>Practice dates/times set by Master Scheduler</a:t>
            </a:r>
          </a:p>
          <a:p>
            <a:pPr lvl="1"/>
            <a:r>
              <a:rPr lang="en-US" sz="2000" b="1" dirty="0"/>
              <a:t>Released in batches</a:t>
            </a:r>
          </a:p>
          <a:p>
            <a:pPr lvl="1"/>
            <a:r>
              <a:rPr lang="en-US" sz="2000" b="1" dirty="0"/>
              <a:t>Start times range from 5-9:45 pm on weekdays, throughout day on weekends (at least in October); younger levels get earlier times</a:t>
            </a:r>
          </a:p>
          <a:p>
            <a:pPr lvl="1"/>
            <a:r>
              <a:rPr lang="en-US" sz="2000" b="1" dirty="0"/>
              <a:t>60-75 minutes</a:t>
            </a:r>
          </a:p>
          <a:p>
            <a:pPr lvl="1"/>
            <a:r>
              <a:rPr lang="en-US" sz="2000" b="1" dirty="0"/>
              <a:t>Times/dates cannot be requested, moved or traded, nor can location</a:t>
            </a:r>
          </a:p>
        </p:txBody>
      </p:sp>
    </p:spTree>
    <p:extLst>
      <p:ext uri="{BB962C8B-B14F-4D97-AF65-F5344CB8AC3E}">
        <p14:creationId xmlns:p14="http://schemas.microsoft.com/office/powerpoint/2010/main" val="151052281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3A7DA1-D66E-4BC0-9D5A-AA1A519856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43053" y="1404866"/>
            <a:ext cx="5006336" cy="1325563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en-US" sz="3700" b="1" kern="1200" dirty="0">
                <a:solidFill>
                  <a:srgbClr val="FFC000"/>
                </a:solidFill>
                <a:latin typeface="+mj-lt"/>
                <a:ea typeface="+mj-ea"/>
                <a:cs typeface="+mj-cs"/>
              </a:rPr>
              <a:t>Ice Schedules</a:t>
            </a:r>
          </a:p>
        </p:txBody>
      </p:sp>
      <p:sp>
        <p:nvSpPr>
          <p:cNvPr id="1033" name="Freeform: Shape 136">
            <a:extLst>
              <a:ext uri="{FF2B5EF4-FFF2-40B4-BE49-F238E27FC236}">
                <a16:creationId xmlns:a16="http://schemas.microsoft.com/office/drawing/2014/main" id="{4F74D28C-3268-4E35-8EE1-D92CB4A85A7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0"/>
            <a:ext cx="6172782" cy="6858000"/>
          </a:xfrm>
          <a:custGeom>
            <a:avLst/>
            <a:gdLst>
              <a:gd name="connsiteX0" fmla="*/ 6172782 w 6172782"/>
              <a:gd name="connsiteY0" fmla="*/ 0 h 6858000"/>
              <a:gd name="connsiteX1" fmla="*/ 69075 w 6172782"/>
              <a:gd name="connsiteY1" fmla="*/ 0 h 6858000"/>
              <a:gd name="connsiteX2" fmla="*/ 35131 w 6172782"/>
              <a:gd name="connsiteY2" fmla="*/ 267128 h 6858000"/>
              <a:gd name="connsiteX3" fmla="*/ 0 w 6172782"/>
              <a:gd name="connsiteY3" fmla="*/ 962845 h 6858000"/>
              <a:gd name="connsiteX4" fmla="*/ 3276103 w 6172782"/>
              <a:gd name="connsiteY4" fmla="*/ 6782205 h 6858000"/>
              <a:gd name="connsiteX5" fmla="*/ 3407923 w 6172782"/>
              <a:gd name="connsiteY5" fmla="*/ 6858000 h 6858000"/>
              <a:gd name="connsiteX6" fmla="*/ 6172782 w 6172782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172782" h="6858000">
                <a:moveTo>
                  <a:pt x="6172782" y="0"/>
                </a:moveTo>
                <a:lnTo>
                  <a:pt x="69075" y="0"/>
                </a:lnTo>
                <a:lnTo>
                  <a:pt x="35131" y="267128"/>
                </a:lnTo>
                <a:cubicBezTo>
                  <a:pt x="11901" y="495874"/>
                  <a:pt x="0" y="727970"/>
                  <a:pt x="0" y="962845"/>
                </a:cubicBezTo>
                <a:cubicBezTo>
                  <a:pt x="0" y="3429034"/>
                  <a:pt x="1312002" y="5588789"/>
                  <a:pt x="3276103" y="6782205"/>
                </a:cubicBezTo>
                <a:lnTo>
                  <a:pt x="3407923" y="6858000"/>
                </a:lnTo>
                <a:lnTo>
                  <a:pt x="6172782" y="6858000"/>
                </a:lnTo>
                <a:close/>
              </a:path>
            </a:pathLst>
          </a:custGeom>
          <a:solidFill>
            <a:srgbClr val="FFFFFF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9" name="Freeform: Shape 138">
            <a:extLst>
              <a:ext uri="{FF2B5EF4-FFF2-40B4-BE49-F238E27FC236}">
                <a16:creationId xmlns:a16="http://schemas.microsoft.com/office/drawing/2014/main" id="{58D44E42-C462-4105-BC86-FE75B4E3C4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0"/>
            <a:ext cx="6024154" cy="6858000"/>
          </a:xfrm>
          <a:custGeom>
            <a:avLst/>
            <a:gdLst>
              <a:gd name="connsiteX0" fmla="*/ 70374 w 6024154"/>
              <a:gd name="connsiteY0" fmla="*/ 0 h 6858000"/>
              <a:gd name="connsiteX1" fmla="*/ 6024154 w 6024154"/>
              <a:gd name="connsiteY1" fmla="*/ 0 h 6858000"/>
              <a:gd name="connsiteX2" fmla="*/ 6024154 w 6024154"/>
              <a:gd name="connsiteY2" fmla="*/ 6858000 h 6858000"/>
              <a:gd name="connsiteX3" fmla="*/ 3587167 w 6024154"/>
              <a:gd name="connsiteY3" fmla="*/ 6858000 h 6858000"/>
              <a:gd name="connsiteX4" fmla="*/ 3474220 w 6024154"/>
              <a:gd name="connsiteY4" fmla="*/ 6800152 h 6858000"/>
              <a:gd name="connsiteX5" fmla="*/ 0 w 6024154"/>
              <a:gd name="connsiteY5" fmla="*/ 962844 h 6858000"/>
              <a:gd name="connsiteX6" fmla="*/ 34274 w 6024154"/>
              <a:gd name="connsiteY6" fmla="*/ 284091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024154" h="6858000">
                <a:moveTo>
                  <a:pt x="70374" y="0"/>
                </a:moveTo>
                <a:lnTo>
                  <a:pt x="6024154" y="0"/>
                </a:lnTo>
                <a:lnTo>
                  <a:pt x="6024154" y="6858000"/>
                </a:lnTo>
                <a:lnTo>
                  <a:pt x="3587167" y="6858000"/>
                </a:lnTo>
                <a:lnTo>
                  <a:pt x="3474220" y="6800152"/>
                </a:lnTo>
                <a:cubicBezTo>
                  <a:pt x="1404818" y="5675986"/>
                  <a:pt x="0" y="3483472"/>
                  <a:pt x="0" y="962844"/>
                </a:cubicBezTo>
                <a:cubicBezTo>
                  <a:pt x="0" y="733696"/>
                  <a:pt x="11610" y="507260"/>
                  <a:pt x="34274" y="284091"/>
                </a:cubicBez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028" name="Picture 4" descr="Waukesha County - Youth Hockey">
            <a:extLst>
              <a:ext uri="{FF2B5EF4-FFF2-40B4-BE49-F238E27FC236}">
                <a16:creationId xmlns:a16="http://schemas.microsoft.com/office/drawing/2014/main" id="{565468F4-5227-4BA8-99DB-3FFE520B669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95953" y="286808"/>
            <a:ext cx="3441851" cy="48185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Content Placeholder 3">
            <a:extLst>
              <a:ext uri="{FF2B5EF4-FFF2-40B4-BE49-F238E27FC236}">
                <a16:creationId xmlns:a16="http://schemas.microsoft.com/office/drawing/2014/main" id="{22AC8E80-373D-427A-9CD9-B7FC5042F215}"/>
              </a:ext>
            </a:extLst>
          </p:cNvPr>
          <p:cNvSpPr txBox="1">
            <a:spLocks/>
          </p:cNvSpPr>
          <p:nvPr/>
        </p:nvSpPr>
        <p:spPr>
          <a:xfrm>
            <a:off x="5948948" y="2508238"/>
            <a:ext cx="5784429" cy="3943837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25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b="1" dirty="0"/>
              <a:t>Game ice</a:t>
            </a:r>
          </a:p>
          <a:p>
            <a:pPr lvl="1"/>
            <a:r>
              <a:rPr lang="en-US" sz="2000" b="1" dirty="0"/>
              <a:t>Region 5 seeding games (home and home) scheduled by Master Scheduler</a:t>
            </a:r>
          </a:p>
          <a:p>
            <a:pPr lvl="2"/>
            <a:r>
              <a:rPr lang="en-US" sz="1600" b="1" dirty="0"/>
              <a:t>AYHA, EYHA, FDL, MWC, OHYA, SHAW</a:t>
            </a:r>
          </a:p>
          <a:p>
            <a:pPr lvl="2"/>
            <a:r>
              <a:rPr lang="en-US" sz="1600" b="1" dirty="0"/>
              <a:t>October 28th-January 25th</a:t>
            </a:r>
            <a:endParaRPr lang="en-US" sz="1600" b="1" baseline="30000" dirty="0">
              <a:ea typeface="Calibri"/>
              <a:cs typeface="Calibri"/>
            </a:endParaRPr>
          </a:p>
          <a:p>
            <a:pPr lvl="1"/>
            <a:r>
              <a:rPr lang="en-US" sz="2000" b="1" dirty="0"/>
              <a:t>Non-seeding games</a:t>
            </a:r>
          </a:p>
          <a:p>
            <a:pPr lvl="2"/>
            <a:r>
              <a:rPr lang="en-US" sz="1600" b="1" dirty="0"/>
              <a:t>Ice provided by Master Scheduler</a:t>
            </a:r>
          </a:p>
          <a:p>
            <a:pPr lvl="2"/>
            <a:r>
              <a:rPr lang="en-US" sz="1600" b="1" dirty="0"/>
              <a:t>Team scheduler handles scheduling of games; make sure to consult with Head Coach on suitable/preferred opponents</a:t>
            </a:r>
          </a:p>
          <a:p>
            <a:pPr lvl="2"/>
            <a:r>
              <a:rPr lang="en-US" sz="1600" b="1" dirty="0"/>
              <a:t>Non-regional opponents may also want to do reciprocal ice (home and home)</a:t>
            </a:r>
          </a:p>
          <a:p>
            <a:pPr lvl="1"/>
            <a:r>
              <a:rPr lang="en-US" sz="2000" b="1" dirty="0"/>
              <a:t>Enter/update game info in </a:t>
            </a:r>
            <a:r>
              <a:rPr lang="en-US" sz="2000" b="1" dirty="0" err="1"/>
              <a:t>SportsEngine</a:t>
            </a:r>
            <a:endParaRPr lang="en-US" sz="2000" b="1" dirty="0"/>
          </a:p>
          <a:p>
            <a:pPr lvl="2"/>
            <a:r>
              <a:rPr lang="en-US" sz="1600" b="1" dirty="0"/>
              <a:t>60 min for 10U; 75 min for 12U &amp; 14U</a:t>
            </a:r>
          </a:p>
          <a:p>
            <a:pPr lvl="1"/>
            <a:r>
              <a:rPr lang="en-US" sz="2000" b="1" dirty="0"/>
              <a:t>Ensure game scores are entered into SE</a:t>
            </a:r>
          </a:p>
        </p:txBody>
      </p:sp>
    </p:spTree>
    <p:extLst>
      <p:ext uri="{BB962C8B-B14F-4D97-AF65-F5344CB8AC3E}">
        <p14:creationId xmlns:p14="http://schemas.microsoft.com/office/powerpoint/2010/main" val="99781205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3A7DA1-D66E-4BC0-9D5A-AA1A519856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43053" y="1404866"/>
            <a:ext cx="5006336" cy="1325563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en-US" sz="3700" b="1" kern="1200" dirty="0">
                <a:solidFill>
                  <a:srgbClr val="FFC000"/>
                </a:solidFill>
                <a:latin typeface="+mj-lt"/>
                <a:ea typeface="+mj-ea"/>
                <a:cs typeface="+mj-cs"/>
              </a:rPr>
              <a:t>Early/All Season Tasks</a:t>
            </a:r>
          </a:p>
        </p:txBody>
      </p:sp>
      <p:sp>
        <p:nvSpPr>
          <p:cNvPr id="1033" name="Freeform: Shape 136">
            <a:extLst>
              <a:ext uri="{FF2B5EF4-FFF2-40B4-BE49-F238E27FC236}">
                <a16:creationId xmlns:a16="http://schemas.microsoft.com/office/drawing/2014/main" id="{4F74D28C-3268-4E35-8EE1-D92CB4A85A7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0"/>
            <a:ext cx="6172782" cy="6858000"/>
          </a:xfrm>
          <a:custGeom>
            <a:avLst/>
            <a:gdLst>
              <a:gd name="connsiteX0" fmla="*/ 6172782 w 6172782"/>
              <a:gd name="connsiteY0" fmla="*/ 0 h 6858000"/>
              <a:gd name="connsiteX1" fmla="*/ 69075 w 6172782"/>
              <a:gd name="connsiteY1" fmla="*/ 0 h 6858000"/>
              <a:gd name="connsiteX2" fmla="*/ 35131 w 6172782"/>
              <a:gd name="connsiteY2" fmla="*/ 267128 h 6858000"/>
              <a:gd name="connsiteX3" fmla="*/ 0 w 6172782"/>
              <a:gd name="connsiteY3" fmla="*/ 962845 h 6858000"/>
              <a:gd name="connsiteX4" fmla="*/ 3276103 w 6172782"/>
              <a:gd name="connsiteY4" fmla="*/ 6782205 h 6858000"/>
              <a:gd name="connsiteX5" fmla="*/ 3407923 w 6172782"/>
              <a:gd name="connsiteY5" fmla="*/ 6858000 h 6858000"/>
              <a:gd name="connsiteX6" fmla="*/ 6172782 w 6172782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172782" h="6858000">
                <a:moveTo>
                  <a:pt x="6172782" y="0"/>
                </a:moveTo>
                <a:lnTo>
                  <a:pt x="69075" y="0"/>
                </a:lnTo>
                <a:lnTo>
                  <a:pt x="35131" y="267128"/>
                </a:lnTo>
                <a:cubicBezTo>
                  <a:pt x="11901" y="495874"/>
                  <a:pt x="0" y="727970"/>
                  <a:pt x="0" y="962845"/>
                </a:cubicBezTo>
                <a:cubicBezTo>
                  <a:pt x="0" y="3429034"/>
                  <a:pt x="1312002" y="5588789"/>
                  <a:pt x="3276103" y="6782205"/>
                </a:cubicBezTo>
                <a:lnTo>
                  <a:pt x="3407923" y="6858000"/>
                </a:lnTo>
                <a:lnTo>
                  <a:pt x="6172782" y="6858000"/>
                </a:lnTo>
                <a:close/>
              </a:path>
            </a:pathLst>
          </a:custGeom>
          <a:solidFill>
            <a:srgbClr val="FFFFFF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9" name="Freeform: Shape 138">
            <a:extLst>
              <a:ext uri="{FF2B5EF4-FFF2-40B4-BE49-F238E27FC236}">
                <a16:creationId xmlns:a16="http://schemas.microsoft.com/office/drawing/2014/main" id="{58D44E42-C462-4105-BC86-FE75B4E3C4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0"/>
            <a:ext cx="6024154" cy="6858000"/>
          </a:xfrm>
          <a:custGeom>
            <a:avLst/>
            <a:gdLst>
              <a:gd name="connsiteX0" fmla="*/ 70374 w 6024154"/>
              <a:gd name="connsiteY0" fmla="*/ 0 h 6858000"/>
              <a:gd name="connsiteX1" fmla="*/ 6024154 w 6024154"/>
              <a:gd name="connsiteY1" fmla="*/ 0 h 6858000"/>
              <a:gd name="connsiteX2" fmla="*/ 6024154 w 6024154"/>
              <a:gd name="connsiteY2" fmla="*/ 6858000 h 6858000"/>
              <a:gd name="connsiteX3" fmla="*/ 3587167 w 6024154"/>
              <a:gd name="connsiteY3" fmla="*/ 6858000 h 6858000"/>
              <a:gd name="connsiteX4" fmla="*/ 3474220 w 6024154"/>
              <a:gd name="connsiteY4" fmla="*/ 6800152 h 6858000"/>
              <a:gd name="connsiteX5" fmla="*/ 0 w 6024154"/>
              <a:gd name="connsiteY5" fmla="*/ 962844 h 6858000"/>
              <a:gd name="connsiteX6" fmla="*/ 34274 w 6024154"/>
              <a:gd name="connsiteY6" fmla="*/ 284091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024154" h="6858000">
                <a:moveTo>
                  <a:pt x="70374" y="0"/>
                </a:moveTo>
                <a:lnTo>
                  <a:pt x="6024154" y="0"/>
                </a:lnTo>
                <a:lnTo>
                  <a:pt x="6024154" y="6858000"/>
                </a:lnTo>
                <a:lnTo>
                  <a:pt x="3587167" y="6858000"/>
                </a:lnTo>
                <a:lnTo>
                  <a:pt x="3474220" y="6800152"/>
                </a:lnTo>
                <a:cubicBezTo>
                  <a:pt x="1404818" y="5675986"/>
                  <a:pt x="0" y="3483472"/>
                  <a:pt x="0" y="962844"/>
                </a:cubicBezTo>
                <a:cubicBezTo>
                  <a:pt x="0" y="733696"/>
                  <a:pt x="11610" y="507260"/>
                  <a:pt x="34274" y="284091"/>
                </a:cubicBez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028" name="Picture 4" descr="Waukesha County - Youth Hockey">
            <a:extLst>
              <a:ext uri="{FF2B5EF4-FFF2-40B4-BE49-F238E27FC236}">
                <a16:creationId xmlns:a16="http://schemas.microsoft.com/office/drawing/2014/main" id="{565468F4-5227-4BA8-99DB-3FFE520B669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95953" y="286808"/>
            <a:ext cx="3441851" cy="48185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9784A40-3872-49A5-9D7A-C457FC413B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48948" y="2888479"/>
            <a:ext cx="5963889" cy="3153398"/>
          </a:xfrm>
        </p:spPr>
        <p:txBody>
          <a:bodyPr anchor="t">
            <a:normAutofit/>
          </a:bodyPr>
          <a:lstStyle/>
          <a:p>
            <a:r>
              <a:rPr lang="en-US" sz="2400" b="1" dirty="0"/>
              <a:t>Connect with Ref Scheduler</a:t>
            </a:r>
          </a:p>
          <a:p>
            <a:pPr lvl="1"/>
            <a:r>
              <a:rPr lang="en-US" sz="2000" b="1" dirty="0"/>
              <a:t>Will communicate expectations, process </a:t>
            </a:r>
          </a:p>
          <a:p>
            <a:pPr lvl="1"/>
            <a:r>
              <a:rPr lang="en-US" sz="2000" b="1" dirty="0"/>
              <a:t>Provide your team name and home schedule</a:t>
            </a:r>
          </a:p>
          <a:p>
            <a:pPr lvl="1"/>
            <a:r>
              <a:rPr lang="en-US" sz="2000" b="1" dirty="0"/>
              <a:t>Will create account in Horizon software; access to home schedule</a:t>
            </a:r>
          </a:p>
          <a:p>
            <a:pPr lvl="1"/>
            <a:r>
              <a:rPr lang="en-US" sz="2000" b="1" dirty="0"/>
              <a:t>Will assign refs to all home games</a:t>
            </a:r>
          </a:p>
          <a:p>
            <a:pPr lvl="1"/>
            <a:r>
              <a:rPr lang="en-US" sz="2000" b="1" dirty="0"/>
              <a:t>Make sure good communication with team manager re: ref availability and ref fees</a:t>
            </a:r>
          </a:p>
        </p:txBody>
      </p:sp>
    </p:spTree>
    <p:extLst>
      <p:ext uri="{BB962C8B-B14F-4D97-AF65-F5344CB8AC3E}">
        <p14:creationId xmlns:p14="http://schemas.microsoft.com/office/powerpoint/2010/main" val="359860938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3A7DA1-D66E-4BC0-9D5A-AA1A519856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88497" y="388866"/>
            <a:ext cx="5006336" cy="1325563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en-US" sz="3700" b="1" kern="1200" dirty="0">
                <a:solidFill>
                  <a:srgbClr val="FFC000"/>
                </a:solidFill>
                <a:latin typeface="+mj-lt"/>
                <a:ea typeface="+mj-ea"/>
                <a:cs typeface="+mj-cs"/>
              </a:rPr>
              <a:t>Tournaments</a:t>
            </a:r>
          </a:p>
        </p:txBody>
      </p:sp>
      <p:sp>
        <p:nvSpPr>
          <p:cNvPr id="1033" name="Freeform: Shape 136">
            <a:extLst>
              <a:ext uri="{FF2B5EF4-FFF2-40B4-BE49-F238E27FC236}">
                <a16:creationId xmlns:a16="http://schemas.microsoft.com/office/drawing/2014/main" id="{4F74D28C-3268-4E35-8EE1-D92CB4A85A7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0"/>
            <a:ext cx="6172782" cy="6858000"/>
          </a:xfrm>
          <a:custGeom>
            <a:avLst/>
            <a:gdLst>
              <a:gd name="connsiteX0" fmla="*/ 6172782 w 6172782"/>
              <a:gd name="connsiteY0" fmla="*/ 0 h 6858000"/>
              <a:gd name="connsiteX1" fmla="*/ 69075 w 6172782"/>
              <a:gd name="connsiteY1" fmla="*/ 0 h 6858000"/>
              <a:gd name="connsiteX2" fmla="*/ 35131 w 6172782"/>
              <a:gd name="connsiteY2" fmla="*/ 267128 h 6858000"/>
              <a:gd name="connsiteX3" fmla="*/ 0 w 6172782"/>
              <a:gd name="connsiteY3" fmla="*/ 962845 h 6858000"/>
              <a:gd name="connsiteX4" fmla="*/ 3276103 w 6172782"/>
              <a:gd name="connsiteY4" fmla="*/ 6782205 h 6858000"/>
              <a:gd name="connsiteX5" fmla="*/ 3407923 w 6172782"/>
              <a:gd name="connsiteY5" fmla="*/ 6858000 h 6858000"/>
              <a:gd name="connsiteX6" fmla="*/ 6172782 w 6172782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172782" h="6858000">
                <a:moveTo>
                  <a:pt x="6172782" y="0"/>
                </a:moveTo>
                <a:lnTo>
                  <a:pt x="69075" y="0"/>
                </a:lnTo>
                <a:lnTo>
                  <a:pt x="35131" y="267128"/>
                </a:lnTo>
                <a:cubicBezTo>
                  <a:pt x="11901" y="495874"/>
                  <a:pt x="0" y="727970"/>
                  <a:pt x="0" y="962845"/>
                </a:cubicBezTo>
                <a:cubicBezTo>
                  <a:pt x="0" y="3429034"/>
                  <a:pt x="1312002" y="5588789"/>
                  <a:pt x="3276103" y="6782205"/>
                </a:cubicBezTo>
                <a:lnTo>
                  <a:pt x="3407923" y="6858000"/>
                </a:lnTo>
                <a:lnTo>
                  <a:pt x="6172782" y="6858000"/>
                </a:lnTo>
                <a:close/>
              </a:path>
            </a:pathLst>
          </a:custGeom>
          <a:solidFill>
            <a:srgbClr val="FFFFFF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9" name="Freeform: Shape 138">
            <a:extLst>
              <a:ext uri="{FF2B5EF4-FFF2-40B4-BE49-F238E27FC236}">
                <a16:creationId xmlns:a16="http://schemas.microsoft.com/office/drawing/2014/main" id="{58D44E42-C462-4105-BC86-FE75B4E3C4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0"/>
            <a:ext cx="6024154" cy="6858000"/>
          </a:xfrm>
          <a:custGeom>
            <a:avLst/>
            <a:gdLst>
              <a:gd name="connsiteX0" fmla="*/ 70374 w 6024154"/>
              <a:gd name="connsiteY0" fmla="*/ 0 h 6858000"/>
              <a:gd name="connsiteX1" fmla="*/ 6024154 w 6024154"/>
              <a:gd name="connsiteY1" fmla="*/ 0 h 6858000"/>
              <a:gd name="connsiteX2" fmla="*/ 6024154 w 6024154"/>
              <a:gd name="connsiteY2" fmla="*/ 6858000 h 6858000"/>
              <a:gd name="connsiteX3" fmla="*/ 3587167 w 6024154"/>
              <a:gd name="connsiteY3" fmla="*/ 6858000 h 6858000"/>
              <a:gd name="connsiteX4" fmla="*/ 3474220 w 6024154"/>
              <a:gd name="connsiteY4" fmla="*/ 6800152 h 6858000"/>
              <a:gd name="connsiteX5" fmla="*/ 0 w 6024154"/>
              <a:gd name="connsiteY5" fmla="*/ 962844 h 6858000"/>
              <a:gd name="connsiteX6" fmla="*/ 34274 w 6024154"/>
              <a:gd name="connsiteY6" fmla="*/ 284091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024154" h="6858000">
                <a:moveTo>
                  <a:pt x="70374" y="0"/>
                </a:moveTo>
                <a:lnTo>
                  <a:pt x="6024154" y="0"/>
                </a:lnTo>
                <a:lnTo>
                  <a:pt x="6024154" y="6858000"/>
                </a:lnTo>
                <a:lnTo>
                  <a:pt x="3587167" y="6858000"/>
                </a:lnTo>
                <a:lnTo>
                  <a:pt x="3474220" y="6800152"/>
                </a:lnTo>
                <a:cubicBezTo>
                  <a:pt x="1404818" y="5675986"/>
                  <a:pt x="0" y="3483472"/>
                  <a:pt x="0" y="962844"/>
                </a:cubicBezTo>
                <a:cubicBezTo>
                  <a:pt x="0" y="733696"/>
                  <a:pt x="11610" y="507260"/>
                  <a:pt x="34274" y="284091"/>
                </a:cubicBez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028" name="Picture 4" descr="Waukesha County - Youth Hockey">
            <a:extLst>
              <a:ext uri="{FF2B5EF4-FFF2-40B4-BE49-F238E27FC236}">
                <a16:creationId xmlns:a16="http://schemas.microsoft.com/office/drawing/2014/main" id="{565468F4-5227-4BA8-99DB-3FFE520B669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95953" y="286808"/>
            <a:ext cx="3441851" cy="48185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9784A40-3872-49A5-9D7A-C457FC413B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7116" y="2340149"/>
            <a:ext cx="6024154" cy="4289989"/>
          </a:xfrm>
        </p:spPr>
        <p:txBody>
          <a:bodyPr anchor="t">
            <a:normAutofit/>
          </a:bodyPr>
          <a:lstStyle/>
          <a:p>
            <a:r>
              <a:rPr lang="en-US" sz="2400" b="1" dirty="0"/>
              <a:t>Majority have been pre-scheduled for 2025-2026</a:t>
            </a:r>
          </a:p>
          <a:p>
            <a:r>
              <a:rPr lang="en-US" sz="2400" b="1" dirty="0"/>
              <a:t>Team manager (or scheduler) should coordinate with tournament directors on rosters, etc.</a:t>
            </a:r>
          </a:p>
          <a:p>
            <a:r>
              <a:rPr lang="en-US" sz="2400" b="1" dirty="0"/>
              <a:t>Additional tournaments are on option</a:t>
            </a:r>
            <a:endParaRPr lang="en-US" sz="1200" b="1" dirty="0"/>
          </a:p>
          <a:p>
            <a:pPr lvl="1"/>
            <a:r>
              <a:rPr lang="en-US" sz="2000" b="1" dirty="0"/>
              <a:t>Should clear with Level Director, VP On-Ice</a:t>
            </a:r>
          </a:p>
          <a:p>
            <a:pPr lvl="1"/>
            <a:r>
              <a:rPr lang="en-US" sz="2000" b="1" dirty="0"/>
              <a:t>Must fit within maximum game allotment</a:t>
            </a:r>
          </a:p>
          <a:p>
            <a:pPr lvl="1"/>
            <a:r>
              <a:rPr lang="en-US" sz="2000" b="1" dirty="0"/>
              <a:t>Teams responsible for any assigned ice that will not be used due to addition/conflict; look to re-allocate (comply with Ice Policy)</a:t>
            </a:r>
          </a:p>
        </p:txBody>
      </p:sp>
    </p:spTree>
    <p:extLst>
      <p:ext uri="{BB962C8B-B14F-4D97-AF65-F5344CB8AC3E}">
        <p14:creationId xmlns:p14="http://schemas.microsoft.com/office/powerpoint/2010/main" val="82365163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3A7DA1-D66E-4BC0-9D5A-AA1A519856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67053" y="-188407"/>
            <a:ext cx="5006336" cy="1325563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en-US" sz="3700" b="1" kern="1200" dirty="0">
                <a:solidFill>
                  <a:srgbClr val="FFC000"/>
                </a:solidFill>
                <a:latin typeface="+mj-lt"/>
                <a:ea typeface="+mj-ea"/>
                <a:cs typeface="+mj-cs"/>
              </a:rPr>
              <a:t>Tournaments</a:t>
            </a:r>
          </a:p>
        </p:txBody>
      </p:sp>
      <p:sp>
        <p:nvSpPr>
          <p:cNvPr id="1033" name="Freeform: Shape 136">
            <a:extLst>
              <a:ext uri="{FF2B5EF4-FFF2-40B4-BE49-F238E27FC236}">
                <a16:creationId xmlns:a16="http://schemas.microsoft.com/office/drawing/2014/main" id="{4F74D28C-3268-4E35-8EE1-D92CB4A85A7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0"/>
            <a:ext cx="6172782" cy="6858000"/>
          </a:xfrm>
          <a:custGeom>
            <a:avLst/>
            <a:gdLst>
              <a:gd name="connsiteX0" fmla="*/ 6172782 w 6172782"/>
              <a:gd name="connsiteY0" fmla="*/ 0 h 6858000"/>
              <a:gd name="connsiteX1" fmla="*/ 69075 w 6172782"/>
              <a:gd name="connsiteY1" fmla="*/ 0 h 6858000"/>
              <a:gd name="connsiteX2" fmla="*/ 35131 w 6172782"/>
              <a:gd name="connsiteY2" fmla="*/ 267128 h 6858000"/>
              <a:gd name="connsiteX3" fmla="*/ 0 w 6172782"/>
              <a:gd name="connsiteY3" fmla="*/ 962845 h 6858000"/>
              <a:gd name="connsiteX4" fmla="*/ 3276103 w 6172782"/>
              <a:gd name="connsiteY4" fmla="*/ 6782205 h 6858000"/>
              <a:gd name="connsiteX5" fmla="*/ 3407923 w 6172782"/>
              <a:gd name="connsiteY5" fmla="*/ 6858000 h 6858000"/>
              <a:gd name="connsiteX6" fmla="*/ 6172782 w 6172782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172782" h="6858000">
                <a:moveTo>
                  <a:pt x="6172782" y="0"/>
                </a:moveTo>
                <a:lnTo>
                  <a:pt x="69075" y="0"/>
                </a:lnTo>
                <a:lnTo>
                  <a:pt x="35131" y="267128"/>
                </a:lnTo>
                <a:cubicBezTo>
                  <a:pt x="11901" y="495874"/>
                  <a:pt x="0" y="727970"/>
                  <a:pt x="0" y="962845"/>
                </a:cubicBezTo>
                <a:cubicBezTo>
                  <a:pt x="0" y="3429034"/>
                  <a:pt x="1312002" y="5588789"/>
                  <a:pt x="3276103" y="6782205"/>
                </a:cubicBezTo>
                <a:lnTo>
                  <a:pt x="3407923" y="6858000"/>
                </a:lnTo>
                <a:lnTo>
                  <a:pt x="6172782" y="6858000"/>
                </a:lnTo>
                <a:close/>
              </a:path>
            </a:pathLst>
          </a:custGeom>
          <a:solidFill>
            <a:srgbClr val="FFFFFF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9" name="Freeform: Shape 138">
            <a:extLst>
              <a:ext uri="{FF2B5EF4-FFF2-40B4-BE49-F238E27FC236}">
                <a16:creationId xmlns:a16="http://schemas.microsoft.com/office/drawing/2014/main" id="{58D44E42-C462-4105-BC86-FE75B4E3C4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0"/>
            <a:ext cx="6024154" cy="6858000"/>
          </a:xfrm>
          <a:custGeom>
            <a:avLst/>
            <a:gdLst>
              <a:gd name="connsiteX0" fmla="*/ 70374 w 6024154"/>
              <a:gd name="connsiteY0" fmla="*/ 0 h 6858000"/>
              <a:gd name="connsiteX1" fmla="*/ 6024154 w 6024154"/>
              <a:gd name="connsiteY1" fmla="*/ 0 h 6858000"/>
              <a:gd name="connsiteX2" fmla="*/ 6024154 w 6024154"/>
              <a:gd name="connsiteY2" fmla="*/ 6858000 h 6858000"/>
              <a:gd name="connsiteX3" fmla="*/ 3587167 w 6024154"/>
              <a:gd name="connsiteY3" fmla="*/ 6858000 h 6858000"/>
              <a:gd name="connsiteX4" fmla="*/ 3474220 w 6024154"/>
              <a:gd name="connsiteY4" fmla="*/ 6800152 h 6858000"/>
              <a:gd name="connsiteX5" fmla="*/ 0 w 6024154"/>
              <a:gd name="connsiteY5" fmla="*/ 962844 h 6858000"/>
              <a:gd name="connsiteX6" fmla="*/ 34274 w 6024154"/>
              <a:gd name="connsiteY6" fmla="*/ 284091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024154" h="6858000">
                <a:moveTo>
                  <a:pt x="70374" y="0"/>
                </a:moveTo>
                <a:lnTo>
                  <a:pt x="6024154" y="0"/>
                </a:lnTo>
                <a:lnTo>
                  <a:pt x="6024154" y="6858000"/>
                </a:lnTo>
                <a:lnTo>
                  <a:pt x="3587167" y="6858000"/>
                </a:lnTo>
                <a:lnTo>
                  <a:pt x="3474220" y="6800152"/>
                </a:lnTo>
                <a:cubicBezTo>
                  <a:pt x="1404818" y="5675986"/>
                  <a:pt x="0" y="3483472"/>
                  <a:pt x="0" y="962844"/>
                </a:cubicBezTo>
                <a:cubicBezTo>
                  <a:pt x="0" y="733696"/>
                  <a:pt x="11610" y="507260"/>
                  <a:pt x="34274" y="284091"/>
                </a:cubicBez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028" name="Picture 4" descr="Waukesha County - Youth Hockey">
            <a:extLst>
              <a:ext uri="{FF2B5EF4-FFF2-40B4-BE49-F238E27FC236}">
                <a16:creationId xmlns:a16="http://schemas.microsoft.com/office/drawing/2014/main" id="{565468F4-5227-4BA8-99DB-3FFE520B669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95953" y="286808"/>
            <a:ext cx="3441851" cy="48185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9784A40-3872-49A5-9D7A-C457FC413B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87496" y="586523"/>
            <a:ext cx="6116519" cy="6298895"/>
          </a:xfrm>
        </p:spPr>
        <p:txBody>
          <a:bodyPr anchor="t">
            <a:normAutofit fontScale="92500"/>
          </a:bodyPr>
          <a:lstStyle/>
          <a:p>
            <a:r>
              <a:rPr lang="en-US" sz="2400" b="1" dirty="0"/>
              <a:t>10U</a:t>
            </a:r>
          </a:p>
          <a:p>
            <a:pPr lvl="1"/>
            <a:r>
              <a:rPr lang="en-US" sz="2200" dirty="0">
                <a:ea typeface="+mn-lt"/>
                <a:cs typeface="+mn-lt"/>
              </a:rPr>
              <a:t>SQ A • 12/12 – 12/14 Hudson, WI • 1/17 - 1/19 Eagle River, WI • 2/20 – 2/22 Indianapolis, IN </a:t>
            </a:r>
          </a:p>
          <a:p>
            <a:pPr lvl="1"/>
            <a:r>
              <a:rPr lang="en-US" sz="2200" dirty="0">
                <a:ea typeface="+mn-lt"/>
                <a:cs typeface="+mn-lt"/>
              </a:rPr>
              <a:t> SQ B • 11/7 – 11/9 Eagle River, WI • 1/9 – 1/11 Hudson, WI • 1/23 – 1/25 Cedar Rapids, IA </a:t>
            </a:r>
            <a:endParaRPr lang="en-US" dirty="0">
              <a:ea typeface="+mn-lt"/>
              <a:cs typeface="+mn-lt"/>
            </a:endParaRPr>
          </a:p>
          <a:p>
            <a:pPr lvl="1"/>
            <a:r>
              <a:rPr lang="en-US" sz="2200" dirty="0">
                <a:ea typeface="+mn-lt"/>
                <a:cs typeface="+mn-lt"/>
              </a:rPr>
              <a:t>SQ C1 • 12/5 – 12/7 Winona, MN • 1/23 – 1/25 Cedar Rapids, IA • 2/13 – 2/15 Chippewa Falls, WISQ </a:t>
            </a:r>
          </a:p>
          <a:p>
            <a:pPr lvl="1"/>
            <a:r>
              <a:rPr lang="en-US" sz="2200" dirty="0">
                <a:ea typeface="+mn-lt"/>
                <a:cs typeface="+mn-lt"/>
              </a:rPr>
              <a:t>SQ C2 • 11/14 – 11/16 Verona, WI • TBD (Awaiting more C2 tournaments to open) • TBD (Awaiting more C2 tournaments to open) </a:t>
            </a:r>
            <a:endParaRPr lang="en-US" dirty="0">
              <a:ea typeface="+mn-lt"/>
              <a:cs typeface="+mn-lt"/>
            </a:endParaRPr>
          </a:p>
          <a:p>
            <a:pPr lvl="1"/>
            <a:r>
              <a:rPr lang="en-US" sz="2200" dirty="0">
                <a:ea typeface="+mn-lt"/>
                <a:cs typeface="+mn-lt"/>
              </a:rPr>
              <a:t>SQ GOLD Girls • 12/19 – 12/21 Dells Ponytail Classic • Baraboo/Lake Delton, WI • 1/16 – 1/19 Big Chill • Ann Arbor, MI • 2/13 – 2/15 Mary Ann Robinson • Green Bay, WI </a:t>
            </a:r>
            <a:endParaRPr lang="en-US" dirty="0">
              <a:ea typeface="+mn-lt"/>
              <a:cs typeface="+mn-lt"/>
            </a:endParaRPr>
          </a:p>
          <a:p>
            <a:pPr lvl="1"/>
            <a:r>
              <a:rPr lang="en-US" sz="2200" dirty="0">
                <a:ea typeface="+mn-lt"/>
                <a:cs typeface="+mn-lt"/>
              </a:rPr>
              <a:t>SQ BRONZE Girls • 11/21 – 11/23 10UB Girls Ponytail Classic • River Falls, WI • 12/5 – 12/7 Fox River Girls Hockey Classic • Appleton, WI • 1/9 – 1/11 Hudson Raider Classic • Hudson, WI</a:t>
            </a:r>
            <a:endParaRPr lang="en-US"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83202149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4103</TotalTime>
  <Words>1211</Words>
  <Application>Microsoft Office PowerPoint</Application>
  <PresentationFormat>Widescreen</PresentationFormat>
  <Paragraphs>176</Paragraphs>
  <Slides>23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4" baseType="lpstr">
      <vt:lpstr>Office Theme</vt:lpstr>
      <vt:lpstr>PowerPoint Presentation</vt:lpstr>
      <vt:lpstr>Thank You for Volunteering!</vt:lpstr>
      <vt:lpstr>Roles of Scheduler</vt:lpstr>
      <vt:lpstr>Early Season Tasks</vt:lpstr>
      <vt:lpstr>Ice Schedules</vt:lpstr>
      <vt:lpstr>Ice Schedules</vt:lpstr>
      <vt:lpstr>Early/All Season Tasks</vt:lpstr>
      <vt:lpstr>Tournaments</vt:lpstr>
      <vt:lpstr>Tournaments</vt:lpstr>
      <vt:lpstr>Tournaments</vt:lpstr>
      <vt:lpstr>Tournaments</vt:lpstr>
      <vt:lpstr>PowerPoint Presentation</vt:lpstr>
      <vt:lpstr>Managers Weekly Tasks</vt:lpstr>
      <vt:lpstr>Managers Game Day Tasks</vt:lpstr>
      <vt:lpstr>Managers FYI</vt:lpstr>
      <vt:lpstr>Ice &amp; Game Allocations</vt:lpstr>
      <vt:lpstr>Ice Policy</vt:lpstr>
      <vt:lpstr>Ice Policy</vt:lpstr>
      <vt:lpstr>Scoresheets</vt:lpstr>
      <vt:lpstr>Important Dates</vt:lpstr>
      <vt:lpstr>Resources</vt:lpstr>
      <vt:lpstr>Questions? Suggestions?</vt:lpstr>
      <vt:lpstr>Thank You for Volunteering!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Chris Parsons</dc:creator>
  <cp:lastModifiedBy>Jason Herzog</cp:lastModifiedBy>
  <cp:revision>335</cp:revision>
  <dcterms:created xsi:type="dcterms:W3CDTF">2021-08-16T20:48:42Z</dcterms:created>
  <dcterms:modified xsi:type="dcterms:W3CDTF">2025-10-14T01:52:29Z</dcterms:modified>
</cp:coreProperties>
</file>