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8" r:id="rId5"/>
    <p:sldId id="269" r:id="rId6"/>
    <p:sldId id="270" r:id="rId7"/>
    <p:sldId id="293" r:id="rId8"/>
    <p:sldId id="272" r:id="rId9"/>
    <p:sldId id="271" r:id="rId10"/>
    <p:sldId id="279" r:id="rId11"/>
    <p:sldId id="295" r:id="rId12"/>
    <p:sldId id="294" r:id="rId13"/>
    <p:sldId id="277" r:id="rId14"/>
    <p:sldId id="285" r:id="rId15"/>
    <p:sldId id="298" r:id="rId16"/>
    <p:sldId id="289" r:id="rId17"/>
    <p:sldId id="273" r:id="rId18"/>
    <p:sldId id="280" r:id="rId19"/>
    <p:sldId id="286" r:id="rId20"/>
    <p:sldId id="297" r:id="rId21"/>
    <p:sldId id="301" r:id="rId22"/>
    <p:sldId id="296" r:id="rId23"/>
    <p:sldId id="299" r:id="rId24"/>
    <p:sldId id="287" r:id="rId25"/>
    <p:sldId id="284" r:id="rId26"/>
    <p:sldId id="300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835E8-37C9-141A-E9B4-F0E4B2E942F4}" v="3976" dt="2025-10-12T02:38:26.259"/>
    <p1510:client id="{E9CACDBF-C11A-0BA6-AD5B-259FFAE53A7C}" v="1194" dt="2025-10-12T14:04:41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10/20/2025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73024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9B069-BD38-5255-14DA-388622AF9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15402-5F44-4ED7-1E29-C646D6708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B6F0A2-D044-DE2C-BA9F-0ACF3F9A1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2C4F5-FC07-A754-CE49-89D0E9683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27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92110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82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390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9571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137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/>
              <a:t>Website </a:t>
            </a:r>
            <a:r>
              <a:rPr lang="en-US" noProof="0" err="1"/>
              <a:t>url</a:t>
            </a:r>
            <a:r>
              <a:rPr lang="en-US" noProof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7588" y="40689"/>
            <a:ext cx="1920322" cy="19438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Website </a:t>
            </a:r>
            <a:r>
              <a:rPr lang="en-US" noProof="0" err="1"/>
              <a:t>url</a:t>
            </a:r>
            <a:r>
              <a:rPr lang="en-US" noProof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4729DAE3-B9F0-4B25-82B5-F2716D41D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86" y="5834653"/>
            <a:ext cx="925753" cy="9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tx2">
              <a:lumMod val="40000"/>
              <a:lumOff val="60000"/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3FCB47D-5295-482A-B223-204365A22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86" y="5834653"/>
            <a:ext cx="925753" cy="9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01130A5-4090-44C7-B4D3-D2E3CC01A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86" y="5834653"/>
            <a:ext cx="925753" cy="9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56436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05CE56D-CDBC-4628-A79E-2C848658B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86" y="5834653"/>
            <a:ext cx="925753" cy="9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736FC72-5897-486F-8371-7C4B89156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86" y="5834653"/>
            <a:ext cx="925753" cy="9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294620A2-328D-4194-9365-56A69B015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86" y="5834653"/>
            <a:ext cx="925753" cy="9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7B7D07D-0C4C-45CE-9DD9-1676D9DCE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86" y="5834653"/>
            <a:ext cx="925753" cy="9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45CC8240-B318-4304-B5E5-19EAD87FC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86" y="5834653"/>
            <a:ext cx="925753" cy="9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10/20/2025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/>
          <a:p>
            <a:r>
              <a:rPr lang="en-US"/>
              <a:t>Minnesota north volleyball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9744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Parent meeting and information</a:t>
            </a:r>
          </a:p>
          <a:p>
            <a:r>
              <a:rPr lang="en-US" sz="2000" dirty="0"/>
              <a:t>2025-2026 Season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4800" t="-109" r="10202" b="112"/>
          <a:stretch/>
        </p:blipFill>
        <p:spPr>
          <a:xfrm rot="5400000">
            <a:off x="710812" y="713797"/>
            <a:ext cx="5305661" cy="5305661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9F4547-516D-4279-B4B5-D3F9DB306C61}"/>
              </a:ext>
            </a:extLst>
          </p:cNvPr>
          <p:cNvSpPr/>
          <p:nvPr/>
        </p:nvSpPr>
        <p:spPr>
          <a:xfrm>
            <a:off x="9569199" y="221226"/>
            <a:ext cx="2605548" cy="1120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CA19AE6-96B6-4611-8DEF-1CE2CCF7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491" y="154646"/>
            <a:ext cx="1264332" cy="12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Team Practices</a:t>
            </a:r>
            <a:br>
              <a:rPr lang="en-US" sz="3400"/>
            </a:br>
            <a:endParaRPr lang="en-US" sz="34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400" dirty="0"/>
              <a:t>Our teams practice out of the Duluth Indoor Sports Center, and other local schools around the Duluth and Superior area.</a:t>
            </a:r>
            <a:br>
              <a:rPr lang="en-US" sz="1400" dirty="0"/>
            </a:br>
            <a:endParaRPr lang="en-US" sz="1400"/>
          </a:p>
          <a:p>
            <a:pPr marL="0"/>
            <a:r>
              <a:rPr lang="en-US" sz="1400" dirty="0"/>
              <a:t>Each practice session is designed to develop player's individual skills and apply them to game like scenarios</a:t>
            </a:r>
            <a:endParaRPr lang="en-US" sz="1400"/>
          </a:p>
          <a:p>
            <a:pPr marL="0"/>
            <a:endParaRPr lang="en-US" sz="1400"/>
          </a:p>
          <a:p>
            <a:pPr marL="0"/>
            <a:r>
              <a:rPr lang="en-US" sz="1400" dirty="0"/>
              <a:t>National teams average 2 practices per week.</a:t>
            </a:r>
            <a:endParaRPr lang="en-US" sz="1400"/>
          </a:p>
          <a:p>
            <a:pPr marL="0"/>
            <a:endParaRPr lang="en-US" sz="1400"/>
          </a:p>
          <a:p>
            <a:pPr marL="0"/>
            <a:r>
              <a:rPr lang="en-US" sz="1400" dirty="0"/>
              <a:t>Select and Club teams have 1-2 practices per week.</a:t>
            </a:r>
            <a:endParaRPr lang="en-US" sz="1400"/>
          </a:p>
          <a:p>
            <a:pPr marL="0"/>
            <a:endParaRPr lang="en-US" sz="1400"/>
          </a:p>
          <a:p>
            <a:pPr marL="0"/>
            <a:r>
              <a:rPr lang="en-US" sz="1400" dirty="0"/>
              <a:t>Teams will usually be practicing with at least 1 other team in similar age/skill range</a:t>
            </a:r>
            <a:endParaRPr lang="en-US" sz="1400"/>
          </a:p>
          <a:p>
            <a:pPr marL="0"/>
            <a:endParaRPr lang="en-US" sz="1400"/>
          </a:p>
        </p:txBody>
      </p:sp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B6D8DAA3-998E-67A2-BF8F-110B04AAD3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860" r="18407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EC71654-96A5-4280-94F3-931C61A9F92C}" type="slidenum">
              <a:rPr lang="en-US" sz="1200"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10</a:t>
            </a:fld>
            <a:endParaRPr lang="en-US" sz="120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795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 dirty="0">
                <a:latin typeface="+mj-lt"/>
                <a:ea typeface="+mj-ea"/>
                <a:cs typeface="+mj-cs"/>
              </a:rPr>
              <a:t>Team Prices – Costs and Fees    </a:t>
            </a:r>
            <a:r>
              <a:rPr lang="en-US" sz="4100" dirty="0"/>
              <a:t>2025-2026 Season</a:t>
            </a:r>
            <a:r>
              <a:rPr lang="en-US" sz="4100" kern="1200" dirty="0"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9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D1BA09-8D5B-44B9-AE1E-11E3F9852F76}"/>
              </a:ext>
            </a:extLst>
          </p:cNvPr>
          <p:cNvSpPr txBox="1">
            <a:spLocks/>
          </p:cNvSpPr>
          <p:nvPr/>
        </p:nvSpPr>
        <p:spPr>
          <a:xfrm>
            <a:off x="1875388" y="5877569"/>
            <a:ext cx="8649050" cy="80895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E52E89-C526-4F73-86FB-0EB31587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378762"/>
              </p:ext>
            </p:extLst>
          </p:nvPr>
        </p:nvGraphicFramePr>
        <p:xfrm>
          <a:off x="544285" y="2017058"/>
          <a:ext cx="11103180" cy="431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107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3819107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3464966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</a:tblGrid>
              <a:tr h="4858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Team Level</a:t>
                      </a:r>
                      <a:endParaRPr lang="en-IN" sz="1600" dirty="0"/>
                    </a:p>
                  </a:txBody>
                  <a:tcPr marL="79491" marR="79491" marT="39745" marB="39745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Number of Tournaments</a:t>
                      </a:r>
                      <a:endParaRPr lang="en-IN" sz="1600" dirty="0"/>
                    </a:p>
                  </a:txBody>
                  <a:tcPr marL="79491" marR="79491" marT="39745" marB="397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Cost Per Athlete</a:t>
                      </a:r>
                      <a:endParaRPr lang="en-IN" sz="1600" dirty="0"/>
                    </a:p>
                  </a:txBody>
                  <a:tcPr marL="79491" marR="79491" marT="39745" marB="397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6376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12s Club</a:t>
                      </a:r>
                      <a:endParaRPr lang="en-US" sz="1700" b="1">
                        <a:effectLst/>
                      </a:endParaRPr>
                    </a:p>
                  </a:txBody>
                  <a:tcPr marL="82803" marR="82803" marT="82803" marB="82803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6-7</a:t>
                      </a:r>
                    </a:p>
                  </a:txBody>
                  <a:tcPr marL="82803" marR="82803" marT="82803" marB="82803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$650</a:t>
                      </a:r>
                      <a:endParaRPr lang="en-US" sz="1700" dirty="0">
                        <a:effectLst/>
                        <a:latin typeface="Arial"/>
                      </a:endParaRPr>
                    </a:p>
                  </a:txBody>
                  <a:tcPr marL="82803" marR="82803" marT="82803" marB="82803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63765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12s Select</a:t>
                      </a:r>
                      <a:endParaRPr lang="en-US" sz="1700" b="1" i="0" u="none" strike="noStrike" kern="120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03" marR="82803" marT="82803" marB="82803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8-9</a:t>
                      </a:r>
                    </a:p>
                  </a:txBody>
                  <a:tcPr marL="82803" marR="82803" marT="82803" marB="82803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$850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2803" marR="82803" marT="82803" marB="82803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576541"/>
                  </a:ext>
                </a:extLst>
              </a:tr>
              <a:tr h="6376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13-14s Select</a:t>
                      </a:r>
                      <a:endParaRPr lang="en-US" sz="1700" b="1">
                        <a:effectLst/>
                        <a:latin typeface="Arial"/>
                      </a:endParaRPr>
                    </a:p>
                  </a:txBody>
                  <a:tcPr marL="82803" marR="82803" marT="82803" marB="82803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8-9</a:t>
                      </a:r>
                    </a:p>
                  </a:txBody>
                  <a:tcPr marL="82803" marR="82803" marT="82803" marB="82803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$1,200</a:t>
                      </a:r>
                      <a:endParaRPr lang="en-US" sz="1700" dirty="0">
                        <a:effectLst/>
                      </a:endParaRPr>
                    </a:p>
                  </a:txBody>
                  <a:tcPr marL="82803" marR="82803" marT="82803" marB="82803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63765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 National</a:t>
                      </a:r>
                    </a:p>
                  </a:txBody>
                  <a:tcPr marL="82803" marR="82803" marT="82803" marB="82803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13-14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2803" marR="82803" marT="82803" marB="82803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$2,700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2803" marR="82803" marT="82803" marB="82803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287397"/>
                  </a:ext>
                </a:extLst>
              </a:tr>
              <a:tr h="6376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Navy</a:t>
                      </a:r>
                    </a:p>
                  </a:txBody>
                  <a:tcPr marL="82802" marR="82802" marT="82802" marB="82802"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>
                      <a:solidFill>
                        <a:schemeClr val="bg1">
                          <a:lumMod val="65000"/>
                        </a:schemeClr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12-14</a:t>
                      </a:r>
                    </a:p>
                  </a:txBody>
                  <a:tcPr marL="82802" marR="82802" marT="82802" marB="82802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>
                      <a:solidFill>
                        <a:schemeClr val="bg1">
                          <a:lumMod val="65000"/>
                        </a:schemeClr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$2,850</a:t>
                      </a:r>
                    </a:p>
                  </a:txBody>
                  <a:tcPr marL="82802" marR="82802" marT="82802" marB="82802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>
                      <a:solidFill>
                        <a:schemeClr val="bg1">
                          <a:lumMod val="65000"/>
                        </a:schemeClr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886606"/>
                  </a:ext>
                </a:extLst>
              </a:tr>
              <a:tr h="6376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Red</a:t>
                      </a:r>
                      <a:endParaRPr lang="en-US" sz="1700" b="1">
                        <a:effectLst/>
                        <a:latin typeface="Arial"/>
                      </a:endParaRPr>
                    </a:p>
                  </a:txBody>
                  <a:tcPr marL="82803" marR="82803" marT="82803" marB="82803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12-14</a:t>
                      </a:r>
                      <a:endParaRPr lang="en-US" dirty="0"/>
                    </a:p>
                  </a:txBody>
                  <a:tcPr marL="82803" marR="82803" marT="82803" marB="82803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$2,700</a:t>
                      </a:r>
                      <a:endParaRPr lang="en-US" sz="1700" dirty="0">
                        <a:effectLst/>
                      </a:endParaRPr>
                    </a:p>
                  </a:txBody>
                  <a:tcPr marL="82803" marR="82803" marT="82803" marB="82803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78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6C324-CD87-6D37-3CD3-488A9D89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/>
              <a:t>Team Prices – Costs and Fees    2025-2026 Season 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218C8-9BA1-FDB5-4B68-A56F573E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EC71654-96A5-4280-94F3-931C61A9F92C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 sz="1200" noProof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75ABF5-C11F-6AD8-065A-731EEC0D8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82910"/>
              </p:ext>
            </p:extLst>
          </p:nvPr>
        </p:nvGraphicFramePr>
        <p:xfrm>
          <a:off x="768403" y="2145126"/>
          <a:ext cx="10655827" cy="418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102">
                  <a:extLst>
                    <a:ext uri="{9D8B030D-6E8A-4147-A177-3AD203B41FA5}">
                      <a16:colId xmlns:a16="http://schemas.microsoft.com/office/drawing/2014/main" val="1823954080"/>
                    </a:ext>
                  </a:extLst>
                </a:gridCol>
                <a:gridCol w="3700102">
                  <a:extLst>
                    <a:ext uri="{9D8B030D-6E8A-4147-A177-3AD203B41FA5}">
                      <a16:colId xmlns:a16="http://schemas.microsoft.com/office/drawing/2014/main" val="82347699"/>
                    </a:ext>
                  </a:extLst>
                </a:gridCol>
                <a:gridCol w="3255623">
                  <a:extLst>
                    <a:ext uri="{9D8B030D-6E8A-4147-A177-3AD203B41FA5}">
                      <a16:colId xmlns:a16="http://schemas.microsoft.com/office/drawing/2014/main" val="2002828786"/>
                    </a:ext>
                  </a:extLst>
                </a:gridCol>
              </a:tblGrid>
              <a:tr h="56509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Team Level</a:t>
                      </a:r>
                    </a:p>
                  </a:txBody>
                  <a:tcPr marL="76981" marR="76981" marT="38490" marB="384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Number of Tournaments</a:t>
                      </a:r>
                    </a:p>
                  </a:txBody>
                  <a:tcPr marL="76981" marR="76981" marT="38490" marB="384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 Per Athlete</a:t>
                      </a:r>
                    </a:p>
                  </a:txBody>
                  <a:tcPr marL="76981" marR="76981" marT="38490" marB="384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07264"/>
                  </a:ext>
                </a:extLst>
              </a:tr>
              <a:tr h="72447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b="1" dirty="0">
                          <a:effectLst/>
                          <a:latin typeface="Arial"/>
                        </a:rPr>
                        <a:t>15-18s Select</a:t>
                      </a:r>
                      <a:endParaRPr lang="en-US" sz="2000" dirty="0">
                        <a:effectLst/>
                      </a:endParaRP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8-9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$1,200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237898"/>
                  </a:ext>
                </a:extLst>
              </a:tr>
              <a:tr h="72447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b="1" dirty="0">
                          <a:effectLst/>
                          <a:latin typeface="Arial"/>
                        </a:rPr>
                        <a:t>15, 16 &amp; 18 Navy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12-13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$3,200</a:t>
                      </a:r>
                      <a:endParaRPr lang="en-US" sz="2000" dirty="0">
                        <a:effectLst/>
                      </a:endParaRP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670689"/>
                  </a:ext>
                </a:extLst>
              </a:tr>
              <a:tr h="72447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b="1" dirty="0">
                          <a:effectLst/>
                          <a:latin typeface="Arial"/>
                        </a:rPr>
                        <a:t>15-18 Red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12-13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$3,000</a:t>
                      </a:r>
                      <a:endParaRPr lang="en-US" sz="2000" dirty="0">
                        <a:effectLst/>
                      </a:endParaRP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411641"/>
                  </a:ext>
                </a:extLst>
              </a:tr>
              <a:tr h="72447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b="1" dirty="0">
                          <a:effectLst/>
                          <a:latin typeface="Arial"/>
                        </a:rPr>
                        <a:t>17 Navy</a:t>
                      </a:r>
                      <a:endParaRPr lang="en-US" sz="2000" dirty="0">
                        <a:effectLst/>
                      </a:endParaRP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13-14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$3,400</a:t>
                      </a:r>
                      <a:endParaRPr lang="en-US" sz="2000" dirty="0">
                        <a:effectLst/>
                      </a:endParaRP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866801"/>
                  </a:ext>
                </a:extLst>
              </a:tr>
              <a:tr h="72447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b="1" dirty="0"/>
                        <a:t> Boys 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Pending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Pending 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394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0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5938" y="206865"/>
            <a:ext cx="11150600" cy="920336"/>
          </a:xfrm>
        </p:spPr>
        <p:txBody>
          <a:bodyPr/>
          <a:lstStyle/>
          <a:p>
            <a:r>
              <a:rPr lang="en-US"/>
              <a:t>Price comparisons to other clubs around the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57461DE-2631-4E21-AF7A-44D61766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31804"/>
              </p:ext>
            </p:extLst>
          </p:nvPr>
        </p:nvGraphicFramePr>
        <p:xfrm>
          <a:off x="1265207" y="1207697"/>
          <a:ext cx="9786730" cy="494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748">
                  <a:extLst>
                    <a:ext uri="{9D8B030D-6E8A-4147-A177-3AD203B41FA5}">
                      <a16:colId xmlns:a16="http://schemas.microsoft.com/office/drawing/2014/main" val="2973899856"/>
                    </a:ext>
                  </a:extLst>
                </a:gridCol>
                <a:gridCol w="2309998">
                  <a:extLst>
                    <a:ext uri="{9D8B030D-6E8A-4147-A177-3AD203B41FA5}">
                      <a16:colId xmlns:a16="http://schemas.microsoft.com/office/drawing/2014/main" val="663382765"/>
                    </a:ext>
                  </a:extLst>
                </a:gridCol>
                <a:gridCol w="2610705">
                  <a:extLst>
                    <a:ext uri="{9D8B030D-6E8A-4147-A177-3AD203B41FA5}">
                      <a16:colId xmlns:a16="http://schemas.microsoft.com/office/drawing/2014/main" val="876341719"/>
                    </a:ext>
                  </a:extLst>
                </a:gridCol>
                <a:gridCol w="1968279">
                  <a:extLst>
                    <a:ext uri="{9D8B030D-6E8A-4147-A177-3AD203B41FA5}">
                      <a16:colId xmlns:a16="http://schemas.microsoft.com/office/drawing/2014/main" val="1155375860"/>
                    </a:ext>
                  </a:extLst>
                </a:gridCol>
              </a:tblGrid>
              <a:tr h="4119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Junior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 Fee (16 National)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Deposit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345331"/>
                  </a:ext>
                </a:extLst>
              </a:tr>
              <a:tr h="4119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Mizuno Northern 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Burnsville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$7,750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030630"/>
                  </a:ext>
                </a:extLst>
              </a:tr>
              <a:tr h="4119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Minnesota 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Maple Grove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$6,780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22799"/>
                  </a:ext>
                </a:extLst>
              </a:tr>
              <a:tr h="4119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Vital VBC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Eden Prairie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$6,110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$1000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57465"/>
                  </a:ext>
                </a:extLst>
              </a:tr>
              <a:tr h="4119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Club 43 Volleyball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Hopkins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774795"/>
                  </a:ext>
                </a:extLst>
              </a:tr>
              <a:tr h="411942">
                <a:tc>
                  <a:txBody>
                    <a:bodyPr/>
                    <a:lstStyle/>
                    <a:p>
                      <a:r>
                        <a:rPr lang="en-US" dirty="0"/>
                        <a:t>Mizuno 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Bloomington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$5,823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452657"/>
                  </a:ext>
                </a:extLst>
              </a:tr>
              <a:tr h="4119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Crossfire Volleyball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Champlin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$5,700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$750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19598"/>
                  </a:ext>
                </a:extLst>
              </a:tr>
              <a:tr h="411942">
                <a:tc>
                  <a:txBody>
                    <a:bodyPr/>
                    <a:lstStyle/>
                    <a:p>
                      <a:r>
                        <a:rPr lang="en-US" dirty="0"/>
                        <a:t>Kokoro VBC- Twin Cities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St. Paul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316391"/>
                  </a:ext>
                </a:extLst>
              </a:tr>
              <a:tr h="411942">
                <a:tc>
                  <a:txBody>
                    <a:bodyPr/>
                    <a:lstStyle/>
                    <a:p>
                      <a:r>
                        <a:rPr lang="en-US" b="1" dirty="0"/>
                        <a:t>Minnesota 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Duluth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472465"/>
                  </a:ext>
                </a:extLst>
              </a:tr>
              <a:tr h="4119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/>
                        <a:t>Southern MN VBC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/>
                        <a:t>Rochester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$3,900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$600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092425"/>
                  </a:ext>
                </a:extLst>
              </a:tr>
              <a:tr h="4119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/>
                        <a:t>Minnesota Select (Boys)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/>
                        <a:t>Maple Grove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$2,050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$200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81017"/>
                  </a:ext>
                </a:extLst>
              </a:tr>
              <a:tr h="4119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Minnesota North (Boys)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Duluth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Pending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1659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9CCF22-29D3-8C65-CEEC-17AB6762A54D}"/>
              </a:ext>
            </a:extLst>
          </p:cNvPr>
          <p:cNvSpPr txBox="1"/>
          <p:nvPr/>
        </p:nvSpPr>
        <p:spPr>
          <a:xfrm>
            <a:off x="1270000" y="6449391"/>
            <a:ext cx="98066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dirty="0">
                <a:cs typeface="Calibri"/>
              </a:rPr>
              <a:t>*While some club's fees may include travel expenses, MN North price does not.</a:t>
            </a:r>
          </a:p>
        </p:txBody>
      </p:sp>
    </p:spTree>
    <p:extLst>
      <p:ext uri="{BB962C8B-B14F-4D97-AF65-F5344CB8AC3E}">
        <p14:creationId xmlns:p14="http://schemas.microsoft.com/office/powerpoint/2010/main" val="260951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Costs and Fee Breakdown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4B995-93B8-0DEA-E9FF-34FB79AAE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807565"/>
            <a:ext cx="6780700" cy="52405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EC71654-96A5-4280-94F3-931C61A9F92C}" type="slidenum">
              <a:rPr lang="en-US" sz="12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 sz="12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4FD15F-7055-4B0A-AC88-E6DF31DC8B70}"/>
              </a:ext>
            </a:extLst>
          </p:cNvPr>
          <p:cNvSpPr/>
          <p:nvPr/>
        </p:nvSpPr>
        <p:spPr>
          <a:xfrm>
            <a:off x="0" y="1376901"/>
            <a:ext cx="5539409" cy="8269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1AC66B-727B-41E6-AF9C-33D56FA3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15</a:t>
            </a:fld>
            <a:endParaRPr lang="en-US" noProof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B5514F-D53F-4771-B74B-4D06CDEA76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6304754"/>
              </p:ext>
            </p:extLst>
          </p:nvPr>
        </p:nvGraphicFramePr>
        <p:xfrm>
          <a:off x="1082260" y="2236304"/>
          <a:ext cx="4823666" cy="3835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833">
                  <a:extLst>
                    <a:ext uri="{9D8B030D-6E8A-4147-A177-3AD203B41FA5}">
                      <a16:colId xmlns:a16="http://schemas.microsoft.com/office/drawing/2014/main" val="2843224195"/>
                    </a:ext>
                  </a:extLst>
                </a:gridCol>
                <a:gridCol w="2411833">
                  <a:extLst>
                    <a:ext uri="{9D8B030D-6E8A-4147-A177-3AD203B41FA5}">
                      <a16:colId xmlns:a16="http://schemas.microsoft.com/office/drawing/2014/main" val="2293831412"/>
                    </a:ext>
                  </a:extLst>
                </a:gridCol>
              </a:tblGrid>
              <a:tr h="8660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 of Birth</a:t>
                      </a:r>
                    </a:p>
                    <a:p>
                      <a:pPr algn="ctr"/>
                      <a:r>
                        <a:rPr lang="en-US" dirty="0"/>
                        <a:t>(on or after date below)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871428"/>
                  </a:ext>
                </a:extLst>
              </a:tr>
              <a:tr h="4173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July 1</a:t>
                      </a:r>
                      <a:r>
                        <a:rPr lang="en-US" baseline="30000" dirty="0"/>
                        <a:t>st </a:t>
                      </a:r>
                      <a:r>
                        <a:rPr lang="en-US" dirty="0"/>
                        <a:t>, 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01407"/>
                  </a:ext>
                </a:extLst>
              </a:tr>
              <a:tr h="4173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July 1</a:t>
                      </a:r>
                      <a:r>
                        <a:rPr lang="en-US" baseline="30000" dirty="0"/>
                        <a:t>st </a:t>
                      </a:r>
                      <a:r>
                        <a:rPr lang="en-US" dirty="0"/>
                        <a:t>,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597242"/>
                  </a:ext>
                </a:extLst>
              </a:tr>
              <a:tr h="4173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July 1</a:t>
                      </a:r>
                      <a:r>
                        <a:rPr lang="en-US" baseline="30000" dirty="0"/>
                        <a:t>st </a:t>
                      </a:r>
                      <a:r>
                        <a:rPr lang="en-US" dirty="0"/>
                        <a:t>,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665854"/>
                  </a:ext>
                </a:extLst>
              </a:tr>
              <a:tr h="4173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July 1</a:t>
                      </a:r>
                      <a:r>
                        <a:rPr lang="en-US" baseline="30000" dirty="0"/>
                        <a:t>st </a:t>
                      </a:r>
                      <a:r>
                        <a:rPr lang="en-US" dirty="0"/>
                        <a:t>,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57361"/>
                  </a:ext>
                </a:extLst>
              </a:tr>
              <a:tr h="4173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July 1</a:t>
                      </a:r>
                      <a:r>
                        <a:rPr lang="en-US" baseline="30000" dirty="0"/>
                        <a:t>st </a:t>
                      </a:r>
                      <a:r>
                        <a:rPr lang="en-US" dirty="0"/>
                        <a:t>, 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665909"/>
                  </a:ext>
                </a:extLst>
              </a:tr>
              <a:tr h="4173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July 1</a:t>
                      </a:r>
                      <a:r>
                        <a:rPr lang="en-US" baseline="30000" dirty="0"/>
                        <a:t>st </a:t>
                      </a:r>
                      <a:r>
                        <a:rPr lang="en-US" dirty="0"/>
                        <a:t>, 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011422"/>
                  </a:ext>
                </a:extLst>
              </a:tr>
              <a:tr h="4173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July 1</a:t>
                      </a:r>
                      <a:r>
                        <a:rPr lang="en-US" baseline="30000" dirty="0"/>
                        <a:t>st </a:t>
                      </a:r>
                      <a:r>
                        <a:rPr lang="en-US" dirty="0"/>
                        <a:t>, 2007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150487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ED45B-AAE0-4F04-9B6F-D4076E4A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2427" y="2264228"/>
            <a:ext cx="5181600" cy="420552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 rtl="0">
              <a:spcBef>
                <a:spcPts val="0"/>
              </a:spcBef>
              <a:spcAft>
                <a:spcPts val="1200"/>
              </a:spcAft>
            </a:pPr>
            <a:r>
              <a:rPr lang="en-US" sz="1800" b="1" i="0" u="sng" dirty="0">
                <a:solidFill>
                  <a:srgbClr val="595959"/>
                </a:solidFill>
                <a:effectLst/>
                <a:latin typeface="Arial"/>
                <a:cs typeface="Arial"/>
              </a:rPr>
              <a:t>Ages 14 and Under: Sunday November </a:t>
            </a:r>
            <a:r>
              <a:rPr lang="en-US" sz="1800" b="1" u="sng" dirty="0">
                <a:solidFill>
                  <a:srgbClr val="595959"/>
                </a:solidFill>
                <a:latin typeface="Arial"/>
                <a:cs typeface="Arial"/>
              </a:rPr>
              <a:t>2nd</a:t>
            </a:r>
            <a:endParaRPr lang="en-US" b="0" dirty="0">
              <a:effectLst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Grades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 7-8 (13-14s):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Check In: 7:00 am- 8:00 am</a:t>
            </a:r>
            <a:endParaRPr lang="en-US" b="0" dirty="0">
              <a:effectLst/>
              <a:latin typeface="Arial"/>
              <a:cs typeface="Arial"/>
            </a:endParaRPr>
          </a:p>
          <a:p>
            <a:pPr marL="914400" lvl="1" indent="457200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Tryouts: 8:00 am-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12:00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pm</a:t>
            </a:r>
            <a:endParaRPr lang="en-US" b="0" dirty="0">
              <a:effectLst/>
              <a:latin typeface="Arial"/>
              <a:cs typeface="Arial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Grades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 3-6 (12s):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Check In: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12:00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pm-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1:00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pm</a:t>
            </a:r>
            <a:endParaRPr lang="en-US" b="0" dirty="0">
              <a:effectLst/>
              <a:latin typeface="Arial"/>
              <a:cs typeface="Arial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20B0604020202020204" pitchFamily="34" charset="0"/>
              <a:buChar char="§"/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Tryouts: 1:00 pm- 4:00 pm</a:t>
            </a:r>
            <a:endParaRPr lang="en-US" sz="1000" dirty="0">
              <a:solidFill>
                <a:srgbClr val="595959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Boys All Ages: Check In: 12:00 pm – 1:00 pm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Tryouts: 1:00 pm- 4:00 pm</a:t>
            </a:r>
            <a:endParaRPr lang="en-US" sz="1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914400" lvl="1" indent="457200"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rgbClr val="595959"/>
              </a:solidFill>
              <a:latin typeface="Arial"/>
              <a:cs typeface="Arial"/>
            </a:endParaRPr>
          </a:p>
          <a:p>
            <a:pPr algn="ctr" rtl="0">
              <a:spcBef>
                <a:spcPts val="0"/>
              </a:spcBef>
              <a:spcAft>
                <a:spcPts val="1200"/>
              </a:spcAft>
            </a:pPr>
            <a:r>
              <a:rPr lang="en-US" sz="1800" b="1" i="0" u="sng" dirty="0">
                <a:solidFill>
                  <a:srgbClr val="595959"/>
                </a:solidFill>
                <a:effectLst/>
                <a:latin typeface="Arial"/>
                <a:cs typeface="Arial"/>
              </a:rPr>
              <a:t>Ages 18 and Under: Sunday November </a:t>
            </a:r>
            <a:r>
              <a:rPr lang="en-US" sz="1800" b="1" u="sng" dirty="0">
                <a:solidFill>
                  <a:srgbClr val="595959"/>
                </a:solidFill>
                <a:latin typeface="Arial"/>
                <a:cs typeface="Arial"/>
              </a:rPr>
              <a:t>9th</a:t>
            </a:r>
            <a:endParaRPr lang="en-US" b="0" dirty="0">
              <a:effectLst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Grades 9-10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 (15s-16s):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Check In: 7:00 am- 8:00 am</a:t>
            </a:r>
            <a:endParaRPr lang="en-US" b="0" dirty="0">
              <a:effectLst/>
              <a:latin typeface="Arial"/>
              <a:cs typeface="Arial"/>
            </a:endParaRPr>
          </a:p>
          <a:p>
            <a:pPr marL="914400" lvl="1" indent="457200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Tryouts: 8:00 am-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1:00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pm</a:t>
            </a:r>
            <a:endParaRPr lang="en-US" b="0" dirty="0">
              <a:effectLst/>
              <a:latin typeface="Arial"/>
              <a:cs typeface="Arial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Grades 11-12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 (17s-18s):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Check In: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1:00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pm-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2:00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pm</a:t>
            </a:r>
            <a:endParaRPr lang="en-US" b="0" dirty="0">
              <a:effectLst/>
              <a:latin typeface="Arial"/>
              <a:cs typeface="Arial"/>
            </a:endParaRPr>
          </a:p>
          <a:p>
            <a:pPr marL="914400" lvl="1" indent="457200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Tryouts: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2:00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 pm- 5:00 pm</a:t>
            </a:r>
            <a:endParaRPr lang="en-US" sz="1400" dirty="0">
              <a:solidFill>
                <a:srgbClr val="595959"/>
              </a:solidFill>
              <a:latin typeface="Arial"/>
              <a:cs typeface="Arial"/>
            </a:endParaRPr>
          </a:p>
          <a:p>
            <a:pPr algn="ctr" rtl="0">
              <a:spcBef>
                <a:spcPts val="0"/>
              </a:spcBef>
              <a:spcAft>
                <a:spcPts val="1200"/>
              </a:spcAft>
            </a:pPr>
            <a:endParaRPr lang="en-US" sz="1800" b="1" u="sng" dirty="0">
              <a:solidFill>
                <a:srgbClr val="595959"/>
              </a:solidFill>
              <a:latin typeface="Arial"/>
              <a:cs typeface="Arial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200" b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400" b="0" i="0" u="none" strike="noStrike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6207AF-02FF-47EF-BBF4-C773A965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 Definitions for athletes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E68B33-6D81-4BD8-AF8B-4013AC2803CD}"/>
              </a:ext>
            </a:extLst>
          </p:cNvPr>
          <p:cNvSpPr txBox="1">
            <a:spLocks/>
          </p:cNvSpPr>
          <p:nvPr/>
        </p:nvSpPr>
        <p:spPr>
          <a:xfrm>
            <a:off x="1172998" y="1426219"/>
            <a:ext cx="5011410" cy="6514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 Requirements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9B7A2-5D28-4357-99DB-E1F55483D947}"/>
              </a:ext>
            </a:extLst>
          </p:cNvPr>
          <p:cNvSpPr/>
          <p:nvPr/>
        </p:nvSpPr>
        <p:spPr>
          <a:xfrm>
            <a:off x="6850927" y="1367494"/>
            <a:ext cx="5340906" cy="8269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044C710A-A9A9-4881-927C-75A7EAAAB1D0}"/>
              </a:ext>
            </a:extLst>
          </p:cNvPr>
          <p:cNvSpPr txBox="1">
            <a:spLocks/>
          </p:cNvSpPr>
          <p:nvPr/>
        </p:nvSpPr>
        <p:spPr>
          <a:xfrm>
            <a:off x="7856818" y="1386463"/>
            <a:ext cx="5011410" cy="6514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Tryout Dates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DEB7A7-426B-4FB7-A11A-37D21B87F62B}"/>
              </a:ext>
            </a:extLst>
          </p:cNvPr>
          <p:cNvSpPr/>
          <p:nvPr/>
        </p:nvSpPr>
        <p:spPr>
          <a:xfrm>
            <a:off x="5115520" y="1376900"/>
            <a:ext cx="847776" cy="8269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9908F3-4660-45DF-81B8-056B877E9890}"/>
              </a:ext>
            </a:extLst>
          </p:cNvPr>
          <p:cNvSpPr/>
          <p:nvPr/>
        </p:nvSpPr>
        <p:spPr>
          <a:xfrm>
            <a:off x="6438790" y="1375109"/>
            <a:ext cx="847776" cy="8269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D5D8339-9DCA-42E9-BE86-F4885436BCEF}"/>
              </a:ext>
            </a:extLst>
          </p:cNvPr>
          <p:cNvSpPr txBox="1">
            <a:spLocks/>
          </p:cNvSpPr>
          <p:nvPr/>
        </p:nvSpPr>
        <p:spPr>
          <a:xfrm>
            <a:off x="2154966" y="6263836"/>
            <a:ext cx="8058883" cy="4920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/>
          </a:p>
          <a:p>
            <a:pPr algn="ctr"/>
            <a:endParaRPr lang="en-US" sz="1800" b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E2E73-BEF7-603B-52C8-191D866D002A}"/>
              </a:ext>
            </a:extLst>
          </p:cNvPr>
          <p:cNvSpPr txBox="1"/>
          <p:nvPr/>
        </p:nvSpPr>
        <p:spPr>
          <a:xfrm>
            <a:off x="1702362" y="6316869"/>
            <a:ext cx="87931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cap="all">
                <a:ea typeface="+mn-lt"/>
                <a:cs typeface="+mn-lt"/>
              </a:rPr>
              <a:t>IF YOU HAVE ANY QUESTIONS ABOUT YOUR CHILD'S AGE GROUP PLEASE REACH 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9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 information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E52E89-C526-4F73-86FB-0EB31587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792018"/>
              </p:ext>
            </p:extLst>
          </p:nvPr>
        </p:nvGraphicFramePr>
        <p:xfrm>
          <a:off x="494630" y="1577094"/>
          <a:ext cx="5729708" cy="39273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64854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2864854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</a:tblGrid>
              <a:tr h="9712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Sunday November 2nd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Grades 3-6 (12s)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Boys all ages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Tryout Day Registration: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12:00 pm- 1:00 pm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9712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Sunday November 2nd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Grades 7-8 (13s-14s)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Tryout Day Registration: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7:00 am- 8:00 am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9712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Sunday November 9th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Grades 9-10 (15s-16s)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Tryout Day Registration: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7:00 am- 8:00 am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9712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Sunday November 9th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Grades 11-12 (17-18s)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Tryout Day Registration: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1:00 pm- 2:00 pm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16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040EED-6914-43D7-BB09-AE0DE7A5C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89671"/>
              </p:ext>
            </p:extLst>
          </p:nvPr>
        </p:nvGraphicFramePr>
        <p:xfrm>
          <a:off x="6478334" y="1546788"/>
          <a:ext cx="5392824" cy="40051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2287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4280537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</a:tblGrid>
              <a:tr h="111343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Step 1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Pre-register online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**Please pre-register so we can setup for tryouts effectively**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14210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Step 2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Fill Out 4 Forms</a:t>
                      </a:r>
                      <a:endParaRPr lang="en-US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JVA Release and Reliability 2025-2026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JVA Medical Release and Waiver Form 2025-2026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USAV Medical Form 2025-2026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Birth Certificate for National Teams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14210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Step 3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Team Deposit: $300 for all ages (paid at online registration)</a:t>
                      </a:r>
                      <a:endParaRPr lang="en-US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Tryout Fee: $20.00 per player (non-refundable) (paid at online registration)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Concessions Deposit Fee: $600 (per player) (Paid at registration).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00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6D845D-5B42-3FF9-4E7D-FB0E4D2C0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ctr"/>
            <a:r>
              <a:rPr lang="en-US" sz="2000" dirty="0">
                <a:ea typeface="Calibri"/>
                <a:cs typeface="Calibri"/>
              </a:rPr>
              <a:t>Team Deposits are needed at tryouts and are in the following amount:</a:t>
            </a:r>
          </a:p>
          <a:p>
            <a:pPr algn="ctr"/>
            <a:r>
              <a:rPr lang="en-US" sz="2000" b="1" dirty="0">
                <a:ea typeface="Calibri"/>
                <a:cs typeface="Calibri"/>
              </a:rPr>
              <a:t>12s-18s - $300</a:t>
            </a:r>
            <a:endParaRPr lang="en-US" sz="2000" dirty="0">
              <a:ea typeface="Calibri"/>
              <a:cs typeface="Calibri"/>
            </a:endParaRPr>
          </a:p>
          <a:p>
            <a:pPr algn="ctr"/>
            <a:endParaRPr lang="en-US" sz="2000" b="1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2000" b="1" dirty="0">
              <a:ea typeface="Calibri"/>
              <a:cs typeface="Calibri"/>
            </a:endParaRPr>
          </a:p>
          <a:p>
            <a:pPr algn="ctr"/>
            <a:r>
              <a:rPr lang="en-US" sz="2000" dirty="0">
                <a:ea typeface="Calibri"/>
                <a:cs typeface="Calibri"/>
              </a:rPr>
              <a:t>These checks are cashed after tryouts and are used to cover the cost of jersey and apparel orders in the beginning of the season.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1D9D33-4362-BEA3-992A-A5B1CAFC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17</a:t>
            </a:fld>
            <a:endParaRPr lang="en-US" noProof="0"/>
          </a:p>
        </p:txBody>
      </p:sp>
      <p:pic>
        <p:nvPicPr>
          <p:cNvPr id="6" name="Picture Placeholder 5" descr="A group of girls wearing medals and standing together&#10;&#10;AI-generated content may be incorrect.">
            <a:extLst>
              <a:ext uri="{FF2B5EF4-FFF2-40B4-BE49-F238E27FC236}">
                <a16:creationId xmlns:a16="http://schemas.microsoft.com/office/drawing/2014/main" id="{5C1A7756-2580-4FCA-823B-387AAE9855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064" r="10064"/>
          <a:stretch/>
        </p:blipFill>
        <p:spPr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rgbClr val="E7E6E6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51F5027-BEDD-D589-5AD2-DDC0748F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Deposit</a:t>
            </a:r>
          </a:p>
        </p:txBody>
      </p:sp>
    </p:spTree>
    <p:extLst>
      <p:ext uri="{BB962C8B-B14F-4D97-AF65-F5344CB8AC3E}">
        <p14:creationId xmlns:p14="http://schemas.microsoft.com/office/powerpoint/2010/main" val="4248727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80C72-7952-AE84-D192-2171ECBF6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453B6F1-F004-A78D-36EA-C2D35189D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D3EBA-DC48-ECF1-52B3-650B97DE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/>
              <a:t>Refund policy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1CDC65D8-3B19-DBCE-60FB-CB996C35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27AF92-EEE3-397E-31A0-54A9C204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EC71654-96A5-4280-94F3-931C61A9F92C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 sz="1200" noProof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8B62A4-4A99-6870-34D0-8EC803902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00778"/>
              </p:ext>
            </p:extLst>
          </p:nvPr>
        </p:nvGraphicFramePr>
        <p:xfrm>
          <a:off x="768403" y="2145126"/>
          <a:ext cx="10655827" cy="406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102">
                  <a:extLst>
                    <a:ext uri="{9D8B030D-6E8A-4147-A177-3AD203B41FA5}">
                      <a16:colId xmlns:a16="http://schemas.microsoft.com/office/drawing/2014/main" val="1823954080"/>
                    </a:ext>
                  </a:extLst>
                </a:gridCol>
                <a:gridCol w="3700102">
                  <a:extLst>
                    <a:ext uri="{9D8B030D-6E8A-4147-A177-3AD203B41FA5}">
                      <a16:colId xmlns:a16="http://schemas.microsoft.com/office/drawing/2014/main" val="82347699"/>
                    </a:ext>
                  </a:extLst>
                </a:gridCol>
                <a:gridCol w="3255623">
                  <a:extLst>
                    <a:ext uri="{9D8B030D-6E8A-4147-A177-3AD203B41FA5}">
                      <a16:colId xmlns:a16="http://schemas.microsoft.com/office/drawing/2014/main" val="2002828786"/>
                    </a:ext>
                  </a:extLst>
                </a:gridCol>
              </a:tblGrid>
              <a:tr h="609439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MN North Board Notified: Deadline Date</a:t>
                      </a:r>
                    </a:p>
                  </a:txBody>
                  <a:tcPr marL="76981" marR="76981" marT="38490" marB="384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Team Level</a:t>
                      </a:r>
                    </a:p>
                  </a:txBody>
                  <a:tcPr marL="76981" marR="76981" marT="38490" marB="384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Amount Retained by Club </a:t>
                      </a:r>
                    </a:p>
                  </a:txBody>
                  <a:tcPr marL="76981" marR="76981" marT="38490" marB="384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07264"/>
                  </a:ext>
                </a:extLst>
              </a:tr>
              <a:tr h="108711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b="1" dirty="0">
                          <a:effectLst/>
                          <a:latin typeface="Arial"/>
                        </a:rPr>
                        <a:t>November 6th by 5:00 pm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All boys, 12 club, 12 select 13-14 Select and 14 National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237898"/>
                  </a:ext>
                </a:extLst>
              </a:tr>
              <a:tr h="79062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b="1" dirty="0">
                          <a:effectLst/>
                          <a:latin typeface="Arial"/>
                        </a:rPr>
                        <a:t>November 13th by 5:00 pm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15-18 select and 15-18 National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$0.00</a:t>
                      </a:r>
                      <a:endParaRPr lang="en-US" sz="2000" dirty="0">
                        <a:effectLst/>
                      </a:endParaRP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670689"/>
                  </a:ext>
                </a:extLst>
              </a:tr>
              <a:tr h="79062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b="1" dirty="0">
                          <a:effectLst/>
                          <a:latin typeface="Arial"/>
                        </a:rPr>
                        <a:t>December 10th by 5:00 pm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All club, select and boys teams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$200</a:t>
                      </a:r>
                      <a:endParaRPr lang="en-US" sz="2000" dirty="0">
                        <a:effectLst/>
                      </a:endParaRP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411641"/>
                  </a:ext>
                </a:extLst>
              </a:tr>
              <a:tr h="79062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b="1" dirty="0">
                          <a:effectLst/>
                          <a:latin typeface="Arial"/>
                        </a:rPr>
                        <a:t>December 10th by 5:00 pm</a:t>
                      </a:r>
                      <a:endParaRPr lang="en-US" sz="2000" dirty="0">
                        <a:effectLst/>
                      </a:endParaRP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All National Level Teams</a:t>
                      </a: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2300" dirty="0">
                          <a:effectLst/>
                          <a:latin typeface="Arial"/>
                        </a:rPr>
                        <a:t>$300</a:t>
                      </a:r>
                      <a:endParaRPr lang="en-US" sz="2000" dirty="0">
                        <a:effectLst/>
                      </a:endParaRPr>
                    </a:p>
                  </a:txBody>
                  <a:tcPr marL="80182" marR="80182" marT="80182" marB="80182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866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8DC5-4AA3-9202-0A61-92181E8B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Concession deposit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B40D-EFAA-3BBC-6003-27960933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000" dirty="0">
                <a:ea typeface="Calibri"/>
                <a:cs typeface="Calibri"/>
              </a:rPr>
              <a:t>Each player is required to have a concessions deposit check of $600 at tryouts. </a:t>
            </a:r>
          </a:p>
          <a:p>
            <a:r>
              <a:rPr lang="en-US" sz="2000" dirty="0">
                <a:ea typeface="Calibri"/>
                <a:cs typeface="Calibri"/>
              </a:rPr>
              <a:t>All parents and/or players (16 and older) are required to work multiple concession shifts at home tournaments during the season. </a:t>
            </a:r>
          </a:p>
          <a:p>
            <a:r>
              <a:rPr lang="en-US" sz="2000" dirty="0">
                <a:ea typeface="Calibri"/>
                <a:cs typeface="Calibri"/>
              </a:rPr>
              <a:t>For a player to work concessions alone they must be at least 16 years old.</a:t>
            </a:r>
          </a:p>
          <a:p>
            <a:r>
              <a:rPr lang="en-US" sz="2000" dirty="0">
                <a:ea typeface="Calibri"/>
                <a:cs typeface="Calibri"/>
              </a:rPr>
              <a:t>This check is cashed if concession shifts are not worked during the season.</a:t>
            </a:r>
          </a:p>
          <a:p>
            <a:r>
              <a:rPr lang="en-US" sz="2000" dirty="0">
                <a:ea typeface="Calibri"/>
                <a:cs typeface="Calibri"/>
              </a:rPr>
              <a:t>The concession check will also be cashed for a no call/ no show to signed up concession shifts.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A43C-32AB-D339-78E4-95132B66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19</a:t>
            </a:fld>
            <a:endParaRPr lang="en-US" noProof="0"/>
          </a:p>
        </p:txBody>
      </p:sp>
      <p:pic>
        <p:nvPicPr>
          <p:cNvPr id="6" name="Picture Placeholder 5" descr="A group of girls in uniform&#10;&#10;AI-generated content may be incorrect.">
            <a:extLst>
              <a:ext uri="{FF2B5EF4-FFF2-40B4-BE49-F238E27FC236}">
                <a16:creationId xmlns:a16="http://schemas.microsoft.com/office/drawing/2014/main" id="{EC937C48-DDA1-345E-7ABF-DE0B21E247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125" r="16125"/>
          <a:stretch/>
        </p:blipFill>
        <p:spPr>
          <a:xfrm>
            <a:off x="5327145" y="828452"/>
            <a:ext cx="5205016" cy="5205016"/>
          </a:xfrm>
          <a:prstGeom prst="ellipse">
            <a:avLst/>
          </a:prstGeom>
          <a:solidFill>
            <a:prstClr val="white">
              <a:lumMod val="85000"/>
            </a:prst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253DCD-6A2F-DCF6-E8A4-3B5468CB2951}"/>
              </a:ext>
            </a:extLst>
          </p:cNvPr>
          <p:cNvSpPr txBox="1"/>
          <p:nvPr/>
        </p:nvSpPr>
        <p:spPr>
          <a:xfrm>
            <a:off x="1494407" y="6081204"/>
            <a:ext cx="94547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The specified number of concessions shifts will be released after tryouts.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4283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About Us</a:t>
            </a:r>
            <a:br>
              <a:rPr lang="en-US"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group of girls wearing medals&#10;&#10;AI-generated content may be incorrect.">
            <a:extLst>
              <a:ext uri="{FF2B5EF4-FFF2-40B4-BE49-F238E27FC236}">
                <a16:creationId xmlns:a16="http://schemas.microsoft.com/office/drawing/2014/main" id="{7E68B06C-27DA-4E86-B7FC-A172AE90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31" r="21445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900">
                <a:solidFill>
                  <a:schemeClr val="tx1">
                    <a:lumMod val="85000"/>
                    <a:lumOff val="15000"/>
                  </a:schemeClr>
                </a:solidFill>
              </a:rPr>
              <a:t>Minnesota North Volleyball is a 501c3 non-profit volleyball club based out of Duluth, Minnesota.</a:t>
            </a:r>
            <a:br>
              <a:rPr lang="en-US" sz="19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9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r>
              <a:rPr lang="en-US" sz="1900">
                <a:solidFill>
                  <a:schemeClr val="tx1">
                    <a:lumMod val="85000"/>
                    <a:lumOff val="15000"/>
                  </a:schemeClr>
                </a:solidFill>
              </a:rPr>
              <a:t>We were established in 2006 as an evolution of East End Volleyball to serve the greater area.</a:t>
            </a:r>
            <a:br>
              <a:rPr lang="en-US" sz="19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9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r>
              <a:rPr lang="en-US" sz="1900">
                <a:solidFill>
                  <a:schemeClr val="tx1">
                    <a:lumMod val="85000"/>
                    <a:lumOff val="15000"/>
                  </a:schemeClr>
                </a:solidFill>
              </a:rPr>
              <a:t>Since then, we have grown to as large as 27 teams in a single season, with almost 4150 athletes having gone through the Minnesota North Volleyball program.</a:t>
            </a:r>
            <a:br>
              <a:rPr lang="en-US" sz="19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9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endParaRPr lang="en-US" sz="19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endParaRPr lang="en-US" sz="19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Two women holding trophies in front of a large sign&#10;&#10;AI-generated content may be incorrect.">
            <a:extLst>
              <a:ext uri="{FF2B5EF4-FFF2-40B4-BE49-F238E27FC236}">
                <a16:creationId xmlns:a16="http://schemas.microsoft.com/office/drawing/2014/main" id="{556275B3-877F-AD7D-B224-F10165C6DD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440" r="21345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EC71654-96A5-4280-94F3-931C61A9F92C}" type="slidenum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  <a:defRPr/>
              </a:pPr>
              <a:t>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403D6-701B-826F-E4AC-DFA2880E0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BE268-D54C-EFB9-4CAE-35498C42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Concession Structure</a:t>
            </a:r>
            <a:br>
              <a:rPr lang="en-US" sz="4200"/>
            </a:br>
            <a:endParaRPr lang="en-US" sz="4200"/>
          </a:p>
        </p:txBody>
      </p:sp>
      <p:sp>
        <p:nvSpPr>
          <p:cNvPr id="5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7894F-0975-12D2-BE78-7C5F161B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dirty="0"/>
              <a:t>Teams will be responsible for setting up and taking down concessions at home tournament locations</a:t>
            </a:r>
          </a:p>
          <a:p>
            <a:pPr marL="0"/>
            <a:r>
              <a:rPr lang="en-US" sz="2000" dirty="0"/>
              <a:t>More information to come after tryouts </a:t>
            </a:r>
          </a:p>
          <a:p>
            <a:pPr marL="0"/>
            <a:endParaRPr lang="en-US" sz="2000"/>
          </a:p>
        </p:txBody>
      </p:sp>
      <p:pic>
        <p:nvPicPr>
          <p:cNvPr id="5" name="Picture 4" descr="A group of girls in uniforms sitting on a bench&#10;&#10;AI-generated content may be incorrect.">
            <a:extLst>
              <a:ext uri="{FF2B5EF4-FFF2-40B4-BE49-F238E27FC236}">
                <a16:creationId xmlns:a16="http://schemas.microsoft.com/office/drawing/2014/main" id="{581EA422-F254-B8AD-6E72-6D1EFF8A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726" b="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0AB11-2C53-A63F-913E-321BACD7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EC71654-96A5-4280-94F3-931C61A9F92C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20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863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5938" y="56503"/>
            <a:ext cx="11150600" cy="920336"/>
          </a:xfrm>
        </p:spPr>
        <p:txBody>
          <a:bodyPr/>
          <a:lstStyle/>
          <a:p>
            <a:r>
              <a:rPr lang="en-US"/>
              <a:t>Expected payment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96A5A02-912D-4B86-85EF-A838838C8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72682"/>
              </p:ext>
            </p:extLst>
          </p:nvPr>
        </p:nvGraphicFramePr>
        <p:xfrm>
          <a:off x="515938" y="958015"/>
          <a:ext cx="11142220" cy="491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598">
                  <a:extLst>
                    <a:ext uri="{9D8B030D-6E8A-4147-A177-3AD203B41FA5}">
                      <a16:colId xmlns:a16="http://schemas.microsoft.com/office/drawing/2014/main" val="320127170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45555191"/>
                    </a:ext>
                  </a:extLst>
                </a:gridCol>
                <a:gridCol w="1125795">
                  <a:extLst>
                    <a:ext uri="{9D8B030D-6E8A-4147-A177-3AD203B41FA5}">
                      <a16:colId xmlns:a16="http://schemas.microsoft.com/office/drawing/2014/main" val="2731594201"/>
                    </a:ext>
                  </a:extLst>
                </a:gridCol>
                <a:gridCol w="1114222">
                  <a:extLst>
                    <a:ext uri="{9D8B030D-6E8A-4147-A177-3AD203B41FA5}">
                      <a16:colId xmlns:a16="http://schemas.microsoft.com/office/drawing/2014/main" val="4146188911"/>
                    </a:ext>
                  </a:extLst>
                </a:gridCol>
                <a:gridCol w="1114222">
                  <a:extLst>
                    <a:ext uri="{9D8B030D-6E8A-4147-A177-3AD203B41FA5}">
                      <a16:colId xmlns:a16="http://schemas.microsoft.com/office/drawing/2014/main" val="2476281583"/>
                    </a:ext>
                  </a:extLst>
                </a:gridCol>
                <a:gridCol w="1114222">
                  <a:extLst>
                    <a:ext uri="{9D8B030D-6E8A-4147-A177-3AD203B41FA5}">
                      <a16:colId xmlns:a16="http://schemas.microsoft.com/office/drawing/2014/main" val="2059656990"/>
                    </a:ext>
                  </a:extLst>
                </a:gridCol>
                <a:gridCol w="1114222">
                  <a:extLst>
                    <a:ext uri="{9D8B030D-6E8A-4147-A177-3AD203B41FA5}">
                      <a16:colId xmlns:a16="http://schemas.microsoft.com/office/drawing/2014/main" val="3353907840"/>
                    </a:ext>
                  </a:extLst>
                </a:gridCol>
                <a:gridCol w="1114222">
                  <a:extLst>
                    <a:ext uri="{9D8B030D-6E8A-4147-A177-3AD203B41FA5}">
                      <a16:colId xmlns:a16="http://schemas.microsoft.com/office/drawing/2014/main" val="3164450091"/>
                    </a:ext>
                  </a:extLst>
                </a:gridCol>
                <a:gridCol w="1114222">
                  <a:extLst>
                    <a:ext uri="{9D8B030D-6E8A-4147-A177-3AD203B41FA5}">
                      <a16:colId xmlns:a16="http://schemas.microsoft.com/office/drawing/2014/main" val="2181311835"/>
                    </a:ext>
                  </a:extLst>
                </a:gridCol>
                <a:gridCol w="1114222">
                  <a:extLst>
                    <a:ext uri="{9D8B030D-6E8A-4147-A177-3AD203B41FA5}">
                      <a16:colId xmlns:a16="http://schemas.microsoft.com/office/drawing/2014/main" val="2793374563"/>
                    </a:ext>
                  </a:extLst>
                </a:gridCol>
              </a:tblGrid>
              <a:tr h="63809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dirty="0">
                          <a:effectLst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Team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dirty="0">
                          <a:effectLst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Deposit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dirty="0">
                          <a:effectLst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Dec. 10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dirty="0">
                          <a:effectLst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Jan. 10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dirty="0">
                          <a:effectLst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Feb. 10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dirty="0">
                          <a:effectLst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Mar. 10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dirty="0">
                          <a:effectLst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Apr. 10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dirty="0">
                          <a:effectLst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May 10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June 10th</a:t>
                      </a:r>
                    </a:p>
                  </a:txBody>
                  <a:tcPr marL="95250" marR="95250" marT="95250" marB="9525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Total</a:t>
                      </a:r>
                    </a:p>
                  </a:txBody>
                  <a:tcPr marL="95250" marR="95250" marT="95250" marB="95250" anchor="b"/>
                </a:tc>
                <a:extLst>
                  <a:ext uri="{0D108BD9-81ED-4DB2-BD59-A6C34878D82A}">
                    <a16:rowId xmlns:a16="http://schemas.microsoft.com/office/drawing/2014/main" val="2293728775"/>
                  </a:ext>
                </a:extLst>
              </a:tr>
              <a:tr h="42539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12s Club</a:t>
                      </a:r>
                      <a:endParaRPr lang="en-US" sz="1400" dirty="0">
                        <a:effectLst/>
                        <a:latin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$300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$75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$76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$75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$650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634506"/>
                  </a:ext>
                </a:extLst>
              </a:tr>
              <a:tr h="40037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12s Select</a:t>
                      </a:r>
                      <a:endParaRPr lang="en-US" sz="1400" dirty="0">
                        <a:effectLst/>
                        <a:latin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$300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$100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$100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$100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$850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434097"/>
                  </a:ext>
                </a:extLst>
              </a:tr>
              <a:tr h="40037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13-18s Select</a:t>
                      </a:r>
                      <a:endParaRPr lang="en-US" sz="1400" dirty="0">
                        <a:effectLst/>
                        <a:latin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$300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$150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$150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$1200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14291"/>
                  </a:ext>
                </a:extLst>
              </a:tr>
              <a:tr h="4504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 National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$300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$350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$2700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830596"/>
                  </a:ext>
                </a:extLst>
              </a:tr>
              <a:tr h="450418"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 Navy</a:t>
                      </a:r>
                    </a:p>
                  </a:txBody>
                  <a:tcPr marL="95249" marR="95249" marT="95249" marB="95249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$300</a:t>
                      </a:r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$375</a:t>
                      </a:r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$375</a:t>
                      </a:r>
                      <a:endParaRPr lang="en-US" dirty="0"/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$375</a:t>
                      </a:r>
                      <a:endParaRPr lang="en-US" dirty="0"/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$2850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68252"/>
                  </a:ext>
                </a:extLst>
              </a:tr>
              <a:tr h="450418"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 Red</a:t>
                      </a:r>
                    </a:p>
                  </a:txBody>
                  <a:tcPr marL="95249" marR="95249" marT="95249" marB="95249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$300</a:t>
                      </a:r>
                      <a:endParaRPr lang="en-US" dirty="0"/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$2700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70981"/>
                  </a:ext>
                </a:extLst>
              </a:tr>
              <a:tr h="61307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 16 &amp; 18 Navy</a:t>
                      </a:r>
                    </a:p>
                  </a:txBody>
                  <a:tcPr marL="95249" marR="95249" marT="95249" marB="95249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$300</a:t>
                      </a:r>
                      <a:endParaRPr lang="en-US" dirty="0"/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$425</a:t>
                      </a:r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$425</a:t>
                      </a:r>
                      <a:endParaRPr lang="en-US" dirty="0"/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$425</a:t>
                      </a:r>
                      <a:endParaRPr lang="en-US" dirty="0"/>
                    </a:p>
                  </a:txBody>
                  <a:tcPr marL="95249" marR="95249" marT="95249" marB="95249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41264"/>
                  </a:ext>
                </a:extLst>
              </a:tr>
              <a:tr h="52548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15-18s Red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$300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$400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$400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$400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337663"/>
                  </a:ext>
                </a:extLst>
              </a:tr>
              <a:tr h="525489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Navy</a:t>
                      </a:r>
                      <a:endParaRPr lang="en-US" dirty="0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$300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$450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$450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$450</a:t>
                      </a:r>
                      <a:endParaRPr lang="en-US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55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01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 Fundraising</a:t>
            </a:r>
            <a:br>
              <a:rPr lang="en-US" sz="4600"/>
            </a:br>
            <a:endParaRPr lang="en-US" sz="4600"/>
          </a:p>
        </p:txBody>
      </p:sp>
      <p:sp>
        <p:nvSpPr>
          <p:cNvPr id="5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700"/>
              <a:t>Fundraising is a great way to reduce your child's player fees.</a:t>
            </a:r>
          </a:p>
          <a:p>
            <a:pPr marL="0"/>
            <a:endParaRPr lang="en-US" sz="1700"/>
          </a:p>
          <a:p>
            <a:pPr marL="0"/>
            <a:r>
              <a:rPr lang="en-US" sz="1700"/>
              <a:t>Our current fundraising opportunities are listed on the Minnesota North Website.</a:t>
            </a:r>
          </a:p>
          <a:p>
            <a:pPr marL="0"/>
            <a:endParaRPr lang="en-US" sz="1700"/>
          </a:p>
          <a:p>
            <a:pPr marL="0"/>
            <a:r>
              <a:rPr lang="en-US" sz="1700"/>
              <a:t>**Fundraising credits can only be applied towards player fees. No refunds will be offered, if you have credit it will carry forward to your fees next year.</a:t>
            </a:r>
          </a:p>
        </p:txBody>
      </p:sp>
      <p:pic>
        <p:nvPicPr>
          <p:cNvPr id="5" name="Picture 4" descr="A group of girls in uniforms posing for a photo&#10;&#10;AI-generated content may be incorrect.">
            <a:extLst>
              <a:ext uri="{FF2B5EF4-FFF2-40B4-BE49-F238E27FC236}">
                <a16:creationId xmlns:a16="http://schemas.microsoft.com/office/drawing/2014/main" id="{A9DFDF4A-F7BD-994A-0A78-C288BC7679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12" r="-2" b="-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EC71654-96A5-4280-94F3-931C61A9F92C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22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149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0FF6FB-4AAF-9EEC-2647-14496B82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Banners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EF878F-3497-1F1E-6CE1-6C58D9E3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North is looking to fill the DISC with banners.</a:t>
            </a:r>
          </a:p>
          <a:p>
            <a:r>
              <a:rPr lang="en-US" sz="2000"/>
              <a:t>If you sell a banner to a business you receive a credit towards your account!</a:t>
            </a:r>
          </a:p>
          <a:p>
            <a:pPr lvl="1"/>
            <a:r>
              <a:rPr lang="en-US"/>
              <a:t>4 x 8 Banner: </a:t>
            </a:r>
          </a:p>
          <a:p>
            <a:pPr lvl="2"/>
            <a:r>
              <a:rPr lang="en-US" sz="2000"/>
              <a:t>Cost- $500 &amp; Credit- $100</a:t>
            </a:r>
          </a:p>
          <a:p>
            <a:pPr lvl="1"/>
            <a:r>
              <a:rPr lang="en-US"/>
              <a:t>7 x 10 Banner:</a:t>
            </a:r>
          </a:p>
          <a:p>
            <a:pPr lvl="2"/>
            <a:r>
              <a:rPr lang="en-US" sz="2000"/>
              <a:t>Cost- $1000 &amp; Credit- $200</a:t>
            </a:r>
          </a:p>
          <a:p>
            <a:pPr lvl="1"/>
            <a:r>
              <a:rPr lang="en-US"/>
              <a:t>14 x 20 Banner:</a:t>
            </a:r>
          </a:p>
          <a:p>
            <a:pPr lvl="2"/>
            <a:r>
              <a:rPr lang="en-US" sz="2000"/>
              <a:t>Cost- $3000 &amp; Credit- $400</a:t>
            </a:r>
          </a:p>
        </p:txBody>
      </p:sp>
      <p:pic>
        <p:nvPicPr>
          <p:cNvPr id="6" name="Picture Placeholder 5" descr="A group of girls in a volleyball court&#10;&#10;AI-generated content may be incorrect.">
            <a:extLst>
              <a:ext uri="{FF2B5EF4-FFF2-40B4-BE49-F238E27FC236}">
                <a16:creationId xmlns:a16="http://schemas.microsoft.com/office/drawing/2014/main" id="{A8DCBD47-3F42-B0CC-C7A6-7458962BBF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14" r="4205" b="3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  <a:solidFill>
            <a:srgbClr val="E7E6E6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0184D0-A3E4-FEE5-99B5-D2AD81B9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EC71654-96A5-4280-94F3-931C61A9F92C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7612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D8F40917-F6D3-880B-3C1F-CE28411D17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91" t="13059" b="22820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cap="all" baseline="0">
                <a:ln w="22225">
                  <a:solidFill>
                    <a:schemeClr val="tx1"/>
                  </a:solidFill>
                  <a:miter lim="800000"/>
                </a:ln>
                <a:ea typeface="+mj-ea"/>
                <a:cs typeface="+mj-cs"/>
              </a:rPr>
              <a:t>Thank you!</a:t>
            </a:r>
            <a:endParaRPr lang="en-US" sz="6600">
              <a:ea typeface="+mj-ea"/>
              <a:cs typeface="+mj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B390AF6F-FC51-1245-41D3-DC605E15ED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6830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66" name="Freeform: Shape 65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7" name="Freeform: Shape 6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/>
              <a:t>MINNESOTA NORTH VOLLEYBALL</a:t>
            </a:r>
            <a:br>
              <a:rPr lang="en-US" sz="2400" b="1"/>
            </a:br>
            <a:r>
              <a:rPr lang="en-US" sz="2400" b="1"/>
              <a:t>MISSION AND GOALS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To promote the growth of youth volleyball in Northeastern Minnesota and Northwestern Wisconsin by providing instruction and opportunities to play in organized youth leagues.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MN North National, Select and Club teams provide athletes of all skill levels with an environment to accomplish their volleyball goals, make lifelong friendships and learn life lessons.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13C5-CB1D-9955-CDB1-F4E20C6F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Athlete Training and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95292-583F-9658-745E-2C825B92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2A34D5-849A-0AF4-7011-6DACCFDA952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5938" y="1903728"/>
            <a:ext cx="4238998" cy="495389"/>
          </a:xfrm>
        </p:spPr>
        <p:txBody>
          <a:bodyPr/>
          <a:lstStyle/>
          <a:p>
            <a:r>
              <a:rPr lang="en-US"/>
              <a:t>Jim Boos</a:t>
            </a:r>
          </a:p>
          <a:p>
            <a:r>
              <a:rPr lang="en-US"/>
              <a:t>Director of Player Development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E3DDB8-8225-DC0C-2804-0E8EA521D82C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ETS Performance Training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DD9E40-E51A-003C-5001-B8F0EB832E12}"/>
              </a:ext>
            </a:extLst>
          </p:cNvPr>
          <p:cNvSpPr txBox="1">
            <a:spLocks/>
          </p:cNvSpPr>
          <p:nvPr/>
        </p:nvSpPr>
        <p:spPr>
          <a:xfrm>
            <a:off x="7635711" y="1815329"/>
            <a:ext cx="4022445" cy="2620801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Minnesota North Volleyball is proud to be working with ETS Performance for the 2025-2026 Season.</a:t>
            </a:r>
          </a:p>
          <a:p>
            <a:r>
              <a:rPr lang="en-US" sz="1800" dirty="0"/>
              <a:t>ETS Performance is an elite athlete training program that helps athletes develop strength, speed, and performance through individual training sessions. </a:t>
            </a:r>
            <a:endParaRPr lang="en-US" sz="1800" dirty="0">
              <a:cs typeface="Calibri"/>
            </a:endParaRPr>
          </a:p>
          <a:p>
            <a:r>
              <a:rPr lang="en-US" sz="1800" dirty="0"/>
              <a:t>All MN North athletes can receive a Free Sports Performance Evaluation, and a 15% discount on all training services.</a:t>
            </a:r>
            <a:br>
              <a:rPr lang="en-US" sz="1800" dirty="0"/>
            </a:br>
            <a:endParaRPr lang="en-US" sz="1800"/>
          </a:p>
          <a:p>
            <a:endParaRPr lang="en-US" sz="18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87AB62-A348-46A5-21AC-DF092C401D43}"/>
              </a:ext>
            </a:extLst>
          </p:cNvPr>
          <p:cNvSpPr txBox="1">
            <a:spLocks/>
          </p:cNvSpPr>
          <p:nvPr/>
        </p:nvSpPr>
        <p:spPr>
          <a:xfrm>
            <a:off x="515938" y="3016428"/>
            <a:ext cx="3937472" cy="3124478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Minnesota North is excited to announce Jim Boos, is continuing as our Director of Player Development</a:t>
            </a:r>
          </a:p>
          <a:p>
            <a:r>
              <a:rPr lang="en-US" sz="1800" dirty="0"/>
              <a:t>Jim has been the Head coach of the University of Minnesota Duluth volleyball program for the last 22 years. Jim has proven success at the NCAA Division II level, and a strong history of athlete development. </a:t>
            </a:r>
            <a:endParaRPr lang="en-US" sz="1800" dirty="0">
              <a:cs typeface="Calibri"/>
            </a:endParaRPr>
          </a:p>
          <a:p>
            <a:r>
              <a:rPr lang="en-US" sz="1800" dirty="0"/>
              <a:t>Jim and his athletes will be assisting in helping develop our athletes through skills sessions and coaching development within our program.</a:t>
            </a:r>
            <a:endParaRPr lang="en-US" sz="1800" dirty="0">
              <a:cs typeface="Calibri"/>
            </a:endParaRPr>
          </a:p>
          <a:p>
            <a:endParaRPr lang="en-US" sz="180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E53C8942-6F4A-306D-6D26-E570E5126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32" t="-7637" r="-5118" b="-1881"/>
          <a:stretch/>
        </p:blipFill>
        <p:spPr>
          <a:xfrm>
            <a:off x="5423061" y="4226621"/>
            <a:ext cx="1911294" cy="1914285"/>
          </a:xfrm>
          <a:prstGeom prst="ellipse">
            <a:avLst/>
          </a:prstGeom>
          <a:solidFill>
            <a:schemeClr val="tx1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A person with a beard and mustache wearing a white shirt&#10;&#10;AI-generated content may be incorrect.">
            <a:extLst>
              <a:ext uri="{FF2B5EF4-FFF2-40B4-BE49-F238E27FC236}">
                <a16:creationId xmlns:a16="http://schemas.microsoft.com/office/drawing/2014/main" id="{A27D0ABB-9E61-6B2E-7513-8F8F434E0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803" y="1234488"/>
            <a:ext cx="1907722" cy="21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4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5AD1056-E52C-4219-AF2C-74F5134D668F}"/>
              </a:ext>
            </a:extLst>
          </p:cNvPr>
          <p:cNvSpPr/>
          <p:nvPr/>
        </p:nvSpPr>
        <p:spPr>
          <a:xfrm>
            <a:off x="5583080" y="2624883"/>
            <a:ext cx="45719" cy="31491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Minnesota North Alumni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2400"/>
              <a:t>Success on the court</a:t>
            </a:r>
          </a:p>
        </p:txBody>
      </p:sp>
      <p:pic>
        <p:nvPicPr>
          <p:cNvPr id="29" name="Picture Placeholder 28" descr="Volleyball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3" y="2863158"/>
            <a:ext cx="4402827" cy="284664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dirty="0"/>
              <a:t>Minnesota North Volleyball has proudly helped athletes have success during and after their high school careers. </a:t>
            </a:r>
          </a:p>
          <a:p>
            <a:br>
              <a:rPr lang="en-US" sz="2000" dirty="0"/>
            </a:br>
            <a:r>
              <a:rPr lang="en-US" sz="2000" dirty="0"/>
              <a:t>Over 150 of our athletes have gone on to play college volleyball after high school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Arial"/>
                <a:cs typeface="Arial"/>
              </a:rPr>
              <a:t>.</a:t>
            </a:r>
          </a:p>
          <a:p>
            <a:br>
              <a:rPr lang="en-US" sz="2000" dirty="0"/>
            </a:br>
            <a:r>
              <a:rPr lang="en-US" sz="2000" dirty="0"/>
              <a:t>Our full alumni list is available to view on our website</a:t>
            </a:r>
            <a:endParaRPr lang="en-US" sz="2000" dirty="0">
              <a:cs typeface="Calibri"/>
            </a:endParaRPr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FF3A17-F003-4DE1-A044-629D93FD3D8E}"/>
              </a:ext>
            </a:extLst>
          </p:cNvPr>
          <p:cNvSpPr/>
          <p:nvPr/>
        </p:nvSpPr>
        <p:spPr>
          <a:xfrm>
            <a:off x="6851375" y="2431871"/>
            <a:ext cx="5340625" cy="997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B19F85-CEB0-44C9-AAB7-440A58E86BF4}"/>
              </a:ext>
            </a:extLst>
          </p:cNvPr>
          <p:cNvSpPr/>
          <p:nvPr/>
        </p:nvSpPr>
        <p:spPr>
          <a:xfrm>
            <a:off x="6374297" y="2431871"/>
            <a:ext cx="1022252" cy="99712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Bernard MT Condensed" panose="02050806060905020404" pitchFamily="18" charset="0"/>
              </a:rPr>
              <a:t>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E78F82-08F1-4BED-91FE-31BAE5DBDCF0}"/>
              </a:ext>
            </a:extLst>
          </p:cNvPr>
          <p:cNvSpPr/>
          <p:nvPr/>
        </p:nvSpPr>
        <p:spPr>
          <a:xfrm>
            <a:off x="5738191" y="4485743"/>
            <a:ext cx="6453809" cy="178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1A609D-2FC2-4ABE-B68E-7013C93F355E}"/>
              </a:ext>
            </a:extLst>
          </p:cNvPr>
          <p:cNvSpPr/>
          <p:nvPr/>
        </p:nvSpPr>
        <p:spPr>
          <a:xfrm>
            <a:off x="6851375" y="5033660"/>
            <a:ext cx="5340625" cy="997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CAA1BCD-8297-4369-854C-45DEB520250C}"/>
              </a:ext>
            </a:extLst>
          </p:cNvPr>
          <p:cNvSpPr/>
          <p:nvPr/>
        </p:nvSpPr>
        <p:spPr>
          <a:xfrm>
            <a:off x="6374297" y="5033660"/>
            <a:ext cx="1022252" cy="99712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Bernard MT Condensed" panose="02050806060905020404" pitchFamily="18" charset="0"/>
              </a:rPr>
              <a:t>III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14EC5-9ED7-4DB6-96B2-1EF7D8C8DF52}"/>
              </a:ext>
            </a:extLst>
          </p:cNvPr>
          <p:cNvSpPr/>
          <p:nvPr/>
        </p:nvSpPr>
        <p:spPr>
          <a:xfrm>
            <a:off x="6851375" y="3749154"/>
            <a:ext cx="5340625" cy="997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0CC1B0-4621-40C3-980A-02C1C31E8FC8}"/>
              </a:ext>
            </a:extLst>
          </p:cNvPr>
          <p:cNvSpPr/>
          <p:nvPr/>
        </p:nvSpPr>
        <p:spPr>
          <a:xfrm>
            <a:off x="6374297" y="3749154"/>
            <a:ext cx="1022252" cy="99712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Bernard MT Condensed" panose="02050806060905020404" pitchFamily="18" charset="0"/>
              </a:rPr>
              <a:t>II</a:t>
            </a: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5FDC5A-EB54-4196-9DFD-085676068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112" y="1511788"/>
            <a:ext cx="3105911" cy="801072"/>
          </a:xfrm>
          <a:prstGeom prst="rect">
            <a:avLst/>
          </a:prstGeom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226DED6-3E86-4926-BF3A-22CB9C8DEF46}"/>
              </a:ext>
            </a:extLst>
          </p:cNvPr>
          <p:cNvSpPr txBox="1">
            <a:spLocks/>
          </p:cNvSpPr>
          <p:nvPr/>
        </p:nvSpPr>
        <p:spPr>
          <a:xfrm>
            <a:off x="7812156" y="2691247"/>
            <a:ext cx="3725414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11+ Division One level Athletes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249944C0-FBFD-4966-B66C-D546B16CA758}"/>
              </a:ext>
            </a:extLst>
          </p:cNvPr>
          <p:cNvSpPr txBox="1">
            <a:spLocks/>
          </p:cNvSpPr>
          <p:nvPr/>
        </p:nvSpPr>
        <p:spPr>
          <a:xfrm>
            <a:off x="7865164" y="3950671"/>
            <a:ext cx="3712162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35+ Division Two level Athletes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5E7B667-A103-42ED-BFD3-88EE9D7309B0}"/>
              </a:ext>
            </a:extLst>
          </p:cNvPr>
          <p:cNvSpPr txBox="1">
            <a:spLocks/>
          </p:cNvSpPr>
          <p:nvPr/>
        </p:nvSpPr>
        <p:spPr>
          <a:xfrm>
            <a:off x="7719387" y="5210095"/>
            <a:ext cx="3982280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70+ Division Three level Athletes</a:t>
            </a:r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A035C09-0DC1-4E5D-9C41-69B4EDB8B917}"/>
              </a:ext>
            </a:extLst>
          </p:cNvPr>
          <p:cNvSpPr/>
          <p:nvPr/>
        </p:nvSpPr>
        <p:spPr>
          <a:xfrm>
            <a:off x="1398104" y="1782417"/>
            <a:ext cx="4532243" cy="4224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9683B4-66A9-4ED5-BF49-C194EB05CAA9}"/>
              </a:ext>
            </a:extLst>
          </p:cNvPr>
          <p:cNvSpPr/>
          <p:nvPr/>
        </p:nvSpPr>
        <p:spPr>
          <a:xfrm>
            <a:off x="7983632" y="1630017"/>
            <a:ext cx="4532243" cy="43599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A4C36-2EA5-4282-A17C-80C4333B6FAB}"/>
              </a:ext>
            </a:extLst>
          </p:cNvPr>
          <p:cNvSpPr/>
          <p:nvPr/>
        </p:nvSpPr>
        <p:spPr>
          <a:xfrm>
            <a:off x="0" y="1630017"/>
            <a:ext cx="4532243" cy="4224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Teams and Levels – How we Operate</a:t>
            </a:r>
          </a:p>
        </p:txBody>
      </p:sp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77896"/>
            <a:ext cx="3445566" cy="495389"/>
          </a:xfrm>
        </p:spPr>
        <p:txBody>
          <a:bodyPr/>
          <a:lstStyle/>
          <a:p>
            <a:r>
              <a:rPr lang="en-US"/>
              <a:t>National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73284"/>
            <a:ext cx="3445566" cy="250466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Our National teams are our </a:t>
            </a:r>
            <a:r>
              <a:rPr lang="en-US" dirty="0">
                <a:solidFill>
                  <a:srgbClr val="595959"/>
                </a:solidFill>
              </a:rPr>
              <a:t>most</a:t>
            </a: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competitive</a:t>
            </a: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. They travel all over Midwest to play in competitive tournaments and face the toughest competition. </a:t>
            </a:r>
            <a:r>
              <a:rPr lang="en-US" dirty="0">
                <a:solidFill>
                  <a:srgbClr val="595959"/>
                </a:solidFill>
              </a:rPr>
              <a:t>National teams typically practice 55-65 times in a season. All</a:t>
            </a: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 our national teams plan on competing in a national tournament at the end of season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(Either AAU nationals </a:t>
            </a:r>
            <a:r>
              <a:rPr lang="en-US" b="1" dirty="0">
                <a:solidFill>
                  <a:srgbClr val="595959"/>
                </a:solidFill>
              </a:rPr>
              <a:t>or </a:t>
            </a:r>
            <a:r>
              <a:rPr lang="en-US" dirty="0">
                <a:solidFill>
                  <a:srgbClr val="595959"/>
                </a:solidFill>
              </a:rPr>
              <a:t> </a:t>
            </a: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USAV Nationals)</a:t>
            </a:r>
            <a:endParaRPr lang="en-US" dirty="0"/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EF9286-239E-44E9-B25F-AE58B5830F31}"/>
              </a:ext>
            </a:extLst>
          </p:cNvPr>
          <p:cNvSpPr/>
          <p:nvPr/>
        </p:nvSpPr>
        <p:spPr>
          <a:xfrm>
            <a:off x="4056094" y="1630017"/>
            <a:ext cx="4080742" cy="43599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124CDD-017F-4ECD-9133-B4F562BCE1A0}"/>
              </a:ext>
            </a:extLst>
          </p:cNvPr>
          <p:cNvSpPr/>
          <p:nvPr/>
        </p:nvSpPr>
        <p:spPr>
          <a:xfrm>
            <a:off x="1430783" y="1741244"/>
            <a:ext cx="1022252" cy="99712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E84317-9BC0-49B4-9D99-6F18BB8FCCDF}"/>
              </a:ext>
            </a:extLst>
          </p:cNvPr>
          <p:cNvSpPr/>
          <p:nvPr/>
        </p:nvSpPr>
        <p:spPr>
          <a:xfrm>
            <a:off x="5580112" y="1741081"/>
            <a:ext cx="1022252" cy="99712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C721B9-A8D9-4306-A308-E07DA9A7FFD1}"/>
              </a:ext>
            </a:extLst>
          </p:cNvPr>
          <p:cNvSpPr/>
          <p:nvPr/>
        </p:nvSpPr>
        <p:spPr>
          <a:xfrm>
            <a:off x="9729441" y="1740918"/>
            <a:ext cx="1022252" cy="99712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E6EA859E-16E3-45B7-9EFC-C4DD0F4E4519}"/>
              </a:ext>
            </a:extLst>
          </p:cNvPr>
          <p:cNvSpPr txBox="1">
            <a:spLocks/>
          </p:cNvSpPr>
          <p:nvPr/>
        </p:nvSpPr>
        <p:spPr>
          <a:xfrm>
            <a:off x="4240243" y="2777895"/>
            <a:ext cx="3445566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Select Teams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6E5A798E-4828-4659-9CEF-C2E57B7696E8}"/>
              </a:ext>
            </a:extLst>
          </p:cNvPr>
          <p:cNvSpPr txBox="1">
            <a:spLocks/>
          </p:cNvSpPr>
          <p:nvPr/>
        </p:nvSpPr>
        <p:spPr>
          <a:xfrm>
            <a:off x="8527490" y="2777894"/>
            <a:ext cx="3445566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Club Teams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543C713-42BB-4049-BDF2-7FD051A77DD1}"/>
              </a:ext>
            </a:extLst>
          </p:cNvPr>
          <p:cNvSpPr txBox="1">
            <a:spLocks/>
          </p:cNvSpPr>
          <p:nvPr/>
        </p:nvSpPr>
        <p:spPr>
          <a:xfrm>
            <a:off x="4281082" y="3349412"/>
            <a:ext cx="3445566" cy="25046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95959"/>
                </a:solidFill>
              </a:rPr>
              <a:t>Our select teams are competitive teams that play a more local schedule with the addition of two multi-day tournaments in the Twin Cities. Select teams typically practice 40-50 times in a season. </a:t>
            </a:r>
            <a:endParaRPr lang="en-US" dirty="0">
              <a:solidFill>
                <a:srgbClr val="595959"/>
              </a:solidFill>
              <a:ea typeface="Calibri"/>
              <a:cs typeface="Calibri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0E17076-05A0-4A15-83BC-0B6D122E746B}"/>
              </a:ext>
            </a:extLst>
          </p:cNvPr>
          <p:cNvSpPr txBox="1">
            <a:spLocks/>
          </p:cNvSpPr>
          <p:nvPr/>
        </p:nvSpPr>
        <p:spPr>
          <a:xfrm>
            <a:off x="8434659" y="3349412"/>
            <a:ext cx="3445566" cy="25046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95959"/>
                </a:solidFill>
              </a:rPr>
              <a:t>Our club teams are focused on athlete development and play a local schedule.  These are primarily our 12-14s levels team. Club teams typically practice 35-40 times a season.</a:t>
            </a:r>
            <a:endParaRPr lang="en-US" dirty="0">
              <a:solidFill>
                <a:srgbClr val="59595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9FC8-8401-410A-9747-71E22CF7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GIRLS Sample </a:t>
            </a:r>
            <a:r>
              <a:rPr lang="en-US"/>
              <a:t>Tournament schedule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78C8E-3508-4FFE-B0EC-25E4A0AD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53E20E-1DC1-45D2-8423-E8869C4F1F75}"/>
              </a:ext>
            </a:extLst>
          </p:cNvPr>
          <p:cNvSpPr txBox="1">
            <a:spLocks/>
          </p:cNvSpPr>
          <p:nvPr/>
        </p:nvSpPr>
        <p:spPr>
          <a:xfrm>
            <a:off x="2064233" y="6007532"/>
            <a:ext cx="8058883" cy="6356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Please Note that these are samples</a:t>
            </a:r>
          </a:p>
          <a:p>
            <a:pPr algn="ctr"/>
            <a:r>
              <a:rPr lang="en-US" sz="1800" dirty="0"/>
              <a:t>Individual team schedules will be released in early December 2025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37B62E69-C9CC-FBE4-31EB-E9D95429F311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3457526625"/>
              </p:ext>
            </p:extLst>
          </p:nvPr>
        </p:nvGraphicFramePr>
        <p:xfrm>
          <a:off x="345056" y="1164566"/>
          <a:ext cx="10618538" cy="479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002">
                  <a:extLst>
                    <a:ext uri="{9D8B030D-6E8A-4147-A177-3AD203B41FA5}">
                      <a16:colId xmlns:a16="http://schemas.microsoft.com/office/drawing/2014/main" val="2319446742"/>
                    </a:ext>
                  </a:extLst>
                </a:gridCol>
                <a:gridCol w="1218837">
                  <a:extLst>
                    <a:ext uri="{9D8B030D-6E8A-4147-A177-3AD203B41FA5}">
                      <a16:colId xmlns:a16="http://schemas.microsoft.com/office/drawing/2014/main" val="821377894"/>
                    </a:ext>
                  </a:extLst>
                </a:gridCol>
                <a:gridCol w="1037343">
                  <a:extLst>
                    <a:ext uri="{9D8B030D-6E8A-4147-A177-3AD203B41FA5}">
                      <a16:colId xmlns:a16="http://schemas.microsoft.com/office/drawing/2014/main" val="1259041820"/>
                    </a:ext>
                  </a:extLst>
                </a:gridCol>
                <a:gridCol w="1203830">
                  <a:extLst>
                    <a:ext uri="{9D8B030D-6E8A-4147-A177-3AD203B41FA5}">
                      <a16:colId xmlns:a16="http://schemas.microsoft.com/office/drawing/2014/main" val="390133061"/>
                    </a:ext>
                  </a:extLst>
                </a:gridCol>
                <a:gridCol w="1229445">
                  <a:extLst>
                    <a:ext uri="{9D8B030D-6E8A-4147-A177-3AD203B41FA5}">
                      <a16:colId xmlns:a16="http://schemas.microsoft.com/office/drawing/2014/main" val="3670123981"/>
                    </a:ext>
                  </a:extLst>
                </a:gridCol>
                <a:gridCol w="1003396">
                  <a:extLst>
                    <a:ext uri="{9D8B030D-6E8A-4147-A177-3AD203B41FA5}">
                      <a16:colId xmlns:a16="http://schemas.microsoft.com/office/drawing/2014/main" val="3991846825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4070370657"/>
                    </a:ext>
                  </a:extLst>
                </a:gridCol>
                <a:gridCol w="1193220">
                  <a:extLst>
                    <a:ext uri="{9D8B030D-6E8A-4147-A177-3AD203B41FA5}">
                      <a16:colId xmlns:a16="http://schemas.microsoft.com/office/drawing/2014/main" val="2437699593"/>
                    </a:ext>
                  </a:extLst>
                </a:gridCol>
              </a:tblGrid>
              <a:tr h="548558">
                <a:tc>
                  <a:txBody>
                    <a:bodyPr/>
                    <a:lstStyle/>
                    <a:p>
                      <a:pPr fontAlgn="b"/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12's Select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12's Club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13's Navy</a:t>
                      </a:r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13's Select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14-1 Navy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14-1 Red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14's Select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11790"/>
                  </a:ext>
                </a:extLst>
              </a:tr>
              <a:tr h="365703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Local MN North Tournaments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90871"/>
                  </a:ext>
                </a:extLst>
              </a:tr>
              <a:tr h="106663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Freeze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48289"/>
                  </a:ext>
                </a:extLst>
              </a:tr>
              <a:tr h="182852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Spring Classic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746181"/>
                  </a:ext>
                </a:extLst>
              </a:tr>
              <a:tr h="106663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Duluth Cup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798236"/>
                  </a:ext>
                </a:extLst>
              </a:tr>
              <a:tr h="106663">
                <a:tc>
                  <a:txBody>
                    <a:bodyPr/>
                    <a:lstStyle/>
                    <a:p>
                      <a:pPr fontAlgn="b"/>
                      <a:r>
                        <a:rPr lang="en-US" sz="1200" err="1">
                          <a:effectLst/>
                          <a:latin typeface="Calibri"/>
                        </a:rPr>
                        <a:t>Snownami</a:t>
                      </a:r>
                      <a:endParaRPr lang="en-US" sz="1200" dirty="0" err="1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74860"/>
                  </a:ext>
                </a:extLst>
              </a:tr>
              <a:tr h="106663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Showcase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9424"/>
                  </a:ext>
                </a:extLst>
              </a:tr>
              <a:tr h="182852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Head of the Lakes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39469"/>
                  </a:ext>
                </a:extLst>
              </a:tr>
              <a:tr h="274278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Away Tournaments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55438"/>
                  </a:ext>
                </a:extLst>
              </a:tr>
              <a:tr h="182852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 err="1">
                          <a:effectLst/>
                          <a:latin typeface="Calibri"/>
                        </a:rPr>
                        <a:t>Smashin</a:t>
                      </a:r>
                      <a:r>
                        <a:rPr lang="en-US" sz="1200" dirty="0">
                          <a:effectLst/>
                          <a:latin typeface="Calibri"/>
                        </a:rPr>
                        <a:t>' in Superior Cupid's Cup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774973"/>
                  </a:ext>
                </a:extLst>
              </a:tr>
              <a:tr h="274278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January Thaw (Cities)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39951"/>
                  </a:ext>
                </a:extLst>
              </a:tr>
              <a:tr h="182852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Big City Luau (Cities)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694031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President's Day (St. Louis)</a:t>
                      </a:r>
                    </a:p>
                  </a:txBody>
                  <a:tcPr marL="9524" marR="9524" marT="9524" marB="0" anchor="b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>
                      <a:solidFill>
                        <a:srgbClr val="000000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240351"/>
                  </a:ext>
                </a:extLst>
              </a:tr>
              <a:tr h="274278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Presidents Day (Omaha)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32368"/>
                  </a:ext>
                </a:extLst>
              </a:tr>
              <a:tr h="365703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Northern Lights Qualifier (Cities)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213185"/>
                  </a:ext>
                </a:extLst>
              </a:tr>
              <a:tr h="182852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Pentagon (Sioux Falls)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83481"/>
                  </a:ext>
                </a:extLst>
              </a:tr>
              <a:tr h="182852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Midwest Fiesta (Cities)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40040"/>
                  </a:ext>
                </a:extLst>
              </a:tr>
              <a:tr h="192100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Molten Cup (Cities)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58859"/>
                  </a:ext>
                </a:extLst>
              </a:tr>
              <a:tr h="192100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  <a:latin typeface="Calibri"/>
                        </a:rPr>
                        <a:t>AAU Nationals/ GJNC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779831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Prep Dig</a:t>
                      </a:r>
                    </a:p>
                  </a:txBody>
                  <a:tcPr marL="9524" marR="9524" marT="9524" marB="0" anchor="b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>
                      <a:solidFill>
                        <a:srgbClr val="000000"/>
                      </a:solidFill>
                    </a:lnL>
                    <a:lnR w="0"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9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31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2D85-0900-BA6F-446B-C1BB8F06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GIRLS Sample Tournament schedule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E12D34-88B6-292D-8CAB-D908C178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9547F-2693-8256-2D4B-1DB12E1D209A}"/>
              </a:ext>
            </a:extLst>
          </p:cNvPr>
          <p:cNvSpPr txBox="1"/>
          <p:nvPr/>
        </p:nvSpPr>
        <p:spPr>
          <a:xfrm>
            <a:off x="1126992" y="6003152"/>
            <a:ext cx="103862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cap="all">
                <a:latin typeface="Corbel"/>
                <a:cs typeface="Segoe UI"/>
              </a:rPr>
              <a:t>Please Note that these are samples</a:t>
            </a:r>
            <a:r>
              <a:rPr lang="en-US">
                <a:latin typeface="Corbel"/>
                <a:cs typeface="Segoe UI"/>
              </a:rPr>
              <a:t>​</a:t>
            </a:r>
          </a:p>
          <a:p>
            <a:pPr algn="ctr"/>
            <a:r>
              <a:rPr lang="en-US" b="1" cap="all">
                <a:latin typeface="Corbel"/>
                <a:cs typeface="Segoe UI"/>
              </a:rPr>
              <a:t>Individual team schedules will be released in early December 2025</a:t>
            </a:r>
            <a:r>
              <a:rPr lang="en-US">
                <a:latin typeface="Corbel"/>
                <a:cs typeface="Segoe UI"/>
              </a:rPr>
              <a:t>​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33CCCA-4E5C-C897-C686-1B8D6CA68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75085"/>
              </p:ext>
            </p:extLst>
          </p:nvPr>
        </p:nvGraphicFramePr>
        <p:xfrm>
          <a:off x="499462" y="717176"/>
          <a:ext cx="11523551" cy="53094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11510">
                  <a:extLst>
                    <a:ext uri="{9D8B030D-6E8A-4147-A177-3AD203B41FA5}">
                      <a16:colId xmlns:a16="http://schemas.microsoft.com/office/drawing/2014/main" val="3864489563"/>
                    </a:ext>
                  </a:extLst>
                </a:gridCol>
                <a:gridCol w="781209">
                  <a:extLst>
                    <a:ext uri="{9D8B030D-6E8A-4147-A177-3AD203B41FA5}">
                      <a16:colId xmlns:a16="http://schemas.microsoft.com/office/drawing/2014/main" val="1186312693"/>
                    </a:ext>
                  </a:extLst>
                </a:gridCol>
                <a:gridCol w="711174">
                  <a:extLst>
                    <a:ext uri="{9D8B030D-6E8A-4147-A177-3AD203B41FA5}">
                      <a16:colId xmlns:a16="http://schemas.microsoft.com/office/drawing/2014/main" val="3615030604"/>
                    </a:ext>
                  </a:extLst>
                </a:gridCol>
                <a:gridCol w="906774">
                  <a:extLst>
                    <a:ext uri="{9D8B030D-6E8A-4147-A177-3AD203B41FA5}">
                      <a16:colId xmlns:a16="http://schemas.microsoft.com/office/drawing/2014/main" val="781861214"/>
                    </a:ext>
                  </a:extLst>
                </a:gridCol>
                <a:gridCol w="698968">
                  <a:extLst>
                    <a:ext uri="{9D8B030D-6E8A-4147-A177-3AD203B41FA5}">
                      <a16:colId xmlns:a16="http://schemas.microsoft.com/office/drawing/2014/main" val="3724053726"/>
                    </a:ext>
                  </a:extLst>
                </a:gridCol>
                <a:gridCol w="781210">
                  <a:extLst>
                    <a:ext uri="{9D8B030D-6E8A-4147-A177-3AD203B41FA5}">
                      <a16:colId xmlns:a16="http://schemas.microsoft.com/office/drawing/2014/main" val="4221977867"/>
                    </a:ext>
                  </a:extLst>
                </a:gridCol>
                <a:gridCol w="706966">
                  <a:extLst>
                    <a:ext uri="{9D8B030D-6E8A-4147-A177-3AD203B41FA5}">
                      <a16:colId xmlns:a16="http://schemas.microsoft.com/office/drawing/2014/main" val="285172032"/>
                    </a:ext>
                  </a:extLst>
                </a:gridCol>
                <a:gridCol w="722078">
                  <a:extLst>
                    <a:ext uri="{9D8B030D-6E8A-4147-A177-3AD203B41FA5}">
                      <a16:colId xmlns:a16="http://schemas.microsoft.com/office/drawing/2014/main" val="1290605935"/>
                    </a:ext>
                  </a:extLst>
                </a:gridCol>
                <a:gridCol w="742788">
                  <a:extLst>
                    <a:ext uri="{9D8B030D-6E8A-4147-A177-3AD203B41FA5}">
                      <a16:colId xmlns:a16="http://schemas.microsoft.com/office/drawing/2014/main" val="3937549516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2351951449"/>
                    </a:ext>
                  </a:extLst>
                </a:gridCol>
                <a:gridCol w="925709">
                  <a:extLst>
                    <a:ext uri="{9D8B030D-6E8A-4147-A177-3AD203B41FA5}">
                      <a16:colId xmlns:a16="http://schemas.microsoft.com/office/drawing/2014/main" val="2922717230"/>
                    </a:ext>
                  </a:extLst>
                </a:gridCol>
                <a:gridCol w="698968">
                  <a:extLst>
                    <a:ext uri="{9D8B030D-6E8A-4147-A177-3AD203B41FA5}">
                      <a16:colId xmlns:a16="http://schemas.microsoft.com/office/drawing/2014/main" val="952596878"/>
                    </a:ext>
                  </a:extLst>
                </a:gridCol>
              </a:tblGrid>
              <a:tr h="320168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 Navy 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 Red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Select</a:t>
                      </a:r>
                      <a:endParaRPr lang="en-US" dirty="0"/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16-1 Navy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16-1 Red</a:t>
                      </a:r>
                      <a:endParaRPr lang="en-US" dirty="0"/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Select</a:t>
                      </a:r>
                      <a:endParaRPr lang="en-US" dirty="0"/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17-1 Navy</a:t>
                      </a:r>
                      <a:endParaRPr lang="en-US" dirty="0"/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17-1 Red</a:t>
                      </a:r>
                      <a:endParaRPr lang="en-US" dirty="0"/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Select</a:t>
                      </a:r>
                      <a:endParaRPr lang="en-US" dirty="0"/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18-1 Navy</a:t>
                      </a:r>
                      <a:endParaRPr lang="en-US" dirty="0"/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Select</a:t>
                      </a:r>
                      <a:endParaRPr lang="en-US" dirty="0"/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63749"/>
                  </a:ext>
                </a:extLst>
              </a:tr>
              <a:tr h="345842">
                <a:tc>
                  <a:txBody>
                    <a:bodyPr/>
                    <a:lstStyle/>
                    <a:p>
                      <a:pPr lvl="0">
                        <a:lnSpc>
                          <a:spcPts val="1050"/>
                        </a:lnSpc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MN North Tournaments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711666"/>
                  </a:ext>
                </a:extLst>
              </a:tr>
              <a:tr h="178884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Freeze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085998"/>
                  </a:ext>
                </a:extLst>
              </a:tr>
              <a:tr h="178884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Spring Classic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966659"/>
                  </a:ext>
                </a:extLst>
              </a:tr>
              <a:tr h="178884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Duluth Cup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765"/>
                  </a:ext>
                </a:extLst>
              </a:tr>
              <a:tr h="178884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 err="1">
                          <a:effectLst/>
                          <a:latin typeface="Calibri"/>
                        </a:rPr>
                        <a:t>Snownami</a:t>
                      </a:r>
                      <a:endParaRPr lang="en-US" dirty="0" err="1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173983"/>
                  </a:ext>
                </a:extLst>
              </a:tr>
              <a:tr h="202735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Showcase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68062"/>
                  </a:ext>
                </a:extLst>
              </a:tr>
              <a:tr h="178884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Head of the Lakes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641333"/>
                  </a:ext>
                </a:extLst>
              </a:tr>
              <a:tr h="250438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b="1" dirty="0">
                          <a:effectLst/>
                          <a:latin typeface="Calibri"/>
                        </a:rPr>
                        <a:t>Away Tournaments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61949"/>
                  </a:ext>
                </a:extLst>
              </a:tr>
              <a:tr h="202735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 err="1">
                          <a:effectLst/>
                          <a:latin typeface="Calibri"/>
                        </a:rPr>
                        <a:t>Smashin</a:t>
                      </a:r>
                      <a:r>
                        <a:rPr lang="en-US" sz="1200" dirty="0">
                          <a:effectLst/>
                          <a:latin typeface="Calibri"/>
                        </a:rPr>
                        <a:t>' in Superior Cupid's Cup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65337"/>
                  </a:ext>
                </a:extLst>
              </a:tr>
              <a:tr h="202735">
                <a:tc>
                  <a:txBody>
                    <a:bodyPr/>
                    <a:lstStyle/>
                    <a:p>
                      <a:pPr lvl="0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Big City Luau (Cities)</a:t>
                      </a:r>
                    </a:p>
                  </a:txBody>
                  <a:tcPr marL="7076" marR="7076" marT="7076" anchor="b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9524">
                      <a:solidFill>
                        <a:srgbClr val="000000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6" marR="7076" marT="7076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121171"/>
                  </a:ext>
                </a:extLst>
              </a:tr>
              <a:tr h="202735">
                <a:tc>
                  <a:txBody>
                    <a:bodyPr/>
                    <a:lstStyle/>
                    <a:p>
                      <a:pPr lvl="0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JVA Showcase (WI Dells)</a:t>
                      </a:r>
                    </a:p>
                  </a:txBody>
                  <a:tcPr marL="7075" marR="7075" marT="7075" anchor="b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5" marR="7075" marT="7075" anchor="b">
                    <a:lnL w="9524">
                      <a:solidFill>
                        <a:srgbClr val="000000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5" marR="7075" marT="7075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5" marR="7075" marT="7075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5" marR="7075" marT="7075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5" marR="7075" marT="7075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5" marR="7075" marT="7075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5" marR="7075" marT="7075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5" marR="7075" marT="7075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5" marR="7075" marT="7075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5" marR="7075" marT="7075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5" marR="7075" marT="707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49721"/>
                  </a:ext>
                </a:extLst>
              </a:tr>
              <a:tr h="250438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January Thaw (Cities)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55103"/>
                  </a:ext>
                </a:extLst>
              </a:tr>
              <a:tr h="202735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Presidents Day (St. Louis)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29950"/>
                  </a:ext>
                </a:extLst>
              </a:tr>
              <a:tr h="250438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Presidents Day (Omaha)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2395"/>
                  </a:ext>
                </a:extLst>
              </a:tr>
              <a:tr h="345842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Northern Lights Qualifier (Cities)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49704"/>
                  </a:ext>
                </a:extLst>
              </a:tr>
              <a:tr h="345842">
                <a:tc>
                  <a:txBody>
                    <a:bodyPr/>
                    <a:lstStyle/>
                    <a:p>
                      <a:pPr lvl="0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Elite Division (Cities)</a:t>
                      </a:r>
                    </a:p>
                  </a:txBody>
                  <a:tcPr marL="7076" marR="7076" marT="7076" anchor="b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9524">
                      <a:solidFill>
                        <a:srgbClr val="000000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6" marR="7076" marT="7076" anchor="b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42843"/>
                  </a:ext>
                </a:extLst>
              </a:tr>
              <a:tr h="202735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Pentagon (Sioux Falls)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46930"/>
                  </a:ext>
                </a:extLst>
              </a:tr>
              <a:tr h="202735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Midwest Fiesta (Cities)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06752"/>
                  </a:ext>
                </a:extLst>
              </a:tr>
              <a:tr h="202735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Molten Cup (Cities)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747348"/>
                  </a:ext>
                </a:extLst>
              </a:tr>
              <a:tr h="202735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AAU Nationals/ GJNC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517604"/>
                  </a:ext>
                </a:extLst>
              </a:tr>
              <a:tr h="202735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Windy City Qualifier (Chicago)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dirty="0"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7077" marR="7077" marT="707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278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F8F18A-89C0-B179-4F71-C77377519178}"/>
              </a:ext>
            </a:extLst>
          </p:cNvPr>
          <p:cNvSpPr txBox="1"/>
          <p:nvPr/>
        </p:nvSpPr>
        <p:spPr>
          <a:xfrm>
            <a:off x="409815" y="246529"/>
            <a:ext cx="92848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cap="all">
                <a:latin typeface="Corbel"/>
              </a:rPr>
              <a:t>GIRLS Sample Tournament schedule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4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382F30-F199-8351-B83A-4FBAFE24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Stay and play events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4407-5651-3237-45E2-81A054E5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the following tournaments you </a:t>
            </a:r>
            <a:r>
              <a:rPr lang="en-US" b="1" dirty="0"/>
              <a:t>MUST </a:t>
            </a:r>
            <a:r>
              <a:rPr lang="en-US" dirty="0"/>
              <a:t>stay at the hotels provided by the club:</a:t>
            </a:r>
          </a:p>
          <a:p>
            <a:pPr lvl="2"/>
            <a:r>
              <a:rPr lang="en-US" sz="2800" dirty="0"/>
              <a:t>January Thaw</a:t>
            </a:r>
            <a:endParaRPr lang="en-US" sz="2800" dirty="0">
              <a:cs typeface="Calibri"/>
            </a:endParaRPr>
          </a:p>
          <a:p>
            <a:pPr lvl="2"/>
            <a:r>
              <a:rPr lang="en-US" sz="2800" dirty="0"/>
              <a:t>President's Day Omaha </a:t>
            </a:r>
            <a:endParaRPr lang="en-US" sz="2800" dirty="0">
              <a:cs typeface="Calibri"/>
            </a:endParaRPr>
          </a:p>
          <a:p>
            <a:pPr lvl="2"/>
            <a:r>
              <a:rPr lang="en-US" sz="2800" dirty="0">
                <a:ea typeface="Calibri"/>
                <a:cs typeface="Calibri"/>
              </a:rPr>
              <a:t>President's Day St. Louis</a:t>
            </a:r>
            <a:endParaRPr lang="en-US" sz="2800" dirty="0"/>
          </a:p>
          <a:p>
            <a:pPr lvl="2"/>
            <a:r>
              <a:rPr lang="en-US" sz="2800" dirty="0"/>
              <a:t>Northern Lights Qualifier </a:t>
            </a:r>
          </a:p>
          <a:p>
            <a:pPr lvl="2"/>
            <a:r>
              <a:rPr lang="en-US" sz="2800" dirty="0">
                <a:ea typeface="Calibri"/>
                <a:cs typeface="Calibri"/>
              </a:rPr>
              <a:t>Windy City Qualifier</a:t>
            </a:r>
          </a:p>
          <a:p>
            <a:pPr marL="914400" lvl="2" indent="0">
              <a:buNone/>
            </a:pPr>
            <a:endParaRPr lang="en-US" sz="2800" dirty="0">
              <a:ea typeface="Calibri"/>
              <a:cs typeface="Calibri"/>
            </a:endParaRPr>
          </a:p>
          <a:p>
            <a:pPr marL="914400" lvl="2" indent="0">
              <a:buNone/>
            </a:pPr>
            <a:endParaRPr lang="en-US" sz="2800" dirty="0">
              <a:ea typeface="Calibri"/>
              <a:cs typeface="Calibri"/>
            </a:endParaRPr>
          </a:p>
          <a:p>
            <a:pPr marL="914400" lvl="2" indent="0">
              <a:buNone/>
            </a:pPr>
            <a:r>
              <a:rPr lang="en-US" sz="2800" dirty="0">
                <a:ea typeface="Calibri"/>
                <a:cs typeface="Calibri"/>
              </a:rPr>
              <a:t>*If you do not stay at the stay and play hotels provided you will be assessed an additional fee to cover the cost of a hotel room* 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E2930-ECD4-CACB-B8B5-322230FA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EC71654-96A5-4280-94F3-931C61A9F92C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9</a:t>
            </a:fld>
            <a:endParaRPr lang="en-US" sz="1200" noProof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9B47F-3DD8-4645-81DC-B88780643C07}">
  <ds:schemaRefs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Application>Microsoft Office PowerPoint</Application>
  <PresentationFormat>Widescreen</PresentationFormat>
  <Slides>24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Minnesota north volleyball</vt:lpstr>
      <vt:lpstr>About Us </vt:lpstr>
      <vt:lpstr>MINNESOTA NORTH VOLLEYBALL MISSION AND GOALS</vt:lpstr>
      <vt:lpstr>Athlete Training and Development</vt:lpstr>
      <vt:lpstr>Minnesota North Alumni</vt:lpstr>
      <vt:lpstr>Teams and Levels – How we Operate</vt:lpstr>
      <vt:lpstr>GIRLS Sample Tournament schedule </vt:lpstr>
      <vt:lpstr>GIRLS Sample Tournament schedule </vt:lpstr>
      <vt:lpstr>Stay and play events</vt:lpstr>
      <vt:lpstr>Team Practices </vt:lpstr>
      <vt:lpstr>Team Prices – Costs and Fees    2025-2026 Season </vt:lpstr>
      <vt:lpstr>Team Prices – Costs and Fees    2025-2026 Season </vt:lpstr>
      <vt:lpstr>Price comparisons to other clubs around the state</vt:lpstr>
      <vt:lpstr>Costs and Fee Breakdown</vt:lpstr>
      <vt:lpstr>Age Definitions for athletes</vt:lpstr>
      <vt:lpstr>Registration information</vt:lpstr>
      <vt:lpstr>Team Deposit</vt:lpstr>
      <vt:lpstr>Refund policy </vt:lpstr>
      <vt:lpstr>Concession deposit </vt:lpstr>
      <vt:lpstr>Concession Structure </vt:lpstr>
      <vt:lpstr>Expected payment schedule</vt:lpstr>
      <vt:lpstr> Fundraising </vt:lpstr>
      <vt:lpstr>Banners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north volleyball</dc:title>
  <dc:creator>Nikoli Wiens</dc:creator>
  <cp:revision>1101</cp:revision>
  <dcterms:created xsi:type="dcterms:W3CDTF">2021-10-20T15:34:19Z</dcterms:created>
  <dcterms:modified xsi:type="dcterms:W3CDTF">2025-10-20T22:54:41Z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