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6" r:id="rId3"/>
    <p:sldId id="267" r:id="rId4"/>
    <p:sldId id="268" r:id="rId5"/>
    <p:sldId id="269" r:id="rId6"/>
    <p:sldId id="271" r:id="rId7"/>
    <p:sldId id="27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D03C3-AD06-45AD-9343-505F22A87CB9}" type="datetimeFigureOut">
              <a:rPr lang="en-ZA" smtClean="0"/>
              <a:pPr/>
              <a:t>2017/06/15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BEC65-823F-4841-AB7B-BB8E11CE401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8279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E23E-1EC5-4F7B-AEB0-8FED0FDADED6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F32B-AE7C-45C4-9561-5D11D3DC15DB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DF6A-8CEA-484B-A644-F8EB89CFB32C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D08C-104B-4321-AD3E-E3877B6C9ED4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6271-838F-4233-8F89-681F87D205C4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4EB3-749B-4339-BB6A-ACA280AD399F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19CE-37A3-4EFA-B481-F6F22931CE08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C0C6-7446-471B-B545-11184C205DDA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B845-4690-439F-9976-98ACD7EA72D8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0E2F-35B9-4DFB-98D2-67DE7181F4B5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4F8-61A2-4183-9F58-C26D233368FD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465F5-AF96-4859-978C-307851A80CA1}" type="datetime1">
              <a:rPr lang="en-ZA" smtClean="0"/>
              <a:pPr/>
              <a:t>2017/06/15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34DF2-9A89-4E29-93C3-E491BBC97955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GP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371599" cy="1782145"/>
          </a:xfrm>
          <a:prstGeom prst="rect">
            <a:avLst/>
          </a:prstGeom>
        </p:spPr>
      </p:pic>
      <p:sp>
        <p:nvSpPr>
          <p:cNvPr id="3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105400" cy="365125"/>
          </a:xfrm>
        </p:spPr>
        <p:txBody>
          <a:bodyPr/>
          <a:lstStyle/>
          <a:p>
            <a:r>
              <a:rPr lang="en-ZA" dirty="0">
                <a:solidFill>
                  <a:schemeClr val="bg1">
                    <a:lumMod val="75000"/>
                  </a:schemeClr>
                </a:solidFill>
              </a:rPr>
              <a:t>for more information </a:t>
            </a:r>
            <a:r>
              <a:rPr lang="en-ZA" dirty="0" smtClean="0">
                <a:solidFill>
                  <a:schemeClr val="bg1">
                    <a:lumMod val="75000"/>
                  </a:schemeClr>
                </a:solidFill>
              </a:rPr>
              <a:t>visit ... The resource centre link </a:t>
            </a:r>
            <a:endParaRPr lang="en-ZA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42" name="Rectangle 41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04800" y="6400800"/>
              <a:ext cx="8534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 descr="GPS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6477000"/>
              <a:ext cx="293230" cy="381000"/>
            </a:xfrm>
            <a:prstGeom prst="rect">
              <a:avLst/>
            </a:prstGeom>
          </p:spPr>
        </p:pic>
        <p:pic>
          <p:nvPicPr>
            <p:cNvPr id="53" name="Picture 52" descr="FC Bayern Münche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477000"/>
              <a:ext cx="381000" cy="3810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435750" y="372070"/>
            <a:ext cx="4660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Coaches Corner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Image result for Mental streng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250" y="2628900"/>
            <a:ext cx="2698750" cy="19431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32335" y="1959114"/>
            <a:ext cx="4497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Developing the 5 C’s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2743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Confidence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46437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Control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8800" y="2738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Commitment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41103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Concentration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4114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0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P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371599" cy="17821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72070"/>
            <a:ext cx="3410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Confidence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5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4800" y="6400800"/>
              <a:ext cx="8534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GPS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6477000"/>
              <a:ext cx="293230" cy="381000"/>
            </a:xfrm>
            <a:prstGeom prst="rect">
              <a:avLst/>
            </a:prstGeom>
          </p:spPr>
        </p:pic>
        <p:pic>
          <p:nvPicPr>
            <p:cNvPr id="9" name="Picture 8" descr="FC Bayern Münche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477000"/>
              <a:ext cx="381000" cy="381000"/>
            </a:xfrm>
            <a:prstGeom prst="rect">
              <a:avLst/>
            </a:prstGeom>
          </p:spPr>
        </p:pic>
      </p:grpSp>
      <p:pic>
        <p:nvPicPr>
          <p:cNvPr id="10" name="Picture 9" descr="Mental Confiden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81000"/>
            <a:ext cx="3733800" cy="5724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905000"/>
            <a:ext cx="4419600" cy="38472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600" dirty="0" smtClean="0"/>
              <a:t>1. Use first names when giving encouragement/praise &amp; specific feedback on individual accomplishments . </a:t>
            </a:r>
          </a:p>
          <a:p>
            <a:endParaRPr lang="en-GB" sz="1600" dirty="0" smtClean="0"/>
          </a:p>
          <a:p>
            <a:r>
              <a:rPr lang="en-GB" sz="1600" dirty="0" smtClean="0"/>
              <a:t>2. Work with players to apply individual goals where possible. Gradually build success using ‘personal bests’ and self-set targets that all players respect, value and strive to achieve. </a:t>
            </a:r>
          </a:p>
          <a:p>
            <a:endParaRPr lang="en-GB" sz="1600" dirty="0" smtClean="0"/>
          </a:p>
          <a:p>
            <a:r>
              <a:rPr lang="en-GB" sz="1600" dirty="0" smtClean="0"/>
              <a:t>3. Challenge players to innovative &amp; be brave within their decision making and show positive physical presence. </a:t>
            </a:r>
          </a:p>
          <a:p>
            <a:endParaRPr lang="en-GB" sz="1600" dirty="0" smtClean="0"/>
          </a:p>
          <a:p>
            <a:r>
              <a:rPr lang="en-GB" sz="1600" dirty="0" smtClean="0"/>
              <a:t>4. Offer players to practice their ‘go-to’  drills at home and improve their strengths.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P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371599" cy="17821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72070"/>
            <a:ext cx="2309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Control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5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4800" y="6400800"/>
              <a:ext cx="8534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GPS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6477000"/>
              <a:ext cx="293230" cy="381000"/>
            </a:xfrm>
            <a:prstGeom prst="rect">
              <a:avLst/>
            </a:prstGeom>
          </p:spPr>
        </p:pic>
        <p:pic>
          <p:nvPicPr>
            <p:cNvPr id="9" name="Picture 8" descr="FC Bayern Münche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477000"/>
              <a:ext cx="381000" cy="381000"/>
            </a:xfrm>
            <a:prstGeom prst="rect">
              <a:avLst/>
            </a:prstGeom>
          </p:spPr>
        </p:pic>
      </p:grpSp>
      <p:pic>
        <p:nvPicPr>
          <p:cNvPr id="10" name="Picture 9" descr="Mental Contro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1507" y="609600"/>
            <a:ext cx="4670093" cy="5349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905000"/>
            <a:ext cx="419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 smtClean="0"/>
              <a:t>Show players the difference between negative &amp; positive emotional reactions – Illustrate the effects of anger, self-criticism, poor body language &amp; negative thinking on the field. 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Encourage players to detach themselves from mistakes/negativity by using immediate refocusing triggers- Deep breaths/Back on it/Next chance. Challenge players to recover quickest. 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Use stimulated pressure games/drills to train positive responses to adversity – Use bad officiating/play them 1-0 down/time pressure. 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Reinforce  the use of mental routines for pre-game, breaks in play, at set pieces. Ask how many are breathing/visualising/ using positive affirmations .</a:t>
            </a:r>
          </a:p>
          <a:p>
            <a:pPr marL="342900" indent="-342900">
              <a:buAutoNum type="arabicPeriod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P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371599" cy="17821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72070"/>
            <a:ext cx="3975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Commitment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5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4800" y="6400800"/>
              <a:ext cx="8534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GPS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6477000"/>
              <a:ext cx="293230" cy="381000"/>
            </a:xfrm>
            <a:prstGeom prst="rect">
              <a:avLst/>
            </a:prstGeom>
          </p:spPr>
        </p:pic>
        <p:pic>
          <p:nvPicPr>
            <p:cNvPr id="9" name="Picture 8" descr="FC Bayern Münche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477000"/>
              <a:ext cx="381000" cy="381000"/>
            </a:xfrm>
            <a:prstGeom prst="rect">
              <a:avLst/>
            </a:prstGeom>
          </p:spPr>
        </p:pic>
      </p:grpSp>
      <p:pic>
        <p:nvPicPr>
          <p:cNvPr id="10" name="Picture 9" descr="Mental Commitm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371600"/>
            <a:ext cx="3925064" cy="449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1336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 smtClean="0"/>
              <a:t>Reward a player’s efforts, attitude &amp; intentions beyond merely just the execution of outcome. 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Give skill-specific feedback and personalised recognition when earned. Encourage the use of individually chosen goals. 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Encourage a persistence after mistakes and create a ‘no limits’ environment. 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Offer positive reinforcement and recognition when extra effort led to a positive outcome. 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Ask players to review and rate their commitment levels – (Out of 10). ‘Can the team raise the level 5% in the next 5 minutes?’</a:t>
            </a:r>
            <a:endParaRPr lang="en-GB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P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371599" cy="17821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72070"/>
            <a:ext cx="4260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Concentration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5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4800" y="6400800"/>
              <a:ext cx="8534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GPS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6477000"/>
              <a:ext cx="293230" cy="381000"/>
            </a:xfrm>
            <a:prstGeom prst="rect">
              <a:avLst/>
            </a:prstGeom>
          </p:spPr>
        </p:pic>
        <p:pic>
          <p:nvPicPr>
            <p:cNvPr id="9" name="Picture 8" descr="FC Bayern Münche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477000"/>
              <a:ext cx="381000" cy="381000"/>
            </a:xfrm>
            <a:prstGeom prst="rect">
              <a:avLst/>
            </a:prstGeom>
          </p:spPr>
        </p:pic>
      </p:grpSp>
      <p:pic>
        <p:nvPicPr>
          <p:cNvPr id="10" name="Picture 9" descr="Mental Concentr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899" y="1143000"/>
            <a:ext cx="4058702" cy="5063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908518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 smtClean="0"/>
              <a:t>Highlight the correct cues that a player should focusing on (When on and off the ball. </a:t>
            </a:r>
          </a:p>
          <a:p>
            <a:pPr marL="342900" indent="-342900"/>
            <a:endParaRPr lang="en-GB" sz="1600" dirty="0" smtClean="0"/>
          </a:p>
          <a:p>
            <a:pPr marL="342900" indent="-342900"/>
            <a:r>
              <a:rPr lang="en-GB" sz="1600" dirty="0" smtClean="0"/>
              <a:t>2.   </a:t>
            </a:r>
            <a:r>
              <a:rPr lang="en-GB" sz="1600" dirty="0" smtClean="0"/>
              <a:t> </a:t>
            </a:r>
            <a:r>
              <a:rPr lang="en-GB" sz="1600" dirty="0" smtClean="0"/>
              <a:t>Use trigger words to reinforce relevant concentration cues for a task or move. (Press, squeeze, contain, shift, drop).</a:t>
            </a:r>
            <a:endParaRPr lang="en-GB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372070"/>
            <a:ext cx="5567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Concentration Pt.2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GP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371599" cy="17821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5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4800" y="6400800"/>
              <a:ext cx="8534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GPS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6477000"/>
              <a:ext cx="293230" cy="381000"/>
            </a:xfrm>
            <a:prstGeom prst="rect">
              <a:avLst/>
            </a:prstGeom>
          </p:spPr>
        </p:pic>
        <p:pic>
          <p:nvPicPr>
            <p:cNvPr id="9" name="Picture 8" descr="FC Bayern Münche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477000"/>
              <a:ext cx="381000" cy="381000"/>
            </a:xfrm>
            <a:prstGeom prst="rect">
              <a:avLst/>
            </a:prstGeom>
          </p:spPr>
        </p:pic>
      </p:grpSp>
      <p:pic>
        <p:nvPicPr>
          <p:cNvPr id="10" name="Picture 9" descr="Mental Concentration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1260216"/>
            <a:ext cx="3342510" cy="4988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209800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Adopt practices that challenge the players to scan and switch their focus effectively – between ball, space, key player (Check shoulder; control ball with peripheral vision, close eyes – where are your team mates?). </a:t>
            </a:r>
          </a:p>
          <a:p>
            <a:endParaRPr lang="en-GB" dirty="0" smtClean="0"/>
          </a:p>
          <a:p>
            <a:r>
              <a:rPr lang="en-GB" dirty="0" smtClean="0"/>
              <a:t>4. Overload and stretch players’ concentration spans and attention capacity to tasks by adding irrelevant distractions or extending drills when fatigued/bored.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P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371599" cy="17821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72070"/>
            <a:ext cx="4737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Communication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6" name="Rectangle 5"/>
            <p:cNvSpPr/>
            <p:nvPr/>
          </p:nvSpPr>
          <p:spPr>
            <a:xfrm>
              <a:off x="0" y="6324600"/>
              <a:ext cx="9144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4800" y="6400800"/>
              <a:ext cx="8534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GPS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0" y="6477000"/>
              <a:ext cx="293230" cy="381000"/>
            </a:xfrm>
            <a:prstGeom prst="rect">
              <a:avLst/>
            </a:prstGeom>
          </p:spPr>
        </p:pic>
        <p:pic>
          <p:nvPicPr>
            <p:cNvPr id="9" name="Picture 8" descr="FC Bayern Münche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6477000"/>
              <a:ext cx="381000" cy="381000"/>
            </a:xfrm>
            <a:prstGeom prst="rect">
              <a:avLst/>
            </a:prstGeom>
          </p:spPr>
        </p:pic>
      </p:grpSp>
      <p:pic>
        <p:nvPicPr>
          <p:cNvPr id="10" name="Picture 9" descr="Mental Communic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9129" y="1143000"/>
            <a:ext cx="3782471" cy="518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133600"/>
            <a:ext cx="472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Develop a specific drill that highlights the role of communication (Only 2 players can talk; swap every 1-2 minutes; silent soccer – non-verbal communication only) 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Include conditions in drills that develop communication (Name on a pass; use of trigger words; encourage teammates; silent soccer) </a:t>
            </a:r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Recognise and reinforce when a player gives appropriate praise, acknowledgment, feedback, information or instruction to a teammate. 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6400800"/>
            <a:ext cx="8534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C Bayern Münch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0"/>
            <a:ext cx="2209800" cy="2209800"/>
          </a:xfrm>
          <a:prstGeom prst="rect">
            <a:avLst/>
          </a:prstGeom>
        </p:spPr>
      </p:pic>
      <p:pic>
        <p:nvPicPr>
          <p:cNvPr id="11" name="Picture 10" descr="GP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" y="76200"/>
            <a:ext cx="1642090" cy="2133600"/>
          </a:xfrm>
          <a:prstGeom prst="rect">
            <a:avLst/>
          </a:prstGeom>
        </p:spPr>
      </p:pic>
      <p:pic>
        <p:nvPicPr>
          <p:cNvPr id="1026" name="Picture 2" descr="Image result for Mental strength socc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981200"/>
            <a:ext cx="57150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489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Name</dc:title>
  <dc:creator>Craig Von Wielligh</dc:creator>
  <cp:lastModifiedBy>.</cp:lastModifiedBy>
  <cp:revision>39</cp:revision>
  <dcterms:created xsi:type="dcterms:W3CDTF">2016-12-07T16:38:34Z</dcterms:created>
  <dcterms:modified xsi:type="dcterms:W3CDTF">2017-06-15T18:35:11Z</dcterms:modified>
</cp:coreProperties>
</file>