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Lst>
  <p:notesMasterIdLst>
    <p:notesMasterId r:id="rId45"/>
  </p:notesMasterIdLst>
  <p:sldIdLst>
    <p:sldId id="344" r:id="rId2"/>
    <p:sldId id="340" r:id="rId3"/>
    <p:sldId id="297" r:id="rId4"/>
    <p:sldId id="312" r:id="rId5"/>
    <p:sldId id="313" r:id="rId6"/>
    <p:sldId id="314" r:id="rId7"/>
    <p:sldId id="293" r:id="rId8"/>
    <p:sldId id="337" r:id="rId9"/>
    <p:sldId id="288" r:id="rId10"/>
    <p:sldId id="286" r:id="rId11"/>
    <p:sldId id="306" r:id="rId12"/>
    <p:sldId id="343" r:id="rId13"/>
    <p:sldId id="295" r:id="rId14"/>
    <p:sldId id="266" r:id="rId15"/>
    <p:sldId id="267" r:id="rId16"/>
    <p:sldId id="316" r:id="rId17"/>
    <p:sldId id="300" r:id="rId18"/>
    <p:sldId id="317" r:id="rId19"/>
    <p:sldId id="318" r:id="rId20"/>
    <p:sldId id="319" r:id="rId21"/>
    <p:sldId id="320" r:id="rId22"/>
    <p:sldId id="321" r:id="rId23"/>
    <p:sldId id="322" r:id="rId24"/>
    <p:sldId id="323" r:id="rId25"/>
    <p:sldId id="292" r:id="rId26"/>
    <p:sldId id="272" r:id="rId27"/>
    <p:sldId id="263" r:id="rId28"/>
    <p:sldId id="265" r:id="rId29"/>
    <p:sldId id="326" r:id="rId30"/>
    <p:sldId id="299" r:id="rId31"/>
    <p:sldId id="304" r:id="rId32"/>
    <p:sldId id="285" r:id="rId33"/>
    <p:sldId id="345" r:id="rId34"/>
    <p:sldId id="346" r:id="rId35"/>
    <p:sldId id="347" r:id="rId36"/>
    <p:sldId id="348" r:id="rId37"/>
    <p:sldId id="349" r:id="rId38"/>
    <p:sldId id="350" r:id="rId39"/>
    <p:sldId id="351" r:id="rId40"/>
    <p:sldId id="353" r:id="rId41"/>
    <p:sldId id="354" r:id="rId42"/>
    <p:sldId id="352" r:id="rId43"/>
    <p:sldId id="260" r:id="rId4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0215B7D-D6DA-4D86-8456-21F017920DA9}">
          <p14:sldIdLst>
            <p14:sldId id="344"/>
            <p14:sldId id="340"/>
            <p14:sldId id="297"/>
            <p14:sldId id="312"/>
            <p14:sldId id="313"/>
            <p14:sldId id="314"/>
            <p14:sldId id="293"/>
            <p14:sldId id="337"/>
            <p14:sldId id="288"/>
            <p14:sldId id="286"/>
            <p14:sldId id="306"/>
            <p14:sldId id="343"/>
            <p14:sldId id="295"/>
            <p14:sldId id="266"/>
            <p14:sldId id="267"/>
            <p14:sldId id="316"/>
            <p14:sldId id="300"/>
            <p14:sldId id="317"/>
            <p14:sldId id="318"/>
            <p14:sldId id="319"/>
            <p14:sldId id="320"/>
            <p14:sldId id="321"/>
            <p14:sldId id="322"/>
            <p14:sldId id="323"/>
            <p14:sldId id="292"/>
            <p14:sldId id="272"/>
            <p14:sldId id="263"/>
            <p14:sldId id="265"/>
            <p14:sldId id="326"/>
            <p14:sldId id="299"/>
            <p14:sldId id="304"/>
            <p14:sldId id="285"/>
            <p14:sldId id="345"/>
            <p14:sldId id="346"/>
            <p14:sldId id="347"/>
            <p14:sldId id="348"/>
            <p14:sldId id="349"/>
            <p14:sldId id="350"/>
            <p14:sldId id="351"/>
            <p14:sldId id="353"/>
            <p14:sldId id="354"/>
            <p14:sldId id="352"/>
            <p14:sldId id="26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05" autoAdjust="0"/>
  </p:normalViewPr>
  <p:slideViewPr>
    <p:cSldViewPr>
      <p:cViewPr varScale="1">
        <p:scale>
          <a:sx n="67" d="100"/>
          <a:sy n="67" d="100"/>
        </p:scale>
        <p:origin x="1476" y="72"/>
      </p:cViewPr>
      <p:guideLst>
        <p:guide orient="horz" pos="2160"/>
        <p:guide pos="2880"/>
      </p:guideLst>
    </p:cSldViewPr>
  </p:slideViewPr>
  <p:outlineViewPr>
    <p:cViewPr>
      <p:scale>
        <a:sx n="33" d="100"/>
        <a:sy n="33" d="100"/>
      </p:scale>
      <p:origin x="0" y="7044"/>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1" d="100"/>
          <a:sy n="81" d="100"/>
        </p:scale>
        <p:origin x="-1998"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eaLnBrk="1" hangingPunct="1">
              <a:defRPr sz="1200"/>
            </a:lvl1pPr>
          </a:lstStyle>
          <a:p>
            <a:endParaRPr lang="en-US" dirty="0"/>
          </a:p>
        </p:txBody>
      </p:sp>
      <p:sp>
        <p:nvSpPr>
          <p:cNvPr id="3075" name="Rectangle 3"/>
          <p:cNvSpPr>
            <a:spLocks noGrp="1" noChangeArrowheads="1"/>
          </p:cNvSpPr>
          <p:nvPr>
            <p:ph type="dt" idx="1"/>
          </p:nvPr>
        </p:nvSpPr>
        <p:spPr bwMode="auto">
          <a:xfrm>
            <a:off x="3970938"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eaLnBrk="1" hangingPunct="1">
              <a:defRPr sz="1200"/>
            </a:lvl1pPr>
          </a:lstStyle>
          <a:p>
            <a:endParaRPr lang="en-US" dirty="0"/>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701040" y="4415790"/>
            <a:ext cx="5608320"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eaLnBrk="1" hangingPunct="1">
              <a:defRPr sz="1200"/>
            </a:lvl1pPr>
          </a:lstStyle>
          <a:p>
            <a:endParaRPr lang="en-US" dirty="0"/>
          </a:p>
        </p:txBody>
      </p:sp>
      <p:sp>
        <p:nvSpPr>
          <p:cNvPr id="3079" name="Rectangle 7"/>
          <p:cNvSpPr>
            <a:spLocks noGrp="1" noChangeArrowheads="1"/>
          </p:cNvSpPr>
          <p:nvPr>
            <p:ph type="sldNum" sz="quarter" idx="5"/>
          </p:nvPr>
        </p:nvSpPr>
        <p:spPr bwMode="auto">
          <a:xfrm>
            <a:off x="3970938"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eaLnBrk="1" hangingPunct="1">
              <a:defRPr sz="1200"/>
            </a:lvl1pPr>
          </a:lstStyle>
          <a:p>
            <a:fld id="{223EB137-01F1-4981-9134-27B16D425565}" type="slidenum">
              <a:rPr lang="en-US"/>
              <a:pPr/>
              <a:t>‹#›</a:t>
            </a:fld>
            <a:endParaRPr lang="en-US" dirty="0"/>
          </a:p>
        </p:txBody>
      </p:sp>
    </p:spTree>
    <p:extLst>
      <p:ext uri="{BB962C8B-B14F-4D97-AF65-F5344CB8AC3E}">
        <p14:creationId xmlns:p14="http://schemas.microsoft.com/office/powerpoint/2010/main" val="413228006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758BA4-A349-4E96-8B76-0CB44931FA8C}" type="slidenum">
              <a:rPr lang="en-US"/>
              <a:pPr/>
              <a:t>3</a:t>
            </a:fld>
            <a:endParaRPr lang="en-US" dirty="0"/>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9AABCD-EEE0-45F3-BF85-6B8668C0DDDE}" type="slidenum">
              <a:rPr lang="en-US"/>
              <a:pPr/>
              <a:t>27</a:t>
            </a:fld>
            <a:endParaRPr lang="en-US" dirty="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FED88F-85A8-413B-8114-42C6CD32977F}" type="slidenum">
              <a:rPr lang="en-US"/>
              <a:pPr/>
              <a:t>28</a:t>
            </a:fld>
            <a:endParaRPr lang="en-US" dirty="0"/>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DADDB4-7CC9-4492-9586-81BAA40614AA}" type="slidenum">
              <a:rPr lang="en-US"/>
              <a:pPr/>
              <a:t>30</a:t>
            </a:fld>
            <a:endParaRPr lang="en-US" dirty="0"/>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5312A4-8351-4D6C-9EDD-93574193DD30}" type="slidenum">
              <a:rPr lang="en-US"/>
              <a:pPr/>
              <a:t>32</a:t>
            </a:fld>
            <a:endParaRPr lang="en-US" dirty="0"/>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34A53A-9F5A-4F8B-8AAA-DE4D5C48A61D}" type="slidenum">
              <a:rPr lang="en-US"/>
              <a:pPr/>
              <a:t>36</a:t>
            </a:fld>
            <a:endParaRPr lang="en-US" dirty="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AC2B79-65BF-4426-9EAA-777109D03B3A}" type="slidenum">
              <a:rPr lang="en-US"/>
              <a:pPr/>
              <a:t>7</a:t>
            </a:fld>
            <a:endParaRPr lang="en-US" dirty="0"/>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B9D883-9C0A-46D9-91B8-B644C57945DB}" type="slidenum">
              <a:rPr lang="en-US"/>
              <a:pPr/>
              <a:t>9</a:t>
            </a:fld>
            <a:endParaRPr lang="en-US" dirty="0"/>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E2305B-0C86-40B7-AB6B-7DE14639C26B}" type="slidenum">
              <a:rPr lang="en-US"/>
              <a:pPr/>
              <a:t>10</a:t>
            </a:fld>
            <a:endParaRPr lang="en-US" dirty="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028A89-5B97-496A-83FD-B09AA0086A54}" type="slidenum">
              <a:rPr lang="en-US"/>
              <a:pPr/>
              <a:t>13</a:t>
            </a:fld>
            <a:endParaRPr lang="en-US" dirty="0"/>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EF4183-1581-4863-A6C0-5272F92463CF}" type="slidenum">
              <a:rPr lang="en-US"/>
              <a:pPr/>
              <a:t>14</a:t>
            </a:fld>
            <a:endParaRPr lang="en-US" dirty="0"/>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r>
              <a:rPr lang="en-US" dirty="0"/>
              <a:t>Cut as a 7</a:t>
            </a:r>
            <a:r>
              <a:rPr lang="en-US" baseline="30000" dirty="0"/>
              <a:t>th</a:t>
            </a:r>
            <a:r>
              <a:rPr lang="en-US" dirty="0"/>
              <a:t> grader -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F12DE9-56C2-4E79-9FA7-138E3B517D98}" type="slidenum">
              <a:rPr lang="en-US"/>
              <a:pPr/>
              <a:t>15</a:t>
            </a:fld>
            <a:endParaRPr lang="en-US" dirty="0"/>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F380F1-0779-4C5C-A91F-741723EED548}" type="slidenum">
              <a:rPr lang="en-US"/>
              <a:pPr/>
              <a:t>25</a:t>
            </a:fld>
            <a:endParaRPr lang="en-US" dirty="0"/>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F2D7C2-E212-40B7-99F8-F18DAFD02EBD}" type="slidenum">
              <a:rPr lang="en-US"/>
              <a:pPr/>
              <a:t>26</a:t>
            </a:fld>
            <a:endParaRPr lang="en-US" dirty="0"/>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r>
              <a:rPr lang="en-US" dirty="0"/>
              <a:t>Get doctors note even if you go for a totally different reason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359735-A719-4630-B0A6-13FD41B04660}" type="slidenum">
              <a:rPr lang="en-US" smtClean="0"/>
              <a:pPr/>
              <a:t>‹#›</a:t>
            </a:fld>
            <a:endParaRPr lang="en-US" dirty="0"/>
          </a:p>
        </p:txBody>
      </p:sp>
    </p:spTree>
    <p:extLst>
      <p:ext uri="{BB962C8B-B14F-4D97-AF65-F5344CB8AC3E}">
        <p14:creationId xmlns:p14="http://schemas.microsoft.com/office/powerpoint/2010/main" val="145983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F75856-7408-49DF-9743-6BD7B2DB9C46}" type="slidenum">
              <a:rPr lang="en-US" smtClean="0"/>
              <a:pPr/>
              <a:t>‹#›</a:t>
            </a:fld>
            <a:endParaRPr lang="en-US" dirty="0"/>
          </a:p>
        </p:txBody>
      </p:sp>
    </p:spTree>
    <p:extLst>
      <p:ext uri="{BB962C8B-B14F-4D97-AF65-F5344CB8AC3E}">
        <p14:creationId xmlns:p14="http://schemas.microsoft.com/office/powerpoint/2010/main" val="2246132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8DB02D-B851-4893-9785-FC290B57B828}" type="slidenum">
              <a:rPr lang="en-US" smtClean="0"/>
              <a:pPr/>
              <a:t>‹#›</a:t>
            </a:fld>
            <a:endParaRPr lang="en-US" dirty="0"/>
          </a:p>
        </p:txBody>
      </p:sp>
    </p:spTree>
    <p:extLst>
      <p:ext uri="{BB962C8B-B14F-4D97-AF65-F5344CB8AC3E}">
        <p14:creationId xmlns:p14="http://schemas.microsoft.com/office/powerpoint/2010/main" val="2408606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26A04E-1C05-4336-9322-82CB52E198AC}" type="slidenum">
              <a:rPr lang="en-US" smtClean="0"/>
              <a:pPr/>
              <a:t>‹#›</a:t>
            </a:fld>
            <a:endParaRPr lang="en-US" dirty="0"/>
          </a:p>
        </p:txBody>
      </p:sp>
    </p:spTree>
    <p:extLst>
      <p:ext uri="{BB962C8B-B14F-4D97-AF65-F5344CB8AC3E}">
        <p14:creationId xmlns:p14="http://schemas.microsoft.com/office/powerpoint/2010/main" val="3830087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20A59A-65F4-47F9-A602-A726099EF6EA}" type="slidenum">
              <a:rPr lang="en-US" smtClean="0"/>
              <a:pPr/>
              <a:t>‹#›</a:t>
            </a:fld>
            <a:endParaRPr lang="en-US" dirty="0"/>
          </a:p>
        </p:txBody>
      </p:sp>
    </p:spTree>
    <p:extLst>
      <p:ext uri="{BB962C8B-B14F-4D97-AF65-F5344CB8AC3E}">
        <p14:creationId xmlns:p14="http://schemas.microsoft.com/office/powerpoint/2010/main" val="3855550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C0CB65-A119-4C7B-8241-615B7AC8F945}" type="slidenum">
              <a:rPr lang="en-US" smtClean="0"/>
              <a:pPr/>
              <a:t>‹#›</a:t>
            </a:fld>
            <a:endParaRPr lang="en-US" dirty="0"/>
          </a:p>
        </p:txBody>
      </p:sp>
    </p:spTree>
    <p:extLst>
      <p:ext uri="{BB962C8B-B14F-4D97-AF65-F5344CB8AC3E}">
        <p14:creationId xmlns:p14="http://schemas.microsoft.com/office/powerpoint/2010/main" val="622728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7B52BC5-E9E9-4484-98A4-6915261D52FD}" type="slidenum">
              <a:rPr lang="en-US" smtClean="0"/>
              <a:pPr/>
              <a:t>‹#›</a:t>
            </a:fld>
            <a:endParaRPr lang="en-US" dirty="0"/>
          </a:p>
        </p:txBody>
      </p:sp>
    </p:spTree>
    <p:extLst>
      <p:ext uri="{BB962C8B-B14F-4D97-AF65-F5344CB8AC3E}">
        <p14:creationId xmlns:p14="http://schemas.microsoft.com/office/powerpoint/2010/main" val="1092811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40E13D4-F717-4191-94F5-1A34A2F6CE08}" type="slidenum">
              <a:rPr lang="en-US" smtClean="0"/>
              <a:pPr/>
              <a:t>‹#›</a:t>
            </a:fld>
            <a:endParaRPr lang="en-US" dirty="0"/>
          </a:p>
        </p:txBody>
      </p:sp>
    </p:spTree>
    <p:extLst>
      <p:ext uri="{BB962C8B-B14F-4D97-AF65-F5344CB8AC3E}">
        <p14:creationId xmlns:p14="http://schemas.microsoft.com/office/powerpoint/2010/main" val="3089908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27ACAF9-4EAA-4E2E-9797-009B421A623E}" type="slidenum">
              <a:rPr lang="en-US" smtClean="0"/>
              <a:pPr/>
              <a:t>‹#›</a:t>
            </a:fld>
            <a:endParaRPr lang="en-US" dirty="0"/>
          </a:p>
        </p:txBody>
      </p:sp>
    </p:spTree>
    <p:extLst>
      <p:ext uri="{BB962C8B-B14F-4D97-AF65-F5344CB8AC3E}">
        <p14:creationId xmlns:p14="http://schemas.microsoft.com/office/powerpoint/2010/main" val="2672119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17BB72-5670-4039-860D-5C2479988A2A}" type="slidenum">
              <a:rPr lang="en-US" smtClean="0"/>
              <a:pPr/>
              <a:t>‹#›</a:t>
            </a:fld>
            <a:endParaRPr lang="en-US" dirty="0"/>
          </a:p>
        </p:txBody>
      </p:sp>
    </p:spTree>
    <p:extLst>
      <p:ext uri="{BB962C8B-B14F-4D97-AF65-F5344CB8AC3E}">
        <p14:creationId xmlns:p14="http://schemas.microsoft.com/office/powerpoint/2010/main" val="1917288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6EA46E-C9CC-4677-8B83-AB5C9BF635A0}" type="slidenum">
              <a:rPr lang="en-US" smtClean="0"/>
              <a:pPr/>
              <a:t>‹#›</a:t>
            </a:fld>
            <a:endParaRPr lang="en-US" dirty="0"/>
          </a:p>
        </p:txBody>
      </p:sp>
    </p:spTree>
    <p:extLst>
      <p:ext uri="{BB962C8B-B14F-4D97-AF65-F5344CB8AC3E}">
        <p14:creationId xmlns:p14="http://schemas.microsoft.com/office/powerpoint/2010/main" val="2479623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3F9ED8-7F3A-425E-91CF-7868489A9FA8}" type="slidenum">
              <a:rPr lang="en-US" smtClean="0"/>
              <a:pPr/>
              <a:t>‹#›</a:t>
            </a:fld>
            <a:endParaRPr lang="en-US" dirty="0"/>
          </a:p>
        </p:txBody>
      </p:sp>
    </p:spTree>
    <p:extLst>
      <p:ext uri="{BB962C8B-B14F-4D97-AF65-F5344CB8AC3E}">
        <p14:creationId xmlns:p14="http://schemas.microsoft.com/office/powerpoint/2010/main" val="4210299999"/>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bville.or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hyperlink" Target="https://www.instagram.com/baldwinsville_boys_lax/" TargetMode="External"/><Relationship Id="rId2" Type="http://schemas.openxmlformats.org/officeDocument/2006/relationships/hyperlink" Target="https://www.facebook.com/Baldwinsville-Boys-Lacrosse-Booster-Club-BBLBC-103453578472665" TargetMode="External"/><Relationship Id="rId1" Type="http://schemas.openxmlformats.org/officeDocument/2006/relationships/slideLayout" Target="../slideLayouts/slideLayout2.xml"/><Relationship Id="rId4" Type="http://schemas.openxmlformats.org/officeDocument/2006/relationships/hyperlink" Target="https://twitter.com/Bville_Boys_Lax"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familyid.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www.bvillelax.com/"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br>
              <a:rPr lang="en-US" sz="4400" b="1" dirty="0">
                <a:solidFill>
                  <a:schemeClr val="tx2">
                    <a:lumMod val="90000"/>
                  </a:schemeClr>
                </a:solidFill>
              </a:rPr>
            </a:br>
            <a:r>
              <a:rPr lang="en-US" b="1" dirty="0">
                <a:latin typeface="+mn-lt"/>
              </a:rPr>
              <a:t>WELCOME TO THE 2024 BALDWINSVILLE BOYS LACROSSE </a:t>
            </a:r>
            <a:br>
              <a:rPr lang="en-US" b="1" dirty="0">
                <a:latin typeface="+mn-lt"/>
              </a:rPr>
            </a:br>
            <a:r>
              <a:rPr lang="en-US" b="1" dirty="0">
                <a:latin typeface="+mn-lt"/>
              </a:rPr>
              <a:t>PRE-SEASON MEETING</a:t>
            </a:r>
            <a:br>
              <a:rPr lang="en-US" b="1" dirty="0">
                <a:solidFill>
                  <a:schemeClr val="tx2">
                    <a:lumMod val="90000"/>
                  </a:schemeClr>
                </a:solidFill>
              </a:rPr>
            </a:br>
            <a:endParaRPr lang="en-US" dirty="0"/>
          </a:p>
        </p:txBody>
      </p:sp>
      <p:pic>
        <p:nvPicPr>
          <p:cNvPr id="1026" name="Picture 2" descr="Back-to-back state titles for Baldwinsville boys lacrosse team">
            <a:extLst>
              <a:ext uri="{FF2B5EF4-FFF2-40B4-BE49-F238E27FC236}">
                <a16:creationId xmlns:a16="http://schemas.microsoft.com/office/drawing/2014/main" id="{DA26A0F0-71D6-485B-B26D-9EAAF265520B}"/>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71108" y="1825625"/>
            <a:ext cx="580178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8675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33400" y="457199"/>
            <a:ext cx="8229600" cy="304801"/>
          </a:xfrm>
        </p:spPr>
        <p:txBody>
          <a:bodyPr>
            <a:normAutofit fontScale="90000"/>
          </a:bodyPr>
          <a:lstStyle/>
          <a:p>
            <a:pPr algn="ctr"/>
            <a:r>
              <a:rPr lang="en-US" sz="6000" b="1" dirty="0">
                <a:latin typeface="+mn-lt"/>
              </a:rPr>
              <a:t>TRYOUTS DATES</a:t>
            </a:r>
            <a:br>
              <a:rPr lang="en-US" b="1" dirty="0">
                <a:latin typeface="+mn-lt"/>
              </a:rPr>
            </a:br>
            <a:endParaRPr lang="en-US" sz="2800" b="1" dirty="0">
              <a:latin typeface="+mn-lt"/>
            </a:endParaRPr>
          </a:p>
        </p:txBody>
      </p:sp>
      <p:sp>
        <p:nvSpPr>
          <p:cNvPr id="180227" name="Rectangle 3"/>
          <p:cNvSpPr>
            <a:spLocks noGrp="1" noChangeArrowheads="1"/>
          </p:cNvSpPr>
          <p:nvPr>
            <p:ph idx="1"/>
          </p:nvPr>
        </p:nvSpPr>
        <p:spPr>
          <a:xfrm>
            <a:off x="228600" y="1066800"/>
            <a:ext cx="8534400" cy="5334000"/>
          </a:xfrm>
        </p:spPr>
        <p:txBody>
          <a:bodyPr>
            <a:normAutofit/>
          </a:bodyPr>
          <a:lstStyle/>
          <a:p>
            <a:pPr marL="0" indent="0">
              <a:lnSpc>
                <a:spcPct val="80000"/>
              </a:lnSpc>
              <a:buNone/>
            </a:pPr>
            <a:r>
              <a:rPr lang="en-US" sz="2400" b="1" dirty="0"/>
              <a:t>Varsity (Start on Mon, 3/11 </a:t>
            </a:r>
            <a:r>
              <a:rPr lang="en-US" sz="2200" b="1" dirty="0"/>
              <a:t>Practice is #-# (Turf). Please be in Team locker room by #</a:t>
            </a:r>
          </a:p>
          <a:p>
            <a:pPr marL="0" indent="0">
              <a:lnSpc>
                <a:spcPct val="80000"/>
              </a:lnSpc>
              <a:buNone/>
            </a:pPr>
            <a:endParaRPr lang="en-US" sz="2400" b="1" dirty="0"/>
          </a:p>
          <a:p>
            <a:pPr marL="0" indent="0">
              <a:lnSpc>
                <a:spcPct val="80000"/>
              </a:lnSpc>
              <a:buNone/>
            </a:pPr>
            <a:r>
              <a:rPr lang="en-US" sz="2400" b="1" dirty="0"/>
              <a:t>JV (Starts on Mon, 3/11)</a:t>
            </a:r>
          </a:p>
          <a:p>
            <a:pPr lvl="1">
              <a:lnSpc>
                <a:spcPct val="80000"/>
              </a:lnSpc>
            </a:pPr>
            <a:r>
              <a:rPr lang="en-US" sz="2200" b="1" dirty="0"/>
              <a:t>Practice is at 3pm (make sure to bring old sneakers). Meet at 2:45pm in the Boys Baker High School locker room.</a:t>
            </a:r>
          </a:p>
          <a:p>
            <a:pPr marL="0" indent="0">
              <a:lnSpc>
                <a:spcPct val="80000"/>
              </a:lnSpc>
              <a:buNone/>
            </a:pPr>
            <a:r>
              <a:rPr lang="en-US" sz="2200" b="1" dirty="0"/>
              <a:t>		</a:t>
            </a:r>
          </a:p>
          <a:p>
            <a:pPr marL="0" indent="0">
              <a:lnSpc>
                <a:spcPct val="80000"/>
              </a:lnSpc>
              <a:buNone/>
            </a:pPr>
            <a:r>
              <a:rPr lang="en-US" sz="2400" b="1" dirty="0"/>
              <a:t>7/8 Modified (Starts on Mon, 4/8 from 3pm-5pm @ Ray Middle School)</a:t>
            </a:r>
            <a:endParaRPr lang="en-US" sz="2200" b="1" dirty="0"/>
          </a:p>
          <a:p>
            <a:pPr lvl="1">
              <a:lnSpc>
                <a:spcPct val="80000"/>
              </a:lnSpc>
            </a:pPr>
            <a:r>
              <a:rPr lang="en-US" sz="2200" b="1" dirty="0"/>
              <a:t>7</a:t>
            </a:r>
            <a:r>
              <a:rPr lang="en-US" sz="2200" b="1" baseline="30000" dirty="0"/>
              <a:t>th</a:t>
            </a:r>
            <a:r>
              <a:rPr lang="en-US" sz="2200" b="1" dirty="0"/>
              <a:t> grade players will meet in the locker room right after school.</a:t>
            </a:r>
          </a:p>
          <a:p>
            <a:pPr marL="0" indent="0">
              <a:lnSpc>
                <a:spcPct val="80000"/>
              </a:lnSpc>
              <a:buNone/>
            </a:pPr>
            <a:endParaRPr lang="en-US" sz="2200" b="1" dirty="0"/>
          </a:p>
          <a:p>
            <a:pPr lvl="1">
              <a:lnSpc>
                <a:spcPct val="80000"/>
              </a:lnSpc>
            </a:pPr>
            <a:r>
              <a:rPr lang="en-US" sz="2200" b="1" dirty="0"/>
              <a:t>All 8</a:t>
            </a:r>
            <a:r>
              <a:rPr lang="en-US" sz="2200" b="1" baseline="30000" dirty="0"/>
              <a:t>th</a:t>
            </a:r>
            <a:r>
              <a:rPr lang="en-US" sz="2200" b="1" dirty="0"/>
              <a:t> grade players will take the shuttle bus from Dugree to Ray and immediately report to the locker room after.</a:t>
            </a:r>
          </a:p>
          <a:p>
            <a:pPr marL="0" indent="0">
              <a:lnSpc>
                <a:spcPct val="80000"/>
              </a:lnSpc>
              <a:buNone/>
            </a:pPr>
            <a:endParaRPr lang="en-US" sz="2200" b="1" dirty="0"/>
          </a:p>
          <a:p>
            <a:pPr lvl="1">
              <a:lnSpc>
                <a:spcPct val="80000"/>
              </a:lnSpc>
            </a:pPr>
            <a:r>
              <a:rPr lang="en-US" sz="2200" b="1" dirty="0"/>
              <a:t>Coaches will then give you further instructions for practice.</a:t>
            </a:r>
          </a:p>
          <a:p>
            <a:pPr>
              <a:lnSpc>
                <a:spcPct val="80000"/>
              </a:lnSpc>
              <a:buFont typeface="Arial" panose="020B0604020202020204" pitchFamily="34" charset="0"/>
              <a:buChar char="•"/>
            </a:pPr>
            <a:endParaRPr lang="en-US" sz="2000" dirty="0">
              <a:solidFill>
                <a:schemeClr val="tx2"/>
              </a:solidFill>
            </a:endParaRPr>
          </a:p>
          <a:p>
            <a:pPr>
              <a:lnSpc>
                <a:spcPct val="80000"/>
              </a:lnSpc>
              <a:buFont typeface="Arial" panose="020B0604020202020204" pitchFamily="34" charset="0"/>
              <a:buChar char="•"/>
            </a:pPr>
            <a:endParaRPr lang="en-US" dirty="0">
              <a:solidFill>
                <a:schemeClr val="tx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838199"/>
          </a:xfrm>
        </p:spPr>
        <p:txBody>
          <a:bodyPr/>
          <a:lstStyle/>
          <a:p>
            <a:pPr algn="ctr"/>
            <a:r>
              <a:rPr lang="en-US" sz="4800" b="1" dirty="0">
                <a:latin typeface="+mn-lt"/>
              </a:rPr>
              <a:t>What You Need To Tryout</a:t>
            </a:r>
            <a:r>
              <a:rPr lang="en-US" b="1" dirty="0"/>
              <a:t> </a:t>
            </a:r>
          </a:p>
        </p:txBody>
      </p:sp>
      <p:sp>
        <p:nvSpPr>
          <p:cNvPr id="3" name="Content Placeholder 2"/>
          <p:cNvSpPr>
            <a:spLocks noGrp="1"/>
          </p:cNvSpPr>
          <p:nvPr>
            <p:ph idx="1"/>
          </p:nvPr>
        </p:nvSpPr>
        <p:spPr>
          <a:xfrm>
            <a:off x="457200" y="762000"/>
            <a:ext cx="8229600" cy="5562600"/>
          </a:xfrm>
        </p:spPr>
        <p:txBody>
          <a:bodyPr>
            <a:normAutofit fontScale="92500" lnSpcReduction="20000"/>
          </a:bodyPr>
          <a:lstStyle/>
          <a:p>
            <a:pPr marL="0" indent="0">
              <a:buNone/>
            </a:pPr>
            <a:endParaRPr lang="en-US" sz="2400" b="1" dirty="0">
              <a:solidFill>
                <a:schemeClr val="tx2">
                  <a:lumMod val="50000"/>
                </a:schemeClr>
              </a:solidFill>
            </a:endParaRPr>
          </a:p>
          <a:p>
            <a:pPr marL="0" indent="0">
              <a:buNone/>
            </a:pPr>
            <a:r>
              <a:rPr lang="en-US" sz="2600" b="1" dirty="0"/>
              <a:t>FAMILY ID REGISTRATION:</a:t>
            </a:r>
          </a:p>
          <a:p>
            <a:r>
              <a:rPr lang="en-US" sz="2600" b="1" dirty="0"/>
              <a:t>This will take care of:</a:t>
            </a:r>
          </a:p>
          <a:p>
            <a:pPr lvl="1">
              <a:buClr>
                <a:schemeClr val="tx2"/>
              </a:buClr>
              <a:buFont typeface="Arial" panose="020B0604020202020204" pitchFamily="34" charset="0"/>
              <a:buChar char="•"/>
            </a:pPr>
            <a:r>
              <a:rPr lang="en-US" sz="2600" b="1" dirty="0"/>
              <a:t>Physical Forms</a:t>
            </a:r>
          </a:p>
          <a:p>
            <a:pPr lvl="1">
              <a:buClr>
                <a:schemeClr val="tx2"/>
              </a:buClr>
              <a:buFont typeface="Arial" panose="020B0604020202020204" pitchFamily="34" charset="0"/>
              <a:buChar char="•"/>
            </a:pPr>
            <a:r>
              <a:rPr lang="en-US" sz="2600" b="1" dirty="0"/>
              <a:t>Other medical information</a:t>
            </a:r>
          </a:p>
          <a:p>
            <a:pPr lvl="1">
              <a:buClr>
                <a:schemeClr val="tx2"/>
              </a:buClr>
              <a:buFont typeface="Arial" panose="020B0604020202020204" pitchFamily="34" charset="0"/>
              <a:buChar char="•"/>
            </a:pPr>
            <a:r>
              <a:rPr lang="en-US" sz="2600" b="1" dirty="0"/>
              <a:t>Concussion information</a:t>
            </a:r>
          </a:p>
          <a:p>
            <a:pPr lvl="1">
              <a:buClr>
                <a:schemeClr val="tx2"/>
              </a:buClr>
              <a:buFont typeface="Arial" panose="020B0604020202020204" pitchFamily="34" charset="0"/>
              <a:buChar char="•"/>
            </a:pPr>
            <a:r>
              <a:rPr lang="en-US" sz="2600" b="1" dirty="0"/>
              <a:t>Academic/Athletic Code of Conduct</a:t>
            </a:r>
          </a:p>
          <a:p>
            <a:pPr marL="0" indent="0">
              <a:buClr>
                <a:schemeClr val="tx2"/>
              </a:buClr>
              <a:buNone/>
            </a:pPr>
            <a:endParaRPr lang="en-US" sz="2000" b="1" dirty="0"/>
          </a:p>
          <a:p>
            <a:pPr marL="0" indent="0">
              <a:lnSpc>
                <a:spcPct val="80000"/>
              </a:lnSpc>
              <a:buClr>
                <a:schemeClr val="tx2"/>
              </a:buClr>
              <a:buNone/>
            </a:pPr>
            <a:r>
              <a:rPr lang="en-US" sz="2600" b="1" dirty="0"/>
              <a:t>Varsity and JV Dates: </a:t>
            </a:r>
          </a:p>
          <a:p>
            <a:pPr>
              <a:lnSpc>
                <a:spcPct val="80000"/>
              </a:lnSpc>
              <a:buClr>
                <a:schemeClr val="tx2"/>
              </a:buClr>
            </a:pPr>
            <a:r>
              <a:rPr lang="en-US" sz="2600" b="1" dirty="0"/>
              <a:t>Family ID opened Saturday 2/10</a:t>
            </a:r>
          </a:p>
          <a:p>
            <a:pPr>
              <a:lnSpc>
                <a:spcPct val="80000"/>
              </a:lnSpc>
              <a:buClr>
                <a:schemeClr val="tx2"/>
              </a:buClr>
            </a:pPr>
            <a:r>
              <a:rPr lang="en-US" sz="2600" b="1" dirty="0"/>
              <a:t>Family ID closes Monday 3/4</a:t>
            </a:r>
          </a:p>
          <a:p>
            <a:pPr marL="0" indent="0">
              <a:lnSpc>
                <a:spcPct val="80000"/>
              </a:lnSpc>
              <a:buClr>
                <a:schemeClr val="tx2"/>
              </a:buClr>
              <a:buNone/>
            </a:pPr>
            <a:endParaRPr lang="en-US" sz="2600" b="1" dirty="0"/>
          </a:p>
          <a:p>
            <a:pPr marL="0" indent="0">
              <a:lnSpc>
                <a:spcPct val="80000"/>
              </a:lnSpc>
              <a:buClr>
                <a:schemeClr val="tx2"/>
              </a:buClr>
              <a:buNone/>
            </a:pPr>
            <a:r>
              <a:rPr lang="en-US" sz="2600" b="1" dirty="0"/>
              <a:t>Modified Dates: </a:t>
            </a:r>
          </a:p>
          <a:p>
            <a:pPr>
              <a:lnSpc>
                <a:spcPct val="80000"/>
              </a:lnSpc>
              <a:buClr>
                <a:schemeClr val="tx2"/>
              </a:buClr>
            </a:pPr>
            <a:r>
              <a:rPr lang="en-US" sz="2600" b="1" dirty="0"/>
              <a:t>Family ID opens Saturday 3/9</a:t>
            </a:r>
          </a:p>
          <a:p>
            <a:pPr>
              <a:lnSpc>
                <a:spcPct val="80000"/>
              </a:lnSpc>
              <a:buClr>
                <a:schemeClr val="tx2"/>
              </a:buClr>
            </a:pPr>
            <a:r>
              <a:rPr lang="en-US" sz="2600" b="1" dirty="0"/>
              <a:t>Family ID closes Monday 4/1</a:t>
            </a:r>
          </a:p>
          <a:p>
            <a:pPr marL="0" indent="0">
              <a:buClr>
                <a:schemeClr val="tx2"/>
              </a:buClr>
              <a:buNone/>
            </a:pPr>
            <a:endParaRPr lang="en-US" sz="2800" dirty="0">
              <a:solidFill>
                <a:schemeClr val="tx2"/>
              </a:solidFill>
            </a:endParaRPr>
          </a:p>
        </p:txBody>
      </p:sp>
      <p:pic>
        <p:nvPicPr>
          <p:cNvPr id="13" name="Picture 12">
            <a:extLst>
              <a:ext uri="{FF2B5EF4-FFF2-40B4-BE49-F238E27FC236}">
                <a16:creationId xmlns:a16="http://schemas.microsoft.com/office/drawing/2014/main" id="{B80EFEE8-ECBC-41B5-AAC5-24771046D100}"/>
              </a:ext>
            </a:extLst>
          </p:cNvPr>
          <p:cNvPicPr>
            <a:picLocks noChangeAspect="1"/>
          </p:cNvPicPr>
          <p:nvPr/>
        </p:nvPicPr>
        <p:blipFill>
          <a:blip r:embed="rId2"/>
          <a:stretch>
            <a:fillRect/>
          </a:stretch>
        </p:blipFill>
        <p:spPr>
          <a:xfrm>
            <a:off x="5791200" y="2169318"/>
            <a:ext cx="2732379" cy="2747963"/>
          </a:xfrm>
          <a:prstGeom prst="rect">
            <a:avLst/>
          </a:prstGeom>
        </p:spPr>
      </p:pic>
    </p:spTree>
    <p:extLst>
      <p:ext uri="{BB962C8B-B14F-4D97-AF65-F5344CB8AC3E}">
        <p14:creationId xmlns:p14="http://schemas.microsoft.com/office/powerpoint/2010/main" val="2129429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4800"/>
            <a:ext cx="7886700" cy="1325563"/>
          </a:xfrm>
        </p:spPr>
        <p:txBody>
          <a:bodyPr>
            <a:normAutofit/>
          </a:bodyPr>
          <a:lstStyle/>
          <a:p>
            <a:pPr algn="ctr"/>
            <a:r>
              <a:rPr lang="en-US" sz="4800" b="1" dirty="0">
                <a:latin typeface="+mn-lt"/>
              </a:rPr>
              <a:t>What You Need To Tryout</a:t>
            </a:r>
          </a:p>
        </p:txBody>
      </p:sp>
      <p:sp>
        <p:nvSpPr>
          <p:cNvPr id="3" name="Content Placeholder 2"/>
          <p:cNvSpPr>
            <a:spLocks noGrp="1"/>
          </p:cNvSpPr>
          <p:nvPr>
            <p:ph idx="1"/>
          </p:nvPr>
        </p:nvSpPr>
        <p:spPr>
          <a:xfrm>
            <a:off x="628650" y="1630363"/>
            <a:ext cx="7886700" cy="4351338"/>
          </a:xfrm>
        </p:spPr>
        <p:txBody>
          <a:bodyPr>
            <a:normAutofit fontScale="70000" lnSpcReduction="20000"/>
          </a:bodyPr>
          <a:lstStyle/>
          <a:p>
            <a:pPr marL="0" indent="0">
              <a:lnSpc>
                <a:spcPct val="80000"/>
              </a:lnSpc>
              <a:buClr>
                <a:schemeClr val="tx2"/>
              </a:buClr>
              <a:buNone/>
            </a:pPr>
            <a:r>
              <a:rPr lang="en-US" sz="3600" b="1" dirty="0"/>
              <a:t>Hands</a:t>
            </a:r>
          </a:p>
          <a:p>
            <a:pPr lvl="1">
              <a:lnSpc>
                <a:spcPct val="80000"/>
              </a:lnSpc>
              <a:buClr>
                <a:schemeClr val="tx2"/>
              </a:buClr>
              <a:buFont typeface="Arial" panose="020B0604020202020204" pitchFamily="34" charset="0"/>
              <a:buChar char="•"/>
            </a:pPr>
            <a:r>
              <a:rPr lang="en-US" sz="3600" b="1" dirty="0"/>
              <a:t>Legal gloves</a:t>
            </a:r>
          </a:p>
          <a:p>
            <a:pPr lvl="1">
              <a:lnSpc>
                <a:spcPct val="80000"/>
              </a:lnSpc>
              <a:buClr>
                <a:schemeClr val="tx2"/>
              </a:buClr>
              <a:buFont typeface="Arial" panose="020B0604020202020204" pitchFamily="34" charset="0"/>
              <a:buChar char="•"/>
            </a:pPr>
            <a:r>
              <a:rPr lang="en-US" sz="3600" b="1" dirty="0"/>
              <a:t>2 Sticks if available (Don’t use good stick in bad weather practices!)</a:t>
            </a:r>
          </a:p>
          <a:p>
            <a:pPr marL="457200" lvl="1" indent="0">
              <a:lnSpc>
                <a:spcPct val="80000"/>
              </a:lnSpc>
              <a:buClr>
                <a:schemeClr val="tx2"/>
              </a:buClr>
              <a:buNone/>
            </a:pPr>
            <a:endParaRPr lang="en-US" sz="3600" b="1" dirty="0"/>
          </a:p>
          <a:p>
            <a:pPr marL="0" indent="0">
              <a:lnSpc>
                <a:spcPct val="80000"/>
              </a:lnSpc>
              <a:buClr>
                <a:schemeClr val="tx2"/>
              </a:buClr>
              <a:buNone/>
            </a:pPr>
            <a:r>
              <a:rPr lang="en-US" sz="3600" b="1" dirty="0"/>
              <a:t>Body (Worn For All Practices &amp; Scrimmages)</a:t>
            </a:r>
          </a:p>
          <a:p>
            <a:pPr lvl="1">
              <a:lnSpc>
                <a:spcPct val="80000"/>
              </a:lnSpc>
              <a:buClr>
                <a:schemeClr val="tx2"/>
              </a:buClr>
              <a:buFont typeface="Arial" panose="020B0604020202020204" pitchFamily="34" charset="0"/>
              <a:buChar char="•"/>
            </a:pPr>
            <a:r>
              <a:rPr lang="en-US" sz="3600" b="1" dirty="0"/>
              <a:t>Red or white t-shirt </a:t>
            </a:r>
          </a:p>
          <a:p>
            <a:pPr lvl="1">
              <a:lnSpc>
                <a:spcPct val="80000"/>
              </a:lnSpc>
              <a:buClr>
                <a:schemeClr val="tx2"/>
              </a:buClr>
              <a:buFont typeface="Arial" panose="020B0604020202020204" pitchFamily="34" charset="0"/>
              <a:buChar char="•"/>
            </a:pPr>
            <a:r>
              <a:rPr lang="en-US" sz="3600" b="1" dirty="0"/>
              <a:t>B’ville red practice shorts (red shorts if you don’t have them)</a:t>
            </a:r>
          </a:p>
          <a:p>
            <a:pPr lvl="1">
              <a:lnSpc>
                <a:spcPct val="80000"/>
              </a:lnSpc>
              <a:buClr>
                <a:schemeClr val="tx2"/>
              </a:buClr>
              <a:buFont typeface="Arial" panose="020B0604020202020204" pitchFamily="34" charset="0"/>
              <a:buChar char="•"/>
            </a:pPr>
            <a:r>
              <a:rPr lang="en-US" sz="3600" b="1" dirty="0"/>
              <a:t>Warm clothes to be layered in bad weather</a:t>
            </a:r>
          </a:p>
          <a:p>
            <a:pPr lvl="1">
              <a:lnSpc>
                <a:spcPct val="80000"/>
              </a:lnSpc>
              <a:buClr>
                <a:schemeClr val="tx2"/>
              </a:buClr>
              <a:buFont typeface="Arial" panose="020B0604020202020204" pitchFamily="34" charset="0"/>
              <a:buChar char="•"/>
            </a:pPr>
            <a:r>
              <a:rPr lang="en-US" sz="3600" b="1" dirty="0"/>
              <a:t>Shoulder pads</a:t>
            </a:r>
          </a:p>
          <a:p>
            <a:pPr lvl="1">
              <a:lnSpc>
                <a:spcPct val="80000"/>
              </a:lnSpc>
              <a:buClr>
                <a:schemeClr val="tx2"/>
              </a:buClr>
              <a:buFont typeface="Arial" panose="020B0604020202020204" pitchFamily="34" charset="0"/>
              <a:buChar char="•"/>
            </a:pPr>
            <a:r>
              <a:rPr lang="en-US" sz="3600" b="1" dirty="0"/>
              <a:t>Elbow pads</a:t>
            </a:r>
          </a:p>
          <a:p>
            <a:pPr lvl="1">
              <a:lnSpc>
                <a:spcPct val="80000"/>
              </a:lnSpc>
              <a:buClr>
                <a:schemeClr val="tx2"/>
              </a:buClr>
              <a:buFont typeface="Arial" panose="020B0604020202020204" pitchFamily="34" charset="0"/>
              <a:buChar char="•"/>
            </a:pPr>
            <a:r>
              <a:rPr lang="en-US" sz="3600" b="1" dirty="0"/>
              <a:t>Mouthpiece</a:t>
            </a:r>
          </a:p>
          <a:p>
            <a:pPr lvl="1">
              <a:lnSpc>
                <a:spcPct val="80000"/>
              </a:lnSpc>
              <a:buClr>
                <a:schemeClr val="tx2"/>
              </a:buClr>
              <a:buFont typeface="Arial" panose="020B0604020202020204" pitchFamily="34" charset="0"/>
              <a:buChar char="•"/>
            </a:pPr>
            <a:r>
              <a:rPr lang="en-US" sz="3600" b="1" dirty="0"/>
              <a:t>Cup (not mandatory but recommended)</a:t>
            </a:r>
          </a:p>
          <a:p>
            <a:pPr lvl="1">
              <a:lnSpc>
                <a:spcPct val="80000"/>
              </a:lnSpc>
              <a:buClr>
                <a:schemeClr val="tx2"/>
              </a:buClr>
              <a:buFont typeface="Arial" panose="020B0604020202020204" pitchFamily="34" charset="0"/>
              <a:buChar char="•"/>
            </a:pPr>
            <a:r>
              <a:rPr lang="en-US" sz="3600" b="1" dirty="0"/>
              <a:t>Hat and coats for after practice if it’s cold</a:t>
            </a:r>
          </a:p>
          <a:p>
            <a:endParaRPr lang="en-US" dirty="0"/>
          </a:p>
        </p:txBody>
      </p:sp>
    </p:spTree>
    <p:extLst>
      <p:ext uri="{BB962C8B-B14F-4D97-AF65-F5344CB8AC3E}">
        <p14:creationId xmlns:p14="http://schemas.microsoft.com/office/powerpoint/2010/main" val="1929069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152400" y="277813"/>
            <a:ext cx="8534400" cy="1139825"/>
          </a:xfrm>
        </p:spPr>
        <p:txBody>
          <a:bodyPr>
            <a:normAutofit/>
          </a:bodyPr>
          <a:lstStyle/>
          <a:p>
            <a:pPr algn="ctr"/>
            <a:r>
              <a:rPr lang="en-US" sz="4800" b="1" dirty="0">
                <a:latin typeface="+mn-lt"/>
              </a:rPr>
              <a:t>General Guidelines for Tryouts </a:t>
            </a:r>
          </a:p>
        </p:txBody>
      </p:sp>
      <p:sp>
        <p:nvSpPr>
          <p:cNvPr id="202755" name="Rectangle 3"/>
          <p:cNvSpPr>
            <a:spLocks noGrp="1" noChangeArrowheads="1"/>
          </p:cNvSpPr>
          <p:nvPr>
            <p:ph idx="1"/>
          </p:nvPr>
        </p:nvSpPr>
        <p:spPr/>
        <p:txBody>
          <a:bodyPr>
            <a:normAutofit/>
          </a:bodyPr>
          <a:lstStyle/>
          <a:p>
            <a:pPr>
              <a:lnSpc>
                <a:spcPct val="80000"/>
              </a:lnSpc>
              <a:buClr>
                <a:schemeClr val="tx1"/>
              </a:buClr>
              <a:buFont typeface="Arial" panose="020B0604020202020204" pitchFamily="34" charset="0"/>
              <a:buChar char="•"/>
            </a:pPr>
            <a:r>
              <a:rPr lang="en-US" sz="2800" b="1" dirty="0"/>
              <a:t>Each player will have a minimum of 3 days of tryouts.</a:t>
            </a:r>
          </a:p>
          <a:p>
            <a:pPr>
              <a:lnSpc>
                <a:spcPct val="80000"/>
              </a:lnSpc>
              <a:buClr>
                <a:schemeClr val="tx1"/>
              </a:buClr>
              <a:buFont typeface="Arial" panose="020B0604020202020204" pitchFamily="34" charset="0"/>
              <a:buChar char="•"/>
            </a:pPr>
            <a:endParaRPr lang="en-US" sz="2800" b="1" dirty="0"/>
          </a:p>
          <a:p>
            <a:pPr>
              <a:lnSpc>
                <a:spcPct val="80000"/>
              </a:lnSpc>
              <a:buClr>
                <a:schemeClr val="tx1"/>
              </a:buClr>
              <a:buFont typeface="Arial" panose="020B0604020202020204" pitchFamily="34" charset="0"/>
              <a:buChar char="•"/>
            </a:pPr>
            <a:r>
              <a:rPr lang="en-US" sz="2800" b="1" dirty="0"/>
              <a:t>Cuts are made based on the needs of the team at different positions. Competition varies from year to year at each position (will not cut at modified levels) </a:t>
            </a:r>
          </a:p>
          <a:p>
            <a:pPr>
              <a:lnSpc>
                <a:spcPct val="80000"/>
              </a:lnSpc>
              <a:buClr>
                <a:schemeClr val="tx1"/>
              </a:buClr>
              <a:buFont typeface="Arial" panose="020B0604020202020204" pitchFamily="34" charset="0"/>
              <a:buChar char="•"/>
            </a:pPr>
            <a:endParaRPr lang="en-US" sz="2800" b="1" dirty="0"/>
          </a:p>
          <a:p>
            <a:pPr>
              <a:lnSpc>
                <a:spcPct val="80000"/>
              </a:lnSpc>
              <a:buClr>
                <a:schemeClr val="tx1"/>
              </a:buClr>
              <a:buFont typeface="Arial" panose="020B0604020202020204" pitchFamily="34" charset="0"/>
              <a:buChar char="•"/>
            </a:pPr>
            <a:r>
              <a:rPr lang="en-US" sz="2800" b="1" dirty="0"/>
              <a:t>Team rosters for all levels are usually at a maximum of 35 players (can be less).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28600" y="277813"/>
            <a:ext cx="8458200" cy="1139825"/>
          </a:xfrm>
        </p:spPr>
        <p:txBody>
          <a:bodyPr>
            <a:normAutofit/>
          </a:bodyPr>
          <a:lstStyle/>
          <a:p>
            <a:pPr algn="ctr"/>
            <a:r>
              <a:rPr lang="en-US" sz="4800" b="1" dirty="0">
                <a:latin typeface="+mn-lt"/>
              </a:rPr>
              <a:t>TEAM LEVEL PHILOSOPHY</a:t>
            </a:r>
          </a:p>
        </p:txBody>
      </p:sp>
      <p:sp>
        <p:nvSpPr>
          <p:cNvPr id="35843" name="Rectangle 3"/>
          <p:cNvSpPr>
            <a:spLocks noGrp="1" noChangeArrowheads="1"/>
          </p:cNvSpPr>
          <p:nvPr>
            <p:ph idx="1"/>
          </p:nvPr>
        </p:nvSpPr>
        <p:spPr>
          <a:xfrm>
            <a:off x="457200" y="1405915"/>
            <a:ext cx="8229600" cy="4876800"/>
          </a:xfrm>
        </p:spPr>
        <p:txBody>
          <a:bodyPr/>
          <a:lstStyle/>
          <a:p>
            <a:pPr>
              <a:lnSpc>
                <a:spcPct val="90000"/>
              </a:lnSpc>
              <a:buClr>
                <a:schemeClr val="tx1"/>
              </a:buClr>
              <a:buFont typeface="Arial" panose="020B0604020202020204" pitchFamily="34" charset="0"/>
              <a:buChar char="•"/>
            </a:pPr>
            <a:r>
              <a:rPr lang="en-US" sz="2400" b="1" dirty="0"/>
              <a:t>Players at </a:t>
            </a:r>
            <a:r>
              <a:rPr lang="en-US" sz="2400" b="1" u="sng" dirty="0"/>
              <a:t>all</a:t>
            </a:r>
            <a:r>
              <a:rPr lang="en-US" sz="2400" b="1" dirty="0"/>
              <a:t> levels are chosen for their skills, work ethic, and potential as a player &amp; teammate.  </a:t>
            </a:r>
          </a:p>
          <a:p>
            <a:pPr marL="0" indent="0">
              <a:lnSpc>
                <a:spcPct val="90000"/>
              </a:lnSpc>
              <a:buClr>
                <a:schemeClr val="tx1"/>
              </a:buClr>
              <a:buNone/>
            </a:pPr>
            <a:endParaRPr lang="en-US" sz="2400" b="1" dirty="0"/>
          </a:p>
          <a:p>
            <a:pPr>
              <a:lnSpc>
                <a:spcPct val="90000"/>
              </a:lnSpc>
              <a:buClr>
                <a:schemeClr val="tx1"/>
              </a:buClr>
              <a:buFont typeface="Arial" panose="020B0604020202020204" pitchFamily="34" charset="0"/>
              <a:buChar char="•"/>
            </a:pPr>
            <a:r>
              <a:rPr lang="en-US" sz="2400" b="1" dirty="0"/>
              <a:t>At the 7/8 and JV levels:</a:t>
            </a:r>
          </a:p>
          <a:p>
            <a:pPr lvl="1">
              <a:lnSpc>
                <a:spcPct val="90000"/>
              </a:lnSpc>
              <a:buClr>
                <a:schemeClr val="tx1"/>
              </a:buClr>
              <a:buFont typeface="Arial" panose="020B0604020202020204" pitchFamily="34" charset="0"/>
              <a:buChar char="•"/>
            </a:pPr>
            <a:r>
              <a:rPr lang="en-US" b="1" dirty="0"/>
              <a:t>The purpose is to develop players for Varsity.  </a:t>
            </a:r>
          </a:p>
          <a:p>
            <a:pPr lvl="1">
              <a:lnSpc>
                <a:spcPct val="90000"/>
              </a:lnSpc>
              <a:buClr>
                <a:schemeClr val="tx1"/>
              </a:buClr>
              <a:buFont typeface="Arial" panose="020B0604020202020204" pitchFamily="34" charset="0"/>
              <a:buChar char="•"/>
            </a:pPr>
            <a:r>
              <a:rPr lang="en-US" b="1" dirty="0"/>
              <a:t>The emphasis is not on winning or losing, but on skill and player development.  </a:t>
            </a:r>
          </a:p>
          <a:p>
            <a:pPr lvl="1">
              <a:lnSpc>
                <a:spcPct val="90000"/>
              </a:lnSpc>
              <a:buClr>
                <a:schemeClr val="tx1"/>
              </a:buClr>
              <a:buFont typeface="Arial" panose="020B0604020202020204" pitchFamily="34" charset="0"/>
              <a:buChar char="•"/>
            </a:pPr>
            <a:r>
              <a:rPr lang="en-US" b="1" dirty="0"/>
              <a:t>All players have an opportunity to have game experience.  </a:t>
            </a:r>
          </a:p>
          <a:p>
            <a:pPr marL="457200" lvl="1" indent="0">
              <a:lnSpc>
                <a:spcPct val="90000"/>
              </a:lnSpc>
              <a:buClr>
                <a:schemeClr val="tx1"/>
              </a:buClr>
              <a:buNone/>
            </a:pPr>
            <a:endParaRPr lang="en-US" b="1" dirty="0"/>
          </a:p>
          <a:p>
            <a:pPr>
              <a:lnSpc>
                <a:spcPct val="90000"/>
              </a:lnSpc>
              <a:buClr>
                <a:schemeClr val="tx1"/>
              </a:buClr>
              <a:buFont typeface="Arial" panose="020B0604020202020204" pitchFamily="34" charset="0"/>
              <a:buChar char="•"/>
            </a:pPr>
            <a:r>
              <a:rPr lang="en-US" sz="2400" b="1" dirty="0"/>
              <a:t>At the Varsity level:</a:t>
            </a:r>
          </a:p>
          <a:p>
            <a:pPr lvl="1">
              <a:lnSpc>
                <a:spcPct val="90000"/>
              </a:lnSpc>
              <a:buClr>
                <a:schemeClr val="tx1"/>
              </a:buClr>
              <a:buFont typeface="Arial" panose="020B0604020202020204" pitchFamily="34" charset="0"/>
              <a:buChar char="•"/>
            </a:pPr>
            <a:r>
              <a:rPr lang="en-US" b="1" dirty="0"/>
              <a:t>The emphasis is primarily on winning games to ensure participation in League, Sectional, and State level games</a:t>
            </a:r>
            <a:r>
              <a:rPr lang="en-US" sz="2300" b="1" dirty="0"/>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28650" y="228600"/>
            <a:ext cx="7886700" cy="1325563"/>
          </a:xfrm>
        </p:spPr>
        <p:txBody>
          <a:bodyPr>
            <a:noAutofit/>
          </a:bodyPr>
          <a:lstStyle/>
          <a:p>
            <a:pPr algn="ctr"/>
            <a:r>
              <a:rPr lang="en-US" sz="4800" b="1" dirty="0">
                <a:latin typeface="+mn-lt"/>
              </a:rPr>
              <a:t>EVALUATION</a:t>
            </a:r>
            <a:br>
              <a:rPr lang="en-US" sz="4800" u="sng" dirty="0"/>
            </a:br>
            <a:endParaRPr lang="en-US" sz="4800" u="sng" dirty="0"/>
          </a:p>
        </p:txBody>
      </p:sp>
      <p:sp>
        <p:nvSpPr>
          <p:cNvPr id="37891" name="Rectangle 3"/>
          <p:cNvSpPr>
            <a:spLocks noGrp="1" noChangeArrowheads="1"/>
          </p:cNvSpPr>
          <p:nvPr>
            <p:ph idx="1"/>
          </p:nvPr>
        </p:nvSpPr>
        <p:spPr>
          <a:xfrm>
            <a:off x="628650" y="990600"/>
            <a:ext cx="7886700" cy="4422775"/>
          </a:xfrm>
        </p:spPr>
        <p:txBody>
          <a:bodyPr>
            <a:normAutofit/>
          </a:bodyPr>
          <a:lstStyle/>
          <a:p>
            <a:pPr marL="514350" indent="-514350">
              <a:lnSpc>
                <a:spcPct val="90000"/>
              </a:lnSpc>
              <a:buClr>
                <a:schemeClr val="tx1"/>
              </a:buClr>
              <a:buFont typeface="+mj-lt"/>
              <a:buAutoNum type="arabicParenR"/>
            </a:pPr>
            <a:r>
              <a:rPr lang="en-US" sz="2000" b="1" dirty="0"/>
              <a:t>Athletic Ability:  speed, quickness, strength, agility</a:t>
            </a:r>
          </a:p>
          <a:p>
            <a:pPr marL="514350" indent="-514350">
              <a:lnSpc>
                <a:spcPct val="90000"/>
              </a:lnSpc>
              <a:buClr>
                <a:schemeClr val="tx1"/>
              </a:buClr>
              <a:buFont typeface="+mj-lt"/>
              <a:buAutoNum type="arabicParenR"/>
            </a:pPr>
            <a:r>
              <a:rPr lang="en-US" sz="2000" b="1" dirty="0"/>
              <a:t>Conditioning:  endurance </a:t>
            </a:r>
          </a:p>
          <a:p>
            <a:pPr marL="514350" indent="-514350">
              <a:lnSpc>
                <a:spcPct val="90000"/>
              </a:lnSpc>
              <a:buClr>
                <a:schemeClr val="tx1"/>
              </a:buClr>
              <a:buFont typeface="+mj-lt"/>
              <a:buAutoNum type="arabicParenR"/>
            </a:pPr>
            <a:r>
              <a:rPr lang="en-US" sz="2000" b="1" dirty="0"/>
              <a:t>Academics:  grades, attendance, and teacher recommendations</a:t>
            </a:r>
          </a:p>
          <a:p>
            <a:pPr marL="514350" indent="-514350">
              <a:lnSpc>
                <a:spcPct val="90000"/>
              </a:lnSpc>
              <a:buClr>
                <a:schemeClr val="tx1"/>
              </a:buClr>
              <a:buFont typeface="+mj-lt"/>
              <a:buAutoNum type="arabicParenR"/>
            </a:pPr>
            <a:r>
              <a:rPr lang="en-US" sz="2000" b="1" dirty="0"/>
              <a:t>Characteristics:  hustle, mental toughness, loyalty, commitment, trust, reliability, citizenship, desire, coachability, attitude</a:t>
            </a:r>
          </a:p>
          <a:p>
            <a:pPr marL="514350" indent="-514350">
              <a:lnSpc>
                <a:spcPct val="90000"/>
              </a:lnSpc>
              <a:buClr>
                <a:schemeClr val="tx1"/>
              </a:buClr>
              <a:buFont typeface="+mj-lt"/>
              <a:buAutoNum type="arabicParenR"/>
            </a:pPr>
            <a:r>
              <a:rPr lang="en-US" sz="2000" b="1" dirty="0"/>
              <a:t>Skills:  passing, catching, ground balls, offense/defense skills, foot work, on and off ball ability </a:t>
            </a:r>
          </a:p>
          <a:p>
            <a:pPr marL="514350" indent="-514350">
              <a:lnSpc>
                <a:spcPct val="90000"/>
              </a:lnSpc>
              <a:buClr>
                <a:schemeClr val="tx1"/>
              </a:buClr>
              <a:buFont typeface="+mj-lt"/>
              <a:buAutoNum type="arabicParenR"/>
            </a:pPr>
            <a:endParaRPr lang="en-US" sz="2000" b="1" dirty="0"/>
          </a:p>
          <a:p>
            <a:pPr marL="514350" indent="-514350">
              <a:lnSpc>
                <a:spcPct val="90000"/>
              </a:lnSpc>
              <a:buClr>
                <a:schemeClr val="tx1"/>
              </a:buClr>
              <a:buFont typeface="+mj-lt"/>
              <a:buAutoNum type="arabicParenR"/>
            </a:pPr>
            <a:endParaRPr lang="en-US" sz="2000" b="1" dirty="0"/>
          </a:p>
          <a:p>
            <a:pPr marL="514350" indent="-514350">
              <a:lnSpc>
                <a:spcPct val="90000"/>
              </a:lnSpc>
              <a:buClr>
                <a:schemeClr val="tx1"/>
              </a:buClr>
              <a:buFont typeface="+mj-lt"/>
              <a:buAutoNum type="arabicParenR"/>
            </a:pPr>
            <a:endParaRPr lang="en-US" sz="2000" b="1" dirty="0"/>
          </a:p>
        </p:txBody>
      </p:sp>
      <p:pic>
        <p:nvPicPr>
          <p:cNvPr id="3" name="Picture 2">
            <a:extLst>
              <a:ext uri="{FF2B5EF4-FFF2-40B4-BE49-F238E27FC236}">
                <a16:creationId xmlns:a16="http://schemas.microsoft.com/office/drawing/2014/main" id="{D662B391-E11A-4439-A8C3-EA4A528B86EF}"/>
              </a:ext>
            </a:extLst>
          </p:cNvPr>
          <p:cNvPicPr>
            <a:picLocks noChangeAspect="1"/>
          </p:cNvPicPr>
          <p:nvPr/>
        </p:nvPicPr>
        <p:blipFill>
          <a:blip r:embed="rId3"/>
          <a:stretch>
            <a:fillRect/>
          </a:stretch>
        </p:blipFill>
        <p:spPr>
          <a:xfrm>
            <a:off x="1905000" y="3581400"/>
            <a:ext cx="4724400" cy="31496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7886700" cy="1325563"/>
          </a:xfrm>
        </p:spPr>
        <p:txBody>
          <a:bodyPr>
            <a:normAutofit/>
          </a:bodyPr>
          <a:lstStyle/>
          <a:p>
            <a:pPr algn="ctr"/>
            <a:r>
              <a:rPr lang="en-US" sz="4800" b="1" dirty="0">
                <a:latin typeface="+mn-lt"/>
              </a:rPr>
              <a:t>Practice Guidelines</a:t>
            </a:r>
          </a:p>
        </p:txBody>
      </p:sp>
      <p:sp>
        <p:nvSpPr>
          <p:cNvPr id="3" name="Content Placeholder 2"/>
          <p:cNvSpPr>
            <a:spLocks noGrp="1"/>
          </p:cNvSpPr>
          <p:nvPr>
            <p:ph idx="1"/>
          </p:nvPr>
        </p:nvSpPr>
        <p:spPr>
          <a:xfrm>
            <a:off x="628650" y="1825625"/>
            <a:ext cx="7886700" cy="4351338"/>
          </a:xfrm>
        </p:spPr>
        <p:txBody>
          <a:bodyPr>
            <a:noAutofit/>
          </a:bodyPr>
          <a:lstStyle/>
          <a:p>
            <a:pPr lvl="0">
              <a:buClr>
                <a:schemeClr val="tx1"/>
              </a:buClr>
              <a:buFont typeface="Arial" panose="020B0604020202020204" pitchFamily="34" charset="0"/>
              <a:buChar char="•"/>
            </a:pPr>
            <a:r>
              <a:rPr lang="en-US" sz="2200" b="1" dirty="0">
                <a:solidFill>
                  <a:srgbClr val="FFFFFF"/>
                </a:solidFill>
              </a:rPr>
              <a:t>Missing practice for negative reasons (skipping, school punishment, late to school, etc.)  is not tolerated and is punishable by a possible one game suspension.  Any subsequent missed practices will result in additional suspensions or dismissal from team, depending on the level at which you play.</a:t>
            </a:r>
          </a:p>
          <a:p>
            <a:pPr lvl="0">
              <a:buClr>
                <a:schemeClr val="tx1"/>
              </a:buClr>
              <a:buFont typeface="Arial" panose="020B0604020202020204" pitchFamily="34" charset="0"/>
              <a:buChar char="•"/>
            </a:pPr>
            <a:endParaRPr lang="en-US" sz="2200" b="1" dirty="0">
              <a:solidFill>
                <a:srgbClr val="FFFFFF"/>
              </a:solidFill>
            </a:endParaRPr>
          </a:p>
          <a:p>
            <a:pPr lvl="0">
              <a:buClr>
                <a:schemeClr val="tx1"/>
              </a:buClr>
              <a:buFont typeface="Arial" panose="020B0604020202020204" pitchFamily="34" charset="0"/>
              <a:buChar char="•"/>
            </a:pPr>
            <a:r>
              <a:rPr lang="en-US" sz="2200" b="1" dirty="0">
                <a:solidFill>
                  <a:srgbClr val="FFFFFF"/>
                </a:solidFill>
              </a:rPr>
              <a:t>Missing a little time of practice to stay after school once and a while is acceptable. However, abusing this can hurt your cause. </a:t>
            </a:r>
          </a:p>
          <a:p>
            <a:pPr lvl="0">
              <a:buClr>
                <a:schemeClr val="tx1"/>
              </a:buClr>
              <a:buFont typeface="Arial" panose="020B0604020202020204" pitchFamily="34" charset="0"/>
              <a:buChar char="•"/>
            </a:pPr>
            <a:endParaRPr lang="en-US" sz="2200" b="1" dirty="0">
              <a:solidFill>
                <a:srgbClr val="FFFFFF"/>
              </a:solidFill>
            </a:endParaRPr>
          </a:p>
          <a:p>
            <a:pPr lvl="0">
              <a:buClr>
                <a:schemeClr val="tx1"/>
              </a:buClr>
              <a:buFont typeface="Arial" panose="020B0604020202020204" pitchFamily="34" charset="0"/>
              <a:buChar char="•"/>
            </a:pPr>
            <a:r>
              <a:rPr lang="en-US" sz="2200" b="1" dirty="0">
                <a:solidFill>
                  <a:srgbClr val="FFFFFF"/>
                </a:solidFill>
              </a:rPr>
              <a:t>It doesn’t always necessarily hurt you missing practice. However, it doesn’t ever help your cause on the playing field. </a:t>
            </a:r>
          </a:p>
          <a:p>
            <a:endParaRPr lang="en-US" sz="2200" b="1" dirty="0"/>
          </a:p>
        </p:txBody>
      </p:sp>
    </p:spTree>
    <p:extLst>
      <p:ext uri="{BB962C8B-B14F-4D97-AF65-F5344CB8AC3E}">
        <p14:creationId xmlns:p14="http://schemas.microsoft.com/office/powerpoint/2010/main" val="1141963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a:latin typeface="+mn-lt"/>
              </a:rPr>
              <a:t>Parent/Coach Relationship</a:t>
            </a:r>
          </a:p>
        </p:txBody>
      </p:sp>
      <p:sp>
        <p:nvSpPr>
          <p:cNvPr id="3" name="Content Placeholder 2"/>
          <p:cNvSpPr>
            <a:spLocks noGrp="1"/>
          </p:cNvSpPr>
          <p:nvPr>
            <p:ph idx="1"/>
          </p:nvPr>
        </p:nvSpPr>
        <p:spPr/>
        <p:txBody>
          <a:bodyPr>
            <a:normAutofit fontScale="92500"/>
          </a:bodyPr>
          <a:lstStyle/>
          <a:p>
            <a:pPr>
              <a:buClr>
                <a:schemeClr val="tx1"/>
              </a:buClr>
              <a:buFont typeface="Arial" panose="020B0604020202020204" pitchFamily="34" charset="0"/>
              <a:buChar char="•"/>
            </a:pPr>
            <a:r>
              <a:rPr lang="en-US" sz="3200" b="1" dirty="0"/>
              <a:t>The coaching staff is available to discuss concerns you have regarding your child.</a:t>
            </a:r>
          </a:p>
          <a:p>
            <a:pPr marL="0" indent="0">
              <a:buClr>
                <a:schemeClr val="tx1"/>
              </a:buClr>
              <a:buNone/>
            </a:pPr>
            <a:endParaRPr lang="en-US" sz="3200" b="1" dirty="0"/>
          </a:p>
          <a:p>
            <a:pPr>
              <a:buClr>
                <a:schemeClr val="tx1"/>
              </a:buClr>
              <a:buFont typeface="Arial" panose="020B0604020202020204" pitchFamily="34" charset="0"/>
              <a:buChar char="•"/>
            </a:pPr>
            <a:r>
              <a:rPr lang="en-US" sz="3200" b="1" dirty="0"/>
              <a:t>Appropriate concerns to discuss with coaches:</a:t>
            </a:r>
          </a:p>
          <a:p>
            <a:pPr lvl="1">
              <a:buClr>
                <a:schemeClr val="tx1"/>
              </a:buClr>
              <a:buFont typeface="Arial" panose="020B0604020202020204" pitchFamily="34" charset="0"/>
              <a:buChar char="•"/>
            </a:pPr>
            <a:r>
              <a:rPr lang="en-US" sz="3200" b="1" dirty="0"/>
              <a:t>The treatment of your child mentally and physically.</a:t>
            </a:r>
          </a:p>
          <a:p>
            <a:pPr lvl="1">
              <a:buClr>
                <a:schemeClr val="tx1"/>
              </a:buClr>
              <a:buFont typeface="Arial" panose="020B0604020202020204" pitchFamily="34" charset="0"/>
              <a:buChar char="•"/>
            </a:pPr>
            <a:r>
              <a:rPr lang="en-US" sz="3200" b="1" dirty="0"/>
              <a:t>Ways to help your child improve.</a:t>
            </a:r>
          </a:p>
          <a:p>
            <a:pPr lvl="1">
              <a:buClr>
                <a:schemeClr val="tx1"/>
              </a:buClr>
              <a:buFont typeface="Arial" panose="020B0604020202020204" pitchFamily="34" charset="0"/>
              <a:buChar char="•"/>
            </a:pPr>
            <a:r>
              <a:rPr lang="en-US" sz="3200" b="1" dirty="0"/>
              <a:t>Concerns about your child’s behavior.</a:t>
            </a:r>
          </a:p>
          <a:p>
            <a:pPr lvl="1">
              <a:buClr>
                <a:schemeClr val="tx1"/>
              </a:buClr>
              <a:buFont typeface="Arial" panose="020B0604020202020204" pitchFamily="34" charset="0"/>
              <a:buChar char="•"/>
            </a:pPr>
            <a:r>
              <a:rPr lang="en-US" sz="3200" b="1" dirty="0"/>
              <a:t>Your child’s academics.</a:t>
            </a:r>
          </a:p>
          <a:p>
            <a:pPr marL="0" indent="0">
              <a:buNone/>
            </a:pPr>
            <a:endParaRPr lang="en-US" sz="2800" dirty="0"/>
          </a:p>
        </p:txBody>
      </p:sp>
    </p:spTree>
    <p:extLst>
      <p:ext uri="{BB962C8B-B14F-4D97-AF65-F5344CB8AC3E}">
        <p14:creationId xmlns:p14="http://schemas.microsoft.com/office/powerpoint/2010/main" val="1450822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1"/>
            <a:ext cx="7886700" cy="1295400"/>
          </a:xfrm>
        </p:spPr>
        <p:txBody>
          <a:bodyPr>
            <a:normAutofit/>
          </a:bodyPr>
          <a:lstStyle/>
          <a:p>
            <a:pPr algn="ctr"/>
            <a:r>
              <a:rPr lang="en-US" sz="4800" b="1" dirty="0">
                <a:latin typeface="+mn-lt"/>
              </a:rPr>
              <a:t>Parent/Coach Relationship</a:t>
            </a:r>
          </a:p>
        </p:txBody>
      </p:sp>
      <p:sp>
        <p:nvSpPr>
          <p:cNvPr id="3" name="Content Placeholder 2"/>
          <p:cNvSpPr>
            <a:spLocks noGrp="1"/>
          </p:cNvSpPr>
          <p:nvPr>
            <p:ph idx="1"/>
          </p:nvPr>
        </p:nvSpPr>
        <p:spPr>
          <a:xfrm>
            <a:off x="628650" y="1371600"/>
            <a:ext cx="7886700" cy="5121273"/>
          </a:xfrm>
        </p:spPr>
        <p:txBody>
          <a:bodyPr>
            <a:normAutofit/>
          </a:bodyPr>
          <a:lstStyle/>
          <a:p>
            <a:pPr marL="0" indent="0">
              <a:buClr>
                <a:schemeClr val="tx1"/>
              </a:buClr>
              <a:buNone/>
            </a:pPr>
            <a:r>
              <a:rPr lang="en-US" sz="2400" b="1" dirty="0"/>
              <a:t>Issues not appropriate to discuss with coaches:</a:t>
            </a:r>
          </a:p>
          <a:p>
            <a:pPr lvl="1">
              <a:buClr>
                <a:schemeClr val="tx1"/>
              </a:buClr>
              <a:buFont typeface="Arial" panose="020B0604020202020204" pitchFamily="34" charset="0"/>
              <a:buChar char="•"/>
            </a:pPr>
            <a:r>
              <a:rPr lang="en-US" b="1" dirty="0"/>
              <a:t>Playing time.</a:t>
            </a:r>
          </a:p>
          <a:p>
            <a:pPr lvl="1">
              <a:buClr>
                <a:schemeClr val="tx1"/>
              </a:buClr>
              <a:buFont typeface="Arial" panose="020B0604020202020204" pitchFamily="34" charset="0"/>
              <a:buChar char="•"/>
            </a:pPr>
            <a:r>
              <a:rPr lang="en-US" b="1" dirty="0"/>
              <a:t>Play calling/team strategy.</a:t>
            </a:r>
          </a:p>
          <a:p>
            <a:pPr lvl="1">
              <a:buClr>
                <a:schemeClr val="tx1"/>
              </a:buClr>
              <a:buFont typeface="Arial" panose="020B0604020202020204" pitchFamily="34" charset="0"/>
              <a:buChar char="•"/>
            </a:pPr>
            <a:r>
              <a:rPr lang="en-US" b="1" dirty="0"/>
              <a:t>Other student-athletes.</a:t>
            </a:r>
          </a:p>
          <a:p>
            <a:pPr marL="0" indent="0">
              <a:buNone/>
            </a:pPr>
            <a:r>
              <a:rPr lang="en-US" sz="2400" b="1" dirty="0"/>
              <a:t>*</a:t>
            </a:r>
            <a:r>
              <a:rPr lang="en-US" sz="2400" b="1" cap="small" dirty="0"/>
              <a:t>All practices and Locker Rooms are closed to everyone except players and coaches</a:t>
            </a:r>
            <a:r>
              <a:rPr lang="en-US" sz="2400" b="1" dirty="0"/>
              <a:t>*</a:t>
            </a:r>
          </a:p>
          <a:p>
            <a:pPr marL="0" indent="0">
              <a:buNone/>
            </a:pPr>
            <a:endParaRPr lang="en-US" sz="2400" b="1" dirty="0"/>
          </a:p>
          <a:p>
            <a:pPr marL="0" indent="0">
              <a:buNone/>
            </a:pPr>
            <a:endParaRPr lang="en-US" sz="2400" b="1" dirty="0"/>
          </a:p>
          <a:p>
            <a:pPr marL="0" indent="0">
              <a:buNone/>
            </a:pPr>
            <a:endParaRPr lang="en-US" sz="2400" b="1" dirty="0"/>
          </a:p>
          <a:p>
            <a:pPr marL="0" indent="0" algn="ctr">
              <a:buNone/>
            </a:pPr>
            <a:endParaRPr lang="en-US" sz="2400" b="1" dirty="0"/>
          </a:p>
          <a:p>
            <a:pPr marL="0" indent="0" algn="ctr">
              <a:buNone/>
            </a:pPr>
            <a:endParaRPr lang="en-US" sz="2400" b="1" dirty="0"/>
          </a:p>
          <a:p>
            <a:pPr marL="0" indent="0">
              <a:buNone/>
            </a:pPr>
            <a:endParaRPr lang="en-US" sz="3600" dirty="0"/>
          </a:p>
          <a:p>
            <a:pPr marL="0" indent="0">
              <a:buNone/>
            </a:pPr>
            <a:endParaRPr lang="en-US" dirty="0"/>
          </a:p>
        </p:txBody>
      </p:sp>
      <p:pic>
        <p:nvPicPr>
          <p:cNvPr id="5" name="Picture 4">
            <a:extLst>
              <a:ext uri="{FF2B5EF4-FFF2-40B4-BE49-F238E27FC236}">
                <a16:creationId xmlns:a16="http://schemas.microsoft.com/office/drawing/2014/main" id="{8CBF145A-5B75-4CD5-A317-F698C54D1B2D}"/>
              </a:ext>
            </a:extLst>
          </p:cNvPr>
          <p:cNvPicPr>
            <a:picLocks noChangeAspect="1"/>
          </p:cNvPicPr>
          <p:nvPr/>
        </p:nvPicPr>
        <p:blipFill>
          <a:blip r:embed="rId2"/>
          <a:stretch>
            <a:fillRect/>
          </a:stretch>
        </p:blipFill>
        <p:spPr>
          <a:xfrm>
            <a:off x="3124200" y="3657600"/>
            <a:ext cx="2971800" cy="2971800"/>
          </a:xfrm>
          <a:prstGeom prst="rect">
            <a:avLst/>
          </a:prstGeom>
        </p:spPr>
      </p:pic>
    </p:spTree>
    <p:extLst>
      <p:ext uri="{BB962C8B-B14F-4D97-AF65-F5344CB8AC3E}">
        <p14:creationId xmlns:p14="http://schemas.microsoft.com/office/powerpoint/2010/main" val="2375151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a:latin typeface="+mn-lt"/>
              </a:rPr>
              <a:t>Player/Coach Communication</a:t>
            </a:r>
          </a:p>
        </p:txBody>
      </p:sp>
      <p:sp>
        <p:nvSpPr>
          <p:cNvPr id="3" name="Content Placeholder 2"/>
          <p:cNvSpPr>
            <a:spLocks noGrp="1"/>
          </p:cNvSpPr>
          <p:nvPr>
            <p:ph idx="1"/>
          </p:nvPr>
        </p:nvSpPr>
        <p:spPr/>
        <p:txBody>
          <a:bodyPr>
            <a:noAutofit/>
          </a:bodyPr>
          <a:lstStyle/>
          <a:p>
            <a:pPr>
              <a:buClr>
                <a:schemeClr val="tx1"/>
              </a:buClr>
              <a:buFont typeface="Arial" panose="020B0604020202020204" pitchFamily="34" charset="0"/>
              <a:buChar char="•"/>
            </a:pPr>
            <a:r>
              <a:rPr lang="en-US" sz="2600" b="1" dirty="0"/>
              <a:t>Communication is a very important aspect of the team’s success during season. </a:t>
            </a:r>
          </a:p>
          <a:p>
            <a:pPr marL="0" indent="0">
              <a:buClr>
                <a:schemeClr val="tx1"/>
              </a:buClr>
              <a:buNone/>
            </a:pPr>
            <a:endParaRPr lang="en-US" sz="2600" b="1" dirty="0"/>
          </a:p>
          <a:p>
            <a:pPr>
              <a:buClr>
                <a:schemeClr val="tx1"/>
              </a:buClr>
              <a:buFont typeface="Arial" panose="020B0604020202020204" pitchFamily="34" charset="0"/>
              <a:buChar char="•"/>
            </a:pPr>
            <a:r>
              <a:rPr lang="en-US" sz="2600" b="1" dirty="0"/>
              <a:t>Any time there is an emotional, mental, and/or physical problem that is occurring with a player they are supported and encouraged to tell the head coach immediately.</a:t>
            </a:r>
          </a:p>
          <a:p>
            <a:pPr marL="0" indent="0">
              <a:buClr>
                <a:schemeClr val="tx1"/>
              </a:buClr>
              <a:buNone/>
            </a:pPr>
            <a:r>
              <a:rPr lang="en-US" sz="2600" b="1" dirty="0"/>
              <a:t>  </a:t>
            </a:r>
          </a:p>
          <a:p>
            <a:pPr>
              <a:buClr>
                <a:schemeClr val="tx1"/>
              </a:buClr>
              <a:buFont typeface="Arial" panose="020B0604020202020204" pitchFamily="34" charset="0"/>
              <a:buChar char="•"/>
            </a:pPr>
            <a:r>
              <a:rPr lang="en-US" sz="2600" b="1" dirty="0"/>
              <a:t>Any other issues, such as playing time, positioning, and team schemes should be communicated through the chain of command. </a:t>
            </a:r>
          </a:p>
        </p:txBody>
      </p:sp>
    </p:spTree>
    <p:extLst>
      <p:ext uri="{BB962C8B-B14F-4D97-AF65-F5344CB8AC3E}">
        <p14:creationId xmlns:p14="http://schemas.microsoft.com/office/powerpoint/2010/main" val="1414002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latin typeface="+mn-lt"/>
              </a:rPr>
              <a:t>Make Sure That You….</a:t>
            </a:r>
          </a:p>
        </p:txBody>
      </p:sp>
      <p:sp>
        <p:nvSpPr>
          <p:cNvPr id="3" name="Content Placeholder 2"/>
          <p:cNvSpPr>
            <a:spLocks noGrp="1"/>
          </p:cNvSpPr>
          <p:nvPr>
            <p:ph idx="1"/>
          </p:nvPr>
        </p:nvSpPr>
        <p:spPr>
          <a:xfrm>
            <a:off x="-29592" y="1708104"/>
            <a:ext cx="7886700" cy="4784769"/>
          </a:xfrm>
        </p:spPr>
        <p:txBody>
          <a:bodyPr>
            <a:noAutofit/>
          </a:bodyPr>
          <a:lstStyle/>
          <a:p>
            <a:pPr lvl="1"/>
            <a:r>
              <a:rPr lang="en-US" sz="3600" b="1" dirty="0"/>
              <a:t>Filled out a “Season Info Card”</a:t>
            </a:r>
          </a:p>
          <a:p>
            <a:pPr marL="0" indent="0">
              <a:buNone/>
            </a:pPr>
            <a:r>
              <a:rPr lang="en-US" sz="4000" b="1" dirty="0"/>
              <a:t>	- </a:t>
            </a:r>
            <a:r>
              <a:rPr lang="en-US" b="1" dirty="0"/>
              <a:t>Player Name</a:t>
            </a:r>
          </a:p>
          <a:p>
            <a:pPr marL="0" indent="0">
              <a:buNone/>
            </a:pPr>
            <a:r>
              <a:rPr lang="en-US" b="1" dirty="0"/>
              <a:t>	-  Grade</a:t>
            </a:r>
          </a:p>
          <a:p>
            <a:pPr marL="0" indent="0">
              <a:buNone/>
            </a:pPr>
            <a:r>
              <a:rPr lang="en-US" b="1" dirty="0"/>
              <a:t>	-  Position</a:t>
            </a:r>
          </a:p>
          <a:p>
            <a:pPr marL="0" indent="0">
              <a:buNone/>
            </a:pPr>
            <a:r>
              <a:rPr lang="en-US" b="1" dirty="0"/>
              <a:t>	-  Player Shorts/Shirt Size</a:t>
            </a:r>
          </a:p>
          <a:p>
            <a:pPr marL="0" indent="0">
              <a:buNone/>
            </a:pPr>
            <a:r>
              <a:rPr lang="en-US" b="1" dirty="0"/>
              <a:t>	-  Parent/Guardian Name</a:t>
            </a:r>
          </a:p>
          <a:p>
            <a:pPr marL="0" indent="0">
              <a:buNone/>
            </a:pPr>
            <a:r>
              <a:rPr lang="en-US" b="1" dirty="0"/>
              <a:t>	-  Parent/Guardian Cell #</a:t>
            </a:r>
          </a:p>
          <a:p>
            <a:pPr marL="0" indent="0">
              <a:buNone/>
            </a:pPr>
            <a:r>
              <a:rPr lang="en-US" b="1" dirty="0"/>
              <a:t>	-  Parent/Guardian Email</a:t>
            </a:r>
          </a:p>
          <a:p>
            <a:pPr marL="0" indent="0">
              <a:buNone/>
            </a:pPr>
            <a:r>
              <a:rPr lang="en-US" b="1" dirty="0"/>
              <a:t>	-  Player Cell #</a:t>
            </a:r>
          </a:p>
        </p:txBody>
      </p:sp>
      <p:pic>
        <p:nvPicPr>
          <p:cNvPr id="2050" name="Picture 2" descr="Baldwinsville boys lacrosse gets 'important' first win against East  Syracuse Minoa (27 photos) - syracuse.com">
            <a:extLst>
              <a:ext uri="{FF2B5EF4-FFF2-40B4-BE49-F238E27FC236}">
                <a16:creationId xmlns:a16="http://schemas.microsoft.com/office/drawing/2014/main" id="{5FD2748D-3F60-45E0-B7EF-701945A919A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2378359"/>
            <a:ext cx="3429000" cy="3010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80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a:latin typeface="+mn-lt"/>
              </a:rPr>
              <a:t>Chain of Command</a:t>
            </a:r>
          </a:p>
        </p:txBody>
      </p:sp>
      <p:sp>
        <p:nvSpPr>
          <p:cNvPr id="3" name="Content Placeholder 2"/>
          <p:cNvSpPr>
            <a:spLocks noGrp="1"/>
          </p:cNvSpPr>
          <p:nvPr>
            <p:ph idx="1"/>
          </p:nvPr>
        </p:nvSpPr>
        <p:spPr>
          <a:xfrm>
            <a:off x="457200" y="1690689"/>
            <a:ext cx="8229600" cy="4530725"/>
          </a:xfrm>
        </p:spPr>
        <p:txBody>
          <a:bodyPr>
            <a:normAutofit/>
          </a:bodyPr>
          <a:lstStyle/>
          <a:p>
            <a:pPr marL="514350" indent="-514350">
              <a:buClr>
                <a:schemeClr val="tx1"/>
              </a:buClr>
              <a:buFont typeface="+mj-lt"/>
              <a:buAutoNum type="arabicParenR"/>
            </a:pPr>
            <a:r>
              <a:rPr lang="en-US" b="1" dirty="0"/>
              <a:t>Player to Positional Coach</a:t>
            </a:r>
          </a:p>
          <a:p>
            <a:pPr marL="857250" lvl="1" indent="-457200">
              <a:buClr>
                <a:schemeClr val="tx1"/>
              </a:buClr>
              <a:buFont typeface="Arial" panose="020B0604020202020204" pitchFamily="34" charset="0"/>
              <a:buChar char="•"/>
            </a:pPr>
            <a:r>
              <a:rPr lang="en-US" sz="2800" b="1" dirty="0"/>
              <a:t>The player must first go to the coach who is 	coaching their particular position, 	(offense/defense/goalie), and try to resolve their problem.</a:t>
            </a:r>
          </a:p>
          <a:p>
            <a:pPr marL="400050" lvl="1" indent="0">
              <a:buClr>
                <a:schemeClr val="tx1"/>
              </a:buClr>
              <a:buNone/>
            </a:pPr>
            <a:endParaRPr lang="en-US" sz="2800" b="1" dirty="0"/>
          </a:p>
          <a:p>
            <a:pPr marL="514350" indent="-514350">
              <a:buClr>
                <a:schemeClr val="tx1"/>
              </a:buClr>
              <a:buFont typeface="+mj-lt"/>
              <a:buAutoNum type="arabicParenR"/>
            </a:pPr>
            <a:r>
              <a:rPr lang="en-US" b="1" dirty="0"/>
              <a:t>Player to Head Coach</a:t>
            </a:r>
          </a:p>
          <a:p>
            <a:pPr marL="857250" lvl="1" indent="-457200">
              <a:buClr>
                <a:schemeClr val="tx1"/>
              </a:buClr>
              <a:buFont typeface="Arial" panose="020B0604020202020204" pitchFamily="34" charset="0"/>
              <a:buChar char="•"/>
            </a:pPr>
            <a:r>
              <a:rPr lang="en-US" sz="2800" b="1" dirty="0"/>
              <a:t>	If the problem cannot be resolved through the 	positional coach, the player can discuss their 	problem with the Head Coach. </a:t>
            </a:r>
          </a:p>
        </p:txBody>
      </p:sp>
    </p:spTree>
    <p:extLst>
      <p:ext uri="{BB962C8B-B14F-4D97-AF65-F5344CB8AC3E}">
        <p14:creationId xmlns:p14="http://schemas.microsoft.com/office/powerpoint/2010/main" val="3845679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a:latin typeface="+mn-lt"/>
              </a:rPr>
              <a:t>Chain of Command </a:t>
            </a:r>
          </a:p>
        </p:txBody>
      </p:sp>
      <p:sp>
        <p:nvSpPr>
          <p:cNvPr id="3" name="Content Placeholder 2"/>
          <p:cNvSpPr>
            <a:spLocks noGrp="1"/>
          </p:cNvSpPr>
          <p:nvPr>
            <p:ph idx="1"/>
          </p:nvPr>
        </p:nvSpPr>
        <p:spPr/>
        <p:txBody>
          <a:bodyPr>
            <a:normAutofit/>
          </a:bodyPr>
          <a:lstStyle/>
          <a:p>
            <a:pPr marL="0" indent="0">
              <a:buClr>
                <a:schemeClr val="tx1"/>
              </a:buClr>
              <a:buNone/>
            </a:pPr>
            <a:r>
              <a:rPr lang="en-US" dirty="0"/>
              <a:t>3) </a:t>
            </a:r>
            <a:r>
              <a:rPr lang="en-US" b="1" dirty="0"/>
              <a:t>Parent/Guardian &amp; Player to Head Coach</a:t>
            </a:r>
          </a:p>
          <a:p>
            <a:pPr lvl="1">
              <a:buClr>
                <a:schemeClr val="tx1"/>
              </a:buClr>
              <a:buFont typeface="Arial" panose="020B0604020202020204" pitchFamily="34" charset="0"/>
              <a:buChar char="•"/>
            </a:pPr>
            <a:r>
              <a:rPr lang="en-US" sz="2800" b="1" dirty="0"/>
              <a:t>Subjects that are appropriate for parents to speak with coaches include treatment of their children physically and mentally, ways to help their children improve, and concerns about their children’s behavior.</a:t>
            </a:r>
          </a:p>
          <a:p>
            <a:pPr marL="457200" lvl="1" indent="0">
              <a:buClr>
                <a:schemeClr val="tx1"/>
              </a:buClr>
              <a:buNone/>
            </a:pPr>
            <a:endParaRPr lang="en-US" sz="2800" b="1" dirty="0"/>
          </a:p>
          <a:p>
            <a:pPr lvl="1">
              <a:buClr>
                <a:schemeClr val="tx1"/>
              </a:buClr>
              <a:buFont typeface="Arial" panose="020B0604020202020204" pitchFamily="34" charset="0"/>
              <a:buChar char="•"/>
            </a:pPr>
            <a:r>
              <a:rPr lang="en-US" sz="2800" b="1" dirty="0"/>
              <a:t>It is NOT considered appropriate to bring up playing time, team strategy, or other student athletes with the coaches.</a:t>
            </a:r>
          </a:p>
          <a:p>
            <a:endParaRPr lang="en-US" dirty="0"/>
          </a:p>
        </p:txBody>
      </p:sp>
    </p:spTree>
    <p:extLst>
      <p:ext uri="{BB962C8B-B14F-4D97-AF65-F5344CB8AC3E}">
        <p14:creationId xmlns:p14="http://schemas.microsoft.com/office/powerpoint/2010/main" val="1826481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Chain of Command</a:t>
            </a:r>
            <a:endParaRPr lang="en-US" dirty="0">
              <a:latin typeface="+mn-lt"/>
            </a:endParaRPr>
          </a:p>
        </p:txBody>
      </p:sp>
      <p:sp>
        <p:nvSpPr>
          <p:cNvPr id="3" name="Content Placeholder 2"/>
          <p:cNvSpPr>
            <a:spLocks noGrp="1"/>
          </p:cNvSpPr>
          <p:nvPr>
            <p:ph idx="1"/>
          </p:nvPr>
        </p:nvSpPr>
        <p:spPr/>
        <p:txBody>
          <a:bodyPr/>
          <a:lstStyle/>
          <a:p>
            <a:pPr marL="0" indent="0">
              <a:buNone/>
            </a:pPr>
            <a:r>
              <a:rPr lang="en-US" dirty="0"/>
              <a:t>4) </a:t>
            </a:r>
            <a:r>
              <a:rPr lang="en-US" sz="3200" b="1" dirty="0"/>
              <a:t>Parent/Guardian to Head Coach and Athletic Director</a:t>
            </a:r>
          </a:p>
          <a:p>
            <a:pPr lvl="1">
              <a:buClr>
                <a:schemeClr val="tx2"/>
              </a:buClr>
              <a:buFont typeface="Arial" panose="020B0604020202020204" pitchFamily="34" charset="0"/>
              <a:buChar char="•"/>
            </a:pPr>
            <a:r>
              <a:rPr lang="en-US" sz="3200" b="1" dirty="0"/>
              <a:t>Serious problems regarding an issue of physical or mental harm to player, academic contract problems, and any other extreme events or problems that occur (Playing time will not be discussed with the Athletic Director but rather dismissed) </a:t>
            </a:r>
          </a:p>
        </p:txBody>
      </p:sp>
    </p:spTree>
    <p:extLst>
      <p:ext uri="{BB962C8B-B14F-4D97-AF65-F5344CB8AC3E}">
        <p14:creationId xmlns:p14="http://schemas.microsoft.com/office/powerpoint/2010/main" val="3471808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a:latin typeface="+mn-lt"/>
              </a:rPr>
              <a:t>Player Injuries</a:t>
            </a:r>
          </a:p>
        </p:txBody>
      </p:sp>
      <p:sp>
        <p:nvSpPr>
          <p:cNvPr id="3" name="Content Placeholder 2"/>
          <p:cNvSpPr>
            <a:spLocks noGrp="1"/>
          </p:cNvSpPr>
          <p:nvPr>
            <p:ph idx="1"/>
          </p:nvPr>
        </p:nvSpPr>
        <p:spPr>
          <a:xfrm>
            <a:off x="628650" y="1825624"/>
            <a:ext cx="7886700" cy="4727575"/>
          </a:xfrm>
        </p:spPr>
        <p:txBody>
          <a:bodyPr>
            <a:normAutofit/>
          </a:bodyPr>
          <a:lstStyle/>
          <a:p>
            <a:pPr>
              <a:buClr>
                <a:schemeClr val="tx2"/>
              </a:buClr>
              <a:buFont typeface="Arial" panose="020B0604020202020204" pitchFamily="34" charset="0"/>
              <a:buChar char="•"/>
            </a:pPr>
            <a:r>
              <a:rPr lang="en-US" sz="2400" b="1" dirty="0"/>
              <a:t>Please inform the coach if you are injured (especially head injury). Without doing so can result in a more severe injury</a:t>
            </a:r>
          </a:p>
          <a:p>
            <a:pPr>
              <a:buClr>
                <a:schemeClr val="tx2"/>
              </a:buClr>
              <a:buFont typeface="Arial" panose="020B0604020202020204" pitchFamily="34" charset="0"/>
              <a:buChar char="•"/>
            </a:pPr>
            <a:r>
              <a:rPr lang="en-US" sz="2400" b="1" dirty="0"/>
              <a:t>When an athlete has seen the athletic trainer, the coach will go by the trainer’s protocol for the injury.  A player will not practice until he is cleared by the athletic trainer.</a:t>
            </a:r>
          </a:p>
          <a:p>
            <a:pPr>
              <a:buClr>
                <a:schemeClr val="tx2"/>
              </a:buClr>
              <a:buFont typeface="Arial" panose="020B0604020202020204" pitchFamily="34" charset="0"/>
              <a:buChar char="•"/>
            </a:pPr>
            <a:endParaRPr lang="en-US" sz="2400" b="1" dirty="0"/>
          </a:p>
          <a:p>
            <a:pPr>
              <a:buClr>
                <a:schemeClr val="tx2"/>
              </a:buClr>
              <a:buFont typeface="Arial" panose="020B0604020202020204" pitchFamily="34" charset="0"/>
              <a:buChar char="•"/>
            </a:pPr>
            <a:endParaRPr lang="en-US" sz="2400" b="1" dirty="0"/>
          </a:p>
          <a:p>
            <a:pPr>
              <a:buClr>
                <a:schemeClr val="tx2"/>
              </a:buClr>
              <a:buFont typeface="Arial" panose="020B0604020202020204" pitchFamily="34" charset="0"/>
              <a:buChar char="•"/>
            </a:pPr>
            <a:endParaRPr lang="en-US" sz="2400" b="1" dirty="0"/>
          </a:p>
        </p:txBody>
      </p:sp>
      <p:pic>
        <p:nvPicPr>
          <p:cNvPr id="5" name="Picture 4">
            <a:extLst>
              <a:ext uri="{FF2B5EF4-FFF2-40B4-BE49-F238E27FC236}">
                <a16:creationId xmlns:a16="http://schemas.microsoft.com/office/drawing/2014/main" id="{DA13C2C4-8257-4633-89C8-B8FF7D79124D}"/>
              </a:ext>
            </a:extLst>
          </p:cNvPr>
          <p:cNvPicPr>
            <a:picLocks noChangeAspect="1"/>
          </p:cNvPicPr>
          <p:nvPr/>
        </p:nvPicPr>
        <p:blipFill>
          <a:blip r:embed="rId2"/>
          <a:stretch>
            <a:fillRect/>
          </a:stretch>
        </p:blipFill>
        <p:spPr>
          <a:xfrm>
            <a:off x="2971800" y="4016374"/>
            <a:ext cx="2476500" cy="2476500"/>
          </a:xfrm>
          <a:prstGeom prst="rect">
            <a:avLst/>
          </a:prstGeom>
        </p:spPr>
      </p:pic>
    </p:spTree>
    <p:extLst>
      <p:ext uri="{BB962C8B-B14F-4D97-AF65-F5344CB8AC3E}">
        <p14:creationId xmlns:p14="http://schemas.microsoft.com/office/powerpoint/2010/main" val="3126410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06474"/>
          </a:xfrm>
        </p:spPr>
        <p:txBody>
          <a:bodyPr>
            <a:normAutofit/>
          </a:bodyPr>
          <a:lstStyle/>
          <a:p>
            <a:pPr algn="ctr"/>
            <a:r>
              <a:rPr lang="en-US" sz="4800" b="1" dirty="0">
                <a:latin typeface="+mn-lt"/>
              </a:rPr>
              <a:t>Player Injuries</a:t>
            </a:r>
          </a:p>
        </p:txBody>
      </p:sp>
      <p:sp>
        <p:nvSpPr>
          <p:cNvPr id="3" name="Content Placeholder 2"/>
          <p:cNvSpPr>
            <a:spLocks noGrp="1"/>
          </p:cNvSpPr>
          <p:nvPr>
            <p:ph idx="1"/>
          </p:nvPr>
        </p:nvSpPr>
        <p:spPr>
          <a:xfrm>
            <a:off x="619772" y="1370121"/>
            <a:ext cx="7886700" cy="5122752"/>
          </a:xfrm>
        </p:spPr>
        <p:txBody>
          <a:bodyPr>
            <a:normAutofit/>
          </a:bodyPr>
          <a:lstStyle/>
          <a:p>
            <a:pPr>
              <a:buClr>
                <a:schemeClr val="tx2"/>
              </a:buClr>
              <a:buFont typeface="Arial" panose="020B0604020202020204" pitchFamily="34" charset="0"/>
              <a:buChar char="•"/>
            </a:pPr>
            <a:r>
              <a:rPr lang="en-US" sz="2400" b="1" dirty="0"/>
              <a:t>I</a:t>
            </a:r>
            <a:r>
              <a:rPr lang="en-US" sz="2200" b="1" dirty="0"/>
              <a:t>f a player sees a doctor, he must notify the coach and athletic trainer regarding the diagnosis given by the doctor.  </a:t>
            </a:r>
            <a:r>
              <a:rPr lang="en-US" sz="2200" b="1" i="1" dirty="0"/>
              <a:t>A player must give their medical release from the doctor to the school nurse NOT the coach/athletic trainer</a:t>
            </a:r>
            <a:r>
              <a:rPr lang="en-US" sz="2200" b="1" dirty="0"/>
              <a:t>.</a:t>
            </a:r>
          </a:p>
          <a:p>
            <a:pPr marL="0" indent="0">
              <a:buClr>
                <a:schemeClr val="tx2"/>
              </a:buClr>
              <a:buNone/>
            </a:pPr>
            <a:endParaRPr lang="en-US" sz="2200" b="1" dirty="0"/>
          </a:p>
          <a:p>
            <a:pPr>
              <a:buClr>
                <a:schemeClr val="tx2"/>
              </a:buClr>
              <a:buFont typeface="Arial" panose="020B0604020202020204" pitchFamily="34" charset="0"/>
              <a:buChar char="•"/>
            </a:pPr>
            <a:r>
              <a:rPr lang="en-US" sz="2200" b="1" dirty="0"/>
              <a:t>The only time that a doctor's note should be given to a coach is if a student was at a doctor or dentist on that day and was either late or released due to the appointment.</a:t>
            </a:r>
          </a:p>
          <a:p>
            <a:pPr>
              <a:buClr>
                <a:schemeClr val="tx2"/>
              </a:buClr>
              <a:buFont typeface="Arial" panose="020B0604020202020204" pitchFamily="34" charset="0"/>
              <a:buChar char="•"/>
            </a:pPr>
            <a:endParaRPr lang="en-US" sz="2200" b="1" dirty="0"/>
          </a:p>
          <a:p>
            <a:pPr>
              <a:buClr>
                <a:schemeClr val="tx2"/>
              </a:buClr>
              <a:buFont typeface="Arial" panose="020B0604020202020204" pitchFamily="34" charset="0"/>
              <a:buChar char="•"/>
            </a:pPr>
            <a:endParaRPr lang="en-US" sz="2200" b="1" dirty="0"/>
          </a:p>
          <a:p>
            <a:pPr>
              <a:buClr>
                <a:schemeClr val="tx2"/>
              </a:buClr>
              <a:buFont typeface="Arial" panose="020B0604020202020204" pitchFamily="34" charset="0"/>
              <a:buChar char="•"/>
            </a:pPr>
            <a:endParaRPr lang="en-US" sz="2200" b="1" dirty="0"/>
          </a:p>
          <a:p>
            <a:pPr>
              <a:buClr>
                <a:schemeClr val="tx2"/>
              </a:buClr>
              <a:buFont typeface="Arial" panose="020B0604020202020204" pitchFamily="34" charset="0"/>
              <a:buChar char="•"/>
            </a:pPr>
            <a:endParaRPr lang="en-US" sz="2200" b="1" dirty="0"/>
          </a:p>
        </p:txBody>
      </p:sp>
      <p:pic>
        <p:nvPicPr>
          <p:cNvPr id="4" name="Picture 3">
            <a:extLst>
              <a:ext uri="{FF2B5EF4-FFF2-40B4-BE49-F238E27FC236}">
                <a16:creationId xmlns:a16="http://schemas.microsoft.com/office/drawing/2014/main" id="{090386C3-6C05-4D97-B5D8-9975677EDC60}"/>
              </a:ext>
            </a:extLst>
          </p:cNvPr>
          <p:cNvPicPr>
            <a:picLocks noChangeAspect="1"/>
          </p:cNvPicPr>
          <p:nvPr/>
        </p:nvPicPr>
        <p:blipFill>
          <a:blip r:embed="rId2"/>
          <a:stretch>
            <a:fillRect/>
          </a:stretch>
        </p:blipFill>
        <p:spPr>
          <a:xfrm>
            <a:off x="2362200" y="4114800"/>
            <a:ext cx="3943350" cy="2652712"/>
          </a:xfrm>
          <a:prstGeom prst="rect">
            <a:avLst/>
          </a:prstGeom>
        </p:spPr>
      </p:pic>
    </p:spTree>
    <p:extLst>
      <p:ext uri="{BB962C8B-B14F-4D97-AF65-F5344CB8AC3E}">
        <p14:creationId xmlns:p14="http://schemas.microsoft.com/office/powerpoint/2010/main" val="1250926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normAutofit/>
          </a:bodyPr>
          <a:lstStyle/>
          <a:p>
            <a:pPr algn="ctr"/>
            <a:r>
              <a:rPr lang="en-US" sz="4800" b="1" dirty="0">
                <a:latin typeface="+mn-lt"/>
              </a:rPr>
              <a:t>CONCUSSIONS</a:t>
            </a:r>
          </a:p>
        </p:txBody>
      </p:sp>
      <p:sp>
        <p:nvSpPr>
          <p:cNvPr id="194563" name="Rectangle 3"/>
          <p:cNvSpPr>
            <a:spLocks noGrp="1" noChangeArrowheads="1"/>
          </p:cNvSpPr>
          <p:nvPr>
            <p:ph idx="1"/>
          </p:nvPr>
        </p:nvSpPr>
        <p:spPr>
          <a:xfrm>
            <a:off x="628650" y="1825624"/>
            <a:ext cx="7886700" cy="4498975"/>
          </a:xfrm>
        </p:spPr>
        <p:txBody>
          <a:bodyPr>
            <a:normAutofit/>
          </a:bodyPr>
          <a:lstStyle/>
          <a:p>
            <a:pPr>
              <a:buClr>
                <a:schemeClr val="tx2"/>
              </a:buClr>
              <a:buFont typeface="Arial" panose="020B0604020202020204" pitchFamily="34" charset="0"/>
              <a:buChar char="•"/>
            </a:pPr>
            <a:r>
              <a:rPr lang="en-US" sz="2600" b="1" dirty="0"/>
              <a:t>Report all head injuries to your </a:t>
            </a:r>
            <a:r>
              <a:rPr lang="en-US" sz="3600" b="1" dirty="0"/>
              <a:t>COACH!</a:t>
            </a:r>
          </a:p>
          <a:p>
            <a:pPr marL="0" indent="0">
              <a:buClr>
                <a:schemeClr val="tx2"/>
              </a:buClr>
              <a:buNone/>
            </a:pPr>
            <a:endParaRPr lang="en-US" sz="2600" b="1" dirty="0"/>
          </a:p>
          <a:p>
            <a:pPr>
              <a:buClr>
                <a:schemeClr val="tx2"/>
              </a:buClr>
              <a:buFont typeface="Arial" panose="020B0604020202020204" pitchFamily="34" charset="0"/>
              <a:buChar char="•"/>
            </a:pPr>
            <a:r>
              <a:rPr lang="en-US" sz="2600" b="1" dirty="0"/>
              <a:t>Must follow protocol set for by the athletic trainers/school district.</a:t>
            </a:r>
          </a:p>
          <a:p>
            <a:pPr>
              <a:buClr>
                <a:schemeClr val="tx2"/>
              </a:buClr>
              <a:buFont typeface="Arial" panose="020B0604020202020204" pitchFamily="34" charset="0"/>
              <a:buChar char="•"/>
            </a:pPr>
            <a:endParaRPr lang="en-US" sz="2600" b="1" dirty="0"/>
          </a:p>
          <a:p>
            <a:pPr>
              <a:buClr>
                <a:schemeClr val="tx2"/>
              </a:buClr>
              <a:buFont typeface="Arial" panose="020B0604020202020204" pitchFamily="34" charset="0"/>
              <a:buChar char="•"/>
            </a:pPr>
            <a:r>
              <a:rPr lang="en-US" sz="2600" b="1" dirty="0"/>
              <a:t>Board/State/National Policy  </a:t>
            </a:r>
          </a:p>
          <a:p>
            <a:pPr>
              <a:buClr>
                <a:schemeClr val="tx2"/>
              </a:buClr>
              <a:buFont typeface="Arial" panose="020B0604020202020204" pitchFamily="34" charset="0"/>
              <a:buChar char="•"/>
            </a:pPr>
            <a:endParaRPr lang="en-US" sz="2600" b="1" dirty="0"/>
          </a:p>
          <a:p>
            <a:pPr>
              <a:buClr>
                <a:schemeClr val="tx2"/>
              </a:buClr>
              <a:buFont typeface="Arial" panose="020B0604020202020204" pitchFamily="34" charset="0"/>
              <a:buChar char="•"/>
            </a:pPr>
            <a:r>
              <a:rPr lang="en-US" sz="2600" b="1" dirty="0"/>
              <a:t>Part of FamilyID</a:t>
            </a:r>
            <a:r>
              <a:rPr lang="en-US" sz="3600" dirty="0"/>
              <a:t>.</a:t>
            </a:r>
          </a:p>
        </p:txBody>
      </p:sp>
      <p:pic>
        <p:nvPicPr>
          <p:cNvPr id="3" name="Picture 2">
            <a:extLst>
              <a:ext uri="{FF2B5EF4-FFF2-40B4-BE49-F238E27FC236}">
                <a16:creationId xmlns:a16="http://schemas.microsoft.com/office/drawing/2014/main" id="{8B34C5A8-2526-494F-8DCB-7DBAC06FB576}"/>
              </a:ext>
            </a:extLst>
          </p:cNvPr>
          <p:cNvPicPr>
            <a:picLocks noChangeAspect="1"/>
          </p:cNvPicPr>
          <p:nvPr/>
        </p:nvPicPr>
        <p:blipFill>
          <a:blip r:embed="rId3"/>
          <a:stretch>
            <a:fillRect/>
          </a:stretch>
        </p:blipFill>
        <p:spPr>
          <a:xfrm>
            <a:off x="6019800" y="3432699"/>
            <a:ext cx="1857375" cy="330517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277813"/>
            <a:ext cx="8229600" cy="788987"/>
          </a:xfrm>
        </p:spPr>
        <p:txBody>
          <a:bodyPr>
            <a:normAutofit/>
          </a:bodyPr>
          <a:lstStyle/>
          <a:p>
            <a:pPr algn="ctr"/>
            <a:r>
              <a:rPr lang="en-US" sz="4800" b="1" dirty="0">
                <a:latin typeface="+mn-lt"/>
              </a:rPr>
              <a:t>Other Medical Information</a:t>
            </a:r>
          </a:p>
        </p:txBody>
      </p:sp>
      <p:sp>
        <p:nvSpPr>
          <p:cNvPr id="48131" name="Rectangle 3"/>
          <p:cNvSpPr>
            <a:spLocks noGrp="1" noChangeArrowheads="1"/>
          </p:cNvSpPr>
          <p:nvPr>
            <p:ph idx="1"/>
          </p:nvPr>
        </p:nvSpPr>
        <p:spPr>
          <a:xfrm>
            <a:off x="304800" y="1752600"/>
            <a:ext cx="8382000" cy="4724400"/>
          </a:xfrm>
        </p:spPr>
        <p:txBody>
          <a:bodyPr/>
          <a:lstStyle/>
          <a:p>
            <a:pPr>
              <a:lnSpc>
                <a:spcPct val="90000"/>
              </a:lnSpc>
              <a:buClr>
                <a:schemeClr val="tx2"/>
              </a:buClr>
              <a:buFont typeface="Arial" panose="020B0604020202020204" pitchFamily="34" charset="0"/>
              <a:buChar char="•"/>
            </a:pPr>
            <a:r>
              <a:rPr lang="en-US" b="1" dirty="0"/>
              <a:t>Athletic Trainer: Megan Fitzpatrick</a:t>
            </a:r>
          </a:p>
          <a:p>
            <a:pPr>
              <a:buClr>
                <a:schemeClr val="tx2"/>
              </a:buClr>
            </a:pPr>
            <a:r>
              <a:rPr lang="en-US" b="1" dirty="0"/>
              <a:t>Email: mfitzpatrick@bville.org</a:t>
            </a:r>
          </a:p>
          <a:p>
            <a:pPr marL="0" indent="0">
              <a:lnSpc>
                <a:spcPct val="90000"/>
              </a:lnSpc>
              <a:buClr>
                <a:schemeClr val="tx2"/>
              </a:buClr>
              <a:buNone/>
            </a:pPr>
            <a:endParaRPr lang="en-US" b="1" dirty="0"/>
          </a:p>
          <a:p>
            <a:pPr>
              <a:lnSpc>
                <a:spcPct val="90000"/>
              </a:lnSpc>
              <a:buClr>
                <a:schemeClr val="tx2"/>
              </a:buClr>
              <a:buFont typeface="Arial" panose="020B0604020202020204" pitchFamily="34" charset="0"/>
              <a:buChar char="•"/>
            </a:pPr>
            <a:r>
              <a:rPr lang="en-US" b="1" dirty="0"/>
              <a:t>Inhalers/Epi-pens </a:t>
            </a:r>
          </a:p>
          <a:p>
            <a:pPr marL="0" indent="0">
              <a:lnSpc>
                <a:spcPct val="90000"/>
              </a:lnSpc>
              <a:buClr>
                <a:schemeClr val="tx2"/>
              </a:buClr>
              <a:buNone/>
            </a:pPr>
            <a:r>
              <a:rPr lang="en-US" b="1" dirty="0"/>
              <a:t>	-NEED FOR TRYOUTS if labeled on 	participation form</a:t>
            </a:r>
          </a:p>
          <a:p>
            <a:pPr marL="457200" lvl="1" indent="0">
              <a:lnSpc>
                <a:spcPct val="90000"/>
              </a:lnSpc>
              <a:buClr>
                <a:schemeClr val="tx2"/>
              </a:buClr>
              <a:buNone/>
            </a:pPr>
            <a:r>
              <a:rPr lang="en-US" sz="2800" b="1" dirty="0"/>
              <a:t>	-Label and put in medical kit</a:t>
            </a:r>
          </a:p>
          <a:p>
            <a:pPr>
              <a:lnSpc>
                <a:spcPct val="90000"/>
              </a:lnSpc>
              <a:buFontTx/>
              <a:buNone/>
            </a:pPr>
            <a:endParaRPr lang="en-US" sz="28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Autofit/>
          </a:bodyPr>
          <a:lstStyle/>
          <a:p>
            <a:pPr algn="ctr"/>
            <a:br>
              <a:rPr lang="en-US" sz="4800" b="1" dirty="0"/>
            </a:br>
            <a:r>
              <a:rPr lang="en-US" sz="4800" b="1" dirty="0">
                <a:latin typeface="+mn-lt"/>
              </a:rPr>
              <a:t>SCHEDULES</a:t>
            </a:r>
            <a:br>
              <a:rPr lang="en-US" sz="4800" b="1" dirty="0">
                <a:latin typeface="+mn-lt"/>
              </a:rPr>
            </a:br>
            <a:br>
              <a:rPr lang="en-US" sz="4800" b="1" dirty="0"/>
            </a:br>
            <a:br>
              <a:rPr lang="en-US" sz="4800" b="1" u="sng" dirty="0"/>
            </a:br>
            <a:endParaRPr lang="en-US" sz="4800" b="1" u="sng" dirty="0"/>
          </a:p>
        </p:txBody>
      </p:sp>
      <p:sp>
        <p:nvSpPr>
          <p:cNvPr id="29699" name="Rectangle 3"/>
          <p:cNvSpPr>
            <a:spLocks noGrp="1" noChangeArrowheads="1"/>
          </p:cNvSpPr>
          <p:nvPr>
            <p:ph idx="1"/>
          </p:nvPr>
        </p:nvSpPr>
        <p:spPr>
          <a:xfrm>
            <a:off x="457200" y="1066800"/>
            <a:ext cx="8229600" cy="4952999"/>
          </a:xfrm>
        </p:spPr>
        <p:txBody>
          <a:bodyPr>
            <a:noAutofit/>
          </a:bodyPr>
          <a:lstStyle/>
          <a:p>
            <a:pPr>
              <a:lnSpc>
                <a:spcPct val="90000"/>
              </a:lnSpc>
              <a:buClr>
                <a:schemeClr val="tx2"/>
              </a:buClr>
              <a:buFont typeface="Arial" panose="020B0604020202020204" pitchFamily="34" charset="0"/>
              <a:buChar char="•"/>
            </a:pPr>
            <a:r>
              <a:rPr lang="en-US" b="1" dirty="0"/>
              <a:t>Practice/game times are subject to change due to weather and gym availability.</a:t>
            </a:r>
          </a:p>
          <a:p>
            <a:pPr marL="0" indent="0">
              <a:lnSpc>
                <a:spcPct val="90000"/>
              </a:lnSpc>
              <a:buClr>
                <a:schemeClr val="tx2"/>
              </a:buClr>
              <a:buNone/>
            </a:pPr>
            <a:endParaRPr lang="en-US" b="1" dirty="0"/>
          </a:p>
          <a:p>
            <a:pPr>
              <a:lnSpc>
                <a:spcPct val="90000"/>
              </a:lnSpc>
              <a:buClr>
                <a:schemeClr val="tx2"/>
              </a:buClr>
              <a:buFont typeface="Arial" panose="020B0604020202020204" pitchFamily="34" charset="0"/>
              <a:buChar char="•"/>
            </a:pPr>
            <a:r>
              <a:rPr lang="en-US" b="1" dirty="0"/>
              <a:t>Any cancellations will be announced in school as well as on the Schools’ Athletic Website. Please bear with us as the weather is very unpredictable and changes without warning.</a:t>
            </a:r>
          </a:p>
          <a:p>
            <a:pPr marL="0" indent="0">
              <a:lnSpc>
                <a:spcPct val="90000"/>
              </a:lnSpc>
              <a:buClr>
                <a:schemeClr val="tx2"/>
              </a:buClr>
              <a:buNone/>
            </a:pPr>
            <a:endParaRPr lang="en-US" b="1" dirty="0"/>
          </a:p>
          <a:p>
            <a:pPr>
              <a:lnSpc>
                <a:spcPct val="90000"/>
              </a:lnSpc>
              <a:buClr>
                <a:schemeClr val="tx2"/>
              </a:buClr>
              <a:buFont typeface="Arial" panose="020B0604020202020204" pitchFamily="34" charset="0"/>
              <a:buChar char="•"/>
            </a:pPr>
            <a:r>
              <a:rPr lang="en-US" b="1" dirty="0"/>
              <a:t>Visit </a:t>
            </a:r>
            <a:r>
              <a:rPr lang="en-US" b="1" dirty="0">
                <a:hlinkClick r:id="rId3"/>
              </a:rPr>
              <a:t>www.bville.org</a:t>
            </a:r>
            <a:r>
              <a:rPr lang="en-US" b="1" dirty="0"/>
              <a:t> and select Athletics. </a:t>
            </a:r>
          </a:p>
          <a:p>
            <a:pPr marL="0" indent="0">
              <a:lnSpc>
                <a:spcPct val="90000"/>
              </a:lnSpc>
              <a:buClr>
                <a:schemeClr val="tx2"/>
              </a:buClr>
              <a:buNone/>
            </a:pPr>
            <a:endParaRPr lang="en-US" b="1" dirty="0"/>
          </a:p>
          <a:p>
            <a:pPr>
              <a:lnSpc>
                <a:spcPct val="90000"/>
              </a:lnSpc>
              <a:buClr>
                <a:schemeClr val="tx2"/>
              </a:buClr>
              <a:buFont typeface="Arial" panose="020B0604020202020204" pitchFamily="34" charset="0"/>
              <a:buChar char="•"/>
            </a:pPr>
            <a:r>
              <a:rPr lang="en-US" b="1" dirty="0"/>
              <a:t>Game schedules for all teams are on the Athletics website under SCHEDULE GALAXY.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29841" y="457200"/>
            <a:ext cx="2949178" cy="1295400"/>
          </a:xfrm>
        </p:spPr>
        <p:txBody>
          <a:bodyPr>
            <a:noAutofit/>
          </a:bodyPr>
          <a:lstStyle/>
          <a:p>
            <a:pPr algn="ctr"/>
            <a:br>
              <a:rPr lang="en-US" sz="4000" b="1" dirty="0">
                <a:latin typeface="+mn-lt"/>
              </a:rPr>
            </a:br>
            <a:br>
              <a:rPr lang="en-US" sz="4000" b="1" dirty="0">
                <a:latin typeface="+mn-lt"/>
              </a:rPr>
            </a:br>
            <a:br>
              <a:rPr lang="en-US" sz="4000" b="1" dirty="0">
                <a:latin typeface="+mn-lt"/>
              </a:rPr>
            </a:br>
            <a:r>
              <a:rPr lang="en-US" sz="4000" b="1" dirty="0">
                <a:latin typeface="+mn-lt"/>
              </a:rPr>
              <a:t>V</a:t>
            </a:r>
            <a:br>
              <a:rPr lang="en-US" sz="4000" b="1" dirty="0">
                <a:latin typeface="+mn-lt"/>
              </a:rPr>
            </a:br>
            <a:br>
              <a:rPr lang="en-US" sz="4000" b="1" dirty="0">
                <a:latin typeface="+mn-lt"/>
              </a:rPr>
            </a:br>
            <a:br>
              <a:rPr lang="en-US" sz="4000" b="1" dirty="0">
                <a:latin typeface="+mn-lt"/>
              </a:rPr>
            </a:br>
            <a:br>
              <a:rPr lang="en-US" sz="4000" b="1" dirty="0">
                <a:latin typeface="+mn-lt"/>
              </a:rPr>
            </a:br>
            <a:br>
              <a:rPr lang="en-US" sz="4000" b="1" dirty="0">
                <a:latin typeface="+mn-lt"/>
              </a:rPr>
            </a:br>
            <a:br>
              <a:rPr lang="en-US" sz="4000" b="1" dirty="0">
                <a:latin typeface="+mn-lt"/>
              </a:rPr>
            </a:br>
            <a:br>
              <a:rPr lang="en-US" sz="4000" b="1" dirty="0">
                <a:latin typeface="+mn-lt"/>
              </a:rPr>
            </a:br>
            <a:br>
              <a:rPr lang="en-US" sz="4000" b="1" dirty="0">
                <a:latin typeface="+mn-lt"/>
              </a:rPr>
            </a:br>
            <a:br>
              <a:rPr lang="en-US" sz="4000" b="1" dirty="0">
                <a:latin typeface="+mn-lt"/>
              </a:rPr>
            </a:br>
            <a:br>
              <a:rPr lang="en-US" sz="4000" b="1" dirty="0">
                <a:latin typeface="+mn-lt"/>
              </a:rPr>
            </a:br>
            <a:br>
              <a:rPr lang="en-US" sz="4000" b="1" dirty="0">
                <a:latin typeface="+mn-lt"/>
              </a:rPr>
            </a:br>
            <a:br>
              <a:rPr lang="en-US" sz="4000" b="1" dirty="0">
                <a:latin typeface="+mn-lt"/>
              </a:rPr>
            </a:br>
            <a:br>
              <a:rPr lang="en-US" sz="4000" b="1" dirty="0">
                <a:latin typeface="+mn-lt"/>
              </a:rPr>
            </a:br>
            <a:br>
              <a:rPr lang="en-US" sz="4000" b="1" dirty="0">
                <a:latin typeface="+mn-lt"/>
              </a:rPr>
            </a:br>
            <a:br>
              <a:rPr lang="en-US" sz="4000" b="1" dirty="0">
                <a:latin typeface="+mn-lt"/>
              </a:rPr>
            </a:br>
            <a:br>
              <a:rPr lang="en-US" sz="4000" b="1" dirty="0">
                <a:latin typeface="+mn-lt"/>
              </a:rPr>
            </a:br>
            <a:br>
              <a:rPr lang="en-US" sz="4000" b="1" dirty="0">
                <a:latin typeface="+mn-lt"/>
              </a:rPr>
            </a:br>
            <a:br>
              <a:rPr lang="en-US" sz="4000" b="1" dirty="0">
                <a:latin typeface="+mn-lt"/>
              </a:rPr>
            </a:br>
            <a:r>
              <a:rPr lang="en-US" sz="3400" b="1" dirty="0">
                <a:latin typeface="+mn-lt"/>
              </a:rPr>
              <a:t>Vacations and Weekends:</a:t>
            </a:r>
            <a:br>
              <a:rPr lang="en-US" sz="4800" b="1" dirty="0">
                <a:latin typeface="+mn-lt"/>
              </a:rPr>
            </a:br>
            <a:endParaRPr lang="en-US" sz="4800" b="1" dirty="0">
              <a:latin typeface="+mn-lt"/>
            </a:endParaRPr>
          </a:p>
        </p:txBody>
      </p:sp>
      <p:pic>
        <p:nvPicPr>
          <p:cNvPr id="6" name="Picture Placeholder 5">
            <a:extLst>
              <a:ext uri="{FF2B5EF4-FFF2-40B4-BE49-F238E27FC236}">
                <a16:creationId xmlns:a16="http://schemas.microsoft.com/office/drawing/2014/main" id="{A621F431-4A39-4ABA-880D-09743502B459}"/>
              </a:ext>
            </a:extLst>
          </p:cNvPr>
          <p:cNvPicPr>
            <a:picLocks noGrp="1" noChangeAspect="1"/>
          </p:cNvPicPr>
          <p:nvPr>
            <p:ph type="pic" idx="1"/>
          </p:nvPr>
        </p:nvPicPr>
        <p:blipFill>
          <a:blip r:embed="rId3"/>
          <a:srcRect t="546" b="546"/>
          <a:stretch>
            <a:fillRect/>
          </a:stretch>
        </p:blipFill>
        <p:spPr>
          <a:prstGeom prst="rect">
            <a:avLst/>
          </a:prstGeom>
        </p:spPr>
      </p:pic>
      <p:sp>
        <p:nvSpPr>
          <p:cNvPr id="33795" name="Rectangle 3"/>
          <p:cNvSpPr>
            <a:spLocks noGrp="1" noChangeArrowheads="1"/>
          </p:cNvSpPr>
          <p:nvPr>
            <p:ph type="body" sz="half" idx="2"/>
          </p:nvPr>
        </p:nvSpPr>
        <p:spPr>
          <a:xfrm>
            <a:off x="629841" y="1219200"/>
            <a:ext cx="2949178" cy="5257800"/>
          </a:xfrm>
        </p:spPr>
        <p:txBody>
          <a:bodyPr>
            <a:normAutofit fontScale="70000" lnSpcReduction="20000"/>
          </a:bodyPr>
          <a:lstStyle/>
          <a:p>
            <a:pPr>
              <a:lnSpc>
                <a:spcPct val="90000"/>
              </a:lnSpc>
              <a:buFont typeface="Wingdings" pitchFamily="2" charset="2"/>
              <a:buNone/>
            </a:pPr>
            <a:r>
              <a:rPr lang="en-US" sz="3300" b="1" dirty="0"/>
              <a:t>Varsity/JV Levels:</a:t>
            </a:r>
          </a:p>
          <a:p>
            <a:r>
              <a:rPr lang="en-US" sz="3300" b="1" dirty="0"/>
              <a:t>Lacrosse games and practices are held during vacation week and on weekends.  If you plan on being away during the week of vacation, please do not try out.  Your attention should be with your in-season sport.</a:t>
            </a:r>
          </a:p>
          <a:p>
            <a:pPr>
              <a:lnSpc>
                <a:spcPct val="90000"/>
              </a:lnSpc>
              <a:buFont typeface="Wingdings" pitchFamily="2" charset="2"/>
              <a:buNone/>
            </a:pPr>
            <a:r>
              <a:rPr lang="en-US" sz="3300" b="1" dirty="0"/>
              <a:t>7/8 and 8/9 levels:</a:t>
            </a:r>
          </a:p>
          <a:p>
            <a:r>
              <a:rPr lang="en-US" sz="3300" b="1" dirty="0"/>
              <a:t>We are a little more understanding at the lower levels. We won’t have practices over holidays and vacations</a:t>
            </a:r>
            <a:r>
              <a:rPr lang="en-US" sz="3100" b="1" dirty="0"/>
              <a:t>.</a:t>
            </a:r>
          </a:p>
          <a:p>
            <a:endParaRPr lang="en-US" sz="2400"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a:latin typeface="+mn-lt"/>
              </a:rPr>
              <a:t>Social</a:t>
            </a:r>
            <a:r>
              <a:rPr lang="en-US" sz="4800" b="1" dirty="0"/>
              <a:t> </a:t>
            </a:r>
            <a:r>
              <a:rPr lang="en-US" sz="4800" b="1" dirty="0">
                <a:latin typeface="+mn-lt"/>
              </a:rPr>
              <a:t>Media</a:t>
            </a:r>
          </a:p>
        </p:txBody>
      </p:sp>
      <p:sp>
        <p:nvSpPr>
          <p:cNvPr id="3" name="Content Placeholder 2"/>
          <p:cNvSpPr>
            <a:spLocks noGrp="1"/>
          </p:cNvSpPr>
          <p:nvPr>
            <p:ph idx="1"/>
          </p:nvPr>
        </p:nvSpPr>
        <p:spPr>
          <a:xfrm>
            <a:off x="457200" y="1219200"/>
            <a:ext cx="8229600" cy="4530725"/>
          </a:xfrm>
        </p:spPr>
        <p:txBody>
          <a:bodyPr>
            <a:noAutofit/>
          </a:bodyPr>
          <a:lstStyle/>
          <a:p>
            <a:pPr marL="0" indent="0">
              <a:buNone/>
            </a:pPr>
            <a:r>
              <a:rPr lang="en-US" b="1" dirty="0"/>
              <a:t>Players:</a:t>
            </a:r>
          </a:p>
          <a:p>
            <a:pPr>
              <a:buClr>
                <a:schemeClr val="tx2"/>
              </a:buClr>
              <a:buFont typeface="Arial" panose="020B0604020202020204" pitchFamily="34" charset="0"/>
              <a:buChar char="•"/>
            </a:pPr>
            <a:r>
              <a:rPr lang="en-US" b="1" dirty="0"/>
              <a:t>Use social media in a positive way. There will be no use of it in a negative way.</a:t>
            </a:r>
          </a:p>
          <a:p>
            <a:pPr marL="0" indent="0">
              <a:buClr>
                <a:schemeClr val="tx2"/>
              </a:buClr>
              <a:buNone/>
            </a:pPr>
            <a:r>
              <a:rPr lang="en-US" b="1" dirty="0"/>
              <a:t>Parents:</a:t>
            </a:r>
          </a:p>
          <a:p>
            <a:pPr>
              <a:buClr>
                <a:schemeClr val="tx2"/>
              </a:buClr>
              <a:buFont typeface="Arial" panose="020B0604020202020204" pitchFamily="34" charset="0"/>
              <a:buChar char="•"/>
            </a:pPr>
            <a:r>
              <a:rPr lang="en-US" b="1" dirty="0"/>
              <a:t>Positive use of social media regarding the program.</a:t>
            </a:r>
          </a:p>
          <a:p>
            <a:pPr>
              <a:buClr>
                <a:schemeClr val="tx2"/>
              </a:buClr>
              <a:buFont typeface="Arial" panose="020B0604020202020204" pitchFamily="34" charset="0"/>
              <a:buChar char="•"/>
            </a:pPr>
            <a:r>
              <a:rPr lang="en-US" b="1" dirty="0"/>
              <a:t>Email coaches with questions or comments.</a:t>
            </a:r>
          </a:p>
          <a:p>
            <a:pPr>
              <a:buClr>
                <a:schemeClr val="tx2"/>
              </a:buClr>
              <a:buFont typeface="Arial" panose="020B0604020202020204" pitchFamily="34" charset="0"/>
              <a:buChar char="•"/>
            </a:pPr>
            <a:r>
              <a:rPr lang="en-US" b="1" dirty="0"/>
              <a:t>Join our groups to stay up on all Lax Events:</a:t>
            </a:r>
          </a:p>
          <a:p>
            <a:pPr lvl="1">
              <a:buClr>
                <a:schemeClr val="tx2"/>
              </a:buClr>
              <a:buFont typeface="Arial" panose="020B0604020202020204" pitchFamily="34" charset="0"/>
              <a:buChar char="•"/>
            </a:pPr>
            <a:r>
              <a:rPr lang="en-US" sz="2800" b="1" dirty="0"/>
              <a:t>Facebook  - </a:t>
            </a:r>
            <a:r>
              <a:rPr lang="en-US" sz="2800" b="1" dirty="0">
                <a:solidFill>
                  <a:schemeClr val="bg1"/>
                </a:solidFill>
                <a:hlinkClick r:id="rId2">
                  <a:extLst>
                    <a:ext uri="{A12FA001-AC4F-418D-AE19-62706E023703}">
                      <ahyp:hlinkClr xmlns:ahyp="http://schemas.microsoft.com/office/drawing/2018/hyperlinkcolor" val="tx"/>
                    </a:ext>
                  </a:extLst>
                </a:hlinkClick>
              </a:rPr>
              <a:t>Baldwinsville-Boys-Lacrosse-Booster-Club-BBLBC</a:t>
            </a:r>
            <a:endParaRPr lang="en-US" sz="2800" b="1" dirty="0">
              <a:solidFill>
                <a:schemeClr val="bg1"/>
              </a:solidFill>
            </a:endParaRPr>
          </a:p>
          <a:p>
            <a:pPr lvl="1">
              <a:buClr>
                <a:schemeClr val="tx2"/>
              </a:buClr>
              <a:buFont typeface="Arial" panose="020B0604020202020204" pitchFamily="34" charset="0"/>
              <a:buChar char="•"/>
            </a:pPr>
            <a:r>
              <a:rPr lang="en-US" sz="2800" b="1" dirty="0"/>
              <a:t>Instagram -  </a:t>
            </a:r>
            <a:r>
              <a:rPr lang="en-US" sz="2800" b="1" dirty="0">
                <a:solidFill>
                  <a:schemeClr val="bg1"/>
                </a:solidFill>
                <a:hlinkClick r:id="rId3">
                  <a:extLst>
                    <a:ext uri="{A12FA001-AC4F-418D-AE19-62706E023703}">
                      <ahyp:hlinkClr xmlns:ahyp="http://schemas.microsoft.com/office/drawing/2018/hyperlinkcolor" val="tx"/>
                    </a:ext>
                  </a:extLst>
                </a:hlinkClick>
              </a:rPr>
              <a:t>baldwinsville_boys_lax</a:t>
            </a:r>
            <a:r>
              <a:rPr lang="en-US" sz="2800" b="1" dirty="0">
                <a:solidFill>
                  <a:schemeClr val="bg1"/>
                </a:solidFill>
              </a:rPr>
              <a:t> </a:t>
            </a:r>
          </a:p>
          <a:p>
            <a:pPr lvl="1">
              <a:buClr>
                <a:schemeClr val="tx2"/>
              </a:buClr>
              <a:buFont typeface="Arial" panose="020B0604020202020204" pitchFamily="34" charset="0"/>
              <a:buChar char="•"/>
            </a:pPr>
            <a:r>
              <a:rPr lang="en-US" sz="2800" b="1" dirty="0"/>
              <a:t>Twitter - </a:t>
            </a:r>
            <a:r>
              <a:rPr lang="en-US" sz="2800" b="1" dirty="0">
                <a:solidFill>
                  <a:schemeClr val="bg1"/>
                </a:solidFill>
              </a:rPr>
              <a:t>@</a:t>
            </a:r>
            <a:r>
              <a:rPr lang="en-US" sz="2800" b="1" dirty="0">
                <a:solidFill>
                  <a:schemeClr val="bg1"/>
                </a:solidFill>
                <a:hlinkClick r:id="rId4">
                  <a:extLst>
                    <a:ext uri="{A12FA001-AC4F-418D-AE19-62706E023703}">
                      <ahyp:hlinkClr xmlns:ahyp="http://schemas.microsoft.com/office/drawing/2018/hyperlinkcolor" val="tx"/>
                    </a:ext>
                  </a:extLst>
                </a:hlinkClick>
              </a:rPr>
              <a:t>Bville_Boys_Lax</a:t>
            </a:r>
            <a:r>
              <a:rPr lang="en-US" sz="2800" b="1" dirty="0">
                <a:solidFill>
                  <a:schemeClr val="bg1"/>
                </a:solidFill>
              </a:rPr>
              <a:t> </a:t>
            </a:r>
          </a:p>
        </p:txBody>
      </p:sp>
    </p:spTree>
    <p:extLst>
      <p:ext uri="{BB962C8B-B14F-4D97-AF65-F5344CB8AC3E}">
        <p14:creationId xmlns:p14="http://schemas.microsoft.com/office/powerpoint/2010/main" val="1931602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9" name="Rectangle 5"/>
          <p:cNvSpPr>
            <a:spLocks noGrp="1" noChangeArrowheads="1"/>
          </p:cNvSpPr>
          <p:nvPr>
            <p:ph type="title"/>
          </p:nvPr>
        </p:nvSpPr>
        <p:spPr/>
        <p:txBody>
          <a:bodyPr>
            <a:normAutofit/>
          </a:bodyPr>
          <a:lstStyle/>
          <a:p>
            <a:pPr algn="ctr"/>
            <a:r>
              <a:rPr lang="en-US" sz="5400" b="1" dirty="0">
                <a:latin typeface="+mn-lt"/>
              </a:rPr>
              <a:t>COACHES</a:t>
            </a:r>
            <a:endParaRPr lang="en-US" sz="5400" b="1" dirty="0"/>
          </a:p>
        </p:txBody>
      </p:sp>
      <p:sp>
        <p:nvSpPr>
          <p:cNvPr id="149510" name="Rectangle 6"/>
          <p:cNvSpPr>
            <a:spLocks noGrp="1" noChangeArrowheads="1"/>
          </p:cNvSpPr>
          <p:nvPr>
            <p:ph idx="1"/>
          </p:nvPr>
        </p:nvSpPr>
        <p:spPr>
          <a:xfrm>
            <a:off x="457200" y="1066800"/>
            <a:ext cx="8229600" cy="5105400"/>
          </a:xfrm>
        </p:spPr>
        <p:txBody>
          <a:bodyPr>
            <a:normAutofit/>
          </a:bodyPr>
          <a:lstStyle/>
          <a:p>
            <a:pPr marL="0" indent="0">
              <a:buNone/>
            </a:pPr>
            <a:endParaRPr lang="en-US" sz="2600" dirty="0"/>
          </a:p>
          <a:p>
            <a:pPr>
              <a:buClr>
                <a:schemeClr val="tx1"/>
              </a:buClr>
            </a:pPr>
            <a:r>
              <a:rPr lang="en-US" sz="2200" b="1" dirty="0"/>
              <a:t>Matt Wilcox- Varsity Head Coach</a:t>
            </a:r>
          </a:p>
          <a:p>
            <a:pPr>
              <a:buClr>
                <a:schemeClr val="tx1"/>
              </a:buClr>
            </a:pPr>
            <a:r>
              <a:rPr lang="en-US" sz="2200" b="1" dirty="0"/>
              <a:t>Andy Lamb- Varsity Assistant Coach</a:t>
            </a:r>
          </a:p>
          <a:p>
            <a:pPr>
              <a:buClr>
                <a:schemeClr val="tx1"/>
              </a:buClr>
            </a:pPr>
            <a:r>
              <a:rPr lang="en-US" sz="2200" b="1" dirty="0"/>
              <a:t>Dylan Borkowski- Varsity Assistant Coach</a:t>
            </a:r>
          </a:p>
          <a:p>
            <a:pPr>
              <a:buClr>
                <a:schemeClr val="tx1"/>
              </a:buClr>
            </a:pPr>
            <a:r>
              <a:rPr lang="en-US" sz="2200" b="1" dirty="0"/>
              <a:t>Tim Solomon- JV Head Coach</a:t>
            </a:r>
          </a:p>
          <a:p>
            <a:pPr>
              <a:buClr>
                <a:schemeClr val="tx1"/>
              </a:buClr>
            </a:pPr>
            <a:r>
              <a:rPr lang="en-US" sz="2200" b="1" dirty="0"/>
              <a:t>Mike Malecki- JV Assistant Coach</a:t>
            </a:r>
          </a:p>
          <a:p>
            <a:pPr>
              <a:buClr>
                <a:schemeClr val="tx1"/>
              </a:buClr>
            </a:pPr>
            <a:r>
              <a:rPr lang="en-US" sz="2200" b="1" dirty="0"/>
              <a:t>Mike </a:t>
            </a:r>
            <a:r>
              <a:rPr lang="en-US" sz="2200" b="1" dirty="0" err="1"/>
              <a:t>Diglio</a:t>
            </a:r>
            <a:r>
              <a:rPr lang="en-US" sz="2200" b="1" dirty="0"/>
              <a:t>- 7/8 Modified Coach</a:t>
            </a:r>
          </a:p>
          <a:p>
            <a:pPr>
              <a:buClr>
                <a:schemeClr val="tx1"/>
              </a:buClr>
            </a:pPr>
            <a:r>
              <a:rPr lang="en-US" sz="2200" b="1" dirty="0"/>
              <a:t>Glenn McCaffrey- 7/8 Modified Coach</a:t>
            </a:r>
          </a:p>
          <a:p>
            <a:pPr>
              <a:buClr>
                <a:schemeClr val="tx1"/>
              </a:buClr>
            </a:pPr>
            <a:r>
              <a:rPr lang="en-US" sz="2200" b="1" dirty="0"/>
              <a:t>Jeff Abbott - 7/8 Modified Coach</a:t>
            </a:r>
          </a:p>
          <a:p>
            <a:pPr>
              <a:buClr>
                <a:schemeClr val="tx1"/>
              </a:buClr>
            </a:pPr>
            <a:r>
              <a:rPr lang="en-US" sz="2200" b="1" dirty="0"/>
              <a:t>Mike Lewis- 7/8 Modified Coach</a:t>
            </a:r>
          </a:p>
          <a:p>
            <a:pPr>
              <a:buClr>
                <a:schemeClr val="tx1"/>
              </a:buClr>
            </a:pPr>
            <a:r>
              <a:rPr lang="en-US" sz="2200" b="1" dirty="0"/>
              <a:t>Matt Brennan- 7/8 Volunteer Modified Coach</a:t>
            </a:r>
          </a:p>
          <a:p>
            <a:pPr>
              <a:buClr>
                <a:schemeClr val="tx1"/>
              </a:buClr>
            </a:pPr>
            <a:endParaRPr lang="en-US" sz="2400" b="1" dirty="0"/>
          </a:p>
          <a:p>
            <a:pPr>
              <a:buFont typeface="Wingdings" pitchFamily="2" charset="2"/>
              <a:buNone/>
            </a:pPr>
            <a:endParaRPr lang="en-US" dirty="0"/>
          </a:p>
        </p:txBody>
      </p:sp>
      <p:sp>
        <p:nvSpPr>
          <p:cNvPr id="2" name="AutoShape 2" descr="Dylan Borkowski (@DylanBorkowski) / X">
            <a:extLst>
              <a:ext uri="{FF2B5EF4-FFF2-40B4-BE49-F238E27FC236}">
                <a16:creationId xmlns:a16="http://schemas.microsoft.com/office/drawing/2014/main" id="{B6F85D26-A7E0-4EE0-A8B6-1D6CD44F0F3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251D6860-10B4-4A41-B617-B06E3156D586}"/>
              </a:ext>
            </a:extLst>
          </p:cNvPr>
          <p:cNvPicPr>
            <a:picLocks noChangeAspect="1"/>
          </p:cNvPicPr>
          <p:nvPr/>
        </p:nvPicPr>
        <p:blipFill>
          <a:blip r:embed="rId3"/>
          <a:stretch>
            <a:fillRect/>
          </a:stretch>
        </p:blipFill>
        <p:spPr>
          <a:xfrm>
            <a:off x="5715000" y="1981200"/>
            <a:ext cx="2895600" cy="2895600"/>
          </a:xfrm>
          <a:prstGeom prst="rect">
            <a:avLst/>
          </a:prstGeom>
        </p:spPr>
      </p:pic>
    </p:spTree>
    <p:extLst>
      <p:ext uri="{BB962C8B-B14F-4D97-AF65-F5344CB8AC3E}">
        <p14:creationId xmlns:p14="http://schemas.microsoft.com/office/powerpoint/2010/main" val="314686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normAutofit/>
          </a:bodyPr>
          <a:lstStyle/>
          <a:p>
            <a:pPr algn="ctr"/>
            <a:r>
              <a:rPr lang="en-US" sz="4800" b="1" dirty="0">
                <a:latin typeface="+mn-lt"/>
              </a:rPr>
              <a:t>THINGS TO DO</a:t>
            </a:r>
          </a:p>
        </p:txBody>
      </p:sp>
      <p:sp>
        <p:nvSpPr>
          <p:cNvPr id="158723" name="Rectangle 3"/>
          <p:cNvSpPr>
            <a:spLocks noGrp="1" noChangeArrowheads="1"/>
          </p:cNvSpPr>
          <p:nvPr>
            <p:ph idx="1"/>
          </p:nvPr>
        </p:nvSpPr>
        <p:spPr>
          <a:xfrm>
            <a:off x="457200" y="1295401"/>
            <a:ext cx="8229600" cy="4572000"/>
          </a:xfrm>
        </p:spPr>
        <p:txBody>
          <a:bodyPr>
            <a:normAutofit fontScale="92500" lnSpcReduction="10000"/>
          </a:bodyPr>
          <a:lstStyle/>
          <a:p>
            <a:pPr marL="0" indent="0">
              <a:lnSpc>
                <a:spcPct val="90000"/>
              </a:lnSpc>
              <a:buClr>
                <a:schemeClr val="tx2"/>
              </a:buClr>
              <a:buNone/>
            </a:pPr>
            <a:endParaRPr lang="en-US" dirty="0">
              <a:solidFill>
                <a:schemeClr val="tx2"/>
              </a:solidFill>
            </a:endParaRPr>
          </a:p>
          <a:p>
            <a:pPr marL="0" indent="0">
              <a:lnSpc>
                <a:spcPct val="90000"/>
              </a:lnSpc>
              <a:buClr>
                <a:schemeClr val="tx2"/>
              </a:buClr>
              <a:buNone/>
            </a:pPr>
            <a:r>
              <a:rPr lang="en-US" b="1" dirty="0"/>
              <a:t>PARENTS: </a:t>
            </a:r>
          </a:p>
          <a:p>
            <a:pPr lvl="1">
              <a:lnSpc>
                <a:spcPct val="90000"/>
              </a:lnSpc>
              <a:buClr>
                <a:schemeClr val="tx2"/>
              </a:buClr>
              <a:buFont typeface="Arial" panose="020B0604020202020204" pitchFamily="34" charset="0"/>
              <a:buChar char="•"/>
            </a:pPr>
            <a:r>
              <a:rPr lang="en-US" sz="2800" b="1" dirty="0"/>
              <a:t>Register and be approved for FamilyID (</a:t>
            </a:r>
            <a:r>
              <a:rPr lang="en-US" sz="2800" b="1" dirty="0">
                <a:solidFill>
                  <a:schemeClr val="bg1"/>
                </a:solidFill>
                <a:hlinkClick r:id="rId3">
                  <a:extLst>
                    <a:ext uri="{A12FA001-AC4F-418D-AE19-62706E023703}">
                      <ahyp:hlinkClr xmlns:ahyp="http://schemas.microsoft.com/office/drawing/2018/hyperlinkcolor" val="tx"/>
                    </a:ext>
                  </a:extLst>
                </a:hlinkClick>
              </a:rPr>
              <a:t>www.familyid.com</a:t>
            </a:r>
            <a:r>
              <a:rPr lang="en-US" sz="2800" b="1" dirty="0"/>
              <a:t>). Make sure everything is completed before the deadline (sooner than later)</a:t>
            </a:r>
          </a:p>
          <a:p>
            <a:pPr marL="457200" lvl="1" indent="0">
              <a:lnSpc>
                <a:spcPct val="90000"/>
              </a:lnSpc>
              <a:buClr>
                <a:schemeClr val="tx2"/>
              </a:buClr>
              <a:buNone/>
            </a:pPr>
            <a:endParaRPr lang="en-US" sz="2800" b="1" dirty="0"/>
          </a:p>
          <a:p>
            <a:pPr lvl="1">
              <a:lnSpc>
                <a:spcPct val="90000"/>
              </a:lnSpc>
              <a:buClr>
                <a:schemeClr val="tx2"/>
              </a:buClr>
              <a:buFont typeface="Arial" panose="020B0604020202020204" pitchFamily="34" charset="0"/>
              <a:buChar char="•"/>
            </a:pPr>
            <a:r>
              <a:rPr lang="en-US" sz="2800" b="1" dirty="0"/>
              <a:t>Register on </a:t>
            </a:r>
            <a:r>
              <a:rPr lang="en-US" sz="2800" b="1" dirty="0">
                <a:solidFill>
                  <a:schemeClr val="bg1"/>
                </a:solidFill>
                <a:hlinkClick r:id="rId4">
                  <a:extLst>
                    <a:ext uri="{A12FA001-AC4F-418D-AE19-62706E023703}">
                      <ahyp:hlinkClr xmlns:ahyp="http://schemas.microsoft.com/office/drawing/2018/hyperlinkcolor" val="tx"/>
                    </a:ext>
                  </a:extLst>
                </a:hlinkClick>
              </a:rPr>
              <a:t>www.bvillelax.com</a:t>
            </a:r>
            <a:r>
              <a:rPr lang="en-US" sz="2800" b="1" dirty="0">
                <a:solidFill>
                  <a:schemeClr val="bg1"/>
                </a:solidFill>
              </a:rPr>
              <a:t> </a:t>
            </a:r>
            <a:r>
              <a:rPr lang="en-US" sz="2800" b="1" dirty="0"/>
              <a:t>so you can receive important information from BBLBC.</a:t>
            </a:r>
          </a:p>
          <a:p>
            <a:pPr lvl="1">
              <a:lnSpc>
                <a:spcPct val="90000"/>
              </a:lnSpc>
              <a:buClr>
                <a:schemeClr val="tx2"/>
              </a:buClr>
              <a:buFont typeface="Arial" panose="020B0604020202020204" pitchFamily="34" charset="0"/>
              <a:buChar char="•"/>
            </a:pPr>
            <a:endParaRPr lang="en-US" sz="2800" b="1" dirty="0"/>
          </a:p>
          <a:p>
            <a:pPr marL="0" indent="0">
              <a:lnSpc>
                <a:spcPct val="90000"/>
              </a:lnSpc>
              <a:buClr>
                <a:schemeClr val="tx2"/>
              </a:buClr>
              <a:buNone/>
            </a:pPr>
            <a:r>
              <a:rPr lang="en-US" b="1" dirty="0"/>
              <a:t>PLAYERS: </a:t>
            </a:r>
          </a:p>
          <a:p>
            <a:pPr>
              <a:lnSpc>
                <a:spcPct val="90000"/>
              </a:lnSpc>
              <a:buClr>
                <a:schemeClr val="tx2"/>
              </a:buClr>
              <a:buFont typeface="Arial" panose="020B0604020202020204" pitchFamily="34" charset="0"/>
              <a:buChar char="•"/>
            </a:pPr>
            <a:r>
              <a:rPr lang="en-US" b="1" dirty="0"/>
              <a:t>Prepare yourself for the upcoming tryout and season with having all your equipment ready to go. </a:t>
            </a:r>
          </a:p>
          <a:p>
            <a:pPr marL="0" indent="0">
              <a:lnSpc>
                <a:spcPct val="90000"/>
              </a:lnSpc>
              <a:buNone/>
            </a:pPr>
            <a:endParaRPr lang="en-US" dirty="0"/>
          </a:p>
        </p:txBody>
      </p:sp>
    </p:spTree>
    <p:extLst>
      <p:ext uri="{BB962C8B-B14F-4D97-AF65-F5344CB8AC3E}">
        <p14:creationId xmlns:p14="http://schemas.microsoft.com/office/powerpoint/2010/main" val="3244183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800" b="1" dirty="0">
                <a:latin typeface="+mn-lt"/>
              </a:rPr>
              <a:t>WHAT WE ARE LOOKING FOR IN A PLAYER</a:t>
            </a:r>
          </a:p>
        </p:txBody>
      </p:sp>
      <p:sp>
        <p:nvSpPr>
          <p:cNvPr id="3" name="Content Placeholder 2"/>
          <p:cNvSpPr>
            <a:spLocks noGrp="1"/>
          </p:cNvSpPr>
          <p:nvPr>
            <p:ph idx="1"/>
          </p:nvPr>
        </p:nvSpPr>
        <p:spPr/>
        <p:txBody>
          <a:bodyPr>
            <a:normAutofit/>
          </a:bodyPr>
          <a:lstStyle/>
          <a:p>
            <a:pPr>
              <a:buClr>
                <a:schemeClr val="tx2"/>
              </a:buClr>
              <a:buFont typeface="Arial" panose="020B0604020202020204" pitchFamily="34" charset="0"/>
              <a:buChar char="•"/>
            </a:pPr>
            <a:r>
              <a:rPr lang="en-US" sz="3600" b="1" dirty="0"/>
              <a:t>Selflessness</a:t>
            </a:r>
          </a:p>
          <a:p>
            <a:pPr>
              <a:buClr>
                <a:schemeClr val="tx2"/>
              </a:buClr>
              <a:buFont typeface="Arial" panose="020B0604020202020204" pitchFamily="34" charset="0"/>
              <a:buChar char="•"/>
            </a:pPr>
            <a:r>
              <a:rPr lang="en-US" sz="3600" b="1" dirty="0"/>
              <a:t>Teamwork                            </a:t>
            </a:r>
          </a:p>
          <a:p>
            <a:pPr>
              <a:buClr>
                <a:schemeClr val="tx2"/>
              </a:buClr>
              <a:buFont typeface="Arial" panose="020B0604020202020204" pitchFamily="34" charset="0"/>
              <a:buChar char="•"/>
            </a:pPr>
            <a:r>
              <a:rPr lang="en-US" sz="3600" b="1" dirty="0"/>
              <a:t>Relentless Effort</a:t>
            </a:r>
          </a:p>
          <a:p>
            <a:pPr>
              <a:buClr>
                <a:schemeClr val="tx2"/>
              </a:buClr>
              <a:buFont typeface="Arial" panose="020B0604020202020204" pitchFamily="34" charset="0"/>
              <a:buChar char="•"/>
            </a:pPr>
            <a:r>
              <a:rPr lang="en-US" sz="3600" b="1" dirty="0"/>
              <a:t>Resiliency</a:t>
            </a:r>
          </a:p>
          <a:p>
            <a:pPr>
              <a:buClr>
                <a:schemeClr val="tx2"/>
              </a:buClr>
              <a:buFont typeface="Arial" panose="020B0604020202020204" pitchFamily="34" charset="0"/>
              <a:buChar char="•"/>
            </a:pPr>
            <a:r>
              <a:rPr lang="en-US" sz="3600" b="1" dirty="0"/>
              <a:t>Continuous Improvement</a:t>
            </a:r>
          </a:p>
          <a:p>
            <a:pPr>
              <a:buClr>
                <a:schemeClr val="tx2"/>
              </a:buClr>
              <a:buFont typeface="Arial" panose="020B0604020202020204" pitchFamily="34" charset="0"/>
              <a:buChar char="•"/>
            </a:pPr>
            <a:r>
              <a:rPr lang="en-US" sz="3600" b="1" dirty="0"/>
              <a:t>“Life’s a Journey NOT a Destination”</a:t>
            </a:r>
          </a:p>
        </p:txBody>
      </p:sp>
    </p:spTree>
    <p:extLst>
      <p:ext uri="{BB962C8B-B14F-4D97-AF65-F5344CB8AC3E}">
        <p14:creationId xmlns:p14="http://schemas.microsoft.com/office/powerpoint/2010/main" val="2065327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9" name="Rectangle 5"/>
          <p:cNvSpPr>
            <a:spLocks noGrp="1" noChangeArrowheads="1"/>
          </p:cNvSpPr>
          <p:nvPr>
            <p:ph type="title"/>
          </p:nvPr>
        </p:nvSpPr>
        <p:spPr>
          <a:xfrm>
            <a:off x="457200" y="-21771"/>
            <a:ext cx="8229600" cy="761999"/>
          </a:xfrm>
        </p:spPr>
        <p:txBody>
          <a:bodyPr>
            <a:normAutofit fontScale="90000"/>
          </a:bodyPr>
          <a:lstStyle/>
          <a:p>
            <a:pPr algn="ctr"/>
            <a:br>
              <a:rPr lang="en-US" dirty="0"/>
            </a:br>
            <a:br>
              <a:rPr lang="en-US" dirty="0"/>
            </a:br>
            <a:r>
              <a:rPr lang="en-US" sz="6000" b="1" dirty="0">
                <a:latin typeface="+mn-lt"/>
              </a:rPr>
              <a:t>Questions and/or Concerns</a:t>
            </a:r>
            <a:br>
              <a:rPr lang="en-US" sz="6000" b="1" dirty="0">
                <a:latin typeface="+mn-lt"/>
              </a:rPr>
            </a:br>
            <a:endParaRPr lang="en-US" sz="6000" b="1" dirty="0">
              <a:latin typeface="+mn-lt"/>
            </a:endParaRPr>
          </a:p>
        </p:txBody>
      </p:sp>
      <p:sp>
        <p:nvSpPr>
          <p:cNvPr id="175110" name="Rectangle 6"/>
          <p:cNvSpPr>
            <a:spLocks noGrp="1" noChangeArrowheads="1"/>
          </p:cNvSpPr>
          <p:nvPr>
            <p:ph idx="1"/>
          </p:nvPr>
        </p:nvSpPr>
        <p:spPr>
          <a:xfrm>
            <a:off x="457200" y="1447800"/>
            <a:ext cx="8229600" cy="1905000"/>
          </a:xfrm>
        </p:spPr>
        <p:txBody>
          <a:bodyPr>
            <a:noAutofit/>
          </a:bodyPr>
          <a:lstStyle/>
          <a:p>
            <a:pPr>
              <a:buClr>
                <a:schemeClr val="tx2"/>
              </a:buClr>
              <a:buFont typeface="Arial" panose="020B0604020202020204" pitchFamily="34" charset="0"/>
              <a:buChar char="•"/>
            </a:pPr>
            <a:r>
              <a:rPr lang="en-US" sz="3200" b="1" dirty="0"/>
              <a:t>With any questions/concerns regarding on field information please email </a:t>
            </a:r>
            <a:r>
              <a:rPr lang="en-US" sz="3200" b="1" dirty="0">
                <a:solidFill>
                  <a:srgbClr val="FFFF00"/>
                </a:solidFill>
              </a:rPr>
              <a:t>Varsity Head Coach- Matt Wilcox</a:t>
            </a:r>
          </a:p>
          <a:p>
            <a:pPr lvl="2">
              <a:buFont typeface="Arial" panose="020B0604020202020204" pitchFamily="34" charset="0"/>
              <a:buChar char="•"/>
            </a:pPr>
            <a:r>
              <a:rPr lang="en-US" sz="3200" b="1" dirty="0">
                <a:solidFill>
                  <a:srgbClr val="FFFF00"/>
                </a:solidFill>
              </a:rPr>
              <a:t>Email: mwilcox@bville.org </a:t>
            </a:r>
          </a:p>
          <a:p>
            <a:pPr marL="457200" lvl="1" indent="0">
              <a:buClr>
                <a:schemeClr val="tx2"/>
              </a:buClr>
              <a:buNone/>
            </a:pPr>
            <a:endParaRPr lang="en-US" sz="3200" b="1" dirty="0"/>
          </a:p>
          <a:p>
            <a:pPr>
              <a:buClr>
                <a:schemeClr val="tx2"/>
              </a:buClr>
              <a:buFont typeface="Arial" panose="020B0604020202020204" pitchFamily="34" charset="0"/>
              <a:buChar char="•"/>
            </a:pPr>
            <a:r>
              <a:rPr lang="en-US" sz="3200" b="1" dirty="0"/>
              <a:t>With any questions/concerns regarding off field information (fundraising, helping out, etc...) email </a:t>
            </a:r>
            <a:r>
              <a:rPr lang="en-US" sz="3200" b="1" dirty="0">
                <a:solidFill>
                  <a:srgbClr val="FFFF00"/>
                </a:solidFill>
              </a:rPr>
              <a:t>Booster Club President- Frank Garcia</a:t>
            </a:r>
          </a:p>
          <a:p>
            <a:pPr lvl="2"/>
            <a:r>
              <a:rPr lang="en-US" sz="3200" b="1" dirty="0">
                <a:solidFill>
                  <a:srgbClr val="FFFF00"/>
                </a:solidFill>
              </a:rPr>
              <a:t>Email: frank_garcia_cpa@yahoo.com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mn-lt"/>
              </a:rPr>
              <a:t>ALLOW ME TO INTRODUCE…</a:t>
            </a:r>
          </a:p>
        </p:txBody>
      </p:sp>
      <p:sp>
        <p:nvSpPr>
          <p:cNvPr id="3" name="Content Placeholder 2"/>
          <p:cNvSpPr>
            <a:spLocks noGrp="1"/>
          </p:cNvSpPr>
          <p:nvPr>
            <p:ph idx="1"/>
          </p:nvPr>
        </p:nvSpPr>
        <p:spPr/>
        <p:txBody>
          <a:bodyPr/>
          <a:lstStyle/>
          <a:p>
            <a:r>
              <a:rPr lang="en-US" dirty="0"/>
              <a:t>Greg Marinelli (Senior Defenseman)</a:t>
            </a:r>
          </a:p>
          <a:p>
            <a:r>
              <a:rPr lang="en-US" dirty="0"/>
              <a:t>Anthony </a:t>
            </a:r>
            <a:r>
              <a:rPr lang="en-US" dirty="0" err="1"/>
              <a:t>Nicolucci</a:t>
            </a:r>
            <a:r>
              <a:rPr lang="en-US" dirty="0"/>
              <a:t> (Senior </a:t>
            </a:r>
            <a:r>
              <a:rPr lang="en-US" dirty="0" err="1"/>
              <a:t>Defensman</a:t>
            </a:r>
            <a:r>
              <a:rPr lang="en-US" dirty="0"/>
              <a:t>)</a:t>
            </a:r>
          </a:p>
          <a:p>
            <a:r>
              <a:rPr lang="en-US" dirty="0"/>
              <a:t>Trevor Sutton (Senior Goalie)</a:t>
            </a:r>
          </a:p>
          <a:p>
            <a:endParaRPr lang="en-US" dirty="0"/>
          </a:p>
          <a:p>
            <a:endParaRPr lang="en-US" dirty="0"/>
          </a:p>
        </p:txBody>
      </p:sp>
      <p:pic>
        <p:nvPicPr>
          <p:cNvPr id="5" name="Picture 4">
            <a:extLst>
              <a:ext uri="{FF2B5EF4-FFF2-40B4-BE49-F238E27FC236}">
                <a16:creationId xmlns:a16="http://schemas.microsoft.com/office/drawing/2014/main" id="{BA55248A-2C6F-4442-96DD-F2A9F369A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581399"/>
            <a:ext cx="2561905" cy="2595563"/>
          </a:xfrm>
          <a:prstGeom prst="rect">
            <a:avLst/>
          </a:prstGeom>
        </p:spPr>
      </p:pic>
      <p:pic>
        <p:nvPicPr>
          <p:cNvPr id="6" name="Picture 5">
            <a:extLst>
              <a:ext uri="{FF2B5EF4-FFF2-40B4-BE49-F238E27FC236}">
                <a16:creationId xmlns:a16="http://schemas.microsoft.com/office/drawing/2014/main" id="{262DEF31-5646-49F3-AE6E-D1C06EA53ABB}"/>
              </a:ext>
            </a:extLst>
          </p:cNvPr>
          <p:cNvPicPr>
            <a:picLocks noChangeAspect="1"/>
          </p:cNvPicPr>
          <p:nvPr/>
        </p:nvPicPr>
        <p:blipFill>
          <a:blip r:embed="rId3"/>
          <a:stretch>
            <a:fillRect/>
          </a:stretch>
        </p:blipFill>
        <p:spPr>
          <a:xfrm>
            <a:off x="3810000" y="2895600"/>
            <a:ext cx="2133600" cy="3733800"/>
          </a:xfrm>
          <a:prstGeom prst="rect">
            <a:avLst/>
          </a:prstGeom>
        </p:spPr>
      </p:pic>
      <p:pic>
        <p:nvPicPr>
          <p:cNvPr id="12" name="Picture 11">
            <a:extLst>
              <a:ext uri="{FF2B5EF4-FFF2-40B4-BE49-F238E27FC236}">
                <a16:creationId xmlns:a16="http://schemas.microsoft.com/office/drawing/2014/main" id="{F6DFF835-1E85-47D1-8ADF-CF6FF850D22C}"/>
              </a:ext>
            </a:extLst>
          </p:cNvPr>
          <p:cNvPicPr>
            <a:picLocks noChangeAspect="1"/>
          </p:cNvPicPr>
          <p:nvPr/>
        </p:nvPicPr>
        <p:blipFill>
          <a:blip r:embed="rId4"/>
          <a:stretch>
            <a:fillRect/>
          </a:stretch>
        </p:blipFill>
        <p:spPr>
          <a:xfrm>
            <a:off x="6540048" y="1825625"/>
            <a:ext cx="2280102" cy="4595863"/>
          </a:xfrm>
          <a:prstGeom prst="rect">
            <a:avLst/>
          </a:prstGeom>
        </p:spPr>
      </p:pic>
    </p:spTree>
    <p:extLst>
      <p:ext uri="{BB962C8B-B14F-4D97-AF65-F5344CB8AC3E}">
        <p14:creationId xmlns:p14="http://schemas.microsoft.com/office/powerpoint/2010/main" val="3009382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7375CE0-2590-4F50-BC6A-3A6A568B5B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 y="-1191"/>
            <a:ext cx="9142413" cy="68591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906CD34-EBB0-45D9-9534-EF9934306087}"/>
              </a:ext>
            </a:extLst>
          </p:cNvPr>
          <p:cNvSpPr>
            <a:spLocks noGrp="1"/>
          </p:cNvSpPr>
          <p:nvPr>
            <p:ph type="ctrTitle"/>
          </p:nvPr>
        </p:nvSpPr>
        <p:spPr>
          <a:xfrm>
            <a:off x="2438400" y="1143000"/>
            <a:ext cx="6934200" cy="2076443"/>
          </a:xfrm>
        </p:spPr>
        <p:txBody>
          <a:bodyPr>
            <a:normAutofit fontScale="90000"/>
          </a:bodyPr>
          <a:lstStyle/>
          <a:p>
            <a:r>
              <a:rPr lang="en-US" b="1" dirty="0">
                <a:effectLst>
                  <a:outerShdw blurRad="38100" dist="38100" dir="2700000" algn="tl">
                    <a:srgbClr val="000000">
                      <a:alpha val="43137"/>
                    </a:srgbClr>
                  </a:outerShdw>
                </a:effectLst>
              </a:rPr>
              <a:t>BALDWINSVILLE BOYS' LACROSSE BOOSTER CLUB (BBLBC) </a:t>
            </a: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Arial" charset="0"/>
            </a:endParaRPr>
          </a:p>
        </p:txBody>
      </p:sp>
      <p:sp>
        <p:nvSpPr>
          <p:cNvPr id="7" name="TextBox 6">
            <a:extLst>
              <a:ext uri="{FF2B5EF4-FFF2-40B4-BE49-F238E27FC236}">
                <a16:creationId xmlns:a16="http://schemas.microsoft.com/office/drawing/2014/main" id="{E2256875-1201-4C35-BAC1-D469F787BC4B}"/>
              </a:ext>
            </a:extLst>
          </p:cNvPr>
          <p:cNvSpPr txBox="1"/>
          <p:nvPr/>
        </p:nvSpPr>
        <p:spPr>
          <a:xfrm>
            <a:off x="3962400" y="3219443"/>
            <a:ext cx="4637988"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effectLst>
                  <a:outerShdw blurRad="38100" dist="38100" dir="2700000" algn="tl">
                    <a:srgbClr val="000000"/>
                  </a:outerShdw>
                </a:effectLst>
                <a:uLnTx/>
                <a:uFillTx/>
                <a:latin typeface="Tahoma"/>
                <a:ea typeface="+mn-ea"/>
                <a:cs typeface="Arial" charset="0"/>
              </a:rPr>
              <a:t>bvillelax.com </a:t>
            </a:r>
          </a:p>
        </p:txBody>
      </p:sp>
    </p:spTree>
    <p:extLst>
      <p:ext uri="{BB962C8B-B14F-4D97-AF65-F5344CB8AC3E}">
        <p14:creationId xmlns:p14="http://schemas.microsoft.com/office/powerpoint/2010/main" val="3193965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9296400" cy="1139825"/>
          </a:xfrm>
        </p:spPr>
        <p:txBody>
          <a:bodyPr/>
          <a:lstStyle/>
          <a:p>
            <a:r>
              <a:rPr lang="en-US" b="1" dirty="0"/>
              <a:t>MISSION OF THE BOOSTER CLUB</a:t>
            </a:r>
          </a:p>
        </p:txBody>
      </p:sp>
      <p:sp>
        <p:nvSpPr>
          <p:cNvPr id="3" name="Content Placeholder 2"/>
          <p:cNvSpPr>
            <a:spLocks noGrp="1"/>
          </p:cNvSpPr>
          <p:nvPr>
            <p:ph idx="1"/>
          </p:nvPr>
        </p:nvSpPr>
        <p:spPr/>
        <p:txBody>
          <a:bodyPr/>
          <a:lstStyle/>
          <a:p>
            <a:pPr marL="0" indent="0">
              <a:buNone/>
            </a:pPr>
            <a:r>
              <a:rPr lang="en-US" dirty="0"/>
              <a:t>The Baldwinsville Boys Lacrosse Booster Club (BBLBC) is a not-for-profit organization (501(c)3) whose role is to support, assist and enhance the lacrosse athletic program of the Baldwinsville School District. This includes financial, community and volunteer support which will serve to enhance the scholastic lacrosse experience for all.</a:t>
            </a:r>
            <a:br>
              <a:rPr lang="en-US" dirty="0"/>
            </a:br>
            <a:endParaRPr lang="en-US" dirty="0"/>
          </a:p>
          <a:p>
            <a:endParaRPr lang="en-US" dirty="0"/>
          </a:p>
        </p:txBody>
      </p:sp>
    </p:spTree>
    <p:extLst>
      <p:ext uri="{BB962C8B-B14F-4D97-AF65-F5344CB8AC3E}">
        <p14:creationId xmlns:p14="http://schemas.microsoft.com/office/powerpoint/2010/main" val="4117098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152401"/>
            <a:ext cx="8229600" cy="761999"/>
          </a:xfrm>
        </p:spPr>
        <p:txBody>
          <a:bodyPr/>
          <a:lstStyle/>
          <a:p>
            <a:pPr algn="ctr"/>
            <a:r>
              <a:rPr lang="en-US" b="1" dirty="0"/>
              <a:t>BOOSTER CLUB</a:t>
            </a:r>
          </a:p>
        </p:txBody>
      </p:sp>
      <p:sp>
        <p:nvSpPr>
          <p:cNvPr id="44035" name="Rectangle 3"/>
          <p:cNvSpPr>
            <a:spLocks noGrp="1" noChangeArrowheads="1"/>
          </p:cNvSpPr>
          <p:nvPr>
            <p:ph idx="1"/>
          </p:nvPr>
        </p:nvSpPr>
        <p:spPr>
          <a:xfrm>
            <a:off x="304800" y="914400"/>
            <a:ext cx="8610600" cy="5410200"/>
          </a:xfrm>
        </p:spPr>
        <p:txBody>
          <a:bodyPr/>
          <a:lstStyle/>
          <a:p>
            <a:pPr lvl="1">
              <a:lnSpc>
                <a:spcPct val="80000"/>
              </a:lnSpc>
              <a:buNone/>
            </a:pPr>
            <a:r>
              <a:rPr lang="en-US" sz="2400" b="1" u="sng" dirty="0">
                <a:solidFill>
                  <a:schemeClr val="bg1"/>
                </a:solidFill>
              </a:rPr>
              <a:t>Executive Board</a:t>
            </a:r>
            <a:endParaRPr lang="en-US" sz="2400" dirty="0">
              <a:solidFill>
                <a:schemeClr val="bg1"/>
              </a:solidFill>
            </a:endParaRPr>
          </a:p>
          <a:p>
            <a:pPr lvl="1">
              <a:lnSpc>
                <a:spcPct val="80000"/>
              </a:lnSpc>
              <a:buFont typeface="Wingdings" pitchFamily="2" charset="2"/>
              <a:buNone/>
            </a:pPr>
            <a:r>
              <a:rPr lang="en-US" sz="2400" dirty="0"/>
              <a:t>President: 		Frank Garcia</a:t>
            </a:r>
          </a:p>
          <a:p>
            <a:pPr lvl="1">
              <a:lnSpc>
                <a:spcPct val="80000"/>
              </a:lnSpc>
              <a:buFont typeface="Wingdings" pitchFamily="2" charset="2"/>
              <a:buNone/>
            </a:pPr>
            <a:r>
              <a:rPr lang="en-US" sz="2400" dirty="0"/>
              <a:t>Vice President: 	Jennifer Garcia</a:t>
            </a:r>
          </a:p>
          <a:p>
            <a:pPr lvl="1">
              <a:lnSpc>
                <a:spcPct val="80000"/>
              </a:lnSpc>
              <a:buFont typeface="Wingdings" pitchFamily="2" charset="2"/>
              <a:buNone/>
            </a:pPr>
            <a:r>
              <a:rPr lang="en-US" sz="2400" dirty="0"/>
              <a:t>Treasurer: 		Dave Dixon</a:t>
            </a:r>
          </a:p>
          <a:p>
            <a:pPr lvl="1">
              <a:lnSpc>
                <a:spcPct val="80000"/>
              </a:lnSpc>
              <a:buFont typeface="Wingdings" pitchFamily="2" charset="2"/>
              <a:buNone/>
            </a:pPr>
            <a:r>
              <a:rPr lang="en-US" sz="2400" dirty="0"/>
              <a:t>Secretary: 		Jennifer Marinelli (OPEN 24-25)</a:t>
            </a:r>
          </a:p>
          <a:p>
            <a:pPr lvl="1">
              <a:lnSpc>
                <a:spcPct val="80000"/>
              </a:lnSpc>
              <a:buNone/>
            </a:pPr>
            <a:endParaRPr lang="en-US" sz="2400" b="1" u="sng" dirty="0">
              <a:solidFill>
                <a:schemeClr val="tx2"/>
              </a:solidFill>
            </a:endParaRPr>
          </a:p>
          <a:p>
            <a:pPr lvl="1">
              <a:lnSpc>
                <a:spcPct val="80000"/>
              </a:lnSpc>
              <a:buNone/>
            </a:pPr>
            <a:r>
              <a:rPr lang="en-US" sz="2400" b="1" u="sng" dirty="0">
                <a:solidFill>
                  <a:schemeClr val="bg1"/>
                </a:solidFill>
              </a:rPr>
              <a:t>Board of Directors</a:t>
            </a:r>
            <a:endParaRPr lang="en-US" sz="2400" dirty="0">
              <a:solidFill>
                <a:schemeClr val="bg1"/>
              </a:solidFill>
            </a:endParaRPr>
          </a:p>
          <a:p>
            <a:pPr lvl="1">
              <a:lnSpc>
                <a:spcPct val="80000"/>
              </a:lnSpc>
              <a:buFont typeface="Wingdings" pitchFamily="2" charset="2"/>
              <a:buNone/>
            </a:pPr>
            <a:r>
              <a:rPr lang="en-US" sz="2400" dirty="0"/>
              <a:t>Director of Merchandise: 		Wendy Ianno</a:t>
            </a:r>
          </a:p>
          <a:p>
            <a:pPr lvl="1">
              <a:lnSpc>
                <a:spcPct val="80000"/>
              </a:lnSpc>
              <a:buFont typeface="Wingdings" pitchFamily="2" charset="2"/>
              <a:buNone/>
            </a:pPr>
            <a:r>
              <a:rPr lang="en-US" sz="2400" dirty="0"/>
              <a:t>Director of Fundraising: 		Matt </a:t>
            </a:r>
            <a:r>
              <a:rPr lang="en-US" sz="2400" dirty="0" err="1"/>
              <a:t>Medwid</a:t>
            </a:r>
            <a:endParaRPr lang="en-US" sz="2400" dirty="0"/>
          </a:p>
          <a:p>
            <a:pPr lvl="1">
              <a:lnSpc>
                <a:spcPct val="80000"/>
              </a:lnSpc>
              <a:buFont typeface="Wingdings" pitchFamily="2" charset="2"/>
              <a:buNone/>
            </a:pPr>
            <a:r>
              <a:rPr lang="en-US" sz="2400" dirty="0"/>
              <a:t>Director of Tournaments: 		Chad Lynch</a:t>
            </a:r>
          </a:p>
          <a:p>
            <a:pPr lvl="1">
              <a:lnSpc>
                <a:spcPct val="80000"/>
              </a:lnSpc>
              <a:buFont typeface="Wingdings" pitchFamily="2" charset="2"/>
              <a:buNone/>
            </a:pPr>
            <a:r>
              <a:rPr lang="en-US" sz="2400" dirty="0"/>
              <a:t>Director of Communications: 	Sarah Tyner</a:t>
            </a:r>
          </a:p>
          <a:p>
            <a:pPr lvl="1">
              <a:lnSpc>
                <a:spcPct val="80000"/>
              </a:lnSpc>
              <a:buFont typeface="Wingdings" pitchFamily="2" charset="2"/>
              <a:buNone/>
            </a:pPr>
            <a:r>
              <a:rPr lang="en-US" sz="2400" dirty="0"/>
              <a:t>Director of Concessions: 		Angela Sutton (OPEN 24-25), 						Erica Doherty &amp; Modified</a:t>
            </a:r>
            <a:r>
              <a:rPr lang="en-US" dirty="0"/>
              <a:t>/</a:t>
            </a:r>
          </a:p>
          <a:p>
            <a:pPr lvl="1">
              <a:lnSpc>
                <a:spcPct val="80000"/>
              </a:lnSpc>
              <a:buFont typeface="Wingdings" pitchFamily="2" charset="2"/>
              <a:buNone/>
            </a:pPr>
            <a:r>
              <a:rPr lang="en-US" sz="2400" dirty="0"/>
              <a:t>						JV Parent (CURRENTLY OPEN)</a:t>
            </a:r>
            <a:endParaRPr lang="en-US" sz="1800" dirty="0"/>
          </a:p>
          <a:p>
            <a:pPr>
              <a:lnSpc>
                <a:spcPct val="80000"/>
              </a:lnSpc>
              <a:buClr>
                <a:schemeClr val="tx2"/>
              </a:buClr>
              <a:buFont typeface="Arial" panose="020B0604020202020204" pitchFamily="34" charset="0"/>
              <a:buChar char="•"/>
            </a:pPr>
            <a:endParaRPr lang="en-US" sz="1800" dirty="0"/>
          </a:p>
          <a:p>
            <a:pPr marL="0" indent="0">
              <a:lnSpc>
                <a:spcPct val="80000"/>
              </a:lnSpc>
              <a:buClr>
                <a:schemeClr val="tx2"/>
              </a:buClr>
              <a:buNone/>
            </a:pPr>
            <a:endParaRPr lang="en-US" sz="1800" dirty="0"/>
          </a:p>
          <a:p>
            <a:pPr marL="0" indent="0">
              <a:lnSpc>
                <a:spcPct val="80000"/>
              </a:lnSpc>
              <a:buNone/>
            </a:pPr>
            <a:endParaRPr lang="en-US" sz="18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0106"/>
            <a:ext cx="8229600" cy="1139825"/>
          </a:xfrm>
        </p:spPr>
        <p:txBody>
          <a:bodyPr/>
          <a:lstStyle/>
          <a:p>
            <a:pPr algn="ctr"/>
            <a:r>
              <a:rPr lang="en-US" b="1" dirty="0"/>
              <a:t>How Can You Get Involved?</a:t>
            </a:r>
          </a:p>
        </p:txBody>
      </p:sp>
      <p:sp>
        <p:nvSpPr>
          <p:cNvPr id="3" name="Content Placeholder 2"/>
          <p:cNvSpPr>
            <a:spLocks noGrp="1"/>
          </p:cNvSpPr>
          <p:nvPr>
            <p:ph idx="1"/>
          </p:nvPr>
        </p:nvSpPr>
        <p:spPr>
          <a:xfrm>
            <a:off x="381000" y="1219200"/>
            <a:ext cx="8229600" cy="4876800"/>
          </a:xfrm>
        </p:spPr>
        <p:txBody>
          <a:bodyPr>
            <a:normAutofit fontScale="92500" lnSpcReduction="20000"/>
          </a:bodyPr>
          <a:lstStyle/>
          <a:p>
            <a:pPr marL="685800" lvl="1" indent="-228600" fontAlgn="auto">
              <a:lnSpc>
                <a:spcPct val="90000"/>
              </a:lnSpc>
              <a:spcBef>
                <a:spcPts val="500"/>
              </a:spcBef>
              <a:spcAft>
                <a:spcPts val="0"/>
              </a:spcAft>
              <a:buClrTx/>
              <a:buSzTx/>
              <a:buFont typeface="Arial" panose="020B0604020202020204" pitchFamily="34" charset="0"/>
              <a:buChar char="•"/>
            </a:pPr>
            <a:r>
              <a:rPr lang="en-US" sz="2400" kern="1200" dirty="0">
                <a:effectLst/>
                <a:latin typeface="Calibri" panose="020F0502020204030204"/>
                <a:ea typeface="+mn-ea"/>
              </a:rPr>
              <a:t>Become a JV or Modified Team Parent – Communications </a:t>
            </a:r>
          </a:p>
          <a:p>
            <a:pPr marL="457200" lvl="1" indent="0" fontAlgn="auto">
              <a:lnSpc>
                <a:spcPct val="90000"/>
              </a:lnSpc>
              <a:spcBef>
                <a:spcPts val="500"/>
              </a:spcBef>
              <a:spcAft>
                <a:spcPts val="0"/>
              </a:spcAft>
              <a:buClrTx/>
              <a:buSzTx/>
              <a:buNone/>
            </a:pPr>
            <a:endParaRPr lang="en-US" sz="2400" kern="1200" dirty="0">
              <a:effectLst/>
              <a:latin typeface="Calibri" panose="020F0502020204030204"/>
              <a:ea typeface="+mn-ea"/>
            </a:endParaRPr>
          </a:p>
          <a:p>
            <a:pPr marL="685800" lvl="1" indent="-228600" fontAlgn="auto">
              <a:lnSpc>
                <a:spcPct val="90000"/>
              </a:lnSpc>
              <a:spcBef>
                <a:spcPts val="500"/>
              </a:spcBef>
              <a:spcAft>
                <a:spcPts val="0"/>
              </a:spcAft>
              <a:buClrTx/>
              <a:buSzTx/>
              <a:buFont typeface="Arial" panose="020B0604020202020204" pitchFamily="34" charset="0"/>
              <a:buChar char="•"/>
            </a:pPr>
            <a:r>
              <a:rPr lang="en-US" sz="2400" kern="1200" dirty="0">
                <a:effectLst/>
                <a:latin typeface="Calibri" panose="020F0502020204030204"/>
                <a:ea typeface="+mn-ea"/>
              </a:rPr>
              <a:t>Game Day Volunteers – scorebook, penalty box coordinator, announcer/music, scoreboard operator, game clock operator, videographer and concession stand baristas. </a:t>
            </a:r>
          </a:p>
          <a:p>
            <a:pPr marL="457200" lvl="1" indent="0" fontAlgn="auto">
              <a:lnSpc>
                <a:spcPct val="90000"/>
              </a:lnSpc>
              <a:spcBef>
                <a:spcPts val="500"/>
              </a:spcBef>
              <a:spcAft>
                <a:spcPts val="0"/>
              </a:spcAft>
              <a:buClrTx/>
              <a:buSzTx/>
              <a:buNone/>
            </a:pPr>
            <a:endParaRPr lang="en-US" sz="2400" kern="1200" dirty="0">
              <a:effectLst/>
              <a:latin typeface="Calibri" panose="020F0502020204030204"/>
              <a:ea typeface="+mn-ea"/>
            </a:endParaRPr>
          </a:p>
          <a:p>
            <a:pPr marL="685800" lvl="1" indent="-228600" fontAlgn="auto">
              <a:lnSpc>
                <a:spcPct val="90000"/>
              </a:lnSpc>
              <a:spcBef>
                <a:spcPts val="500"/>
              </a:spcBef>
              <a:spcAft>
                <a:spcPts val="0"/>
              </a:spcAft>
              <a:buClrTx/>
              <a:buSzTx/>
              <a:buFont typeface="Arial" panose="020B0604020202020204" pitchFamily="34" charset="0"/>
              <a:buChar char="•"/>
            </a:pPr>
            <a:r>
              <a:rPr lang="en-US" sz="2400" kern="1200" dirty="0">
                <a:effectLst/>
                <a:latin typeface="Calibri" panose="020F0502020204030204"/>
                <a:ea typeface="+mn-ea"/>
              </a:rPr>
              <a:t>Support and assist in our fundraising campaigns – Big raffle, Syracuse Nationals, Amphitheater concerts, Program, etc.</a:t>
            </a:r>
          </a:p>
          <a:p>
            <a:pPr marL="685800" lvl="1" indent="-228600" fontAlgn="auto">
              <a:lnSpc>
                <a:spcPct val="90000"/>
              </a:lnSpc>
              <a:spcBef>
                <a:spcPts val="500"/>
              </a:spcBef>
              <a:spcAft>
                <a:spcPts val="0"/>
              </a:spcAft>
              <a:buClrTx/>
              <a:buSzTx/>
              <a:buFont typeface="Arial" panose="020B0604020202020204" pitchFamily="34" charset="0"/>
              <a:buChar char="•"/>
            </a:pPr>
            <a:endParaRPr lang="en-US" sz="2400" kern="1200" dirty="0">
              <a:effectLst/>
              <a:latin typeface="Calibri" panose="020F0502020204030204"/>
              <a:ea typeface="+mn-ea"/>
            </a:endParaRPr>
          </a:p>
          <a:p>
            <a:pPr marL="685800" lvl="1" indent="-228600" fontAlgn="auto">
              <a:lnSpc>
                <a:spcPct val="90000"/>
              </a:lnSpc>
              <a:spcBef>
                <a:spcPts val="500"/>
              </a:spcBef>
              <a:spcAft>
                <a:spcPts val="0"/>
              </a:spcAft>
              <a:buClrTx/>
              <a:buSzTx/>
              <a:buFont typeface="Arial" panose="020B0604020202020204" pitchFamily="34" charset="0"/>
              <a:buChar char="•"/>
            </a:pPr>
            <a:r>
              <a:rPr lang="en-US" sz="2400" kern="1200" dirty="0">
                <a:effectLst/>
                <a:latin typeface="Calibri" panose="020F0502020204030204"/>
                <a:ea typeface="+mn-ea"/>
              </a:rPr>
              <a:t>Attend our monthly board meetings via Zoom. Link on website. Next meeting March 18</a:t>
            </a:r>
            <a:r>
              <a:rPr lang="en-US" sz="2400" kern="1200" baseline="30000" dirty="0">
                <a:effectLst/>
                <a:latin typeface="Calibri" panose="020F0502020204030204"/>
                <a:ea typeface="+mn-ea"/>
              </a:rPr>
              <a:t>th</a:t>
            </a:r>
            <a:r>
              <a:rPr lang="en-US" sz="2400" kern="1200" dirty="0">
                <a:effectLst/>
                <a:latin typeface="Calibri" panose="020F0502020204030204"/>
                <a:ea typeface="+mn-ea"/>
              </a:rPr>
              <a:t> at 7pm.</a:t>
            </a:r>
          </a:p>
          <a:p>
            <a:pPr marL="685800" lvl="1" indent="-228600" fontAlgn="auto">
              <a:lnSpc>
                <a:spcPct val="90000"/>
              </a:lnSpc>
              <a:spcBef>
                <a:spcPts val="500"/>
              </a:spcBef>
              <a:spcAft>
                <a:spcPts val="0"/>
              </a:spcAft>
              <a:buClrTx/>
              <a:buSzTx/>
              <a:buFont typeface="Arial" panose="020B0604020202020204" pitchFamily="34" charset="0"/>
              <a:buChar char="•"/>
            </a:pPr>
            <a:endParaRPr lang="en-US" sz="2400" kern="1200" dirty="0">
              <a:effectLst/>
              <a:latin typeface="Calibri" panose="020F0502020204030204"/>
              <a:ea typeface="+mn-ea"/>
            </a:endParaRPr>
          </a:p>
          <a:p>
            <a:pPr marL="685800" lvl="1" indent="-228600" fontAlgn="auto">
              <a:lnSpc>
                <a:spcPct val="90000"/>
              </a:lnSpc>
              <a:spcBef>
                <a:spcPts val="500"/>
              </a:spcBef>
              <a:spcAft>
                <a:spcPts val="0"/>
              </a:spcAft>
              <a:buClrTx/>
              <a:buSzTx/>
              <a:buFont typeface="Arial" panose="020B0604020202020204" pitchFamily="34" charset="0"/>
              <a:buChar char="•"/>
            </a:pPr>
            <a:r>
              <a:rPr lang="en-US" dirty="0">
                <a:latin typeface="Calibri" panose="020F0502020204030204"/>
              </a:rPr>
              <a:t>Join the Board - </a:t>
            </a:r>
            <a:r>
              <a:rPr lang="en-US" sz="2400" kern="1200" dirty="0">
                <a:effectLst/>
                <a:latin typeface="Calibri" panose="020F0502020204030204"/>
                <a:ea typeface="+mn-ea"/>
              </a:rPr>
              <a:t>Annual Officer Elections ~ June 2024. Only 1-year terms.</a:t>
            </a:r>
          </a:p>
          <a:p>
            <a:pPr marL="685800" lvl="1" indent="-228600" fontAlgn="auto">
              <a:lnSpc>
                <a:spcPct val="90000"/>
              </a:lnSpc>
              <a:spcBef>
                <a:spcPts val="500"/>
              </a:spcBef>
              <a:spcAft>
                <a:spcPts val="0"/>
              </a:spcAft>
              <a:buClrTx/>
              <a:buSzTx/>
              <a:buFont typeface="Arial" panose="020B0604020202020204" pitchFamily="34" charset="0"/>
              <a:buChar char="•"/>
            </a:pPr>
            <a:endParaRPr lang="en-US" sz="2400" kern="1200" dirty="0">
              <a:effectLst/>
              <a:latin typeface="Calibri" panose="020F0502020204030204"/>
              <a:ea typeface="+mn-ea"/>
            </a:endParaRPr>
          </a:p>
          <a:p>
            <a:pPr marL="685800" lvl="1" indent="-228600" fontAlgn="auto">
              <a:lnSpc>
                <a:spcPct val="90000"/>
              </a:lnSpc>
              <a:spcBef>
                <a:spcPts val="500"/>
              </a:spcBef>
              <a:spcAft>
                <a:spcPts val="0"/>
              </a:spcAft>
              <a:buClrTx/>
              <a:buSzTx/>
              <a:buFont typeface="Arial" panose="020B0604020202020204" pitchFamily="34" charset="0"/>
              <a:buChar char="•"/>
            </a:pPr>
            <a:r>
              <a:rPr lang="en-US" sz="2400" kern="1200" dirty="0">
                <a:effectLst/>
                <a:latin typeface="Calibri" panose="020F0502020204030204"/>
                <a:ea typeface="+mn-ea"/>
              </a:rPr>
              <a:t>Become a Director or join a Sub Committee (Senior Trip, End of the Season Banquet, etc.)</a:t>
            </a:r>
          </a:p>
          <a:p>
            <a:pPr marL="685800" lvl="1" indent="-228600" fontAlgn="auto">
              <a:lnSpc>
                <a:spcPct val="90000"/>
              </a:lnSpc>
              <a:spcBef>
                <a:spcPts val="500"/>
              </a:spcBef>
              <a:spcAft>
                <a:spcPts val="0"/>
              </a:spcAft>
              <a:buClrTx/>
              <a:buSzTx/>
              <a:buFont typeface="Arial" panose="020B0604020202020204" pitchFamily="34" charset="0"/>
              <a:buChar char="•"/>
            </a:pPr>
            <a:endParaRPr lang="en-US" sz="2400" kern="1200" dirty="0">
              <a:effectLst/>
              <a:latin typeface="Calibri" panose="020F0502020204030204"/>
              <a:ea typeface="+mn-ea"/>
            </a:endParaRPr>
          </a:p>
          <a:p>
            <a:pPr marL="0" indent="0">
              <a:buNone/>
            </a:pPr>
            <a:endParaRPr lang="en-US" dirty="0"/>
          </a:p>
        </p:txBody>
      </p:sp>
    </p:spTree>
    <p:extLst>
      <p:ext uri="{BB962C8B-B14F-4D97-AF65-F5344CB8AC3E}">
        <p14:creationId xmlns:p14="http://schemas.microsoft.com/office/powerpoint/2010/main" val="7434548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E1644B23-116C-447E-9DDB-B3407469C267}"/>
              </a:ext>
            </a:extLst>
          </p:cNvPr>
          <p:cNvSpPr txBox="1"/>
          <p:nvPr/>
        </p:nvSpPr>
        <p:spPr>
          <a:xfrm>
            <a:off x="1371600" y="152400"/>
            <a:ext cx="6681279" cy="1200329"/>
          </a:xfrm>
          <a:prstGeom prst="rect">
            <a:avLst/>
          </a:prstGeom>
          <a:noFill/>
        </p:spPr>
        <p:txBody>
          <a:bodyPr wrap="square" rtlCol="0">
            <a:spAutoFit/>
          </a:bodyPr>
          <a:lstStyle/>
          <a:p>
            <a:pPr algn="ctr"/>
            <a:r>
              <a:rPr lang="en-US" sz="7200" b="1" dirty="0"/>
              <a:t>FUNDRAISING</a:t>
            </a:r>
            <a:endParaRPr lang="en-US" sz="3000" b="1" dirty="0"/>
          </a:p>
        </p:txBody>
      </p:sp>
      <p:pic>
        <p:nvPicPr>
          <p:cNvPr id="3" name="Picture 2" descr="A group of people posing for a photo&#10;&#10;Description automatically generated">
            <a:extLst>
              <a:ext uri="{FF2B5EF4-FFF2-40B4-BE49-F238E27FC236}">
                <a16:creationId xmlns:a16="http://schemas.microsoft.com/office/drawing/2014/main" id="{A5B6D266-50CE-67F5-2F70-BE96DEA461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352729"/>
            <a:ext cx="6833679" cy="4590872"/>
          </a:xfrm>
          <a:prstGeom prst="rect">
            <a:avLst/>
          </a:prstGeom>
        </p:spPr>
      </p:pic>
    </p:spTree>
    <p:extLst>
      <p:ext uri="{BB962C8B-B14F-4D97-AF65-F5344CB8AC3E}">
        <p14:creationId xmlns:p14="http://schemas.microsoft.com/office/powerpoint/2010/main" val="3081349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1" y="21996"/>
            <a:ext cx="9220200" cy="1139825"/>
          </a:xfrm>
        </p:spPr>
        <p:txBody>
          <a:bodyPr/>
          <a:lstStyle/>
          <a:p>
            <a:pPr algn="ctr"/>
            <a:r>
              <a:rPr lang="en-US" sz="3600" b="1" dirty="0"/>
              <a:t>WHAT DOES THE BBLBC FUND?</a:t>
            </a:r>
          </a:p>
        </p:txBody>
      </p:sp>
      <p:sp>
        <p:nvSpPr>
          <p:cNvPr id="3" name="Content Placeholder 2"/>
          <p:cNvSpPr>
            <a:spLocks noGrp="1"/>
          </p:cNvSpPr>
          <p:nvPr>
            <p:ph idx="1"/>
          </p:nvPr>
        </p:nvSpPr>
        <p:spPr/>
        <p:txBody>
          <a:bodyPr/>
          <a:lstStyle/>
          <a:p>
            <a:pPr marL="0" lvl="0" indent="0" fontAlgn="auto">
              <a:lnSpc>
                <a:spcPct val="90000"/>
              </a:lnSpc>
              <a:spcBef>
                <a:spcPts val="1000"/>
              </a:spcBef>
              <a:spcAft>
                <a:spcPts val="0"/>
              </a:spcAft>
              <a:buClrTx/>
              <a:buSzTx/>
              <a:buNone/>
            </a:pPr>
            <a:endParaRPr lang="en-US" sz="2200" kern="1200" dirty="0">
              <a:effectLst/>
              <a:latin typeface="Calibri" panose="020F0502020204030204"/>
            </a:endParaRPr>
          </a:p>
        </p:txBody>
      </p:sp>
      <p:graphicFrame>
        <p:nvGraphicFramePr>
          <p:cNvPr id="4" name="Table 3"/>
          <p:cNvGraphicFramePr>
            <a:graphicFrameLocks noGrp="1"/>
          </p:cNvGraphicFramePr>
          <p:nvPr>
            <p:extLst>
              <p:ext uri="{D42A27DB-BD31-4B8C-83A1-F6EECF244321}">
                <p14:modId xmlns:p14="http://schemas.microsoft.com/office/powerpoint/2010/main" val="3747655348"/>
              </p:ext>
            </p:extLst>
          </p:nvPr>
        </p:nvGraphicFramePr>
        <p:xfrm>
          <a:off x="228600" y="1161821"/>
          <a:ext cx="8610600" cy="5345562"/>
        </p:xfrm>
        <a:graphic>
          <a:graphicData uri="http://schemas.openxmlformats.org/drawingml/2006/table">
            <a:tbl>
              <a:tblPr firstRow="1" bandRow="1">
                <a:tableStyleId>{69C7853C-536D-4A76-A0AE-DD22124D55A5}</a:tableStyleId>
              </a:tblPr>
              <a:tblGrid>
                <a:gridCol w="2655604">
                  <a:extLst>
                    <a:ext uri="{9D8B030D-6E8A-4147-A177-3AD203B41FA5}">
                      <a16:colId xmlns:a16="http://schemas.microsoft.com/office/drawing/2014/main" val="3250229238"/>
                    </a:ext>
                  </a:extLst>
                </a:gridCol>
                <a:gridCol w="3134097">
                  <a:extLst>
                    <a:ext uri="{9D8B030D-6E8A-4147-A177-3AD203B41FA5}">
                      <a16:colId xmlns:a16="http://schemas.microsoft.com/office/drawing/2014/main" val="3924769524"/>
                    </a:ext>
                  </a:extLst>
                </a:gridCol>
                <a:gridCol w="2820899">
                  <a:extLst>
                    <a:ext uri="{9D8B030D-6E8A-4147-A177-3AD203B41FA5}">
                      <a16:colId xmlns:a16="http://schemas.microsoft.com/office/drawing/2014/main" val="2007952165"/>
                    </a:ext>
                  </a:extLst>
                </a:gridCol>
              </a:tblGrid>
              <a:tr h="357351">
                <a:tc>
                  <a:txBody>
                    <a:bodyPr/>
                    <a:lstStyle/>
                    <a:p>
                      <a:pPr algn="ctr"/>
                      <a:r>
                        <a:rPr lang="en-US" dirty="0">
                          <a:ln>
                            <a:solidFill>
                              <a:sysClr val="windowText" lastClr="000000"/>
                            </a:solidFill>
                          </a:ln>
                          <a:solidFill>
                            <a:schemeClr val="bg2"/>
                          </a:solidFill>
                        </a:rPr>
                        <a:t>PRE-SEASON</a:t>
                      </a:r>
                    </a:p>
                  </a:txBody>
                  <a:tcPr>
                    <a:solidFill>
                      <a:schemeClr val="tx2"/>
                    </a:solidFill>
                  </a:tcPr>
                </a:tc>
                <a:tc>
                  <a:txBody>
                    <a:bodyPr/>
                    <a:lstStyle/>
                    <a:p>
                      <a:pPr algn="ctr"/>
                      <a:r>
                        <a:rPr lang="en-US" dirty="0">
                          <a:ln>
                            <a:solidFill>
                              <a:sysClr val="windowText" lastClr="000000"/>
                            </a:solidFill>
                          </a:ln>
                          <a:solidFill>
                            <a:schemeClr val="bg2"/>
                          </a:solidFill>
                        </a:rPr>
                        <a:t>SEASON</a:t>
                      </a:r>
                    </a:p>
                  </a:txBody>
                  <a:tcPr>
                    <a:solidFill>
                      <a:schemeClr val="tx2"/>
                    </a:solidFill>
                  </a:tcPr>
                </a:tc>
                <a:tc>
                  <a:txBody>
                    <a:bodyPr/>
                    <a:lstStyle/>
                    <a:p>
                      <a:pPr algn="ctr"/>
                      <a:r>
                        <a:rPr lang="en-US" dirty="0">
                          <a:ln>
                            <a:solidFill>
                              <a:sysClr val="windowText" lastClr="000000"/>
                            </a:solidFill>
                          </a:ln>
                          <a:solidFill>
                            <a:schemeClr val="bg2"/>
                          </a:solidFill>
                        </a:rPr>
                        <a:t>POST SEASON</a:t>
                      </a:r>
                    </a:p>
                  </a:txBody>
                  <a:tcPr>
                    <a:solidFill>
                      <a:schemeClr val="tx2"/>
                    </a:solidFill>
                  </a:tcPr>
                </a:tc>
                <a:extLst>
                  <a:ext uri="{0D108BD9-81ED-4DB2-BD59-A6C34878D82A}">
                    <a16:rowId xmlns:a16="http://schemas.microsoft.com/office/drawing/2014/main" val="2021109475"/>
                  </a:ext>
                </a:extLst>
              </a:tr>
              <a:tr h="714322">
                <a:tc>
                  <a:txBody>
                    <a:bodyPr/>
                    <a:lstStyle/>
                    <a:p>
                      <a:pPr algn="ctr"/>
                      <a:r>
                        <a:rPr lang="en-US" sz="1400" dirty="0"/>
                        <a:t>Indoor Turf Contract </a:t>
                      </a:r>
                    </a:p>
                    <a:p>
                      <a:pPr algn="ctr"/>
                      <a:r>
                        <a:rPr lang="en-US" sz="1400" dirty="0"/>
                        <a:t>Ultimate Goal</a:t>
                      </a:r>
                    </a:p>
                    <a:p>
                      <a:pPr algn="ctr"/>
                      <a:r>
                        <a:rPr lang="en-US" sz="1400" dirty="0"/>
                        <a:t> </a:t>
                      </a:r>
                      <a:r>
                        <a:rPr lang="en-US" sz="1400" b="1" baseline="0" dirty="0"/>
                        <a:t>$2,000 to $3,000</a:t>
                      </a:r>
                      <a:endParaRPr lang="en-US" sz="1400" b="1" dirty="0"/>
                    </a:p>
                  </a:txBody>
                  <a:tcPr anchor="ctr">
                    <a:solidFill>
                      <a:schemeClr val="tx2"/>
                    </a:solidFill>
                  </a:tcPr>
                </a:tc>
                <a:tc>
                  <a:txBody>
                    <a:bodyPr/>
                    <a:lstStyle/>
                    <a:p>
                      <a:pPr algn="ctr"/>
                      <a:r>
                        <a:rPr lang="en-US" sz="1400" dirty="0"/>
                        <a:t>Assistant Coaches Salaries</a:t>
                      </a:r>
                    </a:p>
                    <a:p>
                      <a:pPr algn="ctr"/>
                      <a:r>
                        <a:rPr lang="en-US" sz="1400" dirty="0"/>
                        <a:t>All Levels</a:t>
                      </a:r>
                    </a:p>
                    <a:p>
                      <a:pPr algn="ctr"/>
                      <a:r>
                        <a:rPr lang="en-US" sz="1400" b="1" dirty="0"/>
                        <a:t>$6,000-$8,000</a:t>
                      </a:r>
                    </a:p>
                  </a:txBody>
                  <a:tcPr anchor="ctr">
                    <a:solidFill>
                      <a:schemeClr val="tx2"/>
                    </a:solidFill>
                  </a:tcPr>
                </a:tc>
                <a:tc>
                  <a:txBody>
                    <a:bodyPr/>
                    <a:lstStyle/>
                    <a:p>
                      <a:pPr algn="ctr"/>
                      <a:r>
                        <a:rPr lang="en-US" sz="1400" dirty="0"/>
                        <a:t>Scholarships </a:t>
                      </a:r>
                    </a:p>
                    <a:p>
                      <a:pPr algn="ctr"/>
                      <a:r>
                        <a:rPr lang="en-US" sz="1400" b="1" dirty="0"/>
                        <a:t>$1,500</a:t>
                      </a:r>
                    </a:p>
                  </a:txBody>
                  <a:tcPr anchor="ctr">
                    <a:solidFill>
                      <a:schemeClr val="tx2"/>
                    </a:solidFill>
                  </a:tcPr>
                </a:tc>
                <a:extLst>
                  <a:ext uri="{0D108BD9-81ED-4DB2-BD59-A6C34878D82A}">
                    <a16:rowId xmlns:a16="http://schemas.microsoft.com/office/drawing/2014/main" val="2970311889"/>
                  </a:ext>
                </a:extLst>
              </a:tr>
              <a:tr h="8040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Lacrosse Balls &amp; Supplies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$500</a:t>
                      </a:r>
                    </a:p>
                    <a:p>
                      <a:pPr algn="ctr"/>
                      <a:endParaRPr lang="en-US" sz="1400" b="1" dirty="0"/>
                    </a:p>
                  </a:txBody>
                  <a:tcPr anchor="ctr">
                    <a:solidFill>
                      <a:schemeClr val="tx2"/>
                    </a:solidFill>
                  </a:tcPr>
                </a:tc>
                <a:tc>
                  <a:txBody>
                    <a:bodyPr/>
                    <a:lstStyle/>
                    <a:p>
                      <a:pPr algn="ctr"/>
                      <a:r>
                        <a:rPr lang="en-US" sz="1400" dirty="0"/>
                        <a:t>Indoor Practice Time</a:t>
                      </a:r>
                      <a:r>
                        <a:rPr lang="en-US" sz="1400" baseline="0" dirty="0"/>
                        <a:t> </a:t>
                      </a:r>
                    </a:p>
                    <a:p>
                      <a:pPr algn="ctr"/>
                      <a:r>
                        <a:rPr lang="en-US" sz="1400" baseline="0" dirty="0"/>
                        <a:t>Inclement Weather</a:t>
                      </a:r>
                    </a:p>
                    <a:p>
                      <a:pPr algn="ctr"/>
                      <a:r>
                        <a:rPr lang="en-US" sz="1400" b="1" baseline="0" dirty="0"/>
                        <a:t>$300/day</a:t>
                      </a:r>
                      <a:endParaRPr lang="en-US" sz="1400" b="1" dirty="0"/>
                    </a:p>
                  </a:txBody>
                  <a:tcPr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Lacrosse Banquet &amp;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Modified Event</a:t>
                      </a:r>
                    </a:p>
                    <a:p>
                      <a:pPr algn="ctr"/>
                      <a:r>
                        <a:rPr lang="en-US" sz="1400" b="1" dirty="0"/>
                        <a:t>$2,000-$2,500</a:t>
                      </a:r>
                    </a:p>
                  </a:txBody>
                  <a:tcPr anchor="ctr">
                    <a:solidFill>
                      <a:schemeClr val="tx2"/>
                    </a:solidFill>
                  </a:tcPr>
                </a:tc>
                <a:extLst>
                  <a:ext uri="{0D108BD9-81ED-4DB2-BD59-A6C34878D82A}">
                    <a16:rowId xmlns:a16="http://schemas.microsoft.com/office/drawing/2014/main" val="3290162176"/>
                  </a:ext>
                </a:extLst>
              </a:tr>
              <a:tr h="1131009">
                <a:tc>
                  <a:txBody>
                    <a:bodyPr/>
                    <a:lstStyle/>
                    <a:p>
                      <a:pPr algn="ctr"/>
                      <a:endParaRPr lang="en-US" sz="1400" dirty="0"/>
                    </a:p>
                  </a:txBody>
                  <a:tcPr anchor="ctr">
                    <a:solidFill>
                      <a:schemeClr val="tx2"/>
                    </a:solidFill>
                  </a:tcPr>
                </a:tc>
                <a:tc>
                  <a:txBody>
                    <a:bodyPr/>
                    <a:lstStyle/>
                    <a:p>
                      <a:pPr algn="ctr"/>
                      <a:r>
                        <a:rPr lang="en-US" sz="1400" dirty="0"/>
                        <a:t>Practice</a:t>
                      </a:r>
                      <a:r>
                        <a:rPr lang="en-US" sz="1400" baseline="0" dirty="0"/>
                        <a:t> Pinnies</a:t>
                      </a:r>
                    </a:p>
                    <a:p>
                      <a:pPr algn="ctr"/>
                      <a:r>
                        <a:rPr lang="en-US" sz="1400" baseline="0" dirty="0"/>
                        <a:t>Season Logo T-Shirts </a:t>
                      </a:r>
                    </a:p>
                    <a:p>
                      <a:pPr algn="ctr"/>
                      <a:r>
                        <a:rPr lang="en-US" sz="1400" b="1" baseline="0" dirty="0"/>
                        <a:t>$2,000 - $3,000</a:t>
                      </a:r>
                    </a:p>
                  </a:txBody>
                  <a:tcPr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Subsidize</a:t>
                      </a:r>
                      <a:r>
                        <a:rPr lang="en-US" sz="1400" baseline="0" dirty="0"/>
                        <a:t> the Cost of Highly Competitive Tournaments for all Levels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baseline="0" dirty="0"/>
                        <a:t>$10,000-$15,000</a:t>
                      </a:r>
                      <a:endParaRPr lang="en-US" sz="1400" b="1"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p>
                  </a:txBody>
                  <a:tcPr anchor="ctr">
                    <a:solidFill>
                      <a:schemeClr val="tx2"/>
                    </a:solidFill>
                  </a:tcPr>
                </a:tc>
                <a:extLst>
                  <a:ext uri="{0D108BD9-81ED-4DB2-BD59-A6C34878D82A}">
                    <a16:rowId xmlns:a16="http://schemas.microsoft.com/office/drawing/2014/main" val="3003950287"/>
                  </a:ext>
                </a:extLst>
              </a:tr>
              <a:tr h="505978">
                <a:tc>
                  <a:txBody>
                    <a:bodyPr/>
                    <a:lstStyle/>
                    <a:p>
                      <a:pPr algn="ctr"/>
                      <a:endParaRPr lang="en-US" sz="1400" b="1" dirty="0"/>
                    </a:p>
                  </a:txBody>
                  <a:tcPr anchor="ctr">
                    <a:solidFill>
                      <a:schemeClr val="tx2"/>
                    </a:solidFill>
                  </a:tcPr>
                </a:tc>
                <a:tc>
                  <a:txBody>
                    <a:bodyPr/>
                    <a:lstStyle/>
                    <a:p>
                      <a:pPr algn="ctr"/>
                      <a:r>
                        <a:rPr lang="en-US" sz="1400" dirty="0"/>
                        <a:t>Helmet</a:t>
                      </a:r>
                      <a:r>
                        <a:rPr lang="en-US" sz="1400" baseline="0" dirty="0"/>
                        <a:t> Decals </a:t>
                      </a:r>
                    </a:p>
                    <a:p>
                      <a:pPr algn="ctr"/>
                      <a:r>
                        <a:rPr lang="en-US" sz="1400" b="1" baseline="0" dirty="0"/>
                        <a:t>$1,000</a:t>
                      </a:r>
                      <a:endParaRPr lang="en-US" sz="1400" b="1" dirty="0"/>
                    </a:p>
                  </a:txBody>
                  <a:tcPr anchor="ctr">
                    <a:solidFill>
                      <a:schemeClr val="tx2"/>
                    </a:solidFill>
                  </a:tcPr>
                </a:tc>
                <a:tc>
                  <a:txBody>
                    <a:bodyPr/>
                    <a:lstStyle/>
                    <a:p>
                      <a:pPr algn="ctr"/>
                      <a:endParaRPr lang="en-US" sz="1400" b="1" dirty="0"/>
                    </a:p>
                  </a:txBody>
                  <a:tcPr anchor="ctr">
                    <a:solidFill>
                      <a:schemeClr val="tx2"/>
                    </a:solidFill>
                  </a:tcPr>
                </a:tc>
                <a:extLst>
                  <a:ext uri="{0D108BD9-81ED-4DB2-BD59-A6C34878D82A}">
                    <a16:rowId xmlns:a16="http://schemas.microsoft.com/office/drawing/2014/main" val="3072283696"/>
                  </a:ext>
                </a:extLst>
              </a:tr>
              <a:tr h="505978">
                <a:tc>
                  <a:txBody>
                    <a:bodyPr/>
                    <a:lstStyle/>
                    <a:p>
                      <a:pPr algn="ctr"/>
                      <a:endParaRPr lang="en-US" sz="1800" dirty="0"/>
                    </a:p>
                  </a:txBody>
                  <a:tcPr anchor="ctr">
                    <a:solidFill>
                      <a:schemeClr val="tx2"/>
                    </a:solidFill>
                  </a:tcPr>
                </a:tc>
                <a:tc>
                  <a:txBody>
                    <a:bodyPr/>
                    <a:lstStyle/>
                    <a:p>
                      <a:pPr algn="ctr"/>
                      <a:r>
                        <a:rPr lang="en-US" sz="1400" dirty="0"/>
                        <a:t>Bus</a:t>
                      </a:r>
                      <a:r>
                        <a:rPr lang="en-US" sz="1400" baseline="0" dirty="0"/>
                        <a:t> Transportation</a:t>
                      </a:r>
                    </a:p>
                    <a:p>
                      <a:pPr algn="ctr"/>
                      <a:r>
                        <a:rPr lang="en-US" sz="1400" b="1" baseline="0" dirty="0"/>
                        <a:t>$1,000-$2,000</a:t>
                      </a:r>
                      <a:endParaRPr lang="en-US" sz="1400" b="1" dirty="0"/>
                    </a:p>
                  </a:txBody>
                  <a:tcPr anchor="ctr">
                    <a:solidFill>
                      <a:schemeClr val="tx2"/>
                    </a:solidFill>
                  </a:tcPr>
                </a:tc>
                <a:tc>
                  <a:txBody>
                    <a:bodyPr/>
                    <a:lstStyle/>
                    <a:p>
                      <a:pPr algn="ctr"/>
                      <a:endParaRPr lang="en-US" sz="1400" b="1" dirty="0"/>
                    </a:p>
                  </a:txBody>
                  <a:tcPr anchor="ctr">
                    <a:solidFill>
                      <a:schemeClr val="tx2"/>
                    </a:solidFill>
                  </a:tcPr>
                </a:tc>
                <a:extLst>
                  <a:ext uri="{0D108BD9-81ED-4DB2-BD59-A6C34878D82A}">
                    <a16:rowId xmlns:a16="http://schemas.microsoft.com/office/drawing/2014/main" val="2527742763"/>
                  </a:ext>
                </a:extLst>
              </a:tr>
              <a:tr h="714322">
                <a:tc>
                  <a:txBody>
                    <a:bodyPr/>
                    <a:lstStyle/>
                    <a:p>
                      <a:pPr algn="ctr"/>
                      <a:endParaRPr lang="en-US" sz="1800"/>
                    </a:p>
                  </a:txBody>
                  <a:tcPr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HUDL</a:t>
                      </a:r>
                      <a:r>
                        <a:rPr lang="en-US" sz="1400" baseline="0" dirty="0"/>
                        <a:t> Subscription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0" dirty="0"/>
                        <a:t>Recruitment &amp; Training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baseline="0" dirty="0"/>
                        <a:t>$1,000</a:t>
                      </a:r>
                      <a:endParaRPr lang="en-US" sz="1400" b="1" dirty="0"/>
                    </a:p>
                  </a:txBody>
                  <a:tcPr anchor="ctr">
                    <a:solidFill>
                      <a:schemeClr val="tx2"/>
                    </a:solidFill>
                  </a:tcPr>
                </a:tc>
                <a:tc>
                  <a:txBody>
                    <a:bodyPr/>
                    <a:lstStyle/>
                    <a:p>
                      <a:pPr algn="ctr"/>
                      <a:endParaRPr lang="en-US" sz="1400" b="1" dirty="0"/>
                    </a:p>
                  </a:txBody>
                  <a:tcPr anchor="ctr">
                    <a:solidFill>
                      <a:schemeClr val="tx2"/>
                    </a:solidFill>
                  </a:tcPr>
                </a:tc>
                <a:extLst>
                  <a:ext uri="{0D108BD9-81ED-4DB2-BD59-A6C34878D82A}">
                    <a16:rowId xmlns:a16="http://schemas.microsoft.com/office/drawing/2014/main" val="3954423241"/>
                  </a:ext>
                </a:extLst>
              </a:tr>
              <a:tr h="505978">
                <a:tc>
                  <a:txBody>
                    <a:bodyPr/>
                    <a:lstStyle/>
                    <a:p>
                      <a:pPr algn="ctr"/>
                      <a:endParaRPr lang="en-US" sz="1800"/>
                    </a:p>
                  </a:txBody>
                  <a:tcPr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Varsity Trip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baseline="0" dirty="0"/>
                        <a:t>$6,000-$8,000</a:t>
                      </a:r>
                      <a:endParaRPr lang="en-US" sz="1400" b="1" dirty="0"/>
                    </a:p>
                  </a:txBody>
                  <a:tcPr anchor="ctr">
                    <a:solidFill>
                      <a:schemeClr val="tx2"/>
                    </a:solidFill>
                  </a:tcPr>
                </a:tc>
                <a:tc>
                  <a:txBody>
                    <a:bodyPr/>
                    <a:lstStyle/>
                    <a:p>
                      <a:pPr algn="ctr"/>
                      <a:endParaRPr lang="en-US" sz="1800" dirty="0"/>
                    </a:p>
                  </a:txBody>
                  <a:tcPr anchor="ctr">
                    <a:solidFill>
                      <a:schemeClr val="tx2"/>
                    </a:solidFill>
                  </a:tcPr>
                </a:tc>
                <a:extLst>
                  <a:ext uri="{0D108BD9-81ED-4DB2-BD59-A6C34878D82A}">
                    <a16:rowId xmlns:a16="http://schemas.microsoft.com/office/drawing/2014/main" val="416058342"/>
                  </a:ext>
                </a:extLst>
              </a:tr>
            </a:tbl>
          </a:graphicData>
        </a:graphic>
      </p:graphicFrame>
    </p:spTree>
    <p:extLst>
      <p:ext uri="{BB962C8B-B14F-4D97-AF65-F5344CB8AC3E}">
        <p14:creationId xmlns:p14="http://schemas.microsoft.com/office/powerpoint/2010/main" val="672595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539874"/>
          </a:xfrm>
        </p:spPr>
        <p:txBody>
          <a:bodyPr>
            <a:normAutofit fontScale="90000"/>
          </a:bodyPr>
          <a:lstStyle/>
          <a:p>
            <a:pPr algn="ctr"/>
            <a:br>
              <a:rPr lang="en-US" dirty="0"/>
            </a:br>
            <a:r>
              <a:rPr lang="en-US" b="1" dirty="0">
                <a:latin typeface="+mn-lt"/>
              </a:rPr>
              <a:t>Coach Wilcox’s Goals of the Baldwinsville Boys Lacrosse Program</a:t>
            </a:r>
            <a:br>
              <a:rPr lang="en-US" b="1" dirty="0">
                <a:latin typeface="+mn-lt"/>
              </a:rPr>
            </a:br>
            <a:endParaRPr lang="en-US" b="1" dirty="0">
              <a:latin typeface="+mn-lt"/>
            </a:endParaRPr>
          </a:p>
        </p:txBody>
      </p:sp>
      <p:sp>
        <p:nvSpPr>
          <p:cNvPr id="3" name="Content Placeholder 2"/>
          <p:cNvSpPr>
            <a:spLocks noGrp="1"/>
          </p:cNvSpPr>
          <p:nvPr>
            <p:ph idx="1"/>
          </p:nvPr>
        </p:nvSpPr>
        <p:spPr>
          <a:xfrm>
            <a:off x="533400" y="1752600"/>
            <a:ext cx="8153400" cy="5029200"/>
          </a:xfrm>
        </p:spPr>
        <p:txBody>
          <a:bodyPr/>
          <a:lstStyle/>
          <a:p>
            <a:pPr marL="0" indent="0">
              <a:buNone/>
            </a:pPr>
            <a:endParaRPr lang="en-US" sz="1000" dirty="0"/>
          </a:p>
          <a:p>
            <a:pPr marL="514350" indent="-514350">
              <a:buClr>
                <a:schemeClr val="tx1"/>
              </a:buClr>
              <a:buAutoNum type="arabicParenR"/>
            </a:pPr>
            <a:r>
              <a:rPr lang="en-US" sz="2800" b="1" dirty="0"/>
              <a:t>To be a role model and leader for the program.</a:t>
            </a:r>
          </a:p>
          <a:p>
            <a:pPr marL="514350" indent="-514350">
              <a:buClr>
                <a:schemeClr val="tx1"/>
              </a:buClr>
              <a:buAutoNum type="arabicParenR"/>
            </a:pPr>
            <a:r>
              <a:rPr lang="en-US" sz="2800" b="1" dirty="0"/>
              <a:t>Continue to build continuity and culture within both the youth and school programs.</a:t>
            </a:r>
          </a:p>
          <a:p>
            <a:pPr marL="514350" indent="-514350">
              <a:buClr>
                <a:schemeClr val="tx1"/>
              </a:buClr>
              <a:buAutoNum type="arabicParenR"/>
            </a:pPr>
            <a:r>
              <a:rPr lang="en-US" sz="2800" b="1" dirty="0"/>
              <a:t>To build relationships with players to help better them on/off the field and in life.</a:t>
            </a:r>
          </a:p>
          <a:p>
            <a:pPr marL="514350" indent="-514350">
              <a:buClr>
                <a:schemeClr val="tx1"/>
              </a:buClr>
              <a:buAutoNum type="arabicParenR"/>
            </a:pPr>
            <a:r>
              <a:rPr lang="en-US" sz="2800" b="1" dirty="0"/>
              <a:t>To win championships (league, sectional, regional, state)</a:t>
            </a:r>
          </a:p>
          <a:p>
            <a:pPr marL="0" indent="0">
              <a:buNone/>
            </a:pPr>
            <a:endParaRPr lang="en-US" dirty="0"/>
          </a:p>
          <a:p>
            <a:pPr marL="514350" indent="-514350">
              <a:buAutoNum type="arabicParenR"/>
            </a:pPr>
            <a:endParaRPr lang="en-US" dirty="0"/>
          </a:p>
          <a:p>
            <a:pPr marL="514350" indent="-514350">
              <a:buAutoNum type="arabicParenR"/>
            </a:pPr>
            <a:endParaRPr lang="en-US" dirty="0"/>
          </a:p>
        </p:txBody>
      </p:sp>
    </p:spTree>
    <p:extLst>
      <p:ext uri="{BB962C8B-B14F-4D97-AF65-F5344CB8AC3E}">
        <p14:creationId xmlns:p14="http://schemas.microsoft.com/office/powerpoint/2010/main" val="32317534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D3171-5FF1-4C21-A9B6-1666459C408E}"/>
              </a:ext>
            </a:extLst>
          </p:cNvPr>
          <p:cNvSpPr>
            <a:spLocks noGrp="1"/>
          </p:cNvSpPr>
          <p:nvPr>
            <p:ph type="title"/>
          </p:nvPr>
        </p:nvSpPr>
        <p:spPr/>
        <p:txBody>
          <a:bodyPr/>
          <a:lstStyle/>
          <a:p>
            <a:pPr algn="ctr"/>
            <a:r>
              <a:rPr lang="en-US" b="1" dirty="0"/>
              <a:t>WE NEED YOUR SUPPORT</a:t>
            </a:r>
          </a:p>
        </p:txBody>
      </p:sp>
      <p:sp>
        <p:nvSpPr>
          <p:cNvPr id="3" name="Content Placeholder 2">
            <a:extLst>
              <a:ext uri="{FF2B5EF4-FFF2-40B4-BE49-F238E27FC236}">
                <a16:creationId xmlns:a16="http://schemas.microsoft.com/office/drawing/2014/main" id="{3D122907-982F-4371-9275-6FE32BE55FB3}"/>
              </a:ext>
            </a:extLst>
          </p:cNvPr>
          <p:cNvSpPr>
            <a:spLocks noGrp="1"/>
          </p:cNvSpPr>
          <p:nvPr>
            <p:ph idx="1"/>
          </p:nvPr>
        </p:nvSpPr>
        <p:spPr>
          <a:xfrm>
            <a:off x="457200" y="1295400"/>
            <a:ext cx="8229600" cy="4953000"/>
          </a:xfrm>
        </p:spPr>
        <p:txBody>
          <a:bodyPr>
            <a:normAutofit fontScale="77500" lnSpcReduction="20000"/>
          </a:bodyPr>
          <a:lstStyle/>
          <a:p>
            <a:pPr marL="0" indent="0">
              <a:buNone/>
            </a:pPr>
            <a:r>
              <a:rPr lang="en-US" sz="3600" b="1" u="sng" dirty="0"/>
              <a:t>Fundraisers</a:t>
            </a:r>
          </a:p>
          <a:p>
            <a:r>
              <a:rPr lang="en-US" dirty="0"/>
              <a:t>Super Bowl Squares, Chipotle Nights, Sal’s Nights, </a:t>
            </a:r>
          </a:p>
          <a:p>
            <a:r>
              <a:rPr lang="en-US" dirty="0"/>
              <a:t>Apparel Stores, Program Ads, </a:t>
            </a:r>
            <a:r>
              <a:rPr lang="en-US" dirty="0" err="1"/>
              <a:t>Ampitheatre</a:t>
            </a:r>
            <a:r>
              <a:rPr lang="en-US" dirty="0"/>
              <a:t> Concerts</a:t>
            </a:r>
          </a:p>
          <a:p>
            <a:pPr marL="0" indent="0">
              <a:buNone/>
            </a:pPr>
            <a:endParaRPr lang="en-US" dirty="0"/>
          </a:p>
          <a:p>
            <a:pPr marL="0" indent="0">
              <a:buNone/>
            </a:pPr>
            <a:r>
              <a:rPr lang="en-US" sz="3600" b="1" u="sng" dirty="0"/>
              <a:t>The Big Raffle Sale – $25,000</a:t>
            </a:r>
          </a:p>
          <a:p>
            <a:r>
              <a:rPr lang="en-US" dirty="0"/>
              <a:t>It’s a collective effort!</a:t>
            </a:r>
          </a:p>
          <a:p>
            <a:r>
              <a:rPr lang="en-US" dirty="0"/>
              <a:t>We must reach our goal of 1,000 tickets</a:t>
            </a:r>
          </a:p>
          <a:p>
            <a:r>
              <a:rPr lang="en-US" dirty="0"/>
              <a:t>10 tickets per family</a:t>
            </a:r>
          </a:p>
          <a:p>
            <a:endParaRPr lang="en-US" dirty="0"/>
          </a:p>
          <a:p>
            <a:pPr marL="0" indent="0">
              <a:buNone/>
            </a:pPr>
            <a:r>
              <a:rPr lang="en-US" sz="3500" b="1" u="sng" dirty="0"/>
              <a:t>The Syracuse Nationals - $15,000 - $25,000</a:t>
            </a:r>
          </a:p>
          <a:p>
            <a:r>
              <a:rPr lang="en-US" sz="3000" dirty="0"/>
              <a:t>Maguire Chevrolet sponsors the event (July 19-21)</a:t>
            </a:r>
          </a:p>
          <a:p>
            <a:r>
              <a:rPr lang="en-US" sz="3000" dirty="0"/>
              <a:t>We are provided all tee-shirts ($0 Cost) and keep all profits ($20)</a:t>
            </a:r>
          </a:p>
          <a:p>
            <a:r>
              <a:rPr lang="en-US" sz="3000" dirty="0"/>
              <a:t>Many hands make light work – save the date!!!</a:t>
            </a:r>
          </a:p>
          <a:p>
            <a:endParaRPr lang="en-US" sz="3000" dirty="0"/>
          </a:p>
          <a:p>
            <a:endParaRPr lang="en-US" sz="3500" b="1" u="sng" dirty="0"/>
          </a:p>
        </p:txBody>
      </p:sp>
    </p:spTree>
    <p:extLst>
      <p:ext uri="{BB962C8B-B14F-4D97-AF65-F5344CB8AC3E}">
        <p14:creationId xmlns:p14="http://schemas.microsoft.com/office/powerpoint/2010/main" val="13293251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39DC-C382-47BE-AF0C-DFF1AAE1B446}"/>
              </a:ext>
            </a:extLst>
          </p:cNvPr>
          <p:cNvSpPr>
            <a:spLocks noGrp="1"/>
          </p:cNvSpPr>
          <p:nvPr>
            <p:ph type="ctrTitle"/>
          </p:nvPr>
        </p:nvSpPr>
        <p:spPr>
          <a:xfrm>
            <a:off x="2286000" y="124619"/>
            <a:ext cx="4816031" cy="1655762"/>
          </a:xfrm>
        </p:spPr>
        <p:txBody>
          <a:bodyPr>
            <a:normAutofit fontScale="90000"/>
          </a:bodyPr>
          <a:lstStyle/>
          <a:p>
            <a:r>
              <a:rPr lang="en-US" b="1" dirty="0"/>
              <a:t>Fundraising App</a:t>
            </a:r>
          </a:p>
        </p:txBody>
      </p:sp>
      <p:sp>
        <p:nvSpPr>
          <p:cNvPr id="3" name="Subtitle 2">
            <a:extLst>
              <a:ext uri="{FF2B5EF4-FFF2-40B4-BE49-F238E27FC236}">
                <a16:creationId xmlns:a16="http://schemas.microsoft.com/office/drawing/2014/main" id="{136E0D01-2587-4C9B-A4C3-525199C257A2}"/>
              </a:ext>
            </a:extLst>
          </p:cNvPr>
          <p:cNvSpPr>
            <a:spLocks noGrp="1"/>
          </p:cNvSpPr>
          <p:nvPr>
            <p:ph type="subTitle" idx="1"/>
          </p:nvPr>
        </p:nvSpPr>
        <p:spPr/>
        <p:txBody>
          <a:bodyPr/>
          <a:lstStyle/>
          <a:p>
            <a:endParaRPr lang="en-US"/>
          </a:p>
        </p:txBody>
      </p:sp>
      <p:pic>
        <p:nvPicPr>
          <p:cNvPr id="1026" name="Picture 2" descr="Sign In">
            <a:extLst>
              <a:ext uri="{FF2B5EF4-FFF2-40B4-BE49-F238E27FC236}">
                <a16:creationId xmlns:a16="http://schemas.microsoft.com/office/drawing/2014/main" id="{8C7A7BF3-88B8-4FC3-A9BA-729D9B74DB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714" y="1981200"/>
            <a:ext cx="8200571" cy="430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2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qr code with dots&#10;&#10;Description automatically generated">
            <a:extLst>
              <a:ext uri="{FF2B5EF4-FFF2-40B4-BE49-F238E27FC236}">
                <a16:creationId xmlns:a16="http://schemas.microsoft.com/office/drawing/2014/main" id="{9C95CE6C-E510-3C13-3E1C-51EA2DB709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300" y="1371600"/>
            <a:ext cx="4572000" cy="4572000"/>
          </a:xfrm>
          <a:prstGeom prst="rect">
            <a:avLst/>
          </a:prstGeom>
        </p:spPr>
      </p:pic>
      <p:sp>
        <p:nvSpPr>
          <p:cNvPr id="5" name="TextBox 4">
            <a:extLst>
              <a:ext uri="{FF2B5EF4-FFF2-40B4-BE49-F238E27FC236}">
                <a16:creationId xmlns:a16="http://schemas.microsoft.com/office/drawing/2014/main" id="{502EBB53-733F-7033-BBBD-393E0571DAEE}"/>
              </a:ext>
            </a:extLst>
          </p:cNvPr>
          <p:cNvSpPr txBox="1"/>
          <p:nvPr/>
        </p:nvSpPr>
        <p:spPr>
          <a:xfrm>
            <a:off x="1143000" y="457200"/>
            <a:ext cx="6781800" cy="646331"/>
          </a:xfrm>
          <a:prstGeom prst="rect">
            <a:avLst/>
          </a:prstGeom>
          <a:noFill/>
        </p:spPr>
        <p:txBody>
          <a:bodyPr wrap="square" rtlCol="0">
            <a:spAutoFit/>
          </a:bodyPr>
          <a:lstStyle/>
          <a:p>
            <a:pPr algn="ctr"/>
            <a:r>
              <a:rPr lang="en-US" sz="3600" b="1" dirty="0"/>
              <a:t>SCAN ME TO ACCESS GIVE BUTTER</a:t>
            </a:r>
          </a:p>
        </p:txBody>
      </p:sp>
    </p:spTree>
    <p:extLst>
      <p:ext uri="{BB962C8B-B14F-4D97-AF65-F5344CB8AC3E}">
        <p14:creationId xmlns:p14="http://schemas.microsoft.com/office/powerpoint/2010/main" val="10506849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2743B2-64EC-BDCA-76F3-BB3EBFEB3762}"/>
              </a:ext>
            </a:extLst>
          </p:cNvPr>
          <p:cNvPicPr>
            <a:picLocks noChangeAspect="1"/>
          </p:cNvPicPr>
          <p:nvPr/>
        </p:nvPicPr>
        <p:blipFill>
          <a:blip r:embed="rId2"/>
          <a:stretch>
            <a:fillRect/>
          </a:stretch>
        </p:blipFill>
        <p:spPr>
          <a:xfrm>
            <a:off x="533399" y="990600"/>
            <a:ext cx="8001001" cy="4953000"/>
          </a:xfrm>
          <a:prstGeom prst="rect">
            <a:avLst/>
          </a:prstGeom>
        </p:spPr>
      </p:pic>
    </p:spTree>
    <p:extLst>
      <p:ext uri="{BB962C8B-B14F-4D97-AF65-F5344CB8AC3E}">
        <p14:creationId xmlns:p14="http://schemas.microsoft.com/office/powerpoint/2010/main" val="752445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100" b="1" dirty="0">
                <a:latin typeface="+mn-lt"/>
              </a:rPr>
              <a:t>Baldwinsville Lacrosse Coaches General Thoughts on the Program</a:t>
            </a:r>
            <a:br>
              <a:rPr lang="en-US" sz="3600" b="1" dirty="0">
                <a:latin typeface="+mn-lt"/>
              </a:rPr>
            </a:br>
            <a:endParaRPr lang="en-US" sz="3600" b="1" dirty="0">
              <a:latin typeface="+mn-lt"/>
            </a:endParaRPr>
          </a:p>
        </p:txBody>
      </p:sp>
      <p:sp>
        <p:nvSpPr>
          <p:cNvPr id="3" name="Content Placeholder 2"/>
          <p:cNvSpPr>
            <a:spLocks noGrp="1"/>
          </p:cNvSpPr>
          <p:nvPr>
            <p:ph sz="half" idx="1"/>
          </p:nvPr>
        </p:nvSpPr>
        <p:spPr>
          <a:xfrm>
            <a:off x="618292" y="1235074"/>
            <a:ext cx="5172908" cy="5394326"/>
          </a:xfrm>
        </p:spPr>
        <p:txBody>
          <a:bodyPr>
            <a:noAutofit/>
          </a:bodyPr>
          <a:lstStyle/>
          <a:p>
            <a:pPr marL="0" indent="0">
              <a:buNone/>
            </a:pPr>
            <a:r>
              <a:rPr lang="en-US" sz="2000" b="1" dirty="0"/>
              <a:t>1</a:t>
            </a:r>
            <a:r>
              <a:rPr lang="en-US" sz="2200" b="1" dirty="0"/>
              <a:t>) Your foremost goal should be to develop yourself as a student. </a:t>
            </a:r>
          </a:p>
          <a:p>
            <a:r>
              <a:rPr lang="en-US" sz="2200" b="1" dirty="0"/>
              <a:t>Baldwinsville has a great academic program that can make a significant contribution to your life.  Maximize your time in class.  If you’re missing practice time due to neglecting your academics, you are hurting the team.</a:t>
            </a:r>
          </a:p>
          <a:p>
            <a:r>
              <a:rPr lang="en-US" sz="2200" b="1" dirty="0"/>
              <a:t>2) Your second goal should be to develop yourself into a high-quality student athlete. 	</a:t>
            </a:r>
          </a:p>
          <a:p>
            <a:r>
              <a:rPr lang="en-US" sz="2200" b="1" dirty="0"/>
              <a:t>When it comes to the spring lacrosse season, give your total effort to the team.  Playing other sports is essential and encouraged, but you need to concentrate on lacrosse during Spring season. Nothing else should disrupt that.</a:t>
            </a:r>
          </a:p>
        </p:txBody>
      </p:sp>
      <p:pic>
        <p:nvPicPr>
          <p:cNvPr id="5" name="Content Placeholder 4">
            <a:extLst>
              <a:ext uri="{FF2B5EF4-FFF2-40B4-BE49-F238E27FC236}">
                <a16:creationId xmlns:a16="http://schemas.microsoft.com/office/drawing/2014/main" id="{000A5485-B6A7-4BD2-9BA8-CD7AB673821C}"/>
              </a:ext>
            </a:extLst>
          </p:cNvPr>
          <p:cNvPicPr>
            <a:picLocks noGrp="1" noChangeAspect="1"/>
          </p:cNvPicPr>
          <p:nvPr>
            <p:ph sz="half" idx="2"/>
          </p:nvPr>
        </p:nvPicPr>
        <p:blipFill>
          <a:blip r:embed="rId2"/>
          <a:stretch>
            <a:fillRect/>
          </a:stretch>
        </p:blipFill>
        <p:spPr>
          <a:xfrm>
            <a:off x="6438900" y="2286000"/>
            <a:ext cx="1866900" cy="2819400"/>
          </a:xfrm>
          <a:prstGeom prst="rect">
            <a:avLst/>
          </a:prstGeom>
        </p:spPr>
      </p:pic>
    </p:spTree>
    <p:extLst>
      <p:ext uri="{BB962C8B-B14F-4D97-AF65-F5344CB8AC3E}">
        <p14:creationId xmlns:p14="http://schemas.microsoft.com/office/powerpoint/2010/main" val="2516961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latin typeface="+mn-lt"/>
              </a:rPr>
              <a:t>Baldwinsville Lacrosse Coaches General Thoughts on the Program</a:t>
            </a:r>
          </a:p>
        </p:txBody>
      </p:sp>
      <p:sp>
        <p:nvSpPr>
          <p:cNvPr id="3" name="Content Placeholder 2"/>
          <p:cNvSpPr>
            <a:spLocks noGrp="1"/>
          </p:cNvSpPr>
          <p:nvPr>
            <p:ph idx="1"/>
          </p:nvPr>
        </p:nvSpPr>
        <p:spPr>
          <a:xfrm>
            <a:off x="457200" y="1524000"/>
            <a:ext cx="8229600" cy="4876800"/>
          </a:xfrm>
        </p:spPr>
        <p:txBody>
          <a:bodyPr>
            <a:normAutofit/>
          </a:bodyPr>
          <a:lstStyle/>
          <a:p>
            <a:pPr marL="0" indent="0">
              <a:buNone/>
            </a:pPr>
            <a:endParaRPr lang="en-US" sz="2800" dirty="0"/>
          </a:p>
          <a:p>
            <a:pPr marL="0" indent="0">
              <a:buNone/>
            </a:pPr>
            <a:r>
              <a:rPr lang="en-US" sz="2800" dirty="0"/>
              <a:t>3) </a:t>
            </a:r>
            <a:r>
              <a:rPr lang="en-US" sz="2800" b="1" dirty="0"/>
              <a:t>The coaching staff has confidence in you as a young man, a student, and as an athlete.</a:t>
            </a:r>
          </a:p>
          <a:p>
            <a:r>
              <a:rPr lang="en-US" sz="2000" b="1" dirty="0"/>
              <a:t>Set high expectations in the classroom and on the field… and live up to them!</a:t>
            </a:r>
          </a:p>
          <a:p>
            <a:pPr marL="0" indent="0">
              <a:buNone/>
            </a:pPr>
            <a:r>
              <a:rPr lang="en-US" sz="2800" b="1" dirty="0"/>
              <a:t>4) Never get into a situation that would cause embarrassment to yourself, the team, your coaches, your school and most importantly your family.</a:t>
            </a:r>
          </a:p>
          <a:p>
            <a:r>
              <a:rPr lang="en-US" sz="2000" b="1" dirty="0"/>
              <a:t>Abide by the athletic code of conduct with respect and integrity.  Any actions against the School Code of Conduct will not be tolerated.  Do the right thing and appropriate life rewards will eventually come to you.</a:t>
            </a:r>
          </a:p>
        </p:txBody>
      </p:sp>
    </p:spTree>
    <p:extLst>
      <p:ext uri="{BB962C8B-B14F-4D97-AF65-F5344CB8AC3E}">
        <p14:creationId xmlns:p14="http://schemas.microsoft.com/office/powerpoint/2010/main" val="3187791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pPr algn="ctr"/>
            <a:r>
              <a:rPr lang="en-US" b="1" dirty="0">
                <a:latin typeface="+mn-lt"/>
              </a:rPr>
              <a:t>ACADEMICS</a:t>
            </a:r>
            <a:br>
              <a:rPr lang="en-US" b="1" dirty="0">
                <a:latin typeface="+mn-lt"/>
              </a:rPr>
            </a:br>
            <a:endParaRPr lang="en-US" b="1" dirty="0">
              <a:latin typeface="+mn-lt"/>
            </a:endParaRPr>
          </a:p>
        </p:txBody>
      </p:sp>
      <p:sp>
        <p:nvSpPr>
          <p:cNvPr id="196611" name="Rectangle 3"/>
          <p:cNvSpPr>
            <a:spLocks noGrp="1" noChangeArrowheads="1"/>
          </p:cNvSpPr>
          <p:nvPr>
            <p:ph idx="1"/>
          </p:nvPr>
        </p:nvSpPr>
        <p:spPr>
          <a:xfrm>
            <a:off x="533400" y="1295400"/>
            <a:ext cx="8229600" cy="4572000"/>
          </a:xfrm>
        </p:spPr>
        <p:txBody>
          <a:bodyPr>
            <a:normAutofit/>
          </a:bodyPr>
          <a:lstStyle/>
          <a:p>
            <a:pPr>
              <a:buClr>
                <a:schemeClr val="tx1"/>
              </a:buClr>
            </a:pPr>
            <a:r>
              <a:rPr lang="en-US" sz="2400" b="1" dirty="0"/>
              <a:t>ACADEMICS BEFORE ATHLETICS!!!!</a:t>
            </a:r>
          </a:p>
          <a:p>
            <a:pPr>
              <a:buClr>
                <a:schemeClr val="tx1"/>
              </a:buClr>
            </a:pPr>
            <a:r>
              <a:rPr lang="en-US" sz="2400" b="1" dirty="0"/>
              <a:t>Academic Code of Conduct – Please Review. </a:t>
            </a:r>
          </a:p>
          <a:p>
            <a:pPr>
              <a:buClr>
                <a:schemeClr val="tx1"/>
              </a:buClr>
            </a:pPr>
            <a:r>
              <a:rPr lang="en-US" sz="2400" b="1" dirty="0"/>
              <a:t>Academics open many more doors than Athletics.</a:t>
            </a:r>
          </a:p>
          <a:p>
            <a:pPr>
              <a:buClr>
                <a:schemeClr val="tx1"/>
              </a:buClr>
            </a:pPr>
            <a:r>
              <a:rPr lang="en-US" sz="2400" b="1" dirty="0"/>
              <a:t>2016 NYSPHSAA State Champion Scholar-Athlete Team for Boys Varsity Lacrosse With a 96.39 GPA</a:t>
            </a:r>
          </a:p>
          <a:p>
            <a:pPr>
              <a:buClr>
                <a:schemeClr val="tx1"/>
              </a:buClr>
            </a:pPr>
            <a:r>
              <a:rPr lang="en-US" sz="2400" b="1" dirty="0"/>
              <a:t>Academic All-American: Brayden Penafeather-Stevenson (2022) and Ryan Quinn (2023)</a:t>
            </a:r>
          </a:p>
          <a:p>
            <a:pPr>
              <a:buClr>
                <a:schemeClr val="tx1"/>
              </a:buClr>
            </a:pPr>
            <a:r>
              <a:rPr lang="en-US" sz="2400" b="1" dirty="0"/>
              <a:t>2024 Highest Player GPA:</a:t>
            </a:r>
          </a:p>
          <a:p>
            <a:pPr>
              <a:buClr>
                <a:schemeClr val="tx1"/>
              </a:buClr>
            </a:pPr>
            <a:endParaRPr lang="en-US" sz="2400" b="1" dirty="0"/>
          </a:p>
          <a:p>
            <a:pPr>
              <a:buClr>
                <a:schemeClr val="tx1"/>
              </a:buClr>
            </a:pPr>
            <a:endParaRPr lang="en-US" sz="2400" b="1" dirty="0"/>
          </a:p>
          <a:p>
            <a:pPr marL="0" indent="0">
              <a:buClr>
                <a:schemeClr val="tx1"/>
              </a:buClr>
              <a:buNone/>
            </a:pPr>
            <a:endParaRPr lang="en-US" sz="2400" b="1" dirty="0"/>
          </a:p>
        </p:txBody>
      </p:sp>
      <p:pic>
        <p:nvPicPr>
          <p:cNvPr id="2" name="Picture 1">
            <a:extLst>
              <a:ext uri="{FF2B5EF4-FFF2-40B4-BE49-F238E27FC236}">
                <a16:creationId xmlns:a16="http://schemas.microsoft.com/office/drawing/2014/main" id="{D5473B04-D605-4EBB-A6DD-46F4646886D6}"/>
              </a:ext>
            </a:extLst>
          </p:cNvPr>
          <p:cNvPicPr>
            <a:picLocks noChangeAspect="1"/>
          </p:cNvPicPr>
          <p:nvPr/>
        </p:nvPicPr>
        <p:blipFill>
          <a:blip r:embed="rId3"/>
          <a:stretch>
            <a:fillRect/>
          </a:stretch>
        </p:blipFill>
        <p:spPr>
          <a:xfrm>
            <a:off x="4419600" y="4362450"/>
            <a:ext cx="2400300" cy="24003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latin typeface="+mn-lt"/>
              </a:rPr>
              <a:t>“ E.A.T.…”</a:t>
            </a:r>
          </a:p>
        </p:txBody>
      </p:sp>
      <p:sp>
        <p:nvSpPr>
          <p:cNvPr id="3" name="Content Placeholder 2"/>
          <p:cNvSpPr>
            <a:spLocks noGrp="1"/>
          </p:cNvSpPr>
          <p:nvPr>
            <p:ph idx="1"/>
          </p:nvPr>
        </p:nvSpPr>
        <p:spPr>
          <a:xfrm>
            <a:off x="228600" y="1143000"/>
            <a:ext cx="8229600" cy="4835525"/>
          </a:xfrm>
        </p:spPr>
        <p:txBody>
          <a:bodyPr>
            <a:noAutofit/>
          </a:bodyPr>
          <a:lstStyle/>
          <a:p>
            <a:pPr marL="0" indent="0">
              <a:lnSpc>
                <a:spcPct val="150000"/>
              </a:lnSpc>
              <a:buNone/>
            </a:pPr>
            <a:endParaRPr lang="en-US" sz="4800" b="1" u="sng" dirty="0"/>
          </a:p>
          <a:p>
            <a:pPr marL="0" indent="0">
              <a:lnSpc>
                <a:spcPct val="150000"/>
              </a:lnSpc>
              <a:buNone/>
            </a:pPr>
            <a:r>
              <a:rPr lang="en-US" sz="4800" b="1" u="sng" dirty="0"/>
              <a:t>E.A.T</a:t>
            </a:r>
            <a:endParaRPr lang="en-US" sz="4800" b="1" dirty="0"/>
          </a:p>
          <a:p>
            <a:pPr>
              <a:buClr>
                <a:schemeClr val="tx1"/>
              </a:buClr>
              <a:buSzPct val="150000"/>
              <a:buFont typeface="Arial" panose="020B0604020202020204" pitchFamily="34" charset="0"/>
              <a:buChar char="•"/>
            </a:pPr>
            <a:r>
              <a:rPr lang="en-US" b="1" dirty="0"/>
              <a:t>Effort- Give your best effort as a player, student, and person.</a:t>
            </a:r>
          </a:p>
          <a:p>
            <a:pPr>
              <a:buClr>
                <a:schemeClr val="tx1"/>
              </a:buClr>
              <a:buSzPct val="150000"/>
              <a:buFont typeface="Arial" panose="020B0604020202020204" pitchFamily="34" charset="0"/>
              <a:buChar char="•"/>
            </a:pPr>
            <a:r>
              <a:rPr lang="en-US" b="1" dirty="0"/>
              <a:t>Attitude- Have a positive and team first attitude both on and off the field.</a:t>
            </a:r>
          </a:p>
          <a:p>
            <a:pPr>
              <a:buClr>
                <a:schemeClr val="tx1"/>
              </a:buClr>
              <a:buSzPct val="150000"/>
              <a:buFont typeface="Arial" panose="020B0604020202020204" pitchFamily="34" charset="0"/>
              <a:buChar char="•"/>
            </a:pPr>
            <a:r>
              <a:rPr lang="en-US" b="1" dirty="0"/>
              <a:t>Toughness- Be as physically and mentally tough as possible. </a:t>
            </a:r>
          </a:p>
        </p:txBody>
      </p:sp>
      <p:pic>
        <p:nvPicPr>
          <p:cNvPr id="4" name="Picture 3">
            <a:extLst>
              <a:ext uri="{FF2B5EF4-FFF2-40B4-BE49-F238E27FC236}">
                <a16:creationId xmlns:a16="http://schemas.microsoft.com/office/drawing/2014/main" id="{2E281209-0824-4FB2-8EDB-8165B731EC4F}"/>
              </a:ext>
            </a:extLst>
          </p:cNvPr>
          <p:cNvPicPr>
            <a:picLocks noChangeAspect="1"/>
          </p:cNvPicPr>
          <p:nvPr/>
        </p:nvPicPr>
        <p:blipFill>
          <a:blip r:embed="rId2"/>
          <a:stretch>
            <a:fillRect/>
          </a:stretch>
        </p:blipFill>
        <p:spPr>
          <a:xfrm>
            <a:off x="3124200" y="1336906"/>
            <a:ext cx="2605180" cy="2078038"/>
          </a:xfrm>
          <a:prstGeom prst="rect">
            <a:avLst/>
          </a:prstGeom>
        </p:spPr>
      </p:pic>
    </p:spTree>
    <p:extLst>
      <p:ext uri="{BB962C8B-B14F-4D97-AF65-F5344CB8AC3E}">
        <p14:creationId xmlns:p14="http://schemas.microsoft.com/office/powerpoint/2010/main" val="3854691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normAutofit/>
          </a:bodyPr>
          <a:lstStyle/>
          <a:p>
            <a:pPr algn="ctr"/>
            <a:r>
              <a:rPr lang="en-US" sz="4800" b="1" dirty="0">
                <a:latin typeface="+mn-lt"/>
              </a:rPr>
              <a:t>PROGRAM LEVELS</a:t>
            </a:r>
          </a:p>
        </p:txBody>
      </p:sp>
      <p:sp>
        <p:nvSpPr>
          <p:cNvPr id="184323" name="Rectangle 3"/>
          <p:cNvSpPr>
            <a:spLocks noGrp="1" noChangeArrowheads="1"/>
          </p:cNvSpPr>
          <p:nvPr>
            <p:ph idx="1"/>
          </p:nvPr>
        </p:nvSpPr>
        <p:spPr>
          <a:xfrm>
            <a:off x="457200" y="1447800"/>
            <a:ext cx="8229600" cy="4683125"/>
          </a:xfrm>
        </p:spPr>
        <p:txBody>
          <a:bodyPr>
            <a:normAutofit/>
          </a:bodyPr>
          <a:lstStyle/>
          <a:p>
            <a:pPr marL="514350" indent="-514350">
              <a:buClr>
                <a:schemeClr val="tx1"/>
              </a:buClr>
              <a:buFont typeface="+mj-lt"/>
              <a:buAutoNum type="arabicPeriod"/>
            </a:pPr>
            <a:endParaRPr lang="en-US" sz="2600" b="1" dirty="0"/>
          </a:p>
          <a:p>
            <a:pPr>
              <a:buClr>
                <a:schemeClr val="tx1"/>
              </a:buClr>
            </a:pPr>
            <a:r>
              <a:rPr lang="en-US" sz="2200" b="1" dirty="0"/>
              <a:t>Varsity (11</a:t>
            </a:r>
            <a:r>
              <a:rPr lang="en-US" sz="2200" b="1" baseline="30000" dirty="0"/>
              <a:t>th</a:t>
            </a:r>
            <a:r>
              <a:rPr lang="en-US" sz="2200" b="1" dirty="0"/>
              <a:t> and 12</a:t>
            </a:r>
            <a:r>
              <a:rPr lang="en-US" sz="2200" b="1" baseline="30000" dirty="0"/>
              <a:t>th</a:t>
            </a:r>
            <a:r>
              <a:rPr lang="en-US" sz="2200" b="1" dirty="0"/>
              <a:t> graders or any other player that Coach Wilcox recommends to try out for the varsity team)</a:t>
            </a:r>
          </a:p>
          <a:p>
            <a:pPr>
              <a:buClr>
                <a:schemeClr val="tx1"/>
              </a:buClr>
            </a:pPr>
            <a:endParaRPr lang="en-US" sz="2200" b="1" dirty="0"/>
          </a:p>
          <a:p>
            <a:pPr>
              <a:buClr>
                <a:schemeClr val="tx1"/>
              </a:buClr>
            </a:pPr>
            <a:r>
              <a:rPr lang="en-US" sz="2200" b="1" dirty="0"/>
              <a:t>Junior Varsity (All 9</a:t>
            </a:r>
            <a:r>
              <a:rPr lang="en-US" sz="2200" b="1" baseline="30000" dirty="0"/>
              <a:t>th</a:t>
            </a:r>
            <a:r>
              <a:rPr lang="en-US" sz="2200" b="1" dirty="0"/>
              <a:t> and 10</a:t>
            </a:r>
            <a:r>
              <a:rPr lang="en-US" sz="2200" b="1" baseline="30000" dirty="0"/>
              <a:t>th</a:t>
            </a:r>
            <a:r>
              <a:rPr lang="en-US" sz="2200" b="1" dirty="0"/>
              <a:t> Graders or any other 8</a:t>
            </a:r>
            <a:r>
              <a:rPr lang="en-US" sz="2200" b="1" baseline="30000" dirty="0"/>
              <a:t>th</a:t>
            </a:r>
            <a:r>
              <a:rPr lang="en-US" sz="2200" b="1" dirty="0"/>
              <a:t> grade player that Coach Wilcox recommends to tryout for the JV team)</a:t>
            </a:r>
          </a:p>
          <a:p>
            <a:pPr>
              <a:buClr>
                <a:schemeClr val="tx1"/>
              </a:buClr>
            </a:pPr>
            <a:endParaRPr lang="en-US" sz="2200" b="1" dirty="0"/>
          </a:p>
          <a:p>
            <a:pPr>
              <a:buClr>
                <a:schemeClr val="tx1"/>
              </a:buClr>
            </a:pPr>
            <a:r>
              <a:rPr lang="en-US" sz="2200" b="1" dirty="0"/>
              <a:t>7/8 Modified Red Team  </a:t>
            </a:r>
          </a:p>
          <a:p>
            <a:pPr>
              <a:buClr>
                <a:schemeClr val="tx1"/>
              </a:buClr>
            </a:pPr>
            <a:endParaRPr lang="en-US" sz="2200" b="1" dirty="0"/>
          </a:p>
          <a:p>
            <a:pPr>
              <a:buClr>
                <a:schemeClr val="tx1"/>
              </a:buClr>
            </a:pPr>
            <a:r>
              <a:rPr lang="en-US" sz="2200" b="1" dirty="0"/>
              <a:t>7/8 Modified White Team</a:t>
            </a:r>
          </a:p>
          <a:p>
            <a:pPr marL="514350" indent="-514350">
              <a:buClr>
                <a:schemeClr val="tx1"/>
              </a:buClr>
              <a:buFont typeface="+mj-lt"/>
              <a:buAutoNum type="arabicPeriod"/>
            </a:pPr>
            <a:endParaRPr lang="en-US" sz="2800" dirty="0"/>
          </a:p>
        </p:txBody>
      </p:sp>
      <p:pic>
        <p:nvPicPr>
          <p:cNvPr id="3" name="Picture 2">
            <a:extLst>
              <a:ext uri="{FF2B5EF4-FFF2-40B4-BE49-F238E27FC236}">
                <a16:creationId xmlns:a16="http://schemas.microsoft.com/office/drawing/2014/main" id="{2E75B6D8-D581-4890-B718-9DC8604079E9}"/>
              </a:ext>
            </a:extLst>
          </p:cNvPr>
          <p:cNvPicPr>
            <a:picLocks noChangeAspect="1"/>
          </p:cNvPicPr>
          <p:nvPr/>
        </p:nvPicPr>
        <p:blipFill>
          <a:blip r:embed="rId3"/>
          <a:stretch>
            <a:fillRect/>
          </a:stretch>
        </p:blipFill>
        <p:spPr>
          <a:xfrm>
            <a:off x="5334000" y="3789362"/>
            <a:ext cx="2362200" cy="2540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10162</TotalTime>
  <Words>2678</Words>
  <Application>Microsoft Office PowerPoint</Application>
  <PresentationFormat>On-screen Show (4:3)</PresentationFormat>
  <Paragraphs>346</Paragraphs>
  <Slides>43</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Calibri Light</vt:lpstr>
      <vt:lpstr>Tahoma</vt:lpstr>
      <vt:lpstr>Wingdings</vt:lpstr>
      <vt:lpstr>Office Theme</vt:lpstr>
      <vt:lpstr> WELCOME TO THE 2024 BALDWINSVILLE BOYS LACROSSE  PRE-SEASON MEETING </vt:lpstr>
      <vt:lpstr>Make Sure That You….</vt:lpstr>
      <vt:lpstr>COACHES</vt:lpstr>
      <vt:lpstr> Coach Wilcox’s Goals of the Baldwinsville Boys Lacrosse Program </vt:lpstr>
      <vt:lpstr>Baldwinsville Lacrosse Coaches General Thoughts on the Program </vt:lpstr>
      <vt:lpstr>Baldwinsville Lacrosse Coaches General Thoughts on the Program</vt:lpstr>
      <vt:lpstr>ACADEMICS </vt:lpstr>
      <vt:lpstr>“ E.A.T.…”</vt:lpstr>
      <vt:lpstr>PROGRAM LEVELS</vt:lpstr>
      <vt:lpstr>TRYOUTS DATES </vt:lpstr>
      <vt:lpstr>What You Need To Tryout </vt:lpstr>
      <vt:lpstr>What You Need To Tryout</vt:lpstr>
      <vt:lpstr>General Guidelines for Tryouts </vt:lpstr>
      <vt:lpstr>TEAM LEVEL PHILOSOPHY</vt:lpstr>
      <vt:lpstr>EVALUATION </vt:lpstr>
      <vt:lpstr>Practice Guidelines</vt:lpstr>
      <vt:lpstr>Parent/Coach Relationship</vt:lpstr>
      <vt:lpstr>Parent/Coach Relationship</vt:lpstr>
      <vt:lpstr>Player/Coach Communication</vt:lpstr>
      <vt:lpstr>Chain of Command</vt:lpstr>
      <vt:lpstr>Chain of Command </vt:lpstr>
      <vt:lpstr>Chain of Command</vt:lpstr>
      <vt:lpstr>Player Injuries</vt:lpstr>
      <vt:lpstr>Player Injuries</vt:lpstr>
      <vt:lpstr>CONCUSSIONS</vt:lpstr>
      <vt:lpstr>Other Medical Information</vt:lpstr>
      <vt:lpstr> SCHEDULES   </vt:lpstr>
      <vt:lpstr>   V                  Vacations and Weekends: </vt:lpstr>
      <vt:lpstr>Social Media</vt:lpstr>
      <vt:lpstr>THINGS TO DO</vt:lpstr>
      <vt:lpstr>WHAT WE ARE LOOKING FOR IN A PLAYER</vt:lpstr>
      <vt:lpstr>  Questions and/or Concerns </vt:lpstr>
      <vt:lpstr>ALLOW ME TO INTRODUCE…</vt:lpstr>
      <vt:lpstr>BALDWINSVILLE BOYS' LACROSSE BOOSTER CLUB (BBLBC) </vt:lpstr>
      <vt:lpstr>MISSION OF THE BOOSTER CLUB</vt:lpstr>
      <vt:lpstr>BOOSTER CLUB</vt:lpstr>
      <vt:lpstr>How Can You Get Involved?</vt:lpstr>
      <vt:lpstr>PowerPoint Presentation</vt:lpstr>
      <vt:lpstr>WHAT DOES THE BBLBC FUND?</vt:lpstr>
      <vt:lpstr>WE NEED YOUR SUPPORT</vt:lpstr>
      <vt:lpstr>Fundraising App</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BALDWINSVILLE BEES BASEBALL HANDBOOK</dc:title>
  <dc:creator>Owner</dc:creator>
  <cp:lastModifiedBy>Paul Lyman</cp:lastModifiedBy>
  <cp:revision>414</cp:revision>
  <cp:lastPrinted>2013-02-27T15:24:26Z</cp:lastPrinted>
  <dcterms:created xsi:type="dcterms:W3CDTF">2008-02-05T01:33:40Z</dcterms:created>
  <dcterms:modified xsi:type="dcterms:W3CDTF">2024-03-14T02:25:29Z</dcterms:modified>
</cp:coreProperties>
</file>