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68" r:id="rId15"/>
    <p:sldId id="269" r:id="rId16"/>
    <p:sldId id="270" r:id="rId17"/>
    <p:sldId id="275" r:id="rId18"/>
    <p:sldId id="271" r:id="rId19"/>
    <p:sldId id="272" r:id="rId20"/>
    <p:sldId id="273"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F0650-D06C-4B26-81F4-C943D4241C60}" v="108" dt="2024-04-14T18:36:58.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uver, Meghan" userId="14622d7b-413c-4fa8-ba81-483c538eca51" providerId="ADAL" clId="{F32F0650-D06C-4B26-81F4-C943D4241C60}"/>
    <pc:docChg chg="undo custSel addSld delSld modSld">
      <pc:chgData name="Gruver, Meghan" userId="14622d7b-413c-4fa8-ba81-483c538eca51" providerId="ADAL" clId="{F32F0650-D06C-4B26-81F4-C943D4241C60}" dt="2024-04-14T18:36:48.460" v="1057" actId="113"/>
      <pc:docMkLst>
        <pc:docMk/>
      </pc:docMkLst>
      <pc:sldChg chg="modSp mod">
        <pc:chgData name="Gruver, Meghan" userId="14622d7b-413c-4fa8-ba81-483c538eca51" providerId="ADAL" clId="{F32F0650-D06C-4B26-81F4-C943D4241C60}" dt="2024-04-14T18:35:45.414" v="1035" actId="20577"/>
        <pc:sldMkLst>
          <pc:docMk/>
          <pc:sldMk cId="1579911354" sldId="256"/>
        </pc:sldMkLst>
        <pc:spChg chg="mod">
          <ac:chgData name="Gruver, Meghan" userId="14622d7b-413c-4fa8-ba81-483c538eca51" providerId="ADAL" clId="{F32F0650-D06C-4B26-81F4-C943D4241C60}" dt="2024-04-14T18:35:45.414" v="1035" actId="20577"/>
          <ac:spMkLst>
            <pc:docMk/>
            <pc:sldMk cId="1579911354" sldId="256"/>
            <ac:spMk id="7" creationId="{02A3FAA9-C829-4967-8896-E6E05306A175}"/>
          </ac:spMkLst>
        </pc:spChg>
      </pc:sldChg>
      <pc:sldChg chg="modSp mod">
        <pc:chgData name="Gruver, Meghan" userId="14622d7b-413c-4fa8-ba81-483c538eca51" providerId="ADAL" clId="{F32F0650-D06C-4B26-81F4-C943D4241C60}" dt="2024-04-14T18:36:48.460" v="1057" actId="113"/>
        <pc:sldMkLst>
          <pc:docMk/>
          <pc:sldMk cId="2183069293" sldId="259"/>
        </pc:sldMkLst>
        <pc:spChg chg="mod">
          <ac:chgData name="Gruver, Meghan" userId="14622d7b-413c-4fa8-ba81-483c538eca51" providerId="ADAL" clId="{F32F0650-D06C-4B26-81F4-C943D4241C60}" dt="2024-04-14T18:36:48.460" v="1057" actId="113"/>
          <ac:spMkLst>
            <pc:docMk/>
            <pc:sldMk cId="2183069293" sldId="259"/>
            <ac:spMk id="5" creationId="{CE9C0314-09D7-4BD4-90A7-DE460E774D19}"/>
          </ac:spMkLst>
        </pc:spChg>
      </pc:sldChg>
      <pc:sldChg chg="addSp modSp new mod setBg">
        <pc:chgData name="Gruver, Meghan" userId="14622d7b-413c-4fa8-ba81-483c538eca51" providerId="ADAL" clId="{F32F0650-D06C-4B26-81F4-C943D4241C60}" dt="2024-04-14T18:34:36.670" v="978" actId="20577"/>
        <pc:sldMkLst>
          <pc:docMk/>
          <pc:sldMk cId="446783510" sldId="275"/>
        </pc:sldMkLst>
        <pc:spChg chg="mod">
          <ac:chgData name="Gruver, Meghan" userId="14622d7b-413c-4fa8-ba81-483c538eca51" providerId="ADAL" clId="{F32F0650-D06C-4B26-81F4-C943D4241C60}" dt="2024-04-14T18:28:50.401" v="196" actId="122"/>
          <ac:spMkLst>
            <pc:docMk/>
            <pc:sldMk cId="446783510" sldId="275"/>
            <ac:spMk id="2" creationId="{90E13AC6-F43B-BC15-C428-D89E299E1317}"/>
          </ac:spMkLst>
        </pc:spChg>
        <pc:spChg chg="mod">
          <ac:chgData name="Gruver, Meghan" userId="14622d7b-413c-4fa8-ba81-483c538eca51" providerId="ADAL" clId="{F32F0650-D06C-4B26-81F4-C943D4241C60}" dt="2024-04-14T18:34:36.670" v="978" actId="20577"/>
          <ac:spMkLst>
            <pc:docMk/>
            <pc:sldMk cId="446783510" sldId="275"/>
            <ac:spMk id="3" creationId="{E0165733-AF9D-DEAB-3864-52F9F696AED6}"/>
          </ac:spMkLst>
        </pc:spChg>
        <pc:spChg chg="add">
          <ac:chgData name="Gruver, Meghan" userId="14622d7b-413c-4fa8-ba81-483c538eca51" providerId="ADAL" clId="{F32F0650-D06C-4B26-81F4-C943D4241C60}" dt="2024-04-14T18:28:18.129" v="151" actId="26606"/>
          <ac:spMkLst>
            <pc:docMk/>
            <pc:sldMk cId="446783510" sldId="275"/>
            <ac:spMk id="8" creationId="{AC17DE74-01C9-4859-B65A-85CF999E8580}"/>
          </ac:spMkLst>
        </pc:spChg>
        <pc:spChg chg="add">
          <ac:chgData name="Gruver, Meghan" userId="14622d7b-413c-4fa8-ba81-483c538eca51" providerId="ADAL" clId="{F32F0650-D06C-4B26-81F4-C943D4241C60}" dt="2024-04-14T18:28:18.129" v="151" actId="26606"/>
          <ac:spMkLst>
            <pc:docMk/>
            <pc:sldMk cId="446783510" sldId="275"/>
            <ac:spMk id="10" creationId="{068C0432-0E90-4CC1-8CD3-D44A90DF07EF}"/>
          </ac:spMkLst>
        </pc:spChg>
      </pc:sldChg>
      <pc:sldChg chg="addSp delSp modSp new del mod setBg addAnim delAnim">
        <pc:chgData name="Gruver, Meghan" userId="14622d7b-413c-4fa8-ba81-483c538eca51" providerId="ADAL" clId="{F32F0650-D06C-4B26-81F4-C943D4241C60}" dt="2024-04-14T18:27:56.539" v="149" actId="2696"/>
        <pc:sldMkLst>
          <pc:docMk/>
          <pc:sldMk cId="2037745708" sldId="275"/>
        </pc:sldMkLst>
        <pc:spChg chg="mod ord">
          <ac:chgData name="Gruver, Meghan" userId="14622d7b-413c-4fa8-ba81-483c538eca51" providerId="ADAL" clId="{F32F0650-D06C-4B26-81F4-C943D4241C60}" dt="2024-04-14T18:27:50.048" v="146" actId="1076"/>
          <ac:spMkLst>
            <pc:docMk/>
            <pc:sldMk cId="2037745708" sldId="275"/>
            <ac:spMk id="2" creationId="{13A7090A-0C6B-F6E4-B1B4-88DCB869A1B5}"/>
          </ac:spMkLst>
        </pc:spChg>
        <pc:spChg chg="del">
          <ac:chgData name="Gruver, Meghan" userId="14622d7b-413c-4fa8-ba81-483c538eca51" providerId="ADAL" clId="{F32F0650-D06C-4B26-81F4-C943D4241C60}" dt="2024-04-14T18:24:18.563" v="34" actId="478"/>
          <ac:spMkLst>
            <pc:docMk/>
            <pc:sldMk cId="2037745708" sldId="275"/>
            <ac:spMk id="3" creationId="{2B9A320B-336F-59B1-D5E3-9168EF8B8DDE}"/>
          </ac:spMkLst>
        </pc:spChg>
        <pc:spChg chg="add del">
          <ac:chgData name="Gruver, Meghan" userId="14622d7b-413c-4fa8-ba81-483c538eca51" providerId="ADAL" clId="{F32F0650-D06C-4B26-81F4-C943D4241C60}" dt="2024-04-14T18:26:38.839" v="39" actId="26606"/>
          <ac:spMkLst>
            <pc:docMk/>
            <pc:sldMk cId="2037745708" sldId="275"/>
            <ac:spMk id="10" creationId="{9B7AD9F6-8CE7-4299-8FC6-328F4DCD3FF9}"/>
          </ac:spMkLst>
        </pc:spChg>
        <pc:spChg chg="add del">
          <ac:chgData name="Gruver, Meghan" userId="14622d7b-413c-4fa8-ba81-483c538eca51" providerId="ADAL" clId="{F32F0650-D06C-4B26-81F4-C943D4241C60}" dt="2024-04-14T18:26:38.839" v="39" actId="26606"/>
          <ac:spMkLst>
            <pc:docMk/>
            <pc:sldMk cId="2037745708" sldId="275"/>
            <ac:spMk id="12" creationId="{F49775AF-8896-43EE-92C6-83497D6DC56F}"/>
          </ac:spMkLst>
        </pc:spChg>
        <pc:spChg chg="add">
          <ac:chgData name="Gruver, Meghan" userId="14622d7b-413c-4fa8-ba81-483c538eca51" providerId="ADAL" clId="{F32F0650-D06C-4B26-81F4-C943D4241C60}" dt="2024-04-14T18:26:38.855" v="40" actId="26606"/>
          <ac:spMkLst>
            <pc:docMk/>
            <pc:sldMk cId="2037745708" sldId="275"/>
            <ac:spMk id="15" creationId="{37C89E4B-3C9F-44B9-8B86-D9E3D112D8EC}"/>
          </ac:spMkLst>
        </pc:spChg>
        <pc:picChg chg="add del mod">
          <ac:chgData name="Gruver, Meghan" userId="14622d7b-413c-4fa8-ba81-483c538eca51" providerId="ADAL" clId="{F32F0650-D06C-4B26-81F4-C943D4241C60}" dt="2024-04-14T18:27:49.448" v="145" actId="478"/>
          <ac:picMkLst>
            <pc:docMk/>
            <pc:sldMk cId="2037745708" sldId="275"/>
            <ac:picMk id="5" creationId="{A3720147-273E-3257-7255-BEF1E15BA5F7}"/>
          </ac:picMkLst>
        </pc:picChg>
        <pc:cxnChg chg="add">
          <ac:chgData name="Gruver, Meghan" userId="14622d7b-413c-4fa8-ba81-483c538eca51" providerId="ADAL" clId="{F32F0650-D06C-4B26-81F4-C943D4241C60}" dt="2024-04-14T18:26:38.855" v="40" actId="26606"/>
          <ac:cxnSpMkLst>
            <pc:docMk/>
            <pc:sldMk cId="2037745708" sldId="275"/>
            <ac:cxnSpMk id="14" creationId="{D891E407-403B-4764-86C9-33A56D3BCAA3}"/>
          </ac:cxnSpMkLst>
        </pc:cxnChg>
        <pc:cxnChg chg="add">
          <ac:chgData name="Gruver, Meghan" userId="14622d7b-413c-4fa8-ba81-483c538eca51" providerId="ADAL" clId="{F32F0650-D06C-4B26-81F4-C943D4241C60}" dt="2024-04-14T18:26:38.855" v="40" actId="26606"/>
          <ac:cxnSpMkLst>
            <pc:docMk/>
            <pc:sldMk cId="2037745708" sldId="275"/>
            <ac:cxnSpMk id="16" creationId="{AA2EAA10-076F-46BD-8F0F-B9A2FB77A85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E2B984E-6A2C-4527-9386-D821C8E61FCD}" type="datetimeFigureOut">
              <a:rPr lang="en-US" smtClean="0"/>
              <a:t>4/14/2024</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3FFF99FE-95E9-42C0-B9D7-02423BDD1511}" type="slidenum">
              <a:rPr lang="en-US" smtClean="0"/>
              <a:t>‹#›</a:t>
            </a:fld>
            <a:endParaRPr lang="en-US"/>
          </a:p>
        </p:txBody>
      </p:sp>
    </p:spTree>
    <p:extLst>
      <p:ext uri="{BB962C8B-B14F-4D97-AF65-F5344CB8AC3E}">
        <p14:creationId xmlns:p14="http://schemas.microsoft.com/office/powerpoint/2010/main" val="50057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4D8036-2624-4BCA-8C7C-CD166C3A05AC}" type="datetimeFigureOut">
              <a:rPr lang="en-US" smtClean="0"/>
              <a:t>4/14/2024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922C7B8-3498-41B9-A781-3ECB42F2AD67}" type="slidenum">
              <a:rPr lang="en-US" smtClean="0"/>
              <a:t>‹#›</a:t>
            </a:fld>
            <a:endParaRPr lang="en-US"/>
          </a:p>
        </p:txBody>
      </p:sp>
    </p:spTree>
    <p:extLst>
      <p:ext uri="{BB962C8B-B14F-4D97-AF65-F5344CB8AC3E}">
        <p14:creationId xmlns:p14="http://schemas.microsoft.com/office/powerpoint/2010/main" val="1320844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a:t>
            </a:fld>
            <a:endParaRPr lang="en-US"/>
          </a:p>
        </p:txBody>
      </p:sp>
    </p:spTree>
    <p:extLst>
      <p:ext uri="{BB962C8B-B14F-4D97-AF65-F5344CB8AC3E}">
        <p14:creationId xmlns:p14="http://schemas.microsoft.com/office/powerpoint/2010/main" val="160543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10</a:t>
            </a:fld>
            <a:endParaRPr lang="en-US"/>
          </a:p>
        </p:txBody>
      </p:sp>
    </p:spTree>
    <p:extLst>
      <p:ext uri="{BB962C8B-B14F-4D97-AF65-F5344CB8AC3E}">
        <p14:creationId xmlns:p14="http://schemas.microsoft.com/office/powerpoint/2010/main" val="3072780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11</a:t>
            </a:fld>
            <a:endParaRPr lang="en-US"/>
          </a:p>
        </p:txBody>
      </p:sp>
    </p:spTree>
    <p:extLst>
      <p:ext uri="{BB962C8B-B14F-4D97-AF65-F5344CB8AC3E}">
        <p14:creationId xmlns:p14="http://schemas.microsoft.com/office/powerpoint/2010/main" val="386689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12</a:t>
            </a:fld>
            <a:endParaRPr lang="en-US"/>
          </a:p>
        </p:txBody>
      </p:sp>
    </p:spTree>
    <p:extLst>
      <p:ext uri="{BB962C8B-B14F-4D97-AF65-F5344CB8AC3E}">
        <p14:creationId xmlns:p14="http://schemas.microsoft.com/office/powerpoint/2010/main" val="3707751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13</a:t>
            </a:fld>
            <a:endParaRPr lang="en-US"/>
          </a:p>
        </p:txBody>
      </p:sp>
    </p:spTree>
    <p:extLst>
      <p:ext uri="{BB962C8B-B14F-4D97-AF65-F5344CB8AC3E}">
        <p14:creationId xmlns:p14="http://schemas.microsoft.com/office/powerpoint/2010/main" val="89736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14</a:t>
            </a:fld>
            <a:endParaRPr lang="en-US"/>
          </a:p>
        </p:txBody>
      </p:sp>
    </p:spTree>
    <p:extLst>
      <p:ext uri="{BB962C8B-B14F-4D97-AF65-F5344CB8AC3E}">
        <p14:creationId xmlns:p14="http://schemas.microsoft.com/office/powerpoint/2010/main" val="240012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15</a:t>
            </a:fld>
            <a:endParaRPr lang="en-US"/>
          </a:p>
        </p:txBody>
      </p:sp>
    </p:spTree>
    <p:extLst>
      <p:ext uri="{BB962C8B-B14F-4D97-AF65-F5344CB8AC3E}">
        <p14:creationId xmlns:p14="http://schemas.microsoft.com/office/powerpoint/2010/main" val="368913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16</a:t>
            </a:fld>
            <a:endParaRPr lang="en-US"/>
          </a:p>
        </p:txBody>
      </p:sp>
    </p:spTree>
    <p:extLst>
      <p:ext uri="{BB962C8B-B14F-4D97-AF65-F5344CB8AC3E}">
        <p14:creationId xmlns:p14="http://schemas.microsoft.com/office/powerpoint/2010/main" val="294218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18</a:t>
            </a:fld>
            <a:endParaRPr lang="en-US"/>
          </a:p>
        </p:txBody>
      </p:sp>
    </p:spTree>
    <p:extLst>
      <p:ext uri="{BB962C8B-B14F-4D97-AF65-F5344CB8AC3E}">
        <p14:creationId xmlns:p14="http://schemas.microsoft.com/office/powerpoint/2010/main" val="791152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19</a:t>
            </a:fld>
            <a:endParaRPr lang="en-US"/>
          </a:p>
        </p:txBody>
      </p:sp>
    </p:spTree>
    <p:extLst>
      <p:ext uri="{BB962C8B-B14F-4D97-AF65-F5344CB8AC3E}">
        <p14:creationId xmlns:p14="http://schemas.microsoft.com/office/powerpoint/2010/main" val="3808087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20</a:t>
            </a:fld>
            <a:endParaRPr lang="en-US"/>
          </a:p>
        </p:txBody>
      </p:sp>
    </p:spTree>
    <p:extLst>
      <p:ext uri="{BB962C8B-B14F-4D97-AF65-F5344CB8AC3E}">
        <p14:creationId xmlns:p14="http://schemas.microsoft.com/office/powerpoint/2010/main" val="10356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2</a:t>
            </a:fld>
            <a:endParaRPr lang="en-US"/>
          </a:p>
        </p:txBody>
      </p:sp>
    </p:spTree>
    <p:extLst>
      <p:ext uri="{BB962C8B-B14F-4D97-AF65-F5344CB8AC3E}">
        <p14:creationId xmlns:p14="http://schemas.microsoft.com/office/powerpoint/2010/main" val="236037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3</a:t>
            </a:fld>
            <a:endParaRPr lang="en-US"/>
          </a:p>
        </p:txBody>
      </p:sp>
    </p:spTree>
    <p:extLst>
      <p:ext uri="{BB962C8B-B14F-4D97-AF65-F5344CB8AC3E}">
        <p14:creationId xmlns:p14="http://schemas.microsoft.com/office/powerpoint/2010/main" val="322414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4</a:t>
            </a:fld>
            <a:endParaRPr lang="en-US"/>
          </a:p>
        </p:txBody>
      </p:sp>
    </p:spTree>
    <p:extLst>
      <p:ext uri="{BB962C8B-B14F-4D97-AF65-F5344CB8AC3E}">
        <p14:creationId xmlns:p14="http://schemas.microsoft.com/office/powerpoint/2010/main" val="38373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5</a:t>
            </a:fld>
            <a:endParaRPr lang="en-US"/>
          </a:p>
        </p:txBody>
      </p:sp>
    </p:spTree>
    <p:extLst>
      <p:ext uri="{BB962C8B-B14F-4D97-AF65-F5344CB8AC3E}">
        <p14:creationId xmlns:p14="http://schemas.microsoft.com/office/powerpoint/2010/main" val="108679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6</a:t>
            </a:fld>
            <a:endParaRPr lang="en-US"/>
          </a:p>
        </p:txBody>
      </p:sp>
    </p:spTree>
    <p:extLst>
      <p:ext uri="{BB962C8B-B14F-4D97-AF65-F5344CB8AC3E}">
        <p14:creationId xmlns:p14="http://schemas.microsoft.com/office/powerpoint/2010/main" val="4233478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7</a:t>
            </a:fld>
            <a:endParaRPr lang="en-US"/>
          </a:p>
        </p:txBody>
      </p:sp>
    </p:spTree>
    <p:extLst>
      <p:ext uri="{BB962C8B-B14F-4D97-AF65-F5344CB8AC3E}">
        <p14:creationId xmlns:p14="http://schemas.microsoft.com/office/powerpoint/2010/main" val="2344053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8</a:t>
            </a:fld>
            <a:endParaRPr lang="en-US"/>
          </a:p>
        </p:txBody>
      </p:sp>
    </p:spTree>
    <p:extLst>
      <p:ext uri="{BB962C8B-B14F-4D97-AF65-F5344CB8AC3E}">
        <p14:creationId xmlns:p14="http://schemas.microsoft.com/office/powerpoint/2010/main" val="88313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22C7B8-3498-41B9-A781-3ECB42F2AD67}" type="slidenum">
              <a:rPr lang="en-US" smtClean="0"/>
              <a:t>9</a:t>
            </a:fld>
            <a:endParaRPr lang="en-US"/>
          </a:p>
        </p:txBody>
      </p:sp>
    </p:spTree>
    <p:extLst>
      <p:ext uri="{BB962C8B-B14F-4D97-AF65-F5344CB8AC3E}">
        <p14:creationId xmlns:p14="http://schemas.microsoft.com/office/powerpoint/2010/main" val="3647755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BEF9-53D8-44A3-980B-E2261B911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AD0F12-4243-41CD-A5FD-F5637DB7D3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0B86EB-3D57-4AEE-882B-D8C3E9682C8A}"/>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5" name="Footer Placeholder 4">
            <a:extLst>
              <a:ext uri="{FF2B5EF4-FFF2-40B4-BE49-F238E27FC236}">
                <a16:creationId xmlns:a16="http://schemas.microsoft.com/office/drawing/2014/main" id="{1EB54CD4-8F85-4C7D-82D3-36D0217221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B80C1-3413-4D2A-8836-1A87C2E54E98}"/>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460800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DDAA-3E02-4D09-89EC-DC54F128C0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2D5E74-45FD-40ED-9B9D-BE3ABA98C6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4B96C-59B1-406B-B4F5-A198BC1AFD96}"/>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5" name="Footer Placeholder 4">
            <a:extLst>
              <a:ext uri="{FF2B5EF4-FFF2-40B4-BE49-F238E27FC236}">
                <a16:creationId xmlns:a16="http://schemas.microsoft.com/office/drawing/2014/main" id="{BF4C7859-4052-4D3B-8F96-66CE071FB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8A3DEC-759B-44BF-B47F-5F40C81074AD}"/>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358221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998A3-F4A6-4743-93D7-EA114863D2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57537-B446-4674-8A1D-B093139564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FCAD49-DE15-4193-9272-DC847A8F5458}"/>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5" name="Footer Placeholder 4">
            <a:extLst>
              <a:ext uri="{FF2B5EF4-FFF2-40B4-BE49-F238E27FC236}">
                <a16:creationId xmlns:a16="http://schemas.microsoft.com/office/drawing/2014/main" id="{485D0641-9074-4901-B886-4B02ACA259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E049F2-696A-449F-A5D4-3D7C2AAF0800}"/>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1048057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D9C0-F046-4D61-AF19-0D9F847A5B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405E1-BAF8-4DA5-AA97-A62730E29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1F17D-C259-4025-A8FB-37067E301D94}"/>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5" name="Footer Placeholder 4">
            <a:extLst>
              <a:ext uri="{FF2B5EF4-FFF2-40B4-BE49-F238E27FC236}">
                <a16:creationId xmlns:a16="http://schemas.microsoft.com/office/drawing/2014/main" id="{3991B6A1-F1BF-4909-A306-8399ECACAF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419886-6516-43AE-8E54-C78419790736}"/>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277243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844C-1F37-4375-A2E3-E2C0018DA8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43A531-14F6-44BD-9235-2ED7D7555E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DB65C8-F3A1-420D-B627-D721A4F946C1}"/>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5" name="Footer Placeholder 4">
            <a:extLst>
              <a:ext uri="{FF2B5EF4-FFF2-40B4-BE49-F238E27FC236}">
                <a16:creationId xmlns:a16="http://schemas.microsoft.com/office/drawing/2014/main" id="{BC27B320-B710-4C46-B81A-1ED1D9196E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F09756-A209-4E51-A36C-433691D23BC8}"/>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326632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7055-F0B3-4361-9EDD-1D5784F770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9203BF-73EA-4312-A7C4-81A8E36CF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D83D11-530C-4C9B-A9D6-79546CB589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9C475B-B8E8-4CC3-A4DA-619EF8563658}"/>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6" name="Footer Placeholder 5">
            <a:extLst>
              <a:ext uri="{FF2B5EF4-FFF2-40B4-BE49-F238E27FC236}">
                <a16:creationId xmlns:a16="http://schemas.microsoft.com/office/drawing/2014/main" id="{9622C705-9F1B-40AB-9B0A-DD3CE1ABC2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49C273-B4F6-4FD6-86CD-D05C57243EA6}"/>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194149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0184-4D42-4FB7-9AAC-A56D57B1B2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3F1A21-5CB6-42E6-8F46-5B79ED3E6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486DF2-DACF-4621-AD49-F0AA6C9D79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49771F-8336-4717-AA83-3B73CB7E6D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171177-2855-4E94-BEA9-147825BFA4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3956BC-3FE2-4688-9DCC-2B0C2413CACF}"/>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8" name="Footer Placeholder 7">
            <a:extLst>
              <a:ext uri="{FF2B5EF4-FFF2-40B4-BE49-F238E27FC236}">
                <a16:creationId xmlns:a16="http://schemas.microsoft.com/office/drawing/2014/main" id="{BED3D6A5-DAC5-4D0C-8221-F40446BE0EC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3250FB-BCD3-40C9-8B06-C987EB42BC12}"/>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240114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19C9-9C11-42C9-BF5E-18F60272C0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331E0-49DF-4797-9664-CF27087BD990}"/>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4" name="Footer Placeholder 3">
            <a:extLst>
              <a:ext uri="{FF2B5EF4-FFF2-40B4-BE49-F238E27FC236}">
                <a16:creationId xmlns:a16="http://schemas.microsoft.com/office/drawing/2014/main" id="{391345CC-2558-4949-8447-3FA072F4EE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13ED71-D980-4899-A02E-5B95124EDD5B}"/>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2349873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3C76D9-0168-4E36-AE55-E09442343432}"/>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3" name="Footer Placeholder 2">
            <a:extLst>
              <a:ext uri="{FF2B5EF4-FFF2-40B4-BE49-F238E27FC236}">
                <a16:creationId xmlns:a16="http://schemas.microsoft.com/office/drawing/2014/main" id="{B5E73BFC-CB31-4D6C-BDA7-693787C7866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EC3335-AFAF-4BAA-8377-AB5FAEEE2D92}"/>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99125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DFF1-745F-4B81-B59B-D2C826E7D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C13C32-8FB1-45DD-9E8A-521241D052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072E1A-C7E9-47C7-9CA0-B3CAE9AB5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EC355A-3DBA-41CC-86CB-551372539C77}"/>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6" name="Footer Placeholder 5">
            <a:extLst>
              <a:ext uri="{FF2B5EF4-FFF2-40B4-BE49-F238E27FC236}">
                <a16:creationId xmlns:a16="http://schemas.microsoft.com/office/drawing/2014/main" id="{8B63E52F-19CB-41BB-BF0C-890C882D12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7A2FFF-38A1-4C33-B432-7AF7127D6B9B}"/>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66685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95C1-B656-46DA-B3F2-C544273B9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68956-26C9-4F1C-AC54-81C9F54B5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BA6926-D1A7-497E-953B-0FC0D7B3E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0A9A47-43C4-45A7-B8E3-7276E85B11F0}"/>
              </a:ext>
            </a:extLst>
          </p:cNvPr>
          <p:cNvSpPr>
            <a:spLocks noGrp="1"/>
          </p:cNvSpPr>
          <p:nvPr>
            <p:ph type="dt" sz="half" idx="10"/>
          </p:nvPr>
        </p:nvSpPr>
        <p:spPr/>
        <p:txBody>
          <a:bodyPr/>
          <a:lstStyle/>
          <a:p>
            <a:fld id="{4B05524B-3200-4E82-A0F8-B9F32879F4EE}" type="datetimeFigureOut">
              <a:rPr lang="en-US" smtClean="0"/>
              <a:t>4/14/2024</a:t>
            </a:fld>
            <a:endParaRPr lang="en-US" dirty="0"/>
          </a:p>
        </p:txBody>
      </p:sp>
      <p:sp>
        <p:nvSpPr>
          <p:cNvPr id="6" name="Footer Placeholder 5">
            <a:extLst>
              <a:ext uri="{FF2B5EF4-FFF2-40B4-BE49-F238E27FC236}">
                <a16:creationId xmlns:a16="http://schemas.microsoft.com/office/drawing/2014/main" id="{B5E3D1C4-F5C7-4C01-BC31-B6326B361AB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634E0E-E8C9-48B1-AB88-144525C20E05}"/>
              </a:ext>
            </a:extLst>
          </p:cNvPr>
          <p:cNvSpPr>
            <a:spLocks noGrp="1"/>
          </p:cNvSpPr>
          <p:nvPr>
            <p:ph type="sldNum" sz="quarter" idx="12"/>
          </p:nvPr>
        </p:nvSpPr>
        <p:spPr/>
        <p:txBody>
          <a:bodyPr/>
          <a:lstStyle/>
          <a:p>
            <a:fld id="{8CF42955-52CC-48B1-ABC5-18793082D1E0}" type="slidenum">
              <a:rPr lang="en-US" smtClean="0"/>
              <a:t>‹#›</a:t>
            </a:fld>
            <a:endParaRPr lang="en-US" dirty="0"/>
          </a:p>
        </p:txBody>
      </p:sp>
    </p:spTree>
    <p:extLst>
      <p:ext uri="{BB962C8B-B14F-4D97-AF65-F5344CB8AC3E}">
        <p14:creationId xmlns:p14="http://schemas.microsoft.com/office/powerpoint/2010/main" val="389980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897DF-F33C-4FC2-B7B3-23259B6731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EFDD9C-8039-43C5-8B93-F5AC1EBCA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56D3D-2508-458C-AB10-7A52E2120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5524B-3200-4E82-A0F8-B9F32879F4EE}" type="datetimeFigureOut">
              <a:rPr lang="en-US" smtClean="0"/>
              <a:t>4/14/2024</a:t>
            </a:fld>
            <a:endParaRPr lang="en-US" dirty="0"/>
          </a:p>
        </p:txBody>
      </p:sp>
      <p:sp>
        <p:nvSpPr>
          <p:cNvPr id="5" name="Footer Placeholder 4">
            <a:extLst>
              <a:ext uri="{FF2B5EF4-FFF2-40B4-BE49-F238E27FC236}">
                <a16:creationId xmlns:a16="http://schemas.microsoft.com/office/drawing/2014/main" id="{1D2EA8DC-9554-4E4C-8A60-C8F9C48C70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564C327-44E3-4727-9F20-343D4FC717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42955-52CC-48B1-ABC5-18793082D1E0}" type="slidenum">
              <a:rPr lang="en-US" smtClean="0"/>
              <a:t>‹#›</a:t>
            </a:fld>
            <a:endParaRPr lang="en-US" dirty="0"/>
          </a:p>
        </p:txBody>
      </p:sp>
    </p:spTree>
    <p:extLst>
      <p:ext uri="{BB962C8B-B14F-4D97-AF65-F5344CB8AC3E}">
        <p14:creationId xmlns:p14="http://schemas.microsoft.com/office/powerpoint/2010/main" val="185250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ncsasports.org/" TargetMode="External"/><Relationship Id="rId3" Type="http://schemas.openxmlformats.org/officeDocument/2006/relationships/image" Target="../media/image1.png"/><Relationship Id="rId7" Type="http://schemas.openxmlformats.org/officeDocument/2006/relationships/hyperlink" Target="https://terracon4-my.sharepoint.com/personal/magruver_terracon_com/Documents/Desktop/Work%20set%20up/Personal/Recruiting/College%20Recruiting%20Presentation%20.pptx" TargetMode="External"/><Relationship Id="rId12"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igfuture.collegeboard.org/college-search?navid=gh-cs" TargetMode="External"/><Relationship Id="rId11" Type="http://schemas.openxmlformats.org/officeDocument/2006/relationships/hyperlink" Target="https://uslacrosse.org/parents/recruiting" TargetMode="External"/><Relationship Id="rId5" Type="http://schemas.openxmlformats.org/officeDocument/2006/relationships/hyperlink" Target="https://web3.ncaa.org/ecwr3/" TargetMode="External"/><Relationship Id="rId10" Type="http://schemas.openxmlformats.org/officeDocument/2006/relationships/hyperlink" Target="https://www.captainu.com/" TargetMode="External"/><Relationship Id="rId4" Type="http://schemas.openxmlformats.org/officeDocument/2006/relationships/hyperlink" Target="http://web1.ncaa.org/onlineDir/exec2/sponsorship?division=d2" TargetMode="External"/><Relationship Id="rId9" Type="http://schemas.openxmlformats.org/officeDocument/2006/relationships/hyperlink" Target="https://sportsrecruit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1F183E3-6FC6-4461-AD1C-40705EEAB0BE}"/>
              </a:ext>
            </a:extLst>
          </p:cNvPr>
          <p:cNvSpPr txBox="1"/>
          <p:nvPr/>
        </p:nvSpPr>
        <p:spPr>
          <a:xfrm>
            <a:off x="6412374" y="590635"/>
            <a:ext cx="5600111" cy="200209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4400" b="1" dirty="0">
                <a:solidFill>
                  <a:schemeClr val="accent1"/>
                </a:solidFill>
                <a:latin typeface="+mj-lt"/>
                <a:ea typeface="+mj-ea"/>
                <a:cs typeface="+mj-cs"/>
              </a:rPr>
              <a:t>The College Recruiting Process</a:t>
            </a:r>
          </a:p>
        </p:txBody>
      </p:sp>
      <p:sp>
        <p:nvSpPr>
          <p:cNvPr id="2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3F3DAC9A-F6E2-4110-902E-E0328F6F818D}"/>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3786" r="3659"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7" name="TextBox 6">
            <a:extLst>
              <a:ext uri="{FF2B5EF4-FFF2-40B4-BE49-F238E27FC236}">
                <a16:creationId xmlns:a16="http://schemas.microsoft.com/office/drawing/2014/main" id="{02A3FAA9-C829-4967-8896-E6E05306A175}"/>
              </a:ext>
            </a:extLst>
          </p:cNvPr>
          <p:cNvSpPr txBox="1"/>
          <p:nvPr/>
        </p:nvSpPr>
        <p:spPr>
          <a:xfrm>
            <a:off x="6271264" y="2727859"/>
            <a:ext cx="5741222" cy="2554545"/>
          </a:xfrm>
          <a:prstGeom prst="rect">
            <a:avLst/>
          </a:prstGeom>
          <a:noFill/>
        </p:spPr>
        <p:txBody>
          <a:bodyPr wrap="square" rtlCol="0">
            <a:spAutoFit/>
          </a:bodyPr>
          <a:lstStyle/>
          <a:p>
            <a:pPr algn="ctr">
              <a:spcAft>
                <a:spcPts val="600"/>
              </a:spcAft>
            </a:pPr>
            <a:r>
              <a:rPr lang="en-US" sz="2800" b="1" dirty="0">
                <a:solidFill>
                  <a:srgbClr val="0070C0"/>
                </a:solidFill>
              </a:rPr>
              <a:t>Presented By:</a:t>
            </a:r>
          </a:p>
          <a:p>
            <a:pPr algn="ctr">
              <a:spcAft>
                <a:spcPts val="600"/>
              </a:spcAft>
            </a:pPr>
            <a:r>
              <a:rPr lang="en-US" sz="2800" b="1" dirty="0">
                <a:solidFill>
                  <a:srgbClr val="0070C0"/>
                </a:solidFill>
              </a:rPr>
              <a:t>Meghan Gruver and Jackie Williams</a:t>
            </a:r>
          </a:p>
          <a:p>
            <a:pPr algn="ctr">
              <a:spcAft>
                <a:spcPts val="600"/>
              </a:spcAft>
            </a:pPr>
            <a:r>
              <a:rPr lang="en-US" sz="2800" b="1" dirty="0">
                <a:solidFill>
                  <a:srgbClr val="0070C0"/>
                </a:solidFill>
              </a:rPr>
              <a:t>Phone: 410.937.7247 </a:t>
            </a:r>
          </a:p>
          <a:p>
            <a:pPr algn="ctr">
              <a:spcAft>
                <a:spcPts val="600"/>
              </a:spcAft>
            </a:pPr>
            <a:r>
              <a:rPr lang="en-US" sz="2800" b="1" dirty="0">
                <a:solidFill>
                  <a:srgbClr val="0070C0"/>
                </a:solidFill>
              </a:rPr>
              <a:t>email: meghanlayers@gmail.com </a:t>
            </a:r>
          </a:p>
          <a:p>
            <a:pPr algn="ctr">
              <a:spcAft>
                <a:spcPts val="600"/>
              </a:spcAft>
            </a:pPr>
            <a:r>
              <a:rPr lang="en-US" sz="2800" b="1" dirty="0">
                <a:solidFill>
                  <a:srgbClr val="0070C0"/>
                </a:solidFill>
              </a:rPr>
              <a:t>April 2024</a:t>
            </a:r>
          </a:p>
        </p:txBody>
      </p:sp>
    </p:spTree>
    <p:extLst>
      <p:ext uri="{BB962C8B-B14F-4D97-AF65-F5344CB8AC3E}">
        <p14:creationId xmlns:p14="http://schemas.microsoft.com/office/powerpoint/2010/main" val="1579911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F116CC-DC11-4021-9E80-652B2402CA5B}"/>
              </a:ext>
            </a:extLst>
          </p:cNvPr>
          <p:cNvSpPr txBox="1"/>
          <p:nvPr/>
        </p:nvSpPr>
        <p:spPr>
          <a:xfrm>
            <a:off x="620231" y="949332"/>
            <a:ext cx="10951535" cy="5632311"/>
          </a:xfrm>
          <a:prstGeom prst="rect">
            <a:avLst/>
          </a:prstGeom>
          <a:noFill/>
        </p:spPr>
        <p:txBody>
          <a:bodyPr wrap="square" rtlCol="0">
            <a:spAutoFit/>
          </a:bodyPr>
          <a:lstStyle/>
          <a:p>
            <a:r>
              <a:rPr lang="en-US" b="1" u="sng" dirty="0"/>
              <a:t>Academic and Athletic Goals</a:t>
            </a:r>
          </a:p>
          <a:p>
            <a:r>
              <a:rPr lang="en-US" dirty="0"/>
              <a:t>State your potential major/program of study. ONLY include interest in pursuing an athletic scholarship and/or interest in seeking assistance in gaining admission if you have already had contact with the school </a:t>
            </a:r>
          </a:p>
          <a:p>
            <a:r>
              <a:rPr lang="en-US" b="1" u="sng" dirty="0"/>
              <a:t>Personal Data</a:t>
            </a:r>
          </a:p>
          <a:p>
            <a:r>
              <a:rPr lang="en-US" dirty="0"/>
              <a:t>Name, phone number, email, year in school, name of high school, coach information, parent’s names</a:t>
            </a:r>
          </a:p>
          <a:p>
            <a:r>
              <a:rPr lang="en-US" b="1" u="sng" dirty="0"/>
              <a:t>Sports Background and Data</a:t>
            </a:r>
            <a:endParaRPr lang="en-US" dirty="0"/>
          </a:p>
          <a:p>
            <a:r>
              <a:rPr lang="en-US" dirty="0"/>
              <a:t>Position, years of experience, where have you played (high school, club teams), camps, games, tournaments attending, pertinent stats, link to recruiting video</a:t>
            </a:r>
          </a:p>
          <a:p>
            <a:r>
              <a:rPr lang="en-US" b="1" u="sng" dirty="0"/>
              <a:t>Other sports played information</a:t>
            </a:r>
          </a:p>
          <a:p>
            <a:r>
              <a:rPr lang="en-US" dirty="0"/>
              <a:t>Include other sports you have played and any significant information/stats </a:t>
            </a:r>
          </a:p>
          <a:p>
            <a:r>
              <a:rPr lang="en-US" b="1" u="sng" dirty="0"/>
              <a:t>Academic Information</a:t>
            </a:r>
            <a:endParaRPr lang="en-US" dirty="0"/>
          </a:p>
          <a:p>
            <a:r>
              <a:rPr lang="en-US" dirty="0"/>
              <a:t>Current GPA, class rank, current SAT/ACT scores, type of high school curriculum (college prep, IB, Honors, AP, etc.); any academic honors received (National Honor Society, Presidential awards, etc.)</a:t>
            </a:r>
          </a:p>
          <a:p>
            <a:r>
              <a:rPr lang="en-US" b="1" u="sng" dirty="0"/>
              <a:t>Recognition Received </a:t>
            </a:r>
          </a:p>
          <a:p>
            <a:r>
              <a:rPr lang="en-US" dirty="0"/>
              <a:t>Any significant honors or recognition received; i.e all league, All-American, All-Metro; overall team accomplishments</a:t>
            </a:r>
          </a:p>
          <a:p>
            <a:r>
              <a:rPr lang="en-US" b="1" u="sng" dirty="0"/>
              <a:t>References</a:t>
            </a:r>
            <a:r>
              <a:rPr lang="en-US" dirty="0"/>
              <a:t> </a:t>
            </a:r>
          </a:p>
          <a:p>
            <a:r>
              <a:rPr lang="en-US" dirty="0"/>
              <a:t>Names and contact information of coach and/or individuals who could serve as a reference or sources of information about the ability of the player</a:t>
            </a:r>
          </a:p>
          <a:p>
            <a:r>
              <a:rPr lang="en-US" b="1" u="sng" dirty="0"/>
              <a:t>Keep it to one page</a:t>
            </a:r>
          </a:p>
        </p:txBody>
      </p:sp>
      <p:sp>
        <p:nvSpPr>
          <p:cNvPr id="5" name="TextBox 4">
            <a:extLst>
              <a:ext uri="{FF2B5EF4-FFF2-40B4-BE49-F238E27FC236}">
                <a16:creationId xmlns:a16="http://schemas.microsoft.com/office/drawing/2014/main" id="{4A2FD692-BC7C-42DD-B599-6CA712AC2341}"/>
              </a:ext>
            </a:extLst>
          </p:cNvPr>
          <p:cNvSpPr txBox="1"/>
          <p:nvPr/>
        </p:nvSpPr>
        <p:spPr>
          <a:xfrm>
            <a:off x="0" y="279416"/>
            <a:ext cx="12192000" cy="769441"/>
          </a:xfrm>
          <a:prstGeom prst="rect">
            <a:avLst/>
          </a:prstGeom>
          <a:noFill/>
        </p:spPr>
        <p:txBody>
          <a:bodyPr wrap="square" rtlCol="0">
            <a:spAutoFit/>
          </a:bodyPr>
          <a:lstStyle/>
          <a:p>
            <a:pPr algn="ctr"/>
            <a:r>
              <a:rPr lang="en-US" sz="4400" b="1" dirty="0"/>
              <a:t>Sports Resume and/or Cover Letter</a:t>
            </a:r>
          </a:p>
        </p:txBody>
      </p:sp>
    </p:spTree>
    <p:extLst>
      <p:ext uri="{BB962C8B-B14F-4D97-AF65-F5344CB8AC3E}">
        <p14:creationId xmlns:p14="http://schemas.microsoft.com/office/powerpoint/2010/main" val="11469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automatically generated">
            <a:extLst>
              <a:ext uri="{FF2B5EF4-FFF2-40B4-BE49-F238E27FC236}">
                <a16:creationId xmlns:a16="http://schemas.microsoft.com/office/drawing/2014/main" id="{C9908641-3E31-4010-8634-158F77182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786" y="98661"/>
            <a:ext cx="5539563" cy="6822176"/>
          </a:xfrm>
          <a:prstGeom prst="rect">
            <a:avLst/>
          </a:prstGeom>
        </p:spPr>
      </p:pic>
    </p:spTree>
    <p:extLst>
      <p:ext uri="{BB962C8B-B14F-4D97-AF65-F5344CB8AC3E}">
        <p14:creationId xmlns:p14="http://schemas.microsoft.com/office/powerpoint/2010/main" val="63469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9D07D2-89B5-451F-8BEB-0F4F381CE780}"/>
              </a:ext>
            </a:extLst>
          </p:cNvPr>
          <p:cNvSpPr txBox="1"/>
          <p:nvPr/>
        </p:nvSpPr>
        <p:spPr>
          <a:xfrm>
            <a:off x="0" y="279416"/>
            <a:ext cx="12192000" cy="769441"/>
          </a:xfrm>
          <a:prstGeom prst="rect">
            <a:avLst/>
          </a:prstGeom>
          <a:noFill/>
        </p:spPr>
        <p:txBody>
          <a:bodyPr wrap="square" rtlCol="0">
            <a:spAutoFit/>
          </a:bodyPr>
          <a:lstStyle/>
          <a:p>
            <a:pPr algn="ctr"/>
            <a:r>
              <a:rPr lang="en-US" sz="4400" b="1" dirty="0"/>
              <a:t>Recruiting Videos</a:t>
            </a:r>
          </a:p>
        </p:txBody>
      </p:sp>
      <p:sp>
        <p:nvSpPr>
          <p:cNvPr id="5" name="TextBox 4">
            <a:extLst>
              <a:ext uri="{FF2B5EF4-FFF2-40B4-BE49-F238E27FC236}">
                <a16:creationId xmlns:a16="http://schemas.microsoft.com/office/drawing/2014/main" id="{3EA4C381-C762-4A9F-8DFB-E958B76F6E9F}"/>
              </a:ext>
            </a:extLst>
          </p:cNvPr>
          <p:cNvSpPr txBox="1"/>
          <p:nvPr/>
        </p:nvSpPr>
        <p:spPr>
          <a:xfrm>
            <a:off x="226826" y="938700"/>
            <a:ext cx="10951535" cy="5509200"/>
          </a:xfrm>
          <a:prstGeom prst="rect">
            <a:avLst/>
          </a:prstGeom>
          <a:noFill/>
        </p:spPr>
        <p:txBody>
          <a:bodyPr wrap="square" rtlCol="0">
            <a:spAutoFit/>
          </a:bodyPr>
          <a:lstStyle/>
          <a:p>
            <a:r>
              <a:rPr lang="en-US" sz="3200" b="1" u="sng" dirty="0">
                <a:solidFill>
                  <a:srgbClr val="FF0000"/>
                </a:solidFill>
              </a:rPr>
              <a:t>DO NOT</a:t>
            </a:r>
          </a:p>
          <a:p>
            <a:r>
              <a:rPr lang="en-US" dirty="0"/>
              <a:t>Send in a full game tape unless requested by the coach</a:t>
            </a:r>
          </a:p>
          <a:p>
            <a:r>
              <a:rPr lang="en-US" dirty="0"/>
              <a:t>Spend a large sum of money on a “jazzy” video tape. Coaches don’t need all the bells and whistles</a:t>
            </a:r>
          </a:p>
          <a:p>
            <a:endParaRPr lang="en-US" dirty="0"/>
          </a:p>
          <a:p>
            <a:r>
              <a:rPr lang="en-US" sz="3200" b="1" u="sng" dirty="0">
                <a:solidFill>
                  <a:srgbClr val="00B050"/>
                </a:solidFill>
              </a:rPr>
              <a:t>DO</a:t>
            </a:r>
          </a:p>
          <a:p>
            <a:r>
              <a:rPr lang="en-US" dirty="0"/>
              <a:t>Create a video tape that ranges from 5-8 minutes in length</a:t>
            </a:r>
          </a:p>
          <a:p>
            <a:r>
              <a:rPr lang="en-US" b="1" dirty="0"/>
              <a:t>HIGHLIGHTS </a:t>
            </a:r>
            <a:r>
              <a:rPr lang="en-US" dirty="0"/>
              <a:t>of your play – include all aspects of your play; offensive play, transition play, defensive play, game clips, drills, skills, etc.</a:t>
            </a:r>
          </a:p>
          <a:p>
            <a:r>
              <a:rPr lang="en-US" b="1" dirty="0"/>
              <a:t>Remember</a:t>
            </a:r>
            <a:r>
              <a:rPr lang="en-US" dirty="0"/>
              <a:t> – you want your video to highlight your skills; speed, athleticism, game sense and hustle</a:t>
            </a:r>
          </a:p>
          <a:p>
            <a:r>
              <a:rPr lang="en-US" dirty="0"/>
              <a:t>Include some plays where you have committed an error and how you respond to that (coaches want to see positive response, winning the ball back, etc.)</a:t>
            </a:r>
          </a:p>
          <a:p>
            <a:endParaRPr lang="en-US" dirty="0"/>
          </a:p>
          <a:p>
            <a:r>
              <a:rPr lang="en-US" dirty="0"/>
              <a:t>To start the video – either with you talking or by filming a piece of paper with the information include:</a:t>
            </a:r>
          </a:p>
          <a:p>
            <a:r>
              <a:rPr lang="en-US" dirty="0"/>
              <a:t>Your number; your jersey color; what team you are playing on; anything that makes you easily identifiable (color cleats, bow in hair, etc.); your email address</a:t>
            </a:r>
          </a:p>
          <a:p>
            <a:endParaRPr lang="en-US" dirty="0"/>
          </a:p>
          <a:p>
            <a:r>
              <a:rPr lang="en-US" dirty="0"/>
              <a:t>When sending the video to a coach, include a note with your tape so the coach knows who you are and what they are watching</a:t>
            </a:r>
          </a:p>
        </p:txBody>
      </p:sp>
      <p:pic>
        <p:nvPicPr>
          <p:cNvPr id="7" name="Picture 6" descr="A close up of a logo&#10;&#10;Description automatically generated">
            <a:extLst>
              <a:ext uri="{FF2B5EF4-FFF2-40B4-BE49-F238E27FC236}">
                <a16:creationId xmlns:a16="http://schemas.microsoft.com/office/drawing/2014/main" id="{5ED35A8F-50FE-452C-9A62-022D32644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405" y="103335"/>
            <a:ext cx="2542399" cy="2542399"/>
          </a:xfrm>
          <a:prstGeom prst="rect">
            <a:avLst/>
          </a:prstGeom>
        </p:spPr>
      </p:pic>
    </p:spTree>
    <p:extLst>
      <p:ext uri="{BB962C8B-B14F-4D97-AF65-F5344CB8AC3E}">
        <p14:creationId xmlns:p14="http://schemas.microsoft.com/office/powerpoint/2010/main" val="266689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lipart&#10;&#10;Description automatically generated">
            <a:extLst>
              <a:ext uri="{FF2B5EF4-FFF2-40B4-BE49-F238E27FC236}">
                <a16:creationId xmlns:a16="http://schemas.microsoft.com/office/drawing/2014/main" id="{A54256C5-3B4B-49C3-BDF9-C50A23E4C423}"/>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34816" y="553357"/>
            <a:ext cx="11957184" cy="5866494"/>
          </a:xfrm>
          <a:prstGeom prst="rect">
            <a:avLst/>
          </a:prstGeom>
        </p:spPr>
      </p:pic>
      <p:sp>
        <p:nvSpPr>
          <p:cNvPr id="4" name="TextBox 3">
            <a:extLst>
              <a:ext uri="{FF2B5EF4-FFF2-40B4-BE49-F238E27FC236}">
                <a16:creationId xmlns:a16="http://schemas.microsoft.com/office/drawing/2014/main" id="{1DE11FB7-0106-49E3-9DE6-E5A3EF9470C7}"/>
              </a:ext>
            </a:extLst>
          </p:cNvPr>
          <p:cNvSpPr txBox="1"/>
          <p:nvPr/>
        </p:nvSpPr>
        <p:spPr>
          <a:xfrm>
            <a:off x="0" y="0"/>
            <a:ext cx="12192000" cy="769441"/>
          </a:xfrm>
          <a:prstGeom prst="rect">
            <a:avLst/>
          </a:prstGeom>
          <a:noFill/>
        </p:spPr>
        <p:txBody>
          <a:bodyPr wrap="square" rtlCol="0">
            <a:spAutoFit/>
          </a:bodyPr>
          <a:lstStyle/>
          <a:p>
            <a:pPr algn="ctr"/>
            <a:r>
              <a:rPr lang="en-US" sz="4400" b="1" dirty="0">
                <a:solidFill>
                  <a:srgbClr val="00B050"/>
                </a:solidFill>
              </a:rPr>
              <a:t>DO’s</a:t>
            </a:r>
            <a:r>
              <a:rPr lang="en-US" sz="4400" b="1" dirty="0"/>
              <a:t> and </a:t>
            </a:r>
            <a:r>
              <a:rPr lang="en-US" sz="4400" b="1" dirty="0">
                <a:solidFill>
                  <a:srgbClr val="FF0000"/>
                </a:solidFill>
              </a:rPr>
              <a:t>DON’Ts </a:t>
            </a:r>
          </a:p>
        </p:txBody>
      </p:sp>
      <p:sp>
        <p:nvSpPr>
          <p:cNvPr id="5" name="TextBox 4">
            <a:extLst>
              <a:ext uri="{FF2B5EF4-FFF2-40B4-BE49-F238E27FC236}">
                <a16:creationId xmlns:a16="http://schemas.microsoft.com/office/drawing/2014/main" id="{306183A9-4DC6-4484-B20D-262F14A26456}"/>
              </a:ext>
            </a:extLst>
          </p:cNvPr>
          <p:cNvSpPr txBox="1"/>
          <p:nvPr/>
        </p:nvSpPr>
        <p:spPr>
          <a:xfrm>
            <a:off x="510363" y="553357"/>
            <a:ext cx="11681637" cy="5909310"/>
          </a:xfrm>
          <a:prstGeom prst="rect">
            <a:avLst/>
          </a:prstGeom>
          <a:noFill/>
        </p:spPr>
        <p:txBody>
          <a:bodyPr wrap="square" rtlCol="0">
            <a:spAutoFit/>
          </a:bodyPr>
          <a:lstStyle/>
          <a:p>
            <a:r>
              <a:rPr lang="en-US" b="1" u="sng" dirty="0">
                <a:solidFill>
                  <a:srgbClr val="FF0000"/>
                </a:solidFill>
              </a:rPr>
              <a:t>DO NOT</a:t>
            </a:r>
          </a:p>
          <a:p>
            <a:r>
              <a:rPr lang="en-US" dirty="0"/>
              <a:t>Have parents </a:t>
            </a:r>
            <a:r>
              <a:rPr lang="en-US" b="1" i="1" dirty="0"/>
              <a:t>OVERLY </a:t>
            </a:r>
            <a:r>
              <a:rPr lang="en-US" dirty="0"/>
              <a:t>involved in the recruiting process; constantly contacting the coach</a:t>
            </a:r>
          </a:p>
          <a:p>
            <a:r>
              <a:rPr lang="en-US" dirty="0"/>
              <a:t>Think a school is not interested in you because they aren’t calling you every week</a:t>
            </a:r>
          </a:p>
          <a:p>
            <a:r>
              <a:rPr lang="en-US" dirty="0"/>
              <a:t>Bad mouth or disparage another program or coach (you never know where someone might end up)</a:t>
            </a:r>
          </a:p>
          <a:p>
            <a:endParaRPr lang="en-US" i="1" dirty="0"/>
          </a:p>
          <a:p>
            <a:r>
              <a:rPr lang="en-US" b="1" u="sng" dirty="0">
                <a:solidFill>
                  <a:srgbClr val="00B050"/>
                </a:solidFill>
              </a:rPr>
              <a:t>DO</a:t>
            </a:r>
          </a:p>
          <a:p>
            <a:r>
              <a:rPr lang="en-US" dirty="0"/>
              <a:t>Pursue the schools you are interested in aggressively </a:t>
            </a:r>
          </a:p>
          <a:p>
            <a:r>
              <a:rPr lang="en-US" dirty="0"/>
              <a:t>Figure out what your goals are </a:t>
            </a:r>
          </a:p>
          <a:p>
            <a:r>
              <a:rPr lang="en-US" dirty="0"/>
              <a:t>Articulate these goals to coaches who are recruiting you</a:t>
            </a:r>
          </a:p>
          <a:p>
            <a:r>
              <a:rPr lang="en-US" dirty="0"/>
              <a:t>Behave in an upfront and honest manner</a:t>
            </a:r>
          </a:p>
          <a:p>
            <a:r>
              <a:rPr lang="en-US" dirty="0"/>
              <a:t>Tell a coach early on that you are NOT interested in their school, so they won’t waste their time. </a:t>
            </a:r>
            <a:r>
              <a:rPr lang="en-US" b="1" dirty="0"/>
              <a:t>BE SURE TO THANK THEM FOR THEIR INTEREST </a:t>
            </a:r>
            <a:endParaRPr lang="en-US" dirty="0"/>
          </a:p>
          <a:p>
            <a:r>
              <a:rPr lang="en-US" dirty="0"/>
              <a:t>Check your weekend fall schedule to see when you can make official/unofficial recruiting visits to colleges</a:t>
            </a:r>
          </a:p>
          <a:p>
            <a:r>
              <a:rPr lang="en-US" dirty="0"/>
              <a:t>Try to schedule them </a:t>
            </a:r>
            <a:r>
              <a:rPr lang="en-US" u="sng" dirty="0"/>
              <a:t>as early as possible </a:t>
            </a:r>
            <a:r>
              <a:rPr lang="en-US" dirty="0"/>
              <a:t>but definitely before the </a:t>
            </a:r>
            <a:r>
              <a:rPr lang="en-US" i="1" dirty="0"/>
              <a:t>Early Signing Period</a:t>
            </a:r>
            <a:r>
              <a:rPr lang="en-US" dirty="0"/>
              <a:t> in November  </a:t>
            </a:r>
          </a:p>
          <a:p>
            <a:r>
              <a:rPr lang="en-US" dirty="0"/>
              <a:t>Get an unofficial copy or copies of your transcripts</a:t>
            </a:r>
          </a:p>
          <a:p>
            <a:r>
              <a:rPr lang="en-US" dirty="0"/>
              <a:t>Complete your Eligibility Center Forms; the yellow and pink forms need to be processed through your school </a:t>
            </a:r>
          </a:p>
          <a:p>
            <a:endParaRPr lang="en-US" dirty="0"/>
          </a:p>
          <a:p>
            <a:r>
              <a:rPr lang="en-US" b="1" u="sng" dirty="0"/>
              <a:t>THINGS TO REMEMBER</a:t>
            </a:r>
            <a:endParaRPr lang="en-US" dirty="0"/>
          </a:p>
          <a:p>
            <a:r>
              <a:rPr lang="en-US" b="1" u="sng" dirty="0"/>
              <a:t>College Coaches are ALWAYS watching</a:t>
            </a:r>
            <a:endParaRPr lang="en-US" dirty="0"/>
          </a:p>
          <a:p>
            <a:r>
              <a:rPr lang="en-US" dirty="0"/>
              <a:t>They are watching your (PARENT and PLAYERS) behavior on the sideline, after you make a mistake, after your child makes a mistake. They are recruiting your ENTIRE family, not just the player</a:t>
            </a:r>
          </a:p>
        </p:txBody>
      </p:sp>
    </p:spTree>
    <p:extLst>
      <p:ext uri="{BB962C8B-B14F-4D97-AF65-F5344CB8AC3E}">
        <p14:creationId xmlns:p14="http://schemas.microsoft.com/office/powerpoint/2010/main" val="82968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4E13410F-2A5E-4D5A-8E76-F1CF8A97DF74}"/>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07941" y="83104"/>
            <a:ext cx="11987603" cy="6690294"/>
          </a:xfrm>
          <a:prstGeom prst="rect">
            <a:avLst/>
          </a:prstGeom>
        </p:spPr>
      </p:pic>
      <p:sp>
        <p:nvSpPr>
          <p:cNvPr id="4" name="TextBox 3">
            <a:extLst>
              <a:ext uri="{FF2B5EF4-FFF2-40B4-BE49-F238E27FC236}">
                <a16:creationId xmlns:a16="http://schemas.microsoft.com/office/drawing/2014/main" id="{3B63DC8D-14C5-4B0B-96C5-871F83254672}"/>
              </a:ext>
            </a:extLst>
          </p:cNvPr>
          <p:cNvSpPr txBox="1"/>
          <p:nvPr/>
        </p:nvSpPr>
        <p:spPr>
          <a:xfrm>
            <a:off x="0" y="0"/>
            <a:ext cx="12192000" cy="769441"/>
          </a:xfrm>
          <a:prstGeom prst="rect">
            <a:avLst/>
          </a:prstGeom>
          <a:noFill/>
        </p:spPr>
        <p:txBody>
          <a:bodyPr wrap="square" rtlCol="0">
            <a:spAutoFit/>
          </a:bodyPr>
          <a:lstStyle/>
          <a:p>
            <a:pPr algn="ctr"/>
            <a:r>
              <a:rPr lang="en-US" sz="4400" b="1" dirty="0"/>
              <a:t>Questions to Ask College Coaches</a:t>
            </a:r>
          </a:p>
        </p:txBody>
      </p:sp>
      <p:sp>
        <p:nvSpPr>
          <p:cNvPr id="5" name="TextBox 4">
            <a:extLst>
              <a:ext uri="{FF2B5EF4-FFF2-40B4-BE49-F238E27FC236}">
                <a16:creationId xmlns:a16="http://schemas.microsoft.com/office/drawing/2014/main" id="{9376B2FB-9B3D-4C05-AD53-D17FDFFC2907}"/>
              </a:ext>
            </a:extLst>
          </p:cNvPr>
          <p:cNvSpPr txBox="1"/>
          <p:nvPr/>
        </p:nvSpPr>
        <p:spPr>
          <a:xfrm>
            <a:off x="521848" y="1053088"/>
            <a:ext cx="11681637" cy="5016758"/>
          </a:xfrm>
          <a:prstGeom prst="rect">
            <a:avLst/>
          </a:prstGeom>
          <a:noFill/>
        </p:spPr>
        <p:txBody>
          <a:bodyPr wrap="square" rtlCol="0">
            <a:spAutoFit/>
          </a:bodyPr>
          <a:lstStyle/>
          <a:p>
            <a:pPr lvl="0"/>
            <a:r>
              <a:rPr lang="en-US" b="1" dirty="0"/>
              <a:t> </a:t>
            </a:r>
            <a:r>
              <a:rPr lang="en-US" sz="2000" b="1" dirty="0"/>
              <a:t>*Can I get into your school on my own?</a:t>
            </a:r>
          </a:p>
          <a:p>
            <a:pPr lvl="0"/>
            <a:r>
              <a:rPr lang="en-US" sz="2000" b="1" dirty="0"/>
              <a:t>*If not, can you help me gain admission to your school?</a:t>
            </a:r>
          </a:p>
          <a:p>
            <a:pPr lvl="0"/>
            <a:r>
              <a:rPr lang="en-US" sz="2000" b="1" dirty="0"/>
              <a:t>*If you can help me gain admission, exactly what do I have to do to make that happen? (i.e. at least an 1800 /SAT, 23/ACT and/or 3.0 GPA, letters of recommendation from academic teachers, etc.)</a:t>
            </a:r>
          </a:p>
          <a:p>
            <a:pPr lvl="0"/>
            <a:r>
              <a:rPr lang="en-US" sz="2000" b="1" dirty="0"/>
              <a:t>*Where am I, as far as rank order on your recruiting list? You said you are recruiting a goalie/defender/midfielder/attacker this year. If you can tell me, where do I rank now among the goalie/defender/midfielder/attackers you are recruiting?</a:t>
            </a:r>
          </a:p>
          <a:p>
            <a:pPr lvl="0"/>
            <a:r>
              <a:rPr lang="en-US" sz="2000" b="1" dirty="0"/>
              <a:t>*How many players are you recruiting this year?</a:t>
            </a:r>
          </a:p>
          <a:p>
            <a:pPr lvl="0"/>
            <a:r>
              <a:rPr lang="en-US" sz="2000" b="1" dirty="0"/>
              <a:t>*Do classes and practices sometimes conflict? What happens in this case?</a:t>
            </a:r>
          </a:p>
          <a:p>
            <a:pPr lvl="0"/>
            <a:r>
              <a:rPr lang="en-US" sz="2000" b="1" dirty="0"/>
              <a:t>*What kind of academic support is available for your players?</a:t>
            </a:r>
          </a:p>
          <a:p>
            <a:pPr lvl="0"/>
            <a:r>
              <a:rPr lang="en-US" sz="2000" b="1" dirty="0"/>
              <a:t>*Why do you think your lacrosse program would be a good fit for me?</a:t>
            </a:r>
          </a:p>
          <a:p>
            <a:r>
              <a:rPr lang="en-US" sz="2000" dirty="0"/>
              <a:t>(some things the coach should cover, coaching style, physical demands, offensive/defensive philosophy, chance to play)</a:t>
            </a:r>
          </a:p>
          <a:p>
            <a:pPr lvl="0"/>
            <a:r>
              <a:rPr lang="en-US" sz="2000" b="1" dirty="0"/>
              <a:t>*Would your school be a good fit for me (would I like it) if I was NOT a lacrosse player? Why or why not?</a:t>
            </a:r>
          </a:p>
          <a:p>
            <a:pPr lvl="0"/>
            <a:r>
              <a:rPr lang="en-US" sz="2000" b="1" dirty="0"/>
              <a:t>*What are my chances of getting any scholarship money?</a:t>
            </a:r>
          </a:p>
          <a:p>
            <a:pPr lvl="0"/>
            <a:r>
              <a:rPr lang="en-US" sz="2000" b="1" dirty="0"/>
              <a:t>*Will my status change any if I decided to sign early or decide to NOT sight early?</a:t>
            </a:r>
          </a:p>
        </p:txBody>
      </p:sp>
    </p:spTree>
    <p:extLst>
      <p:ext uri="{BB962C8B-B14F-4D97-AF65-F5344CB8AC3E}">
        <p14:creationId xmlns:p14="http://schemas.microsoft.com/office/powerpoint/2010/main" val="124423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2307C7E-5907-41C9-AC97-CB8812DD7A54}"/>
              </a:ext>
            </a:extLst>
          </p:cNvPr>
          <p:cNvSpPr txBox="1"/>
          <p:nvPr/>
        </p:nvSpPr>
        <p:spPr>
          <a:xfrm>
            <a:off x="5335929" y="180205"/>
            <a:ext cx="6481823" cy="145405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000000"/>
                </a:solidFill>
                <a:latin typeface="+mj-lt"/>
                <a:ea typeface="+mj-ea"/>
                <a:cs typeface="+mj-cs"/>
              </a:rPr>
              <a:t>Questions to Ask the Team </a:t>
            </a:r>
          </a:p>
        </p:txBody>
      </p:sp>
      <p:sp>
        <p:nvSpPr>
          <p:cNvPr id="2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3C2E7291-19AA-42FC-9BB8-A20ED6C589C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6534" r="11902" b="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TextBox 8">
            <a:extLst>
              <a:ext uri="{FF2B5EF4-FFF2-40B4-BE49-F238E27FC236}">
                <a16:creationId xmlns:a16="http://schemas.microsoft.com/office/drawing/2014/main" id="{9A2EA405-4AE0-4089-BFA0-8D34352883C1}"/>
              </a:ext>
            </a:extLst>
          </p:cNvPr>
          <p:cNvSpPr txBox="1"/>
          <p:nvPr/>
        </p:nvSpPr>
        <p:spPr>
          <a:xfrm>
            <a:off x="5540236" y="1244009"/>
            <a:ext cx="5497527" cy="5317417"/>
          </a:xfrm>
          <a:prstGeom prst="rect">
            <a:avLst/>
          </a:prstGeom>
        </p:spPr>
        <p:txBody>
          <a:bodyPr vert="horz" lIns="91440" tIns="45720" rIns="91440" bIns="45720" rtlCol="0" anchor="ctr">
            <a:noAutofit/>
          </a:bodyPr>
          <a:lstStyle/>
          <a:p>
            <a:pPr lvl="0">
              <a:lnSpc>
                <a:spcPct val="90000"/>
              </a:lnSpc>
              <a:spcAft>
                <a:spcPts val="600"/>
              </a:spcAft>
            </a:pPr>
            <a:r>
              <a:rPr lang="en-US" b="1" dirty="0">
                <a:solidFill>
                  <a:srgbClr val="000000"/>
                </a:solidFill>
              </a:rPr>
              <a:t>*What are practices like? </a:t>
            </a:r>
          </a:p>
          <a:p>
            <a:pPr lvl="0">
              <a:lnSpc>
                <a:spcPct val="90000"/>
              </a:lnSpc>
              <a:spcAft>
                <a:spcPts val="600"/>
              </a:spcAft>
            </a:pPr>
            <a:r>
              <a:rPr lang="en-US" b="1" dirty="0">
                <a:solidFill>
                  <a:srgbClr val="000000"/>
                </a:solidFill>
              </a:rPr>
              <a:t>*What is fall ball like compared to spring? </a:t>
            </a:r>
          </a:p>
          <a:p>
            <a:pPr lvl="0">
              <a:lnSpc>
                <a:spcPct val="90000"/>
              </a:lnSpc>
              <a:spcAft>
                <a:spcPts val="600"/>
              </a:spcAft>
            </a:pPr>
            <a:r>
              <a:rPr lang="en-US" b="1" dirty="0">
                <a:solidFill>
                  <a:srgbClr val="000000"/>
                </a:solidFill>
              </a:rPr>
              <a:t>*What are the coaches like when things are going well? When things are going badly? </a:t>
            </a:r>
          </a:p>
          <a:p>
            <a:pPr lvl="0">
              <a:lnSpc>
                <a:spcPct val="90000"/>
              </a:lnSpc>
              <a:spcAft>
                <a:spcPts val="600"/>
              </a:spcAft>
            </a:pPr>
            <a:r>
              <a:rPr lang="en-US" b="1" dirty="0">
                <a:solidFill>
                  <a:srgbClr val="000000"/>
                </a:solidFill>
              </a:rPr>
              <a:t>*Are the coaches/Is the school helpful if I am struggling in a class? </a:t>
            </a:r>
          </a:p>
          <a:p>
            <a:pPr lvl="0">
              <a:lnSpc>
                <a:spcPct val="90000"/>
              </a:lnSpc>
              <a:spcAft>
                <a:spcPts val="600"/>
              </a:spcAft>
            </a:pPr>
            <a:r>
              <a:rPr lang="en-US" b="1" dirty="0">
                <a:solidFill>
                  <a:srgbClr val="000000"/>
                </a:solidFill>
              </a:rPr>
              <a:t>*What is the social life like? Does everyone hang around on the weekends? Or is it a suitcase school? </a:t>
            </a:r>
          </a:p>
          <a:p>
            <a:pPr lvl="0">
              <a:lnSpc>
                <a:spcPct val="90000"/>
              </a:lnSpc>
              <a:spcAft>
                <a:spcPts val="600"/>
              </a:spcAft>
            </a:pPr>
            <a:r>
              <a:rPr lang="en-US" b="1" dirty="0">
                <a:solidFill>
                  <a:srgbClr val="000000"/>
                </a:solidFill>
              </a:rPr>
              <a:t>*How do the seniors treat the freshman? </a:t>
            </a:r>
          </a:p>
          <a:p>
            <a:pPr lvl="0">
              <a:lnSpc>
                <a:spcPct val="90000"/>
              </a:lnSpc>
              <a:spcAft>
                <a:spcPts val="600"/>
              </a:spcAft>
            </a:pPr>
            <a:r>
              <a:rPr lang="en-US" b="1" dirty="0">
                <a:solidFill>
                  <a:srgbClr val="000000"/>
                </a:solidFill>
              </a:rPr>
              <a:t>*Can you study abroad? </a:t>
            </a:r>
          </a:p>
          <a:p>
            <a:pPr lvl="0">
              <a:lnSpc>
                <a:spcPct val="90000"/>
              </a:lnSpc>
              <a:spcAft>
                <a:spcPts val="600"/>
              </a:spcAft>
            </a:pPr>
            <a:r>
              <a:rPr lang="en-US" b="1" dirty="0">
                <a:solidFill>
                  <a:srgbClr val="000000"/>
                </a:solidFill>
              </a:rPr>
              <a:t>*What are fitness tests/wall ball tests like? </a:t>
            </a:r>
          </a:p>
          <a:p>
            <a:pPr lvl="0">
              <a:lnSpc>
                <a:spcPct val="90000"/>
              </a:lnSpc>
              <a:spcAft>
                <a:spcPts val="600"/>
              </a:spcAft>
            </a:pPr>
            <a:endParaRPr lang="en-US" b="1" dirty="0">
              <a:solidFill>
                <a:srgbClr val="000000"/>
              </a:solidFill>
            </a:endParaRPr>
          </a:p>
          <a:p>
            <a:pPr lvl="0">
              <a:lnSpc>
                <a:spcPct val="90000"/>
              </a:lnSpc>
              <a:spcAft>
                <a:spcPts val="600"/>
              </a:spcAft>
            </a:pPr>
            <a:r>
              <a:rPr lang="en-US" b="1" dirty="0">
                <a:solidFill>
                  <a:srgbClr val="000000"/>
                </a:solidFill>
              </a:rPr>
              <a:t>Talk to someone who has the same/similar major that you are interested:</a:t>
            </a:r>
          </a:p>
          <a:p>
            <a:pPr lvl="0">
              <a:lnSpc>
                <a:spcPct val="90000"/>
              </a:lnSpc>
              <a:spcAft>
                <a:spcPts val="600"/>
              </a:spcAft>
            </a:pPr>
            <a:r>
              <a:rPr lang="en-US" b="1" dirty="0">
                <a:solidFill>
                  <a:srgbClr val="000000"/>
                </a:solidFill>
              </a:rPr>
              <a:t>*What is the course load like in season? </a:t>
            </a:r>
          </a:p>
          <a:p>
            <a:pPr lvl="0">
              <a:lnSpc>
                <a:spcPct val="90000"/>
              </a:lnSpc>
              <a:spcAft>
                <a:spcPts val="600"/>
              </a:spcAft>
            </a:pPr>
            <a:r>
              <a:rPr lang="en-US" b="1" dirty="0">
                <a:solidFill>
                  <a:srgbClr val="000000"/>
                </a:solidFill>
              </a:rPr>
              <a:t>*If you are a science major, what is it like to schedule labs/classes around practice? </a:t>
            </a:r>
          </a:p>
          <a:p>
            <a:pPr lvl="0">
              <a:lnSpc>
                <a:spcPct val="90000"/>
              </a:lnSpc>
              <a:spcAft>
                <a:spcPts val="600"/>
              </a:spcAft>
            </a:pPr>
            <a:endParaRPr lang="en-US" sz="1400" b="1" dirty="0">
              <a:solidFill>
                <a:srgbClr val="000000"/>
              </a:solidFill>
            </a:endParaRPr>
          </a:p>
        </p:txBody>
      </p:sp>
    </p:spTree>
    <p:extLst>
      <p:ext uri="{BB962C8B-B14F-4D97-AF65-F5344CB8AC3E}">
        <p14:creationId xmlns:p14="http://schemas.microsoft.com/office/powerpoint/2010/main" val="363917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C0E4CE6-4207-47C0-87D5-3B1F591C5020}"/>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id="{53CFEEE2-16A8-4A41-B225-FB0D0B4ECFA9}"/>
              </a:ext>
            </a:extLst>
          </p:cNvPr>
          <p:cNvSpPr txBox="1"/>
          <p:nvPr/>
        </p:nvSpPr>
        <p:spPr>
          <a:xfrm>
            <a:off x="0" y="191386"/>
            <a:ext cx="12192000" cy="769441"/>
          </a:xfrm>
          <a:prstGeom prst="rect">
            <a:avLst/>
          </a:prstGeom>
          <a:noFill/>
        </p:spPr>
        <p:txBody>
          <a:bodyPr wrap="square" rtlCol="0">
            <a:spAutoFit/>
          </a:bodyPr>
          <a:lstStyle/>
          <a:p>
            <a:pPr algn="ctr"/>
            <a:r>
              <a:rPr lang="en-US" sz="4400" b="1" dirty="0"/>
              <a:t>Miscellaneous Items</a:t>
            </a:r>
          </a:p>
        </p:txBody>
      </p:sp>
      <p:sp>
        <p:nvSpPr>
          <p:cNvPr id="5" name="TextBox 4">
            <a:extLst>
              <a:ext uri="{FF2B5EF4-FFF2-40B4-BE49-F238E27FC236}">
                <a16:creationId xmlns:a16="http://schemas.microsoft.com/office/drawing/2014/main" id="{15F2BD88-A635-424F-A694-C67614F96CDF}"/>
              </a:ext>
            </a:extLst>
          </p:cNvPr>
          <p:cNvSpPr txBox="1"/>
          <p:nvPr/>
        </p:nvSpPr>
        <p:spPr>
          <a:xfrm>
            <a:off x="318977" y="1053088"/>
            <a:ext cx="11873023" cy="5016758"/>
          </a:xfrm>
          <a:prstGeom prst="rect">
            <a:avLst/>
          </a:prstGeom>
          <a:noFill/>
        </p:spPr>
        <p:txBody>
          <a:bodyPr wrap="square" rtlCol="0">
            <a:spAutoFit/>
          </a:bodyPr>
          <a:lstStyle/>
          <a:p>
            <a:pPr lvl="0"/>
            <a:r>
              <a:rPr lang="en-US" b="1" dirty="0"/>
              <a:t> </a:t>
            </a:r>
            <a:r>
              <a:rPr lang="en-US" sz="2000" b="1" u="sng" dirty="0"/>
              <a:t>Unofficial Visits</a:t>
            </a:r>
          </a:p>
          <a:p>
            <a:pPr lvl="0"/>
            <a:r>
              <a:rPr lang="en-US" sz="2000" dirty="0"/>
              <a:t>Do not show up unannounced at College Coach’s office</a:t>
            </a:r>
          </a:p>
          <a:p>
            <a:pPr lvl="0"/>
            <a:r>
              <a:rPr lang="en-US" sz="2000" dirty="0"/>
              <a:t>Call, send an email, let the coach know you will on campus, and you would like to talk with them </a:t>
            </a:r>
          </a:p>
          <a:p>
            <a:pPr lvl="0"/>
            <a:r>
              <a:rPr lang="en-US" sz="2000" dirty="0"/>
              <a:t>Visit as many schools as you can </a:t>
            </a:r>
          </a:p>
          <a:p>
            <a:pPr lvl="0"/>
            <a:endParaRPr lang="en-US" sz="2000" dirty="0"/>
          </a:p>
          <a:p>
            <a:pPr lvl="0"/>
            <a:r>
              <a:rPr lang="en-US" sz="2000" b="1" u="sng" dirty="0"/>
              <a:t>Before each season and tournaments</a:t>
            </a:r>
          </a:p>
          <a:p>
            <a:pPr lvl="0"/>
            <a:r>
              <a:rPr lang="en-US" sz="2000" dirty="0"/>
              <a:t>Remember the squeaky wheel gets the grease, but the annoying wheel just becomes an annoying wheel </a:t>
            </a:r>
          </a:p>
          <a:p>
            <a:pPr lvl="0"/>
            <a:r>
              <a:rPr lang="en-US" sz="2000" dirty="0"/>
              <a:t>At the beginning of each season, send an email to the coach at schools you are interested in letting them know</a:t>
            </a:r>
          </a:p>
          <a:p>
            <a:pPr lvl="0"/>
            <a:r>
              <a:rPr lang="en-US" sz="2000" dirty="0"/>
              <a:t>	your Schedule; your number; that you are interested, video, etc. </a:t>
            </a:r>
          </a:p>
          <a:p>
            <a:pPr lvl="0"/>
            <a:r>
              <a:rPr lang="en-US" sz="2000" dirty="0"/>
              <a:t>Midway through the season follow up with another email, include your record and stats</a:t>
            </a:r>
          </a:p>
          <a:p>
            <a:pPr lvl="0"/>
            <a:r>
              <a:rPr lang="en-US" sz="2000" dirty="0"/>
              <a:t>If the spring season, comment on the school's season, so they know you are interested and following them</a:t>
            </a:r>
          </a:p>
          <a:p>
            <a:pPr lvl="0"/>
            <a:r>
              <a:rPr lang="en-US" sz="2000" dirty="0"/>
              <a:t>Approximately 3-5 days before each tournament, send an email with your number, team name, game/field schedule</a:t>
            </a:r>
          </a:p>
          <a:p>
            <a:pPr lvl="0"/>
            <a:r>
              <a:rPr lang="en-US" sz="2000" dirty="0"/>
              <a:t>Include your high school/club coaches contact information 	</a:t>
            </a:r>
          </a:p>
          <a:p>
            <a:pPr lvl="0"/>
            <a:r>
              <a:rPr lang="en-US" sz="2000" dirty="0"/>
              <a:t>Follow up after the tournaments to thank the coach for coming to watch you play</a:t>
            </a:r>
          </a:p>
          <a:p>
            <a:pPr lvl="0"/>
            <a:r>
              <a:rPr lang="en-US" sz="2000" dirty="0"/>
              <a:t>Ask your high school/club coach to email the college coach a letter of recommendation</a:t>
            </a:r>
          </a:p>
        </p:txBody>
      </p:sp>
    </p:spTree>
    <p:extLst>
      <p:ext uri="{BB962C8B-B14F-4D97-AF65-F5344CB8AC3E}">
        <p14:creationId xmlns:p14="http://schemas.microsoft.com/office/powerpoint/2010/main" val="194666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90E13AC6-F43B-BC15-C428-D89E299E1317}"/>
              </a:ext>
            </a:extLst>
          </p:cNvPr>
          <p:cNvSpPr>
            <a:spLocks noGrp="1"/>
          </p:cNvSpPr>
          <p:nvPr>
            <p:ph type="title"/>
          </p:nvPr>
        </p:nvSpPr>
        <p:spPr>
          <a:xfrm>
            <a:off x="838200" y="401221"/>
            <a:ext cx="10515600" cy="1348065"/>
          </a:xfrm>
        </p:spPr>
        <p:txBody>
          <a:bodyPr>
            <a:normAutofit/>
          </a:bodyPr>
          <a:lstStyle/>
          <a:p>
            <a:pPr algn="ctr"/>
            <a:r>
              <a:rPr lang="en-US" b="1" dirty="0">
                <a:solidFill>
                  <a:srgbClr val="FFFFFF"/>
                </a:solidFill>
              </a:rPr>
              <a:t>Financial Aid/Scholarships</a:t>
            </a:r>
          </a:p>
        </p:txBody>
      </p:sp>
      <p:sp>
        <p:nvSpPr>
          <p:cNvPr id="3" name="Content Placeholder 2">
            <a:extLst>
              <a:ext uri="{FF2B5EF4-FFF2-40B4-BE49-F238E27FC236}">
                <a16:creationId xmlns:a16="http://schemas.microsoft.com/office/drawing/2014/main" id="{E0165733-AF9D-DEAB-3864-52F9F696AED6}"/>
              </a:ext>
            </a:extLst>
          </p:cNvPr>
          <p:cNvSpPr>
            <a:spLocks noGrp="1"/>
          </p:cNvSpPr>
          <p:nvPr>
            <p:ph idx="1"/>
          </p:nvPr>
        </p:nvSpPr>
        <p:spPr>
          <a:xfrm>
            <a:off x="838200" y="2347414"/>
            <a:ext cx="10515600" cy="4301035"/>
          </a:xfrm>
        </p:spPr>
        <p:txBody>
          <a:bodyPr>
            <a:noAutofit/>
          </a:bodyPr>
          <a:lstStyle/>
          <a:p>
            <a:r>
              <a:rPr lang="en-US" sz="2400" dirty="0"/>
              <a:t>Majority of teams only offer partial percentage scholarships</a:t>
            </a:r>
          </a:p>
          <a:p>
            <a:pPr lvl="1"/>
            <a:r>
              <a:rPr lang="en-US" dirty="0"/>
              <a:t>Books, room and board, etc. </a:t>
            </a:r>
          </a:p>
          <a:p>
            <a:pPr lvl="1"/>
            <a:r>
              <a:rPr lang="en-US" dirty="0"/>
              <a:t>Very few schools actually offer a Full Ride Scholarship, there just isn’t the money available</a:t>
            </a:r>
            <a:endParaRPr lang="en-US" sz="2400" dirty="0"/>
          </a:p>
          <a:p>
            <a:r>
              <a:rPr lang="en-US" sz="2400" dirty="0"/>
              <a:t>Talk with the coach to see if you can stack scholarships – academic with athletic</a:t>
            </a:r>
          </a:p>
          <a:p>
            <a:r>
              <a:rPr lang="en-US" sz="2400" dirty="0"/>
              <a:t>Other aid sources </a:t>
            </a:r>
            <a:r>
              <a:rPr lang="en-US" sz="2400"/>
              <a:t>to explore </a:t>
            </a:r>
            <a:endParaRPr lang="en-US" sz="2400" dirty="0"/>
          </a:p>
          <a:p>
            <a:pPr lvl="1"/>
            <a:r>
              <a:rPr lang="en-US" dirty="0"/>
              <a:t>FAFSA</a:t>
            </a:r>
          </a:p>
          <a:p>
            <a:pPr lvl="1"/>
            <a:r>
              <a:rPr lang="en-US" dirty="0"/>
              <a:t>Local Scholarships</a:t>
            </a:r>
          </a:p>
          <a:p>
            <a:pPr lvl="1"/>
            <a:r>
              <a:rPr lang="en-US" dirty="0"/>
              <a:t>Grants/academic scholarships offered by the alumni of the schools you are attending</a:t>
            </a:r>
          </a:p>
          <a:p>
            <a:pPr lvl="1"/>
            <a:r>
              <a:rPr lang="en-US" dirty="0"/>
              <a:t>Church/Community Resource scholarships</a:t>
            </a:r>
          </a:p>
        </p:txBody>
      </p:sp>
    </p:spTree>
    <p:extLst>
      <p:ext uri="{BB962C8B-B14F-4D97-AF65-F5344CB8AC3E}">
        <p14:creationId xmlns:p14="http://schemas.microsoft.com/office/powerpoint/2010/main" val="446783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2DC6EF-BC8E-4680-A82B-9F1332C0E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4651" y="4301763"/>
            <a:ext cx="4607349" cy="2556237"/>
          </a:xfrm>
          <a:prstGeom prst="rect">
            <a:avLst/>
          </a:prstGeom>
        </p:spPr>
      </p:pic>
      <p:sp>
        <p:nvSpPr>
          <p:cNvPr id="6" name="TextBox 5">
            <a:extLst>
              <a:ext uri="{FF2B5EF4-FFF2-40B4-BE49-F238E27FC236}">
                <a16:creationId xmlns:a16="http://schemas.microsoft.com/office/drawing/2014/main" id="{DE2ABBE3-DC2B-4E33-8822-7781B360241D}"/>
              </a:ext>
            </a:extLst>
          </p:cNvPr>
          <p:cNvSpPr txBox="1"/>
          <p:nvPr/>
        </p:nvSpPr>
        <p:spPr>
          <a:xfrm>
            <a:off x="0" y="353432"/>
            <a:ext cx="12192000" cy="769441"/>
          </a:xfrm>
          <a:prstGeom prst="rect">
            <a:avLst/>
          </a:prstGeom>
          <a:noFill/>
        </p:spPr>
        <p:txBody>
          <a:bodyPr wrap="square" rtlCol="0">
            <a:spAutoFit/>
          </a:bodyPr>
          <a:lstStyle/>
          <a:p>
            <a:pPr algn="ctr"/>
            <a:r>
              <a:rPr lang="en-US" sz="4400" b="1" dirty="0"/>
              <a:t>Things to Remember</a:t>
            </a:r>
          </a:p>
        </p:txBody>
      </p:sp>
      <p:sp>
        <p:nvSpPr>
          <p:cNvPr id="7" name="TextBox 6">
            <a:extLst>
              <a:ext uri="{FF2B5EF4-FFF2-40B4-BE49-F238E27FC236}">
                <a16:creationId xmlns:a16="http://schemas.microsoft.com/office/drawing/2014/main" id="{DC6361ED-C821-4253-A2A6-4176A68CB5C3}"/>
              </a:ext>
            </a:extLst>
          </p:cNvPr>
          <p:cNvSpPr txBox="1"/>
          <p:nvPr/>
        </p:nvSpPr>
        <p:spPr>
          <a:xfrm>
            <a:off x="159488" y="1285046"/>
            <a:ext cx="11873023" cy="3847207"/>
          </a:xfrm>
          <a:prstGeom prst="rect">
            <a:avLst/>
          </a:prstGeom>
          <a:noFill/>
        </p:spPr>
        <p:txBody>
          <a:bodyPr wrap="square" rtlCol="0">
            <a:spAutoFit/>
          </a:bodyPr>
          <a:lstStyle/>
          <a:p>
            <a:pPr lvl="0"/>
            <a:r>
              <a:rPr lang="en-US" sz="2800" b="1" dirty="0"/>
              <a:t>1. </a:t>
            </a:r>
            <a:r>
              <a:rPr lang="en-US" sz="2800" dirty="0"/>
              <a:t>Go to the school for the school </a:t>
            </a:r>
            <a:r>
              <a:rPr lang="en-US" sz="2800" b="1" dirty="0"/>
              <a:t>FIRST</a:t>
            </a:r>
          </a:p>
          <a:p>
            <a:pPr lvl="0"/>
            <a:r>
              <a:rPr lang="en-US" sz="2800" b="1" dirty="0"/>
              <a:t>2. </a:t>
            </a:r>
            <a:r>
              <a:rPr lang="en-US" sz="2800" dirty="0"/>
              <a:t>Go to the school for the team </a:t>
            </a:r>
            <a:r>
              <a:rPr lang="en-US" sz="2800" b="1" dirty="0"/>
              <a:t>SECOND</a:t>
            </a:r>
          </a:p>
          <a:p>
            <a:pPr lvl="0"/>
            <a:r>
              <a:rPr lang="en-US" sz="2800" b="1" dirty="0"/>
              <a:t>3. </a:t>
            </a:r>
            <a:r>
              <a:rPr lang="en-US" sz="2800" dirty="0"/>
              <a:t>Go to the school for the coach </a:t>
            </a:r>
            <a:r>
              <a:rPr lang="en-US" sz="2800" b="1" dirty="0"/>
              <a:t>LAST </a:t>
            </a:r>
            <a:endParaRPr lang="en-US" sz="2800" dirty="0"/>
          </a:p>
          <a:p>
            <a:pPr lvl="0"/>
            <a:endParaRPr lang="en-US" sz="2000" dirty="0"/>
          </a:p>
          <a:p>
            <a:pPr lvl="0"/>
            <a:r>
              <a:rPr lang="en-US" sz="2000" dirty="0"/>
              <a:t>Always respond to emails from coaches, even if it is to say, “Thank you for your interest, but your school just isn’t the right fit for me.” You never know where coaches/assistant coaches are going to end up year after year</a:t>
            </a:r>
          </a:p>
          <a:p>
            <a:pPr lvl="0"/>
            <a:endParaRPr lang="en-US" sz="2000" dirty="0"/>
          </a:p>
          <a:p>
            <a:pPr lvl="0"/>
            <a:r>
              <a:rPr lang="en-US" sz="2000" dirty="0"/>
              <a:t>Since we are in a developing lacrosse area, you are going to have to do some reaching out/leg work. </a:t>
            </a:r>
          </a:p>
          <a:p>
            <a:pPr lvl="0"/>
            <a:endParaRPr lang="en-US" sz="2000" dirty="0"/>
          </a:p>
          <a:p>
            <a:pPr lvl="0"/>
            <a:r>
              <a:rPr lang="en-US" sz="2000" dirty="0"/>
              <a:t>Always send coaches your schedule when you are at tournaments</a:t>
            </a:r>
          </a:p>
          <a:p>
            <a:pPr lvl="0"/>
            <a:endParaRPr lang="en-US" sz="2000" dirty="0"/>
          </a:p>
        </p:txBody>
      </p:sp>
    </p:spTree>
    <p:extLst>
      <p:ext uri="{BB962C8B-B14F-4D97-AF65-F5344CB8AC3E}">
        <p14:creationId xmlns:p14="http://schemas.microsoft.com/office/powerpoint/2010/main" val="3273135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yellow sign on a pole&#10;&#10;Description automatically generated">
            <a:extLst>
              <a:ext uri="{FF2B5EF4-FFF2-40B4-BE49-F238E27FC236}">
                <a16:creationId xmlns:a16="http://schemas.microsoft.com/office/drawing/2014/main" id="{F7ACF7DA-0E3D-4A79-9DCB-1FC407237454}"/>
              </a:ext>
            </a:extLst>
          </p:cNvPr>
          <p:cNvPicPr>
            <a:picLocks noChangeAspect="1"/>
          </p:cNvPicPr>
          <p:nvPr/>
        </p:nvPicPr>
        <p:blipFill rotWithShape="1">
          <a:blip r:embed="rId3">
            <a:extLst>
              <a:ext uri="{28A0092B-C50C-407E-A947-70E740481C1C}">
                <a14:useLocalDpi xmlns:a14="http://schemas.microsoft.com/office/drawing/2010/main" val="0"/>
              </a:ext>
            </a:extLst>
          </a:blip>
          <a:srcRect l="5092" r="4717"/>
          <a:stretch/>
        </p:blipFill>
        <p:spPr>
          <a:xfrm>
            <a:off x="-11909" y="10"/>
            <a:ext cx="6324601" cy="6857990"/>
          </a:xfrm>
          <a:prstGeom prst="rect">
            <a:avLst/>
          </a:prstGeom>
        </p:spPr>
      </p:pic>
      <p:pic>
        <p:nvPicPr>
          <p:cNvPr id="12" name="Picture 11">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55E10C4-CA0E-4F2F-8642-9920EBD5974C}"/>
              </a:ext>
            </a:extLst>
          </p:cNvPr>
          <p:cNvSpPr txBox="1"/>
          <p:nvPr/>
        </p:nvSpPr>
        <p:spPr>
          <a:xfrm>
            <a:off x="6096000" y="293365"/>
            <a:ext cx="5590935" cy="8178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000000"/>
                </a:solidFill>
                <a:latin typeface="+mj-lt"/>
                <a:ea typeface="+mj-ea"/>
                <a:cs typeface="+mj-cs"/>
              </a:rPr>
              <a:t>Recruiting Reality Check</a:t>
            </a:r>
          </a:p>
        </p:txBody>
      </p:sp>
      <p:sp>
        <p:nvSpPr>
          <p:cNvPr id="7" name="TextBox 6">
            <a:extLst>
              <a:ext uri="{FF2B5EF4-FFF2-40B4-BE49-F238E27FC236}">
                <a16:creationId xmlns:a16="http://schemas.microsoft.com/office/drawing/2014/main" id="{2BEB0153-E12D-4AD2-9F12-6AE4729D0F9A}"/>
              </a:ext>
            </a:extLst>
          </p:cNvPr>
          <p:cNvSpPr txBox="1"/>
          <p:nvPr/>
        </p:nvSpPr>
        <p:spPr>
          <a:xfrm>
            <a:off x="6231669" y="1294837"/>
            <a:ext cx="5960331" cy="5269798"/>
          </a:xfrm>
          <a:prstGeom prst="rect">
            <a:avLst/>
          </a:prstGeom>
        </p:spPr>
        <p:txBody>
          <a:bodyPr vert="horz" lIns="91440" tIns="45720" rIns="91440" bIns="45720" rtlCol="0" anchor="b">
            <a:normAutofit/>
          </a:bodyPr>
          <a:lstStyle/>
          <a:p>
            <a:pPr lvl="0">
              <a:lnSpc>
                <a:spcPct val="90000"/>
              </a:lnSpc>
              <a:spcAft>
                <a:spcPts val="600"/>
              </a:spcAft>
            </a:pPr>
            <a:r>
              <a:rPr lang="en-US" sz="2400" dirty="0">
                <a:solidFill>
                  <a:srgbClr val="000000"/>
                </a:solidFill>
              </a:rPr>
              <a:t>If you have been as proactive as possible with a college coach and they have never responded to you or given you an indication that they are interested in you – </a:t>
            </a:r>
            <a:r>
              <a:rPr lang="en-US" sz="2400" b="1" dirty="0">
                <a:solidFill>
                  <a:srgbClr val="000000"/>
                </a:solidFill>
              </a:rPr>
              <a:t>MOVE ON!</a:t>
            </a:r>
          </a:p>
          <a:p>
            <a:pPr lvl="0">
              <a:lnSpc>
                <a:spcPct val="90000"/>
              </a:lnSpc>
              <a:spcAft>
                <a:spcPts val="600"/>
              </a:spcAft>
            </a:pPr>
            <a:endParaRPr lang="en-US" sz="2400" dirty="0">
              <a:solidFill>
                <a:srgbClr val="000000"/>
              </a:solidFill>
            </a:endParaRPr>
          </a:p>
          <a:p>
            <a:pPr lvl="0">
              <a:lnSpc>
                <a:spcPct val="90000"/>
              </a:lnSpc>
              <a:spcAft>
                <a:spcPts val="600"/>
              </a:spcAft>
            </a:pPr>
            <a:r>
              <a:rPr lang="en-US" sz="2400" dirty="0">
                <a:solidFill>
                  <a:srgbClr val="000000"/>
                </a:solidFill>
              </a:rPr>
              <a:t>The reality of the situation is, they are focusing on other recruits </a:t>
            </a:r>
          </a:p>
          <a:p>
            <a:pPr lvl="0">
              <a:lnSpc>
                <a:spcPct val="90000"/>
              </a:lnSpc>
              <a:spcAft>
                <a:spcPts val="600"/>
              </a:spcAft>
            </a:pPr>
            <a:endParaRPr lang="en-US" sz="2400" dirty="0">
              <a:solidFill>
                <a:srgbClr val="000000"/>
              </a:solidFill>
            </a:endParaRPr>
          </a:p>
          <a:p>
            <a:pPr lvl="0">
              <a:lnSpc>
                <a:spcPct val="90000"/>
              </a:lnSpc>
              <a:spcAft>
                <a:spcPts val="600"/>
              </a:spcAft>
            </a:pPr>
            <a:r>
              <a:rPr lang="en-US" sz="2400" dirty="0">
                <a:solidFill>
                  <a:srgbClr val="000000"/>
                </a:solidFill>
              </a:rPr>
              <a:t>There are plenty of other schools and lacrosse programs out there! </a:t>
            </a:r>
          </a:p>
          <a:p>
            <a:pPr lvl="0">
              <a:lnSpc>
                <a:spcPct val="90000"/>
              </a:lnSpc>
              <a:spcAft>
                <a:spcPts val="600"/>
              </a:spcAft>
            </a:pPr>
            <a:endParaRPr lang="en-US" sz="2400" dirty="0">
              <a:solidFill>
                <a:srgbClr val="000000"/>
              </a:solidFill>
            </a:endParaRPr>
          </a:p>
          <a:p>
            <a:pPr lvl="0">
              <a:lnSpc>
                <a:spcPct val="90000"/>
              </a:lnSpc>
              <a:spcAft>
                <a:spcPts val="600"/>
              </a:spcAft>
            </a:pPr>
            <a:r>
              <a:rPr lang="en-US" sz="2400" b="1" dirty="0">
                <a:solidFill>
                  <a:srgbClr val="000000"/>
                </a:solidFill>
              </a:rPr>
              <a:t>REMEMBER – </a:t>
            </a:r>
            <a:r>
              <a:rPr lang="en-US" sz="2400" dirty="0">
                <a:solidFill>
                  <a:srgbClr val="000000"/>
                </a:solidFill>
              </a:rPr>
              <a:t>There is a school and sports program for </a:t>
            </a:r>
            <a:r>
              <a:rPr lang="en-US" sz="2400" b="1" dirty="0">
                <a:solidFill>
                  <a:srgbClr val="000000"/>
                </a:solidFill>
              </a:rPr>
              <a:t>EVERYONE!!!</a:t>
            </a:r>
          </a:p>
          <a:p>
            <a:pPr lvl="0" indent="-228600">
              <a:lnSpc>
                <a:spcPct val="90000"/>
              </a:lnSpc>
              <a:spcAft>
                <a:spcPts val="600"/>
              </a:spcAft>
              <a:buFont typeface="Arial" panose="020B0604020202020204" pitchFamily="34" charset="0"/>
              <a:buChar char="•"/>
            </a:pPr>
            <a:endParaRPr lang="en-US" sz="1300" dirty="0">
              <a:solidFill>
                <a:srgbClr val="000000"/>
              </a:solidFill>
            </a:endParaRPr>
          </a:p>
        </p:txBody>
      </p:sp>
    </p:spTree>
    <p:extLst>
      <p:ext uri="{BB962C8B-B14F-4D97-AF65-F5344CB8AC3E}">
        <p14:creationId xmlns:p14="http://schemas.microsoft.com/office/powerpoint/2010/main" val="108380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59ACAF0C-0A6E-4A97-8064-6C486658E5D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163859" y="643466"/>
            <a:ext cx="5864281" cy="5571067"/>
          </a:xfrm>
          <a:prstGeom prst="rect">
            <a:avLst/>
          </a:prstGeom>
        </p:spPr>
      </p:pic>
      <p:sp>
        <p:nvSpPr>
          <p:cNvPr id="6" name="TextBox 5">
            <a:extLst>
              <a:ext uri="{FF2B5EF4-FFF2-40B4-BE49-F238E27FC236}">
                <a16:creationId xmlns:a16="http://schemas.microsoft.com/office/drawing/2014/main" id="{79472E7A-FF93-49DC-83B3-B9E4F627BAAB}"/>
              </a:ext>
            </a:extLst>
          </p:cNvPr>
          <p:cNvSpPr txBox="1"/>
          <p:nvPr/>
        </p:nvSpPr>
        <p:spPr>
          <a:xfrm>
            <a:off x="1658679" y="776177"/>
            <a:ext cx="9197163" cy="769441"/>
          </a:xfrm>
          <a:prstGeom prst="rect">
            <a:avLst/>
          </a:prstGeom>
          <a:noFill/>
        </p:spPr>
        <p:txBody>
          <a:bodyPr wrap="square" rtlCol="0">
            <a:spAutoFit/>
          </a:bodyPr>
          <a:lstStyle/>
          <a:p>
            <a:pPr algn="ctr"/>
            <a:r>
              <a:rPr lang="en-US" sz="4400" b="1" dirty="0"/>
              <a:t>First thing to remember:</a:t>
            </a:r>
          </a:p>
        </p:txBody>
      </p:sp>
      <p:sp>
        <p:nvSpPr>
          <p:cNvPr id="9" name="TextBox 8">
            <a:extLst>
              <a:ext uri="{FF2B5EF4-FFF2-40B4-BE49-F238E27FC236}">
                <a16:creationId xmlns:a16="http://schemas.microsoft.com/office/drawing/2014/main" id="{0A1C3D42-9859-405B-BB54-52B7B0803C2E}"/>
              </a:ext>
            </a:extLst>
          </p:cNvPr>
          <p:cNvSpPr txBox="1"/>
          <p:nvPr/>
        </p:nvSpPr>
        <p:spPr>
          <a:xfrm>
            <a:off x="1885506" y="2044995"/>
            <a:ext cx="9197163" cy="3477875"/>
          </a:xfrm>
          <a:prstGeom prst="rect">
            <a:avLst/>
          </a:prstGeom>
          <a:noFill/>
        </p:spPr>
        <p:txBody>
          <a:bodyPr wrap="square" rtlCol="0">
            <a:spAutoFit/>
          </a:bodyPr>
          <a:lstStyle/>
          <a:p>
            <a:pPr algn="ctr"/>
            <a:r>
              <a:rPr lang="en-US" sz="4400" b="1" dirty="0"/>
              <a:t>There is a school and sports program for </a:t>
            </a:r>
            <a:r>
              <a:rPr lang="en-US" sz="4400" b="1" u="sng" dirty="0"/>
              <a:t>EVERYONE!</a:t>
            </a:r>
          </a:p>
          <a:p>
            <a:pPr algn="ctr"/>
            <a:endParaRPr lang="en-US" sz="4400" b="1" dirty="0"/>
          </a:p>
          <a:p>
            <a:pPr algn="ctr"/>
            <a:r>
              <a:rPr lang="en-US" sz="4400" b="1" dirty="0"/>
              <a:t>It just takes a little effort on YOUR part to find the right fit! </a:t>
            </a:r>
          </a:p>
        </p:txBody>
      </p:sp>
    </p:spTree>
    <p:extLst>
      <p:ext uri="{BB962C8B-B14F-4D97-AF65-F5344CB8AC3E}">
        <p14:creationId xmlns:p14="http://schemas.microsoft.com/office/powerpoint/2010/main" val="2991012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96CFCC07-68D9-4614-AEDF-C71174971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557" y="1248614"/>
            <a:ext cx="7488820" cy="5609386"/>
          </a:xfrm>
          <a:prstGeom prst="rect">
            <a:avLst/>
          </a:prstGeom>
        </p:spPr>
      </p:pic>
      <p:sp>
        <p:nvSpPr>
          <p:cNvPr id="7" name="TextBox 6">
            <a:extLst>
              <a:ext uri="{FF2B5EF4-FFF2-40B4-BE49-F238E27FC236}">
                <a16:creationId xmlns:a16="http://schemas.microsoft.com/office/drawing/2014/main" id="{22AC8520-0F27-4E72-A2BE-743F60A220EE}"/>
              </a:ext>
            </a:extLst>
          </p:cNvPr>
          <p:cNvSpPr txBox="1"/>
          <p:nvPr/>
        </p:nvSpPr>
        <p:spPr>
          <a:xfrm>
            <a:off x="0" y="353432"/>
            <a:ext cx="12192000" cy="769441"/>
          </a:xfrm>
          <a:prstGeom prst="rect">
            <a:avLst/>
          </a:prstGeom>
          <a:noFill/>
        </p:spPr>
        <p:txBody>
          <a:bodyPr wrap="square" rtlCol="0">
            <a:spAutoFit/>
          </a:bodyPr>
          <a:lstStyle/>
          <a:p>
            <a:pPr algn="ctr"/>
            <a:r>
              <a:rPr lang="en-US" sz="4400" b="1" dirty="0"/>
              <a:t>Questions?</a:t>
            </a:r>
          </a:p>
        </p:txBody>
      </p:sp>
    </p:spTree>
    <p:extLst>
      <p:ext uri="{BB962C8B-B14F-4D97-AF65-F5344CB8AC3E}">
        <p14:creationId xmlns:p14="http://schemas.microsoft.com/office/powerpoint/2010/main" val="349403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5C60494-5DB6-4C0E-8CF8-F85B7A24E87A}"/>
              </a:ext>
            </a:extLst>
          </p:cNvPr>
          <p:cNvSpPr txBox="1"/>
          <p:nvPr/>
        </p:nvSpPr>
        <p:spPr>
          <a:xfrm>
            <a:off x="1" y="478466"/>
            <a:ext cx="12192000" cy="769441"/>
          </a:xfrm>
          <a:prstGeom prst="rect">
            <a:avLst/>
          </a:prstGeom>
          <a:noFill/>
        </p:spPr>
        <p:txBody>
          <a:bodyPr wrap="square" rtlCol="0">
            <a:spAutoFit/>
          </a:bodyPr>
          <a:lstStyle/>
          <a:p>
            <a:pPr algn="ctr"/>
            <a:r>
              <a:rPr lang="en-US" sz="4400" b="1" dirty="0"/>
              <a:t>Other Factors to remember:</a:t>
            </a:r>
          </a:p>
        </p:txBody>
      </p:sp>
      <p:sp>
        <p:nvSpPr>
          <p:cNvPr id="6" name="TextBox 5">
            <a:extLst>
              <a:ext uri="{FF2B5EF4-FFF2-40B4-BE49-F238E27FC236}">
                <a16:creationId xmlns:a16="http://schemas.microsoft.com/office/drawing/2014/main" id="{30E39FAA-2E4F-4B45-B818-5B3AC53465FD}"/>
              </a:ext>
            </a:extLst>
          </p:cNvPr>
          <p:cNvSpPr txBox="1"/>
          <p:nvPr/>
        </p:nvSpPr>
        <p:spPr>
          <a:xfrm>
            <a:off x="574158" y="1616149"/>
            <a:ext cx="10951535" cy="4524315"/>
          </a:xfrm>
          <a:prstGeom prst="rect">
            <a:avLst/>
          </a:prstGeom>
          <a:noFill/>
        </p:spPr>
        <p:txBody>
          <a:bodyPr wrap="square" rtlCol="0">
            <a:spAutoFit/>
          </a:bodyPr>
          <a:lstStyle/>
          <a:p>
            <a:r>
              <a:rPr lang="en-US" sz="3200" b="1" dirty="0"/>
              <a:t>*When trying to start the college search; consider these factors:</a:t>
            </a:r>
          </a:p>
          <a:p>
            <a:r>
              <a:rPr lang="en-US" sz="3200" b="1" dirty="0"/>
              <a:t>	*size, location, cost </a:t>
            </a:r>
          </a:p>
          <a:p>
            <a:r>
              <a:rPr lang="en-US" sz="3200" b="1" dirty="0"/>
              <a:t>	*is it a good fit for you academically?</a:t>
            </a:r>
          </a:p>
          <a:p>
            <a:r>
              <a:rPr lang="en-US" sz="3200" b="1" dirty="0"/>
              <a:t>	*do you want Greek life?</a:t>
            </a:r>
          </a:p>
          <a:p>
            <a:r>
              <a:rPr lang="en-US" sz="3200" b="1" dirty="0"/>
              <a:t>	*do you want a football team, basketball team?</a:t>
            </a:r>
          </a:p>
          <a:p>
            <a:r>
              <a:rPr lang="en-US" sz="3200" b="1" dirty="0"/>
              <a:t>	*does it have your major? </a:t>
            </a:r>
          </a:p>
          <a:p>
            <a:r>
              <a:rPr lang="en-US" sz="3200" b="1" dirty="0"/>
              <a:t>If you were to remove lacrosse from the equation; is the school still the correct fit for you, academically, cost, socially, location, size, etc?</a:t>
            </a:r>
          </a:p>
        </p:txBody>
      </p:sp>
      <p:pic>
        <p:nvPicPr>
          <p:cNvPr id="8" name="Picture 7" descr="A close up of a logo&#10;&#10;Description automatically generated">
            <a:extLst>
              <a:ext uri="{FF2B5EF4-FFF2-40B4-BE49-F238E27FC236}">
                <a16:creationId xmlns:a16="http://schemas.microsoft.com/office/drawing/2014/main" id="{13BD290B-E031-4D11-91F8-2C9B5A1D9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362" y="5518458"/>
            <a:ext cx="9583838" cy="1244012"/>
          </a:xfrm>
          <a:prstGeom prst="rect">
            <a:avLst/>
          </a:prstGeom>
        </p:spPr>
      </p:pic>
    </p:spTree>
    <p:extLst>
      <p:ext uri="{BB962C8B-B14F-4D97-AF65-F5344CB8AC3E}">
        <p14:creationId xmlns:p14="http://schemas.microsoft.com/office/powerpoint/2010/main" val="429102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CE9C0314-09D7-4BD4-90A7-DE460E774D19}"/>
              </a:ext>
            </a:extLst>
          </p:cNvPr>
          <p:cNvSpPr txBox="1"/>
          <p:nvPr/>
        </p:nvSpPr>
        <p:spPr>
          <a:xfrm>
            <a:off x="6271264" y="138224"/>
            <a:ext cx="5775424" cy="6485860"/>
          </a:xfrm>
          <a:prstGeom prst="rect">
            <a:avLst/>
          </a:prstGeom>
        </p:spPr>
        <p:txBody>
          <a:bodyPr vert="horz" lIns="91440" tIns="45720" rIns="91440" bIns="45720" rtlCol="0" anchor="t">
            <a:noAutofit/>
          </a:bodyPr>
          <a:lstStyle/>
          <a:p>
            <a:r>
              <a:rPr lang="en-US" sz="1400" b="1" u="sng" dirty="0"/>
              <a:t>Nature of the Program:</a:t>
            </a:r>
          </a:p>
          <a:p>
            <a:r>
              <a:rPr lang="en-US" sz="1400" dirty="0"/>
              <a:t>*Div I vs Div II vs Div III vs Club vs NAIA</a:t>
            </a:r>
          </a:p>
          <a:p>
            <a:r>
              <a:rPr lang="en-US" sz="1400" dirty="0"/>
              <a:t>*Scholarship vs Non-Scholarship </a:t>
            </a:r>
          </a:p>
          <a:p>
            <a:r>
              <a:rPr lang="en-US" sz="1400" dirty="0"/>
              <a:t>*Athletic Scholarship vs Academic Scholarship</a:t>
            </a:r>
          </a:p>
          <a:p>
            <a:r>
              <a:rPr lang="en-US" sz="1400" dirty="0"/>
              <a:t>*Is the program a scholarship program? Full Funded vs Partially funded</a:t>
            </a:r>
          </a:p>
          <a:p>
            <a:r>
              <a:rPr lang="en-US" sz="1400" dirty="0"/>
              <a:t>*How competitive is the program within their conference or division? </a:t>
            </a:r>
          </a:p>
          <a:p>
            <a:r>
              <a:rPr lang="en-US" sz="1400" dirty="0"/>
              <a:t>*Status of the program at the school </a:t>
            </a:r>
          </a:p>
          <a:p>
            <a:r>
              <a:rPr lang="en-US" sz="1400" dirty="0"/>
              <a:t>*How influential is the coach in the admission process?</a:t>
            </a:r>
          </a:p>
          <a:p>
            <a:r>
              <a:rPr lang="en-US" sz="1400" dirty="0"/>
              <a:t>*Personality and/or philosophy of the coach</a:t>
            </a:r>
          </a:p>
          <a:p>
            <a:r>
              <a:rPr lang="en-US" sz="1400" dirty="0"/>
              <a:t>*Style of play and/or the training method of the coach</a:t>
            </a:r>
          </a:p>
          <a:p>
            <a:r>
              <a:rPr lang="en-US" sz="1400" dirty="0"/>
              <a:t>*How does the coach react when the game is tight? How do they run a practice? </a:t>
            </a:r>
          </a:p>
          <a:p>
            <a:endParaRPr lang="en-US" sz="1400" b="1" dirty="0"/>
          </a:p>
          <a:p>
            <a:r>
              <a:rPr lang="en-US" sz="1400" b="1" dirty="0"/>
              <a:t>Helpful Websites: </a:t>
            </a:r>
            <a:endParaRPr lang="en-US" sz="1400" dirty="0"/>
          </a:p>
          <a:p>
            <a:r>
              <a:rPr lang="en-US" sz="1400" dirty="0"/>
              <a:t>NCAA website to find lists of schools by division</a:t>
            </a:r>
          </a:p>
          <a:p>
            <a:r>
              <a:rPr lang="en-US" sz="1400" u="sng" dirty="0">
                <a:solidFill>
                  <a:srgbClr val="0563C1"/>
                </a:solidFill>
                <a:hlinkClick r:id="rId4">
                  <a:extLst>
                    <a:ext uri="{A12FA001-AC4F-418D-AE19-62706E023703}">
                      <ahyp:hlinkClr xmlns:ahyp="http://schemas.microsoft.com/office/drawing/2018/hyperlinkcolor" val="tx"/>
                    </a:ext>
                  </a:extLst>
                </a:hlinkClick>
              </a:rPr>
              <a:t>http://web1.ncaa.org/onlineDir/exec2/sponsorship?division=d2</a:t>
            </a:r>
            <a:endParaRPr lang="en-US" sz="1400" dirty="0"/>
          </a:p>
          <a:p>
            <a:r>
              <a:rPr lang="en-US" sz="1400" dirty="0"/>
              <a:t> </a:t>
            </a:r>
          </a:p>
          <a:p>
            <a:r>
              <a:rPr lang="en-US" sz="1400" dirty="0"/>
              <a:t>NCAA Eligibility Center (formerly NCAA Clearinghouse) </a:t>
            </a:r>
          </a:p>
          <a:p>
            <a:r>
              <a:rPr lang="en-US" sz="1400" u="sng" dirty="0">
                <a:solidFill>
                  <a:srgbClr val="0563C1"/>
                </a:solidFill>
                <a:hlinkClick r:id="rId5">
                  <a:extLst>
                    <a:ext uri="{A12FA001-AC4F-418D-AE19-62706E023703}">
                      <ahyp:hlinkClr xmlns:ahyp="http://schemas.microsoft.com/office/drawing/2018/hyperlinkcolor" val="tx"/>
                    </a:ext>
                  </a:extLst>
                </a:hlinkClick>
              </a:rPr>
              <a:t>https://web3.ncaa.org/ecwr3/</a:t>
            </a:r>
            <a:r>
              <a:rPr lang="en-US" sz="1400" dirty="0"/>
              <a:t> </a:t>
            </a:r>
          </a:p>
          <a:p>
            <a:r>
              <a:rPr lang="en-US" sz="1400" dirty="0"/>
              <a:t> </a:t>
            </a:r>
          </a:p>
          <a:p>
            <a:r>
              <a:rPr lang="en-US" sz="1400" dirty="0"/>
              <a:t>College Information</a:t>
            </a:r>
          </a:p>
          <a:p>
            <a:r>
              <a:rPr lang="en-US" sz="1400" u="sng" dirty="0">
                <a:solidFill>
                  <a:srgbClr val="0563C1"/>
                </a:solidFill>
                <a:hlinkClick r:id="rId6">
                  <a:extLst>
                    <a:ext uri="{A12FA001-AC4F-418D-AE19-62706E023703}">
                      <ahyp:hlinkClr xmlns:ahyp="http://schemas.microsoft.com/office/drawing/2018/hyperlinkcolor" val="tx"/>
                    </a:ext>
                  </a:extLst>
                </a:hlinkClick>
              </a:rPr>
              <a:t>https://bigfuture.collegeboard.org/college-search?navid=gh-cs</a:t>
            </a:r>
            <a:r>
              <a:rPr lang="en-US" sz="1400" dirty="0"/>
              <a:t> </a:t>
            </a:r>
          </a:p>
          <a:p>
            <a:endParaRPr lang="en-US" sz="1400" dirty="0"/>
          </a:p>
          <a:p>
            <a:r>
              <a:rPr lang="en-US" sz="1400" b="1" dirty="0"/>
              <a:t>Recruiting Websites:</a:t>
            </a:r>
          </a:p>
          <a:p>
            <a:r>
              <a:rPr lang="en-US" sz="1400" b="1" dirty="0"/>
              <a:t>IWLCA Recruits: </a:t>
            </a:r>
            <a:r>
              <a:rPr lang="en-US" sz="1400" u="sng" dirty="0">
                <a:hlinkClick r:id="rId7"/>
              </a:rPr>
              <a:t>https://www.iwlcarecruits.com/</a:t>
            </a:r>
            <a:endParaRPr lang="en-US" sz="1400" u="sng" dirty="0"/>
          </a:p>
          <a:p>
            <a:r>
              <a:rPr lang="en-US" sz="1400" b="1" dirty="0"/>
              <a:t>NCSA: </a:t>
            </a:r>
            <a:r>
              <a:rPr lang="en-US" sz="1400" dirty="0">
                <a:hlinkClick r:id="rId8"/>
              </a:rPr>
              <a:t>https://www.ncsasports.org/</a:t>
            </a:r>
            <a:endParaRPr lang="en-US" sz="1400" dirty="0"/>
          </a:p>
          <a:p>
            <a:r>
              <a:rPr lang="en-US" sz="1400" b="1" dirty="0"/>
              <a:t>Sports Recruits:  </a:t>
            </a:r>
            <a:r>
              <a:rPr lang="en-US" sz="1400" dirty="0">
                <a:hlinkClick r:id="rId9"/>
              </a:rPr>
              <a:t>https://sportsrecruits.com/</a:t>
            </a:r>
            <a:r>
              <a:rPr lang="en-US" sz="1400" dirty="0"/>
              <a:t> </a:t>
            </a:r>
          </a:p>
          <a:p>
            <a:r>
              <a:rPr lang="en-US" sz="1400" b="1" dirty="0"/>
              <a:t>Captain U: </a:t>
            </a:r>
            <a:r>
              <a:rPr lang="en-US" sz="1400" dirty="0">
                <a:hlinkClick r:id="rId10"/>
              </a:rPr>
              <a:t>https://www.captainu.com/</a:t>
            </a:r>
            <a:r>
              <a:rPr lang="en-US" sz="1400" dirty="0"/>
              <a:t> </a:t>
            </a:r>
          </a:p>
          <a:p>
            <a:r>
              <a:rPr lang="en-US" sz="1400" b="1" dirty="0"/>
              <a:t>US Lacrosse: </a:t>
            </a:r>
            <a:r>
              <a:rPr lang="en-US" sz="1400" dirty="0">
                <a:hlinkClick r:id="rId11"/>
              </a:rPr>
              <a:t>https://uslacrosse.org/parents/recruiting</a:t>
            </a:r>
            <a:r>
              <a:rPr lang="en-US" sz="1400" b="1" dirty="0"/>
              <a:t> </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close up of a sign&#10;&#10;Description automatically generated">
            <a:extLst>
              <a:ext uri="{FF2B5EF4-FFF2-40B4-BE49-F238E27FC236}">
                <a16:creationId xmlns:a16="http://schemas.microsoft.com/office/drawing/2014/main" id="{6770F957-54BD-46C4-9B98-4EB218B09151}"/>
              </a:ext>
            </a:extLst>
          </p:cNvPr>
          <p:cNvPicPr>
            <a:picLocks noChangeAspect="1"/>
          </p:cNvPicPr>
          <p:nvPr/>
        </p:nvPicPr>
        <p:blipFill rotWithShape="1">
          <a:blip r:embed="rId12">
            <a:alphaModFix amt="70000"/>
            <a:extLst>
              <a:ext uri="{28A0092B-C50C-407E-A947-70E740481C1C}">
                <a14:useLocalDpi xmlns:a14="http://schemas.microsoft.com/office/drawing/2010/main" val="0"/>
              </a:ext>
            </a:extLst>
          </a:blip>
          <a:srcRect l="13786" r="3659" b="1"/>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218306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DCC2C37-C4BD-4479-BB0E-3AF7ADC16CB3}"/>
              </a:ext>
            </a:extLst>
          </p:cNvPr>
          <p:cNvSpPr txBox="1"/>
          <p:nvPr/>
        </p:nvSpPr>
        <p:spPr>
          <a:xfrm>
            <a:off x="620231" y="949332"/>
            <a:ext cx="10951535" cy="5693866"/>
          </a:xfrm>
          <a:prstGeom prst="rect">
            <a:avLst/>
          </a:prstGeom>
          <a:noFill/>
        </p:spPr>
        <p:txBody>
          <a:bodyPr wrap="square" rtlCol="0">
            <a:spAutoFit/>
          </a:bodyPr>
          <a:lstStyle/>
          <a:p>
            <a:r>
              <a:rPr lang="en-US" sz="2800" dirty="0"/>
              <a:t>*Determine how playing lacrosse will affect/impact your goals for attending college</a:t>
            </a:r>
          </a:p>
          <a:p>
            <a:r>
              <a:rPr lang="en-US" sz="2800" dirty="0"/>
              <a:t>*Decide your level of commitment to the sport. This will help you determine which level of competition is best for you</a:t>
            </a:r>
          </a:p>
          <a:p>
            <a:r>
              <a:rPr lang="en-US" sz="2800" dirty="0"/>
              <a:t>*Decide what colleges best meet your criteria and goals </a:t>
            </a:r>
          </a:p>
          <a:p>
            <a:r>
              <a:rPr lang="en-US" sz="2800" dirty="0"/>
              <a:t>*Communication with schools that meet your criteria </a:t>
            </a:r>
          </a:p>
          <a:p>
            <a:r>
              <a:rPr lang="en-US" sz="2800" dirty="0"/>
              <a:t>*Talk with your high school/club coach for information, input, advice</a:t>
            </a:r>
          </a:p>
          <a:p>
            <a:r>
              <a:rPr lang="en-US" sz="2800" dirty="0"/>
              <a:t>*Complete your NCAA Eligibility Center Certification </a:t>
            </a:r>
          </a:p>
          <a:p>
            <a:r>
              <a:rPr lang="en-US" sz="2800" dirty="0"/>
              <a:t>*Take advantage of all opportunities (Camps, Clinics, off-season leagues/tournaments, etc.)</a:t>
            </a:r>
          </a:p>
          <a:p>
            <a:r>
              <a:rPr lang="en-US" sz="2800" dirty="0"/>
              <a:t>*Put in the work outside of practice/season</a:t>
            </a:r>
          </a:p>
          <a:p>
            <a:r>
              <a:rPr lang="en-US" sz="2800" dirty="0"/>
              <a:t>*Complete “Recruit Me” Questionnaires for colleges</a:t>
            </a:r>
          </a:p>
          <a:p>
            <a:r>
              <a:rPr lang="en-US" sz="2800" dirty="0"/>
              <a:t>*Decide which schools to “officially visit”</a:t>
            </a:r>
          </a:p>
        </p:txBody>
      </p:sp>
      <p:sp>
        <p:nvSpPr>
          <p:cNvPr id="9" name="TextBox 8">
            <a:extLst>
              <a:ext uri="{FF2B5EF4-FFF2-40B4-BE49-F238E27FC236}">
                <a16:creationId xmlns:a16="http://schemas.microsoft.com/office/drawing/2014/main" id="{70027918-9397-4EDD-9944-DF04E7837AEA}"/>
              </a:ext>
            </a:extLst>
          </p:cNvPr>
          <p:cNvSpPr txBox="1"/>
          <p:nvPr/>
        </p:nvSpPr>
        <p:spPr>
          <a:xfrm>
            <a:off x="0" y="279416"/>
            <a:ext cx="12192000" cy="769441"/>
          </a:xfrm>
          <a:prstGeom prst="rect">
            <a:avLst/>
          </a:prstGeom>
          <a:noFill/>
        </p:spPr>
        <p:txBody>
          <a:bodyPr wrap="square" rtlCol="0">
            <a:spAutoFit/>
          </a:bodyPr>
          <a:lstStyle/>
          <a:p>
            <a:pPr algn="ctr"/>
            <a:r>
              <a:rPr lang="en-US" sz="4400" b="1" dirty="0"/>
              <a:t>The Role of the Student Athlete:</a:t>
            </a:r>
          </a:p>
        </p:txBody>
      </p:sp>
    </p:spTree>
    <p:extLst>
      <p:ext uri="{BB962C8B-B14F-4D97-AF65-F5344CB8AC3E}">
        <p14:creationId xmlns:p14="http://schemas.microsoft.com/office/powerpoint/2010/main" val="335735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DD3DE1E2-C05E-4279-9FD2-AB3F000E650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24927" y="3168502"/>
            <a:ext cx="11391509" cy="3689498"/>
          </a:xfrm>
          <a:prstGeom prst="rect">
            <a:avLst/>
          </a:prstGeom>
        </p:spPr>
      </p:pic>
      <p:sp>
        <p:nvSpPr>
          <p:cNvPr id="5" name="TextBox 4">
            <a:extLst>
              <a:ext uri="{FF2B5EF4-FFF2-40B4-BE49-F238E27FC236}">
                <a16:creationId xmlns:a16="http://schemas.microsoft.com/office/drawing/2014/main" id="{BC31C7DB-9925-42C1-BE02-A32BC33CBC7F}"/>
              </a:ext>
            </a:extLst>
          </p:cNvPr>
          <p:cNvSpPr txBox="1"/>
          <p:nvPr/>
        </p:nvSpPr>
        <p:spPr>
          <a:xfrm>
            <a:off x="620231" y="949332"/>
            <a:ext cx="10951535" cy="2677656"/>
          </a:xfrm>
          <a:prstGeom prst="rect">
            <a:avLst/>
          </a:prstGeom>
          <a:noFill/>
        </p:spPr>
        <p:txBody>
          <a:bodyPr wrap="square" rtlCol="0">
            <a:spAutoFit/>
          </a:bodyPr>
          <a:lstStyle/>
          <a:p>
            <a:r>
              <a:rPr lang="en-US" sz="2800" dirty="0"/>
              <a:t>*Talk with your parents about which school is the best for your family</a:t>
            </a:r>
          </a:p>
          <a:p>
            <a:r>
              <a:rPr lang="en-US" sz="2800" dirty="0"/>
              <a:t>*Complete the application process </a:t>
            </a:r>
          </a:p>
          <a:p>
            <a:r>
              <a:rPr lang="en-US" sz="2800" dirty="0"/>
              <a:t>*Keep your high school grades up and take/retake any ACTs, SATs, etc. </a:t>
            </a:r>
          </a:p>
          <a:p>
            <a:r>
              <a:rPr lang="en-US" sz="2800" dirty="0"/>
              <a:t>*Once decision is made, let all schools you have been talking to know of your decision</a:t>
            </a:r>
          </a:p>
          <a:p>
            <a:endParaRPr lang="en-US" sz="2800" b="1" dirty="0"/>
          </a:p>
        </p:txBody>
      </p:sp>
      <p:sp>
        <p:nvSpPr>
          <p:cNvPr id="6" name="TextBox 5">
            <a:extLst>
              <a:ext uri="{FF2B5EF4-FFF2-40B4-BE49-F238E27FC236}">
                <a16:creationId xmlns:a16="http://schemas.microsoft.com/office/drawing/2014/main" id="{98566737-5397-41CD-B377-D52B85B62BC8}"/>
              </a:ext>
            </a:extLst>
          </p:cNvPr>
          <p:cNvSpPr txBox="1"/>
          <p:nvPr/>
        </p:nvSpPr>
        <p:spPr>
          <a:xfrm>
            <a:off x="0" y="279416"/>
            <a:ext cx="12192000" cy="769441"/>
          </a:xfrm>
          <a:prstGeom prst="rect">
            <a:avLst/>
          </a:prstGeom>
          <a:noFill/>
        </p:spPr>
        <p:txBody>
          <a:bodyPr wrap="square" rtlCol="0">
            <a:spAutoFit/>
          </a:bodyPr>
          <a:lstStyle/>
          <a:p>
            <a:pPr algn="ctr"/>
            <a:r>
              <a:rPr lang="en-US" sz="4400" b="1" dirty="0"/>
              <a:t>The Role of the Student Athlete cont’d:</a:t>
            </a:r>
          </a:p>
        </p:txBody>
      </p:sp>
    </p:spTree>
    <p:extLst>
      <p:ext uri="{BB962C8B-B14F-4D97-AF65-F5344CB8AC3E}">
        <p14:creationId xmlns:p14="http://schemas.microsoft.com/office/powerpoint/2010/main" val="286788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B41428-968B-435C-8312-DD90F1CEBD25}"/>
              </a:ext>
            </a:extLst>
          </p:cNvPr>
          <p:cNvSpPr txBox="1"/>
          <p:nvPr/>
        </p:nvSpPr>
        <p:spPr>
          <a:xfrm>
            <a:off x="639663" y="680401"/>
            <a:ext cx="5127031" cy="1159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The Role of the Parents:</a:t>
            </a:r>
          </a:p>
        </p:txBody>
      </p:sp>
      <p:sp>
        <p:nvSpPr>
          <p:cNvPr id="4" name="TextBox 3">
            <a:extLst>
              <a:ext uri="{FF2B5EF4-FFF2-40B4-BE49-F238E27FC236}">
                <a16:creationId xmlns:a16="http://schemas.microsoft.com/office/drawing/2014/main" id="{EE50CCEA-A93D-476E-B305-D31D90FBE32B}"/>
              </a:ext>
            </a:extLst>
          </p:cNvPr>
          <p:cNvSpPr txBox="1"/>
          <p:nvPr/>
        </p:nvSpPr>
        <p:spPr>
          <a:xfrm>
            <a:off x="639664" y="1840376"/>
            <a:ext cx="5136296" cy="4383444"/>
          </a:xfrm>
          <a:prstGeom prst="rect">
            <a:avLst/>
          </a:prstGeom>
        </p:spPr>
        <p:txBody>
          <a:bodyPr vert="horz" lIns="91440" tIns="45720" rIns="91440" bIns="45720" rtlCol="0">
            <a:noAutofit/>
          </a:bodyPr>
          <a:lstStyle/>
          <a:p>
            <a:pPr>
              <a:lnSpc>
                <a:spcPct val="90000"/>
              </a:lnSpc>
              <a:spcAft>
                <a:spcPts val="600"/>
              </a:spcAft>
            </a:pPr>
            <a:r>
              <a:rPr lang="en-US" sz="2400" dirty="0"/>
              <a:t>*Be involved in ALL aspects of your child’s decision making process</a:t>
            </a:r>
          </a:p>
          <a:p>
            <a:pPr>
              <a:lnSpc>
                <a:spcPct val="90000"/>
              </a:lnSpc>
              <a:spcAft>
                <a:spcPts val="600"/>
              </a:spcAft>
            </a:pPr>
            <a:r>
              <a:rPr lang="en-US" sz="2400" dirty="0"/>
              <a:t>*Talk with the college coaches! They want to get to know you as much as your child </a:t>
            </a:r>
          </a:p>
          <a:p>
            <a:pPr>
              <a:lnSpc>
                <a:spcPct val="90000"/>
              </a:lnSpc>
              <a:spcAft>
                <a:spcPts val="600"/>
              </a:spcAft>
            </a:pPr>
            <a:r>
              <a:rPr lang="en-US" sz="2400" dirty="0"/>
              <a:t>*Ask questions! </a:t>
            </a:r>
          </a:p>
          <a:p>
            <a:pPr>
              <a:lnSpc>
                <a:spcPct val="90000"/>
              </a:lnSpc>
              <a:spcAft>
                <a:spcPts val="600"/>
              </a:spcAft>
            </a:pPr>
            <a:r>
              <a:rPr lang="en-US" sz="2400" dirty="0"/>
              <a:t>*Become knowledgeable about the NCAA Eligibility Center procedures</a:t>
            </a:r>
          </a:p>
          <a:p>
            <a:pPr>
              <a:lnSpc>
                <a:spcPct val="90000"/>
              </a:lnSpc>
              <a:spcAft>
                <a:spcPts val="600"/>
              </a:spcAft>
            </a:pPr>
            <a:r>
              <a:rPr lang="en-US" sz="2400" dirty="0"/>
              <a:t>*Work with your child’s high school coach/club coach/guidance counselor</a:t>
            </a:r>
          </a:p>
          <a:p>
            <a:pPr>
              <a:lnSpc>
                <a:spcPct val="90000"/>
              </a:lnSpc>
              <a:spcAft>
                <a:spcPts val="600"/>
              </a:spcAft>
            </a:pPr>
            <a:r>
              <a:rPr lang="en-US" sz="2400" dirty="0"/>
              <a:t>*College Coaches are recruiting your ENTIRE family</a:t>
            </a:r>
          </a:p>
        </p:txBody>
      </p:sp>
      <p:pic>
        <p:nvPicPr>
          <p:cNvPr id="7" name="Picture 6">
            <a:extLst>
              <a:ext uri="{FF2B5EF4-FFF2-40B4-BE49-F238E27FC236}">
                <a16:creationId xmlns:a16="http://schemas.microsoft.com/office/drawing/2014/main" id="{8F5E4C8A-8B68-4746-B5E6-71695D91E9B0}"/>
              </a:ext>
            </a:extLst>
          </p:cNvPr>
          <p:cNvPicPr>
            <a:picLocks noChangeAspect="1"/>
          </p:cNvPicPr>
          <p:nvPr/>
        </p:nvPicPr>
        <p:blipFill rotWithShape="1">
          <a:blip r:embed="rId3">
            <a:extLst>
              <a:ext uri="{28A0092B-C50C-407E-A947-70E740481C1C}">
                <a14:useLocalDpi xmlns:a14="http://schemas.microsoft.com/office/drawing/2010/main" val="0"/>
              </a:ext>
            </a:extLst>
          </a:blip>
          <a:srcRect l="7196" r="13686"/>
          <a:stretch/>
        </p:blipFill>
        <p:spPr>
          <a:xfrm>
            <a:off x="6090613" y="640082"/>
            <a:ext cx="5461724" cy="5577837"/>
          </a:xfrm>
          <a:prstGeom prst="rect">
            <a:avLst/>
          </a:prstGeom>
          <a:effectLst/>
        </p:spPr>
      </p:pic>
    </p:spTree>
    <p:extLst>
      <p:ext uri="{BB962C8B-B14F-4D97-AF65-F5344CB8AC3E}">
        <p14:creationId xmlns:p14="http://schemas.microsoft.com/office/powerpoint/2010/main" val="263869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tanding in a field&#10;&#10;Description automatically generated">
            <a:extLst>
              <a:ext uri="{FF2B5EF4-FFF2-40B4-BE49-F238E27FC236}">
                <a16:creationId xmlns:a16="http://schemas.microsoft.com/office/drawing/2014/main" id="{7A6049BE-4513-4978-82CD-32348326E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318" y="742226"/>
            <a:ext cx="5206025" cy="2915374"/>
          </a:xfrm>
          <a:prstGeom prst="rect">
            <a:avLst/>
          </a:prstGeom>
        </p:spPr>
      </p:pic>
      <p:sp>
        <p:nvSpPr>
          <p:cNvPr id="6" name="TextBox 5">
            <a:extLst>
              <a:ext uri="{FF2B5EF4-FFF2-40B4-BE49-F238E27FC236}">
                <a16:creationId xmlns:a16="http://schemas.microsoft.com/office/drawing/2014/main" id="{D1A37D74-9C55-4436-A36F-57F3A2B8FC42}"/>
              </a:ext>
            </a:extLst>
          </p:cNvPr>
          <p:cNvSpPr txBox="1"/>
          <p:nvPr/>
        </p:nvSpPr>
        <p:spPr>
          <a:xfrm>
            <a:off x="6096000" y="495206"/>
            <a:ext cx="5127031" cy="115997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a:latin typeface="+mj-lt"/>
                <a:ea typeface="+mj-ea"/>
                <a:cs typeface="+mj-cs"/>
              </a:rPr>
              <a:t>The Role of the College Coach:</a:t>
            </a:r>
          </a:p>
        </p:txBody>
      </p:sp>
      <p:sp>
        <p:nvSpPr>
          <p:cNvPr id="7" name="TextBox 6">
            <a:extLst>
              <a:ext uri="{FF2B5EF4-FFF2-40B4-BE49-F238E27FC236}">
                <a16:creationId xmlns:a16="http://schemas.microsoft.com/office/drawing/2014/main" id="{7FC7FDCF-522C-46FA-B903-1F345740A2D1}"/>
              </a:ext>
            </a:extLst>
          </p:cNvPr>
          <p:cNvSpPr txBox="1"/>
          <p:nvPr/>
        </p:nvSpPr>
        <p:spPr>
          <a:xfrm>
            <a:off x="5831422" y="1655181"/>
            <a:ext cx="6481080" cy="4958271"/>
          </a:xfrm>
          <a:prstGeom prst="rect">
            <a:avLst/>
          </a:prstGeom>
        </p:spPr>
        <p:txBody>
          <a:bodyPr vert="horz" lIns="91440" tIns="45720" rIns="91440" bIns="45720" rtlCol="0">
            <a:noAutofit/>
          </a:bodyPr>
          <a:lstStyle/>
          <a:p>
            <a:pPr>
              <a:lnSpc>
                <a:spcPct val="90000"/>
              </a:lnSpc>
              <a:spcAft>
                <a:spcPts val="600"/>
              </a:spcAft>
            </a:pPr>
            <a:r>
              <a:rPr lang="en-US" sz="2400" dirty="0"/>
              <a:t>*Observe and/or evaluate information on prospective players</a:t>
            </a:r>
          </a:p>
          <a:p>
            <a:pPr>
              <a:lnSpc>
                <a:spcPct val="90000"/>
              </a:lnSpc>
              <a:spcAft>
                <a:spcPts val="600"/>
              </a:spcAft>
            </a:pPr>
            <a:r>
              <a:rPr lang="en-US" sz="2400" dirty="0"/>
              <a:t>*Contact athletes that they are interested in </a:t>
            </a:r>
          </a:p>
          <a:p>
            <a:pPr>
              <a:lnSpc>
                <a:spcPct val="90000"/>
              </a:lnSpc>
              <a:spcAft>
                <a:spcPts val="600"/>
              </a:spcAft>
            </a:pPr>
            <a:r>
              <a:rPr lang="en-US" sz="2400" dirty="0"/>
              <a:t>*Make offers of official (expenses paid) visits</a:t>
            </a:r>
          </a:p>
          <a:p>
            <a:pPr>
              <a:lnSpc>
                <a:spcPct val="90000"/>
              </a:lnSpc>
              <a:spcAft>
                <a:spcPts val="600"/>
              </a:spcAft>
            </a:pPr>
            <a:r>
              <a:rPr lang="en-US" sz="2400" dirty="0"/>
              <a:t>*Make arrangements for official and unofficial visits for recruits</a:t>
            </a:r>
          </a:p>
          <a:p>
            <a:pPr>
              <a:lnSpc>
                <a:spcPct val="90000"/>
              </a:lnSpc>
              <a:spcAft>
                <a:spcPts val="600"/>
              </a:spcAft>
            </a:pPr>
            <a:r>
              <a:rPr lang="en-US" sz="2400" dirty="0"/>
              <a:t>*Answer any and all questions about the institution and lacrosse program </a:t>
            </a:r>
          </a:p>
          <a:p>
            <a:pPr>
              <a:lnSpc>
                <a:spcPct val="90000"/>
              </a:lnSpc>
              <a:spcAft>
                <a:spcPts val="600"/>
              </a:spcAft>
            </a:pPr>
            <a:r>
              <a:rPr lang="en-US" sz="2400" dirty="0"/>
              <a:t>*If possible, let the recruit know where he/she stands in the admission and recruiting process</a:t>
            </a:r>
          </a:p>
          <a:p>
            <a:pPr>
              <a:lnSpc>
                <a:spcPct val="90000"/>
              </a:lnSpc>
              <a:spcAft>
                <a:spcPts val="600"/>
              </a:spcAft>
            </a:pPr>
            <a:r>
              <a:rPr lang="en-US" sz="2400" dirty="0"/>
              <a:t>*Make scholarship offers</a:t>
            </a:r>
          </a:p>
          <a:p>
            <a:pPr>
              <a:lnSpc>
                <a:spcPct val="90000"/>
              </a:lnSpc>
              <a:spcAft>
                <a:spcPts val="600"/>
              </a:spcAft>
            </a:pPr>
            <a:r>
              <a:rPr lang="en-US" sz="2400" dirty="0"/>
              <a:t>*Follow all NCAA/NAIA rules in the recruiting process</a:t>
            </a:r>
          </a:p>
        </p:txBody>
      </p:sp>
    </p:spTree>
    <p:extLst>
      <p:ext uri="{BB962C8B-B14F-4D97-AF65-F5344CB8AC3E}">
        <p14:creationId xmlns:p14="http://schemas.microsoft.com/office/powerpoint/2010/main" val="2950320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AC00A3-D4CB-41BC-8EA8-39105D72512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TextBox 3">
            <a:extLst>
              <a:ext uri="{FF2B5EF4-FFF2-40B4-BE49-F238E27FC236}">
                <a16:creationId xmlns:a16="http://schemas.microsoft.com/office/drawing/2014/main" id="{6184C2F4-A163-43C2-AFAD-A4F99B6834F1}"/>
              </a:ext>
            </a:extLst>
          </p:cNvPr>
          <p:cNvSpPr txBox="1"/>
          <p:nvPr/>
        </p:nvSpPr>
        <p:spPr>
          <a:xfrm>
            <a:off x="0" y="279416"/>
            <a:ext cx="12192000" cy="769441"/>
          </a:xfrm>
          <a:prstGeom prst="rect">
            <a:avLst/>
          </a:prstGeom>
          <a:noFill/>
        </p:spPr>
        <p:txBody>
          <a:bodyPr wrap="square" rtlCol="0">
            <a:spAutoFit/>
          </a:bodyPr>
          <a:lstStyle/>
          <a:p>
            <a:pPr algn="ctr"/>
            <a:r>
              <a:rPr lang="en-US" sz="4400" b="1" dirty="0"/>
              <a:t>Where do we begin??</a:t>
            </a:r>
          </a:p>
        </p:txBody>
      </p:sp>
      <p:sp>
        <p:nvSpPr>
          <p:cNvPr id="7" name="TextBox 6">
            <a:extLst>
              <a:ext uri="{FF2B5EF4-FFF2-40B4-BE49-F238E27FC236}">
                <a16:creationId xmlns:a16="http://schemas.microsoft.com/office/drawing/2014/main" id="{3E116687-C90A-4679-8845-CF8B680C6556}"/>
              </a:ext>
            </a:extLst>
          </p:cNvPr>
          <p:cNvSpPr txBox="1"/>
          <p:nvPr/>
        </p:nvSpPr>
        <p:spPr>
          <a:xfrm>
            <a:off x="350875" y="949332"/>
            <a:ext cx="11220892" cy="5324535"/>
          </a:xfrm>
          <a:prstGeom prst="rect">
            <a:avLst/>
          </a:prstGeom>
          <a:noFill/>
        </p:spPr>
        <p:txBody>
          <a:bodyPr wrap="square" rtlCol="0">
            <a:spAutoFit/>
          </a:bodyPr>
          <a:lstStyle/>
          <a:p>
            <a:r>
              <a:rPr lang="en-US" sz="2000" dirty="0"/>
              <a:t>*Think about what kind of college experience (outside of lacrosse) you want </a:t>
            </a:r>
          </a:p>
          <a:p>
            <a:r>
              <a:rPr lang="en-US" sz="2000" dirty="0"/>
              <a:t>*Think about what you might potentially want to major in</a:t>
            </a:r>
          </a:p>
          <a:p>
            <a:r>
              <a:rPr lang="en-US" sz="2000" dirty="0"/>
              <a:t>*Figure out where you stand academically (SAT, ACT, GPA)</a:t>
            </a:r>
          </a:p>
          <a:p>
            <a:r>
              <a:rPr lang="en-US" sz="2000" dirty="0"/>
              <a:t>*Figure out how far away from home you want to go</a:t>
            </a:r>
          </a:p>
          <a:p>
            <a:r>
              <a:rPr lang="en-US" sz="2000" dirty="0"/>
              <a:t>*Create a list of about 25 schools (this can be fluid) of large, medium, small schools with lacrosse programs across all levels (DI, DII, DIII, NAIA and Club)</a:t>
            </a:r>
          </a:p>
          <a:p>
            <a:r>
              <a:rPr lang="en-US" sz="2000" dirty="0"/>
              <a:t>*Make initial contact with college coaches</a:t>
            </a:r>
          </a:p>
          <a:p>
            <a:r>
              <a:rPr lang="en-US" sz="2000" dirty="0"/>
              <a:t>	*send a cover letter, athletic resume &amp; schedule of your upcoming lacrosse activities</a:t>
            </a:r>
          </a:p>
          <a:p>
            <a:r>
              <a:rPr lang="en-US" sz="2000" dirty="0"/>
              <a:t>*During sophomore year through junior year, schedule unofficial visits</a:t>
            </a:r>
          </a:p>
          <a:p>
            <a:r>
              <a:rPr lang="en-US" sz="2000" dirty="0"/>
              <a:t>*Send updated information (if contacted in the fall, send something in the spring, then the summer, etc.)</a:t>
            </a:r>
          </a:p>
          <a:p>
            <a:r>
              <a:rPr lang="en-US" sz="2000" dirty="0"/>
              <a:t>*Take every opportunity to participate in camps/tournaments  in the summers before junior &amp; senior years</a:t>
            </a:r>
          </a:p>
          <a:p>
            <a:r>
              <a:rPr lang="en-US" sz="2000" dirty="0"/>
              <a:t>*Complete your NCAA Eligibility Center application </a:t>
            </a:r>
          </a:p>
          <a:p>
            <a:r>
              <a:rPr lang="en-US" sz="2000" dirty="0"/>
              <a:t>*Schedule visits – Official visits can ONLY be scheduled after 1</a:t>
            </a:r>
            <a:r>
              <a:rPr lang="en-US" sz="2000" baseline="30000" dirty="0"/>
              <a:t>st</a:t>
            </a:r>
            <a:r>
              <a:rPr lang="en-US" sz="2000" dirty="0"/>
              <a:t> day of senior year (you must be invited by college coach for a visit to be official)</a:t>
            </a:r>
          </a:p>
          <a:p>
            <a:r>
              <a:rPr lang="en-US" sz="2000" dirty="0"/>
              <a:t>*Decide which colleges to apply to and when to apply</a:t>
            </a:r>
          </a:p>
          <a:p>
            <a:r>
              <a:rPr lang="en-US" sz="2000" dirty="0"/>
              <a:t>*Send in application along with transcripts </a:t>
            </a:r>
          </a:p>
          <a:p>
            <a:endParaRPr lang="en-US" sz="2000" dirty="0"/>
          </a:p>
        </p:txBody>
      </p:sp>
    </p:spTree>
    <p:extLst>
      <p:ext uri="{BB962C8B-B14F-4D97-AF65-F5344CB8AC3E}">
        <p14:creationId xmlns:p14="http://schemas.microsoft.com/office/powerpoint/2010/main" val="196134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2521</Words>
  <Application>Microsoft Office PowerPoint</Application>
  <PresentationFormat>Widescreen</PresentationFormat>
  <Paragraphs>234</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Aid/Scholarships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Gruver</dc:creator>
  <cp:lastModifiedBy>Gruver, Meghan</cp:lastModifiedBy>
  <cp:revision>23</cp:revision>
  <cp:lastPrinted>2019-09-23T18:40:19Z</cp:lastPrinted>
  <dcterms:created xsi:type="dcterms:W3CDTF">2019-09-22T17:41:25Z</dcterms:created>
  <dcterms:modified xsi:type="dcterms:W3CDTF">2024-04-14T18:36:59Z</dcterms:modified>
</cp:coreProperties>
</file>