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Anonymou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nonymousPro-bold.fntdata"/><Relationship Id="rId27" Type="http://schemas.openxmlformats.org/officeDocument/2006/relationships/font" Target="fonts/Anonymous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onymousPr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nonymou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Training allows you to run at a faster pace without producing an overload of lactate.</a:t>
            </a:r>
            <a:br>
              <a:rPr lang="en-US"/>
            </a:br>
            <a:r>
              <a:rPr lang="en-US"/>
              <a:t>We teach the body to uptake and use the lactate that we produce as a fuel.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809dc09c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d809dc09c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809dc09c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d809dc09cc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7e7acedb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27e7acedb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2e7f8a0e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2e7f8a0ef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e7f8a0ef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2e7f8a0ef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e7f8a0e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we can’t just give them the same workout over and over. So lets talk about progression.</a:t>
            </a:r>
            <a:endParaRPr/>
          </a:p>
        </p:txBody>
      </p:sp>
      <p:sp>
        <p:nvSpPr>
          <p:cNvPr id="206" name="Google Shape;206;g32e7f8a0ef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2e7f8a0e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2e7f8a0ef4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2e7f8a0ef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2e7f8a0ef4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2e7f8a0ef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know that most high school athletes don’t have the pace control or fitness to execute LONG reps at threshold paces without going overboard and turning it into a race. </a:t>
            </a:r>
            <a:endParaRPr/>
          </a:p>
        </p:txBody>
      </p:sp>
      <p:sp>
        <p:nvSpPr>
          <p:cNvPr id="231" name="Google Shape;231;g32e7f8a0ef4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809dc09c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809dc09c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e7f8a0ef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before we get started I need to take a 2 minute detour to talk about </a:t>
            </a:r>
            <a:r>
              <a:rPr lang="en-US"/>
              <a:t>Lactic</a:t>
            </a:r>
            <a:r>
              <a:rPr lang="en-US"/>
              <a:t> Acid in the body. </a:t>
            </a:r>
            <a:endParaRPr/>
          </a:p>
          <a:p>
            <a:pPr indent="0" lvl="0" marL="0" rtl="0" algn="l">
              <a:spcBef>
                <a:spcPts val="0"/>
              </a:spcBef>
              <a:spcAft>
                <a:spcPts val="0"/>
              </a:spcAft>
              <a:buNone/>
            </a:pPr>
            <a:br>
              <a:rPr lang="en-US"/>
            </a:br>
            <a:r>
              <a:rPr lang="en-US"/>
              <a:t>I’m simplyifying but within the body “Lactic acid” does not exist there is a lactate bit and a acid bit. The acid bit is the thing that correlates strongly with fatigue. But the lactate bit can actually be a benefit! Now some great coaches have known this generally for a long time but the science is just now starting to catch up. We know that Lactate can be USED as a fuel in the muscle. When it is used as a fuel then we actually prevent the “Acid” bit from leaving the cell, which prevents the fatigue. </a:t>
            </a:r>
            <a:br>
              <a:rPr lang="en-US"/>
            </a:br>
            <a:br>
              <a:rPr lang="en-US"/>
            </a:br>
            <a:r>
              <a:rPr lang="en-US"/>
              <a:t>Threshold Training is TEACHING the body to USE lactate instead of throw it away. The body adapts very specifically to the demands that we give it. If we encourage it to use lactate as a fuel, it will get better at it. </a:t>
            </a:r>
            <a:br>
              <a:rPr lang="en-US"/>
            </a:br>
            <a:br>
              <a:rPr lang="en-US"/>
            </a:br>
            <a:r>
              <a:rPr lang="en-US"/>
              <a:t>Now Coaches for a long time have been split into two groups. You have your “Aerobic Coaches”, working with long distance runners, who many times look at lactate as an enemy, and the “Anaerobic Coaches”, working with specialists of middle distances (mainly 800m), looking at lactic training as the best way for increasing the performances of their athletes, but thinking that a good aerobic level is useless.</a:t>
            </a:r>
            <a:br>
              <a:rPr lang="en-US"/>
            </a:br>
            <a:br>
              <a:rPr lang="en-US"/>
            </a:br>
            <a:r>
              <a:rPr lang="en-US"/>
              <a:t>We are going to talk about how we can leverage this idea of threshold training to how we can USE lactate as a benefit for the </a:t>
            </a:r>
            <a:r>
              <a:rPr lang="en-US"/>
              <a:t>body</a:t>
            </a:r>
            <a:r>
              <a:rPr lang="en-US"/>
              <a:t> and our race performances. </a:t>
            </a:r>
            <a:endParaRPr/>
          </a:p>
        </p:txBody>
      </p:sp>
      <p:sp>
        <p:nvSpPr>
          <p:cNvPr id="99" name="Google Shape;99;g32e7f8a0ef4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2e7f8a0ef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MODERATE is the key word here</a:t>
            </a:r>
            <a:br>
              <a:rPr lang="en-US"/>
            </a:br>
            <a:br>
              <a:rPr lang="en-US"/>
            </a:br>
            <a:r>
              <a:rPr lang="en-US"/>
              <a:t>We can use the talk test / breathing as a good sign they are in this zone.</a:t>
            </a:r>
            <a:br>
              <a:rPr lang="en-US"/>
            </a:br>
            <a:br>
              <a:rPr lang="en-US"/>
            </a:br>
            <a:r>
              <a:rPr lang="en-US"/>
              <a:t>Can they answer a question with a short </a:t>
            </a:r>
            <a:r>
              <a:rPr lang="en-US"/>
              <a:t>sentence</a:t>
            </a:r>
            <a:r>
              <a:rPr lang="en-US"/>
              <a:t> then it’s a good sign they are in the correct zone.</a:t>
            </a:r>
            <a:br>
              <a:rPr lang="en-US"/>
            </a:br>
            <a:br>
              <a:rPr lang="en-US"/>
            </a:br>
            <a:r>
              <a:rPr lang="en-US"/>
              <a:t>We can also use their breathing as a </a:t>
            </a:r>
            <a:r>
              <a:rPr lang="en-US"/>
              <a:t>indicator</a:t>
            </a:r>
            <a:r>
              <a:rPr lang="en-US"/>
              <a:t>. If their breathing becomes labored or disconnected from their steps then we are also probably over the line and into the high intensity zone.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 name="Google Shape;112;g32e7f8a0ef4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7e7acedb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27e7acedb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 name="Shape 83"/>
        <p:cNvGrpSpPr/>
        <p:nvPr/>
      </p:nvGrpSpPr>
      <p:grpSpPr>
        <a:xfrm>
          <a:off x="0" y="0"/>
          <a:ext cx="0" cy="0"/>
          <a:chOff x="0" y="0"/>
          <a:chExt cx="0" cy="0"/>
        </a:xfrm>
      </p:grpSpPr>
      <p:sp>
        <p:nvSpPr>
          <p:cNvPr id="84" name="Google Shape;84;p13"/>
          <p:cNvSpPr/>
          <p:nvPr/>
        </p:nvSpPr>
        <p:spPr>
          <a:xfrm>
            <a:off x="-297937" y="-3024944"/>
            <a:ext cx="18883948" cy="18883948"/>
          </a:xfrm>
          <a:custGeom>
            <a:rect b="b" l="l" r="r" t="t"/>
            <a:pathLst>
              <a:path extrusionOk="0" h="18883948" w="18883948">
                <a:moveTo>
                  <a:pt x="0" y="0"/>
                </a:moveTo>
                <a:lnTo>
                  <a:pt x="18883948" y="0"/>
                </a:lnTo>
                <a:lnTo>
                  <a:pt x="18883948" y="18883948"/>
                </a:lnTo>
                <a:lnTo>
                  <a:pt x="0" y="18883948"/>
                </a:lnTo>
                <a:lnTo>
                  <a:pt x="0" y="0"/>
                </a:lnTo>
                <a:close/>
              </a:path>
            </a:pathLst>
          </a:custGeom>
          <a:blipFill rotWithShape="1">
            <a:blip r:embed="rId3">
              <a:alphaModFix/>
            </a:blip>
            <a:stretch>
              <a:fillRect b="0" l="0" r="0" t="0"/>
            </a:stretch>
          </a:blipFill>
          <a:ln>
            <a:noFill/>
          </a:ln>
        </p:spPr>
      </p:sp>
      <p:sp>
        <p:nvSpPr>
          <p:cNvPr id="85" name="Google Shape;85;p13"/>
          <p:cNvSpPr txBox="1"/>
          <p:nvPr/>
        </p:nvSpPr>
        <p:spPr>
          <a:xfrm>
            <a:off x="1028737" y="-5"/>
            <a:ext cx="16230600" cy="8641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lang="en-US" sz="16722">
                <a:solidFill>
                  <a:srgbClr val="FFFFFF"/>
                </a:solidFill>
                <a:latin typeface="Anonymous Pro"/>
                <a:ea typeface="Anonymous Pro"/>
                <a:cs typeface="Anonymous Pro"/>
                <a:sym typeface="Anonymous Pro"/>
              </a:rPr>
              <a:t>Threshold Training</a:t>
            </a:r>
            <a:br>
              <a:rPr lang="en-US" sz="16722">
                <a:solidFill>
                  <a:srgbClr val="FFFFFF"/>
                </a:solidFill>
                <a:latin typeface="Anonymous Pro"/>
                <a:ea typeface="Anonymous Pro"/>
                <a:cs typeface="Anonymous Pro"/>
                <a:sym typeface="Anonymous Pro"/>
              </a:rPr>
            </a:br>
            <a:r>
              <a:rPr lang="en-US" sz="9322">
                <a:solidFill>
                  <a:srgbClr val="FFFFFF"/>
                </a:solidFill>
                <a:latin typeface="Anonymous Pro"/>
                <a:ea typeface="Anonymous Pro"/>
                <a:cs typeface="Anonymous Pro"/>
                <a:sym typeface="Anonymous Pro"/>
              </a:rPr>
              <a:t>Theory and Application</a:t>
            </a:r>
            <a:endParaRPr sz="100"/>
          </a:p>
        </p:txBody>
      </p:sp>
      <p:sp>
        <p:nvSpPr>
          <p:cNvPr id="86" name="Google Shape;86;p13"/>
          <p:cNvSpPr txBox="1"/>
          <p:nvPr/>
        </p:nvSpPr>
        <p:spPr>
          <a:xfrm>
            <a:off x="1028700" y="3562950"/>
            <a:ext cx="29427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5" name="Shape 145"/>
        <p:cNvGrpSpPr/>
        <p:nvPr/>
      </p:nvGrpSpPr>
      <p:grpSpPr>
        <a:xfrm>
          <a:off x="0" y="0"/>
          <a:ext cx="0" cy="0"/>
          <a:chOff x="0" y="0"/>
          <a:chExt cx="0" cy="0"/>
        </a:xfrm>
      </p:grpSpPr>
      <p:sp>
        <p:nvSpPr>
          <p:cNvPr id="146" name="Google Shape;146;p22"/>
          <p:cNvSpPr/>
          <p:nvPr/>
        </p:nvSpPr>
        <p:spPr>
          <a:xfrm rot="10800000">
            <a:off x="10334378"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pic>
        <p:nvPicPr>
          <p:cNvPr id="147" name="Google Shape;147;p22"/>
          <p:cNvPicPr preferRelativeResize="0"/>
          <p:nvPr/>
        </p:nvPicPr>
        <p:blipFill>
          <a:blip r:embed="rId4">
            <a:alphaModFix/>
          </a:blip>
          <a:stretch>
            <a:fillRect/>
          </a:stretch>
        </p:blipFill>
        <p:spPr>
          <a:xfrm>
            <a:off x="1231688" y="1045575"/>
            <a:ext cx="15824625" cy="9241425"/>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1" name="Shape 151"/>
        <p:cNvGrpSpPr/>
        <p:nvPr/>
      </p:nvGrpSpPr>
      <p:grpSpPr>
        <a:xfrm>
          <a:off x="0" y="0"/>
          <a:ext cx="0" cy="0"/>
          <a:chOff x="0" y="0"/>
          <a:chExt cx="0" cy="0"/>
        </a:xfrm>
      </p:grpSpPr>
      <p:sp>
        <p:nvSpPr>
          <p:cNvPr id="152" name="Google Shape;152;p23"/>
          <p:cNvSpPr/>
          <p:nvPr/>
        </p:nvSpPr>
        <p:spPr>
          <a:xfrm>
            <a:off x="8906583"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sp>
        <p:nvSpPr>
          <p:cNvPr id="153" name="Google Shape;153;p23"/>
          <p:cNvSpPr/>
          <p:nvPr/>
        </p:nvSpPr>
        <p:spPr>
          <a:xfrm>
            <a:off x="-1297325" y="0"/>
            <a:ext cx="10441321" cy="10284701"/>
          </a:xfrm>
          <a:custGeom>
            <a:rect b="b" l="l" r="r" t="t"/>
            <a:pathLst>
              <a:path extrusionOk="0" h="10441321" w="10441321">
                <a:moveTo>
                  <a:pt x="0" y="0"/>
                </a:moveTo>
                <a:lnTo>
                  <a:pt x="10441321" y="0"/>
                </a:lnTo>
                <a:lnTo>
                  <a:pt x="10441321" y="10441321"/>
                </a:lnTo>
                <a:lnTo>
                  <a:pt x="0" y="10441321"/>
                </a:lnTo>
                <a:lnTo>
                  <a:pt x="0" y="0"/>
                </a:lnTo>
                <a:close/>
              </a:path>
            </a:pathLst>
          </a:custGeom>
          <a:blipFill rotWithShape="1">
            <a:blip r:embed="rId4">
              <a:alphaModFix/>
            </a:blip>
            <a:stretch>
              <a:fillRect b="0" l="0" r="0" t="0"/>
            </a:stretch>
          </a:blipFill>
          <a:ln>
            <a:noFill/>
          </a:ln>
        </p:spPr>
      </p:sp>
      <p:sp>
        <p:nvSpPr>
          <p:cNvPr id="154" name="Google Shape;154;p23"/>
          <p:cNvSpPr txBox="1"/>
          <p:nvPr/>
        </p:nvSpPr>
        <p:spPr>
          <a:xfrm>
            <a:off x="0" y="1990463"/>
            <a:ext cx="9144000" cy="1773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Clearance</a:t>
            </a:r>
            <a:endParaRPr/>
          </a:p>
        </p:txBody>
      </p:sp>
      <p:sp>
        <p:nvSpPr>
          <p:cNvPr id="155" name="Google Shape;155;p23"/>
          <p:cNvSpPr txBox="1"/>
          <p:nvPr/>
        </p:nvSpPr>
        <p:spPr>
          <a:xfrm>
            <a:off x="1424504" y="4419862"/>
            <a:ext cx="62949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a:p>
        </p:txBody>
      </p:sp>
      <p:sp>
        <p:nvSpPr>
          <p:cNvPr id="156" name="Google Shape;156;p23"/>
          <p:cNvSpPr txBox="1"/>
          <p:nvPr/>
        </p:nvSpPr>
        <p:spPr>
          <a:xfrm>
            <a:off x="9144000" y="1990463"/>
            <a:ext cx="9144000" cy="1773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Capacity</a:t>
            </a:r>
            <a:endParaRPr/>
          </a:p>
        </p:txBody>
      </p:sp>
      <p:sp>
        <p:nvSpPr>
          <p:cNvPr id="157" name="Google Shape;157;p23"/>
          <p:cNvSpPr txBox="1"/>
          <p:nvPr/>
        </p:nvSpPr>
        <p:spPr>
          <a:xfrm>
            <a:off x="10568504" y="4419862"/>
            <a:ext cx="62949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t/>
            </a:r>
            <a:endParaRPr/>
          </a:p>
        </p:txBody>
      </p:sp>
      <p:sp>
        <p:nvSpPr>
          <p:cNvPr id="158" name="Google Shape;158;p23"/>
          <p:cNvSpPr txBox="1"/>
          <p:nvPr/>
        </p:nvSpPr>
        <p:spPr>
          <a:xfrm>
            <a:off x="280725" y="4501825"/>
            <a:ext cx="7790400" cy="60759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Lactate is a fuel source and by training in this “Zone” we increase the rate at which we can use lactate as a fuel.</a:t>
            </a:r>
            <a:endParaRPr sz="3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Muscles become better at clearing waste products from fast paced running.</a:t>
            </a:r>
            <a:endParaRPr sz="3200">
              <a:solidFill>
                <a:schemeClr val="dk1"/>
              </a:solidFill>
              <a:latin typeface="Calibri"/>
              <a:ea typeface="Calibri"/>
              <a:cs typeface="Calibri"/>
              <a:sym typeface="Calibri"/>
            </a:endParaRPr>
          </a:p>
        </p:txBody>
      </p:sp>
      <p:sp>
        <p:nvSpPr>
          <p:cNvPr id="159" name="Google Shape;159;p23"/>
          <p:cNvSpPr txBox="1"/>
          <p:nvPr/>
        </p:nvSpPr>
        <p:spPr>
          <a:xfrm>
            <a:off x="9966150" y="4201025"/>
            <a:ext cx="8662800" cy="49629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Ability to tolerate high levels of lactate is increased.</a:t>
            </a:r>
            <a:endParaRPr sz="3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Total work capacity is much higher due to low relative levels of intensity.</a:t>
            </a:r>
            <a:endParaRPr sz="3200">
              <a:solidFill>
                <a:schemeClr val="dk1"/>
              </a:solidFill>
              <a:latin typeface="Calibri"/>
              <a:ea typeface="Calibri"/>
              <a:cs typeface="Calibri"/>
              <a:sym typeface="Calibri"/>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3" name="Shape 163"/>
        <p:cNvGrpSpPr/>
        <p:nvPr/>
      </p:nvGrpSpPr>
      <p:grpSpPr>
        <a:xfrm>
          <a:off x="0" y="0"/>
          <a:ext cx="0" cy="0"/>
          <a:chOff x="0" y="0"/>
          <a:chExt cx="0" cy="0"/>
        </a:xfrm>
      </p:grpSpPr>
      <p:sp>
        <p:nvSpPr>
          <p:cNvPr id="164" name="Google Shape;164;p24"/>
          <p:cNvSpPr/>
          <p:nvPr/>
        </p:nvSpPr>
        <p:spPr>
          <a:xfrm>
            <a:off x="1028700" y="4810097"/>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65" name="Google Shape;165;p24"/>
          <p:cNvSpPr txBox="1"/>
          <p:nvPr/>
        </p:nvSpPr>
        <p:spPr>
          <a:xfrm>
            <a:off x="1029300" y="1720175"/>
            <a:ext cx="15093300" cy="886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7200">
                <a:solidFill>
                  <a:srgbClr val="FFFFFF"/>
                </a:solidFill>
                <a:latin typeface="Anonymous Pro"/>
                <a:ea typeface="Anonymous Pro"/>
                <a:cs typeface="Anonymous Pro"/>
                <a:sym typeface="Anonymous Pro"/>
              </a:rPr>
              <a:t>Benefits</a:t>
            </a:r>
            <a:endParaRPr/>
          </a:p>
        </p:txBody>
      </p:sp>
      <p:sp>
        <p:nvSpPr>
          <p:cNvPr id="166" name="Google Shape;166;p24"/>
          <p:cNvSpPr txBox="1"/>
          <p:nvPr/>
        </p:nvSpPr>
        <p:spPr>
          <a:xfrm>
            <a:off x="1363190" y="4910596"/>
            <a:ext cx="4020300" cy="398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Threshold training is sustainable - generally requiring shorter recovery windows and less chance of injury</a:t>
            </a:r>
            <a:endParaRPr/>
          </a:p>
        </p:txBody>
      </p:sp>
      <p:sp>
        <p:nvSpPr>
          <p:cNvPr id="167" name="Google Shape;167;p24"/>
          <p:cNvSpPr/>
          <p:nvPr/>
        </p:nvSpPr>
        <p:spPr>
          <a:xfrm>
            <a:off x="6799362" y="4810097"/>
            <a:ext cx="4689277" cy="4689277"/>
          </a:xfrm>
          <a:custGeom>
            <a:rect b="b" l="l" r="r" t="t"/>
            <a:pathLst>
              <a:path extrusionOk="0" h="4689277" w="4689277">
                <a:moveTo>
                  <a:pt x="0" y="0"/>
                </a:moveTo>
                <a:lnTo>
                  <a:pt x="4689276" y="0"/>
                </a:lnTo>
                <a:lnTo>
                  <a:pt x="4689276" y="4689277"/>
                </a:lnTo>
                <a:lnTo>
                  <a:pt x="0" y="4689277"/>
                </a:lnTo>
                <a:lnTo>
                  <a:pt x="0" y="0"/>
                </a:lnTo>
                <a:close/>
              </a:path>
            </a:pathLst>
          </a:custGeom>
          <a:blipFill rotWithShape="1">
            <a:blip r:embed="rId3">
              <a:alphaModFix/>
            </a:blip>
            <a:stretch>
              <a:fillRect b="0" l="0" r="0" t="0"/>
            </a:stretch>
          </a:blipFill>
          <a:ln>
            <a:noFill/>
          </a:ln>
        </p:spPr>
      </p:sp>
      <p:sp>
        <p:nvSpPr>
          <p:cNvPr id="168" name="Google Shape;168;p24"/>
          <p:cNvSpPr/>
          <p:nvPr/>
        </p:nvSpPr>
        <p:spPr>
          <a:xfrm>
            <a:off x="12433501" y="4827026"/>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69" name="Google Shape;169;p24"/>
          <p:cNvSpPr txBox="1"/>
          <p:nvPr/>
        </p:nvSpPr>
        <p:spPr>
          <a:xfrm>
            <a:off x="7065593" y="5080583"/>
            <a:ext cx="4020300" cy="2992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Flexible</a:t>
            </a:r>
            <a:r>
              <a:rPr lang="en-US" sz="3600">
                <a:latin typeface="Anonymous Pro"/>
                <a:ea typeface="Anonymous Pro"/>
                <a:cs typeface="Anonymous Pro"/>
                <a:sym typeface="Anonymous Pro"/>
              </a:rPr>
              <a:t> application - can be </a:t>
            </a:r>
            <a:r>
              <a:rPr lang="en-US" sz="3600">
                <a:latin typeface="Anonymous Pro"/>
                <a:ea typeface="Anonymous Pro"/>
                <a:cs typeface="Anonymous Pro"/>
                <a:sym typeface="Anonymous Pro"/>
              </a:rPr>
              <a:t>differentiated</a:t>
            </a:r>
            <a:r>
              <a:rPr lang="en-US" sz="3600">
                <a:latin typeface="Anonymous Pro"/>
                <a:ea typeface="Anonymous Pro"/>
                <a:cs typeface="Anonymous Pro"/>
                <a:sym typeface="Anonymous Pro"/>
              </a:rPr>
              <a:t> for different types of runners</a:t>
            </a:r>
            <a:endParaRPr/>
          </a:p>
        </p:txBody>
      </p:sp>
      <p:sp>
        <p:nvSpPr>
          <p:cNvPr id="170" name="Google Shape;170;p24"/>
          <p:cNvSpPr txBox="1"/>
          <p:nvPr/>
        </p:nvSpPr>
        <p:spPr>
          <a:xfrm>
            <a:off x="12767991" y="5080583"/>
            <a:ext cx="4020300" cy="193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t/>
            </a:r>
            <a:endParaRPr/>
          </a:p>
        </p:txBody>
      </p:sp>
      <p:sp>
        <p:nvSpPr>
          <p:cNvPr id="171" name="Google Shape;171;p24"/>
          <p:cNvSpPr txBox="1"/>
          <p:nvPr/>
        </p:nvSpPr>
        <p:spPr>
          <a:xfrm>
            <a:off x="12462700" y="4953000"/>
            <a:ext cx="4689300" cy="4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dk1"/>
                </a:solidFill>
                <a:latin typeface="Anonymous Pro"/>
                <a:ea typeface="Anonymous Pro"/>
                <a:cs typeface="Anonymous Pro"/>
                <a:sym typeface="Anonymous Pro"/>
              </a:rPr>
              <a:t> </a:t>
            </a:r>
            <a:r>
              <a:rPr lang="en-US" sz="3200">
                <a:solidFill>
                  <a:schemeClr val="dk1"/>
                </a:solidFill>
                <a:latin typeface="Anonymous Pro"/>
                <a:ea typeface="Anonymous Pro"/>
                <a:cs typeface="Anonymous Pro"/>
                <a:sym typeface="Anonymous Pro"/>
              </a:rPr>
              <a:t>-Improved Sustainable Speed</a:t>
            </a:r>
            <a:endParaRPr sz="3200">
              <a:solidFill>
                <a:schemeClr val="dk1"/>
              </a:solidFill>
              <a:latin typeface="Anonymous Pro"/>
              <a:ea typeface="Anonymous Pro"/>
              <a:cs typeface="Anonymous Pro"/>
              <a:sym typeface="Anonymous Pro"/>
            </a:endParaRPr>
          </a:p>
          <a:p>
            <a:pPr indent="0" lvl="0" marL="0" rtl="0" algn="l">
              <a:spcBef>
                <a:spcPts val="0"/>
              </a:spcBef>
              <a:spcAft>
                <a:spcPts val="0"/>
              </a:spcAft>
              <a:buNone/>
            </a:pPr>
            <a:r>
              <a:rPr lang="en-US" sz="3200">
                <a:solidFill>
                  <a:schemeClr val="dk1"/>
                </a:solidFill>
                <a:latin typeface="Anonymous Pro"/>
                <a:ea typeface="Anonymous Pro"/>
                <a:cs typeface="Anonymous Pro"/>
                <a:sym typeface="Anonymous Pro"/>
              </a:rPr>
              <a:t>- Improved endurance</a:t>
            </a:r>
            <a:endParaRPr sz="3200">
              <a:solidFill>
                <a:schemeClr val="dk1"/>
              </a:solidFill>
              <a:latin typeface="Anonymous Pro"/>
              <a:ea typeface="Anonymous Pro"/>
              <a:cs typeface="Anonymous Pro"/>
              <a:sym typeface="Anonymous Pro"/>
            </a:endParaRPr>
          </a:p>
          <a:p>
            <a:pPr indent="0" lvl="0" marL="0" rtl="0" algn="l">
              <a:spcBef>
                <a:spcPts val="0"/>
              </a:spcBef>
              <a:spcAft>
                <a:spcPts val="0"/>
              </a:spcAft>
              <a:buNone/>
            </a:pPr>
            <a:r>
              <a:rPr lang="en-US" sz="3200">
                <a:solidFill>
                  <a:schemeClr val="dk1"/>
                </a:solidFill>
                <a:latin typeface="Anonymous Pro"/>
                <a:ea typeface="Anonymous Pro"/>
                <a:cs typeface="Anonymous Pro"/>
                <a:sym typeface="Anonymous Pro"/>
              </a:rPr>
              <a:t>- Improved </a:t>
            </a:r>
            <a:r>
              <a:rPr lang="en-US" sz="2800">
                <a:solidFill>
                  <a:schemeClr val="dk1"/>
                </a:solidFill>
                <a:latin typeface="Anonymous Pro"/>
                <a:ea typeface="Anonymous Pro"/>
                <a:cs typeface="Anonymous Pro"/>
                <a:sym typeface="Anonymous Pro"/>
              </a:rPr>
              <a:t>Efficiency</a:t>
            </a:r>
            <a:endParaRPr sz="2800">
              <a:solidFill>
                <a:schemeClr val="dk1"/>
              </a:solidFill>
              <a:latin typeface="Anonymous Pro"/>
              <a:ea typeface="Anonymous Pro"/>
              <a:cs typeface="Anonymous Pro"/>
              <a:sym typeface="Anonymous Pro"/>
            </a:endParaRPr>
          </a:p>
          <a:p>
            <a:pPr indent="0" lvl="0" marL="0" rtl="0" algn="l">
              <a:spcBef>
                <a:spcPts val="0"/>
              </a:spcBef>
              <a:spcAft>
                <a:spcPts val="0"/>
              </a:spcAft>
              <a:buNone/>
            </a:pPr>
            <a:r>
              <a:rPr lang="en-US" sz="3200">
                <a:solidFill>
                  <a:schemeClr val="dk1"/>
                </a:solidFill>
                <a:latin typeface="Anonymous Pro"/>
                <a:ea typeface="Anonymous Pro"/>
                <a:cs typeface="Anonymous Pro"/>
                <a:sym typeface="Anonymous Pro"/>
              </a:rPr>
              <a:t>- Can build other qualities while doing this training </a:t>
            </a:r>
            <a:endParaRPr sz="3200">
              <a:solidFill>
                <a:schemeClr val="dk1"/>
              </a:solidFill>
              <a:latin typeface="Anonymous Pro"/>
              <a:ea typeface="Anonymous Pro"/>
              <a:cs typeface="Anonymous Pro"/>
              <a:sym typeface="Anonymous Pro"/>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5" name="Shape 175"/>
        <p:cNvGrpSpPr/>
        <p:nvPr/>
      </p:nvGrpSpPr>
      <p:grpSpPr>
        <a:xfrm>
          <a:off x="0" y="0"/>
          <a:ext cx="0" cy="0"/>
          <a:chOff x="0" y="0"/>
          <a:chExt cx="0" cy="0"/>
        </a:xfrm>
      </p:grpSpPr>
      <p:sp>
        <p:nvSpPr>
          <p:cNvPr id="176" name="Google Shape;176;p25"/>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177" name="Google Shape;177;p25"/>
          <p:cNvSpPr txBox="1"/>
          <p:nvPr/>
        </p:nvSpPr>
        <p:spPr>
          <a:xfrm>
            <a:off x="1028700" y="4582477"/>
            <a:ext cx="16230600" cy="2622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Application</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1" name="Shape 181"/>
        <p:cNvGrpSpPr/>
        <p:nvPr/>
      </p:nvGrpSpPr>
      <p:grpSpPr>
        <a:xfrm>
          <a:off x="0" y="0"/>
          <a:ext cx="0" cy="0"/>
          <a:chOff x="0" y="0"/>
          <a:chExt cx="0" cy="0"/>
        </a:xfrm>
      </p:grpSpPr>
      <p:sp>
        <p:nvSpPr>
          <p:cNvPr id="182" name="Google Shape;182;p26"/>
          <p:cNvSpPr/>
          <p:nvPr/>
        </p:nvSpPr>
        <p:spPr>
          <a:xfrm>
            <a:off x="1028700" y="4810097"/>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83" name="Google Shape;183;p26"/>
          <p:cNvSpPr txBox="1"/>
          <p:nvPr/>
        </p:nvSpPr>
        <p:spPr>
          <a:xfrm>
            <a:off x="1028700" y="1837725"/>
            <a:ext cx="15093300" cy="886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7200">
                <a:solidFill>
                  <a:srgbClr val="FFFFFF"/>
                </a:solidFill>
                <a:latin typeface="Anonymous Pro"/>
                <a:ea typeface="Anonymous Pro"/>
                <a:cs typeface="Anonymous Pro"/>
                <a:sym typeface="Anonymous Pro"/>
              </a:rPr>
              <a:t>Application</a:t>
            </a:r>
            <a:endParaRPr/>
          </a:p>
        </p:txBody>
      </p:sp>
      <p:sp>
        <p:nvSpPr>
          <p:cNvPr id="184" name="Google Shape;184;p26"/>
          <p:cNvSpPr txBox="1"/>
          <p:nvPr/>
        </p:nvSpPr>
        <p:spPr>
          <a:xfrm>
            <a:off x="1363190" y="4910596"/>
            <a:ext cx="4020300" cy="4488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Application can be quite different based on training goals / athlete strengths. </a:t>
            </a:r>
            <a:br>
              <a:rPr lang="en-US" sz="3600">
                <a:latin typeface="Anonymous Pro"/>
                <a:ea typeface="Anonymous Pro"/>
                <a:cs typeface="Anonymous Pro"/>
                <a:sym typeface="Anonymous Pro"/>
              </a:rPr>
            </a:br>
            <a:br>
              <a:rPr lang="en-US" sz="3600">
                <a:latin typeface="Anonymous Pro"/>
                <a:ea typeface="Anonymous Pro"/>
                <a:cs typeface="Anonymous Pro"/>
                <a:sym typeface="Anonymous Pro"/>
              </a:rPr>
            </a:br>
            <a:r>
              <a:rPr lang="en-US" sz="3600">
                <a:latin typeface="Anonymous Pro"/>
                <a:ea typeface="Anonymous Pro"/>
                <a:cs typeface="Anonymous Pro"/>
                <a:sym typeface="Anonymous Pro"/>
              </a:rPr>
              <a:t>EG - 800m </a:t>
            </a:r>
            <a:r>
              <a:rPr lang="en-US" sz="3600">
                <a:latin typeface="Anonymous Pro"/>
                <a:ea typeface="Anonymous Pro"/>
                <a:cs typeface="Anonymous Pro"/>
                <a:sym typeface="Anonymous Pro"/>
              </a:rPr>
              <a:t>Specialist</a:t>
            </a:r>
            <a:r>
              <a:rPr lang="en-US" sz="3600">
                <a:latin typeface="Anonymous Pro"/>
                <a:ea typeface="Anonymous Pro"/>
                <a:cs typeface="Anonymous Pro"/>
                <a:sym typeface="Anonymous Pro"/>
              </a:rPr>
              <a:t> </a:t>
            </a:r>
            <a:endParaRPr/>
          </a:p>
        </p:txBody>
      </p:sp>
      <p:sp>
        <p:nvSpPr>
          <p:cNvPr id="185" name="Google Shape;185;p26"/>
          <p:cNvSpPr/>
          <p:nvPr/>
        </p:nvSpPr>
        <p:spPr>
          <a:xfrm>
            <a:off x="6799362" y="4810097"/>
            <a:ext cx="4689277" cy="4689277"/>
          </a:xfrm>
          <a:custGeom>
            <a:rect b="b" l="l" r="r" t="t"/>
            <a:pathLst>
              <a:path extrusionOk="0" h="4689277" w="4689277">
                <a:moveTo>
                  <a:pt x="0" y="0"/>
                </a:moveTo>
                <a:lnTo>
                  <a:pt x="4689276" y="0"/>
                </a:lnTo>
                <a:lnTo>
                  <a:pt x="4689276" y="4689277"/>
                </a:lnTo>
                <a:lnTo>
                  <a:pt x="0" y="4689277"/>
                </a:lnTo>
                <a:lnTo>
                  <a:pt x="0" y="0"/>
                </a:lnTo>
                <a:close/>
              </a:path>
            </a:pathLst>
          </a:custGeom>
          <a:blipFill rotWithShape="1">
            <a:blip r:embed="rId3">
              <a:alphaModFix/>
            </a:blip>
            <a:stretch>
              <a:fillRect b="0" l="0" r="0" t="0"/>
            </a:stretch>
          </a:blipFill>
          <a:ln>
            <a:noFill/>
          </a:ln>
        </p:spPr>
      </p:sp>
      <p:sp>
        <p:nvSpPr>
          <p:cNvPr id="186" name="Google Shape;186;p26"/>
          <p:cNvSpPr/>
          <p:nvPr/>
        </p:nvSpPr>
        <p:spPr>
          <a:xfrm>
            <a:off x="12433501" y="4827026"/>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87" name="Google Shape;187;p26"/>
          <p:cNvSpPr txBox="1"/>
          <p:nvPr/>
        </p:nvSpPr>
        <p:spPr>
          <a:xfrm>
            <a:off x="7065593" y="4910608"/>
            <a:ext cx="4020300" cy="4488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We can manipulate rep length/rest to get get a threshold workout from running that is relatively close to race pace.</a:t>
            </a:r>
            <a:endParaRPr/>
          </a:p>
        </p:txBody>
      </p:sp>
      <p:sp>
        <p:nvSpPr>
          <p:cNvPr id="188" name="Google Shape;188;p26"/>
          <p:cNvSpPr txBox="1"/>
          <p:nvPr/>
        </p:nvSpPr>
        <p:spPr>
          <a:xfrm>
            <a:off x="12767991" y="5080583"/>
            <a:ext cx="4020300" cy="193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t/>
            </a:r>
            <a:endParaRPr/>
          </a:p>
        </p:txBody>
      </p:sp>
      <p:sp>
        <p:nvSpPr>
          <p:cNvPr id="189" name="Google Shape;189;p26"/>
          <p:cNvSpPr txBox="1"/>
          <p:nvPr/>
        </p:nvSpPr>
        <p:spPr>
          <a:xfrm>
            <a:off x="12462700" y="4953000"/>
            <a:ext cx="4689300" cy="45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dk1"/>
                </a:solidFill>
                <a:latin typeface="Anonymous Pro"/>
                <a:ea typeface="Anonymous Pro"/>
                <a:cs typeface="Anonymous Pro"/>
                <a:sym typeface="Anonymous Pro"/>
              </a:rPr>
              <a:t> </a:t>
            </a:r>
            <a:r>
              <a:rPr lang="en-US" sz="3200">
                <a:solidFill>
                  <a:schemeClr val="dk1"/>
                </a:solidFill>
                <a:latin typeface="Anonymous Pro"/>
                <a:ea typeface="Anonymous Pro"/>
                <a:cs typeface="Anonymous Pro"/>
                <a:sym typeface="Anonymous Pro"/>
              </a:rPr>
              <a:t>In season it’s best used as a “bridge” between harder training sessions. Build first, then maintain. </a:t>
            </a:r>
            <a:r>
              <a:rPr lang="en-US" sz="3200">
                <a:solidFill>
                  <a:schemeClr val="dk1"/>
                </a:solidFill>
                <a:latin typeface="Anonymous Pro"/>
                <a:ea typeface="Anonymous Pro"/>
                <a:cs typeface="Anonymous Pro"/>
                <a:sym typeface="Anonymous Pro"/>
              </a:rPr>
              <a:t> </a:t>
            </a:r>
            <a:endParaRPr sz="3200">
              <a:solidFill>
                <a:schemeClr val="dk1"/>
              </a:solidFill>
              <a:latin typeface="Anonymous Pro"/>
              <a:ea typeface="Anonymous Pro"/>
              <a:cs typeface="Anonymous Pro"/>
              <a:sym typeface="Anonymous Pro"/>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3" name="Shape 193"/>
        <p:cNvGrpSpPr/>
        <p:nvPr/>
      </p:nvGrpSpPr>
      <p:grpSpPr>
        <a:xfrm>
          <a:off x="0" y="0"/>
          <a:ext cx="0" cy="0"/>
          <a:chOff x="0" y="0"/>
          <a:chExt cx="0" cy="0"/>
        </a:xfrm>
      </p:grpSpPr>
      <p:sp>
        <p:nvSpPr>
          <p:cNvPr id="194" name="Google Shape;194;p27"/>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195" name="Google Shape;195;p27"/>
          <p:cNvSpPr txBox="1"/>
          <p:nvPr/>
        </p:nvSpPr>
        <p:spPr>
          <a:xfrm>
            <a:off x="-196275" y="452977"/>
            <a:ext cx="16230600" cy="2622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Application</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196" name="Google Shape;196;p27"/>
          <p:cNvSpPr txBox="1"/>
          <p:nvPr/>
        </p:nvSpPr>
        <p:spPr>
          <a:xfrm>
            <a:off x="1219750" y="2718700"/>
            <a:ext cx="16473900" cy="70245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Application differs for 800/1600 and 1600/3200 runners quite markedly.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Our goal is to create a sets and reps scheme that creates just enough of a response to move our fitness forward without overloading the system.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Highly </a:t>
            </a:r>
            <a:r>
              <a:rPr lang="en-US" sz="3200">
                <a:solidFill>
                  <a:schemeClr val="dk1"/>
                </a:solidFill>
                <a:latin typeface="Calibri"/>
                <a:ea typeface="Calibri"/>
                <a:cs typeface="Calibri"/>
                <a:sym typeface="Calibri"/>
              </a:rPr>
              <a:t>variable</a:t>
            </a:r>
            <a:r>
              <a:rPr lang="en-US" sz="3200">
                <a:solidFill>
                  <a:schemeClr val="dk1"/>
                </a:solidFill>
                <a:latin typeface="Calibri"/>
                <a:ea typeface="Calibri"/>
                <a:cs typeface="Calibri"/>
                <a:sym typeface="Calibri"/>
              </a:rPr>
              <a:t> between </a:t>
            </a:r>
            <a:r>
              <a:rPr lang="en-US" sz="3200">
                <a:solidFill>
                  <a:schemeClr val="dk1"/>
                </a:solidFill>
                <a:latin typeface="Calibri"/>
                <a:ea typeface="Calibri"/>
                <a:cs typeface="Calibri"/>
                <a:sym typeface="Calibri"/>
              </a:rPr>
              <a:t>athletes based on their age and training history.</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Threshold training is typically easier than the athlete thinks it is. Strong priority on intensity control.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Again, best used as a bridge between race specific training sessions and/or races. </a:t>
            </a:r>
            <a:endParaRPr sz="3200">
              <a:solidFill>
                <a:schemeClr val="dk1"/>
              </a:solidFill>
              <a:latin typeface="Calibri"/>
              <a:ea typeface="Calibri"/>
              <a:cs typeface="Calibri"/>
              <a:sym typeface="Calibri"/>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0" name="Shape 200"/>
        <p:cNvGrpSpPr/>
        <p:nvPr/>
      </p:nvGrpSpPr>
      <p:grpSpPr>
        <a:xfrm>
          <a:off x="0" y="0"/>
          <a:ext cx="0" cy="0"/>
          <a:chOff x="0" y="0"/>
          <a:chExt cx="0" cy="0"/>
        </a:xfrm>
      </p:grpSpPr>
      <p:sp>
        <p:nvSpPr>
          <p:cNvPr id="201" name="Google Shape;201;p28"/>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202" name="Google Shape;202;p28"/>
          <p:cNvSpPr txBox="1"/>
          <p:nvPr/>
        </p:nvSpPr>
        <p:spPr>
          <a:xfrm>
            <a:off x="-196275" y="452977"/>
            <a:ext cx="16230600" cy="2622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800m runners</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203" name="Google Shape;203;p28"/>
          <p:cNvSpPr txBox="1"/>
          <p:nvPr/>
        </p:nvSpPr>
        <p:spPr>
          <a:xfrm>
            <a:off x="1219750" y="2718700"/>
            <a:ext cx="16473900" cy="70245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Typically we group 800m runners into two different categories.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For our “speed based” 800m runners sometimes this training can be the ‘most difficult’.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We are trying to insert an aerobic component into their training schedule, in a way they are going to understand. Groups of short intervals with short rest @ slower than 800m pace are perfect.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3 x (6 x 150m) w/ 50m walk between reps, 3-4’ between sets. 150’s @ 800 pace + 2.5-3.5 seconds.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2:00 800m = 25-26 second 150’s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2:35 800m = 30-31 second 150’s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7" name="Shape 207"/>
        <p:cNvGrpSpPr/>
        <p:nvPr/>
      </p:nvGrpSpPr>
      <p:grpSpPr>
        <a:xfrm>
          <a:off x="0" y="0"/>
          <a:ext cx="0" cy="0"/>
          <a:chOff x="0" y="0"/>
          <a:chExt cx="0" cy="0"/>
        </a:xfrm>
      </p:grpSpPr>
      <p:sp>
        <p:nvSpPr>
          <p:cNvPr id="208" name="Google Shape;208;p29"/>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209" name="Google Shape;209;p29"/>
          <p:cNvSpPr txBox="1"/>
          <p:nvPr/>
        </p:nvSpPr>
        <p:spPr>
          <a:xfrm>
            <a:off x="-196275" y="452977"/>
            <a:ext cx="16230600" cy="2622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800m Cont. </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210" name="Google Shape;210;p29"/>
          <p:cNvSpPr txBox="1"/>
          <p:nvPr/>
        </p:nvSpPr>
        <p:spPr>
          <a:xfrm>
            <a:off x="1234450" y="2410100"/>
            <a:ext cx="16371000" cy="1131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3200">
                <a:solidFill>
                  <a:schemeClr val="dk1"/>
                </a:solidFill>
                <a:latin typeface="Calibri"/>
                <a:ea typeface="Calibri"/>
                <a:cs typeface="Calibri"/>
                <a:sym typeface="Calibri"/>
              </a:rPr>
              <a:t>3 x (6 x 150m) w/ 50m walk between reps, 3-4’ between sets.</a:t>
            </a:r>
            <a:endParaRPr sz="3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spcBef>
                <a:spcPts val="0"/>
              </a:spcBef>
              <a:spcAft>
                <a:spcPts val="0"/>
              </a:spcAft>
              <a:buNone/>
            </a:pP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
        <p:nvSpPr>
          <p:cNvPr id="211" name="Google Shape;211;p29"/>
          <p:cNvSpPr txBox="1"/>
          <p:nvPr/>
        </p:nvSpPr>
        <p:spPr>
          <a:xfrm>
            <a:off x="1234450" y="6554275"/>
            <a:ext cx="14945400" cy="2498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4000">
                <a:solidFill>
                  <a:schemeClr val="dk1"/>
                </a:solidFill>
                <a:latin typeface="Calibri"/>
                <a:ea typeface="Calibri"/>
                <a:cs typeface="Calibri"/>
                <a:sym typeface="Calibri"/>
              </a:rPr>
              <a:t>Intensify</a:t>
            </a:r>
            <a:endParaRPr b="1" sz="4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4 x (5 x 150m) w/ 50m walk between reps, 3-4’ between sets.</a:t>
            </a:r>
            <a:endParaRPr sz="3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5 x (3 x 150m) w/ 50m walk between reps, 3-4’ between sets.</a:t>
            </a:r>
            <a:endParaRPr sz="3200">
              <a:solidFill>
                <a:schemeClr val="dk1"/>
              </a:solidFill>
              <a:latin typeface="Calibri"/>
              <a:ea typeface="Calibri"/>
              <a:cs typeface="Calibri"/>
              <a:sym typeface="Calibri"/>
            </a:endParaRPr>
          </a:p>
        </p:txBody>
      </p:sp>
      <p:sp>
        <p:nvSpPr>
          <p:cNvPr id="212" name="Google Shape;212;p29"/>
          <p:cNvSpPr txBox="1"/>
          <p:nvPr/>
        </p:nvSpPr>
        <p:spPr>
          <a:xfrm>
            <a:off x="1259700" y="3953150"/>
            <a:ext cx="15768600" cy="2806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4000">
                <a:solidFill>
                  <a:schemeClr val="dk1"/>
                </a:solidFill>
                <a:latin typeface="Calibri"/>
                <a:ea typeface="Calibri"/>
                <a:cs typeface="Calibri"/>
                <a:sym typeface="Calibri"/>
              </a:rPr>
              <a:t>Extend</a:t>
            </a:r>
            <a:endParaRPr b="1" sz="4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3 x (8 x 150m) w/ 50m walk between reps, 3-4’ between sets.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3 x (10 x 150m) w/ 50m walk between reps, 3-4’ between sets.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6" name="Shape 216"/>
        <p:cNvGrpSpPr/>
        <p:nvPr/>
      </p:nvGrpSpPr>
      <p:grpSpPr>
        <a:xfrm>
          <a:off x="0" y="0"/>
          <a:ext cx="0" cy="0"/>
          <a:chOff x="0" y="0"/>
          <a:chExt cx="0" cy="0"/>
        </a:xfrm>
      </p:grpSpPr>
      <p:sp>
        <p:nvSpPr>
          <p:cNvPr id="217" name="Google Shape;217;p30"/>
          <p:cNvSpPr/>
          <p:nvPr/>
        </p:nvSpPr>
        <p:spPr>
          <a:xfrm>
            <a:off x="-4607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218" name="Google Shape;218;p30"/>
          <p:cNvSpPr txBox="1"/>
          <p:nvPr/>
        </p:nvSpPr>
        <p:spPr>
          <a:xfrm>
            <a:off x="-196275" y="452977"/>
            <a:ext cx="16230600" cy="4396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MD examples</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219" name="Google Shape;219;p30"/>
          <p:cNvSpPr txBox="1"/>
          <p:nvPr/>
        </p:nvSpPr>
        <p:spPr>
          <a:xfrm>
            <a:off x="1190350" y="2718700"/>
            <a:ext cx="16503300" cy="2233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10 x 300 w/ 100m easy jogging rest. Done @ 1600 pace + 8-10 seconds per 400m</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4:45 -&gt; 300’s in 61-&gt;63</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6:00 -&gt; 300’s in 75-77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20" name="Google Shape;220;p30"/>
          <p:cNvSpPr txBox="1"/>
          <p:nvPr/>
        </p:nvSpPr>
        <p:spPr>
          <a:xfrm>
            <a:off x="686650" y="5209713"/>
            <a:ext cx="16385700" cy="1660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4000">
                <a:solidFill>
                  <a:schemeClr val="dk1"/>
                </a:solidFill>
                <a:latin typeface="Calibri"/>
                <a:ea typeface="Calibri"/>
                <a:cs typeface="Calibri"/>
                <a:sym typeface="Calibri"/>
              </a:rPr>
              <a:t>Extend</a:t>
            </a:r>
            <a:endParaRPr b="1" sz="4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2 x (7 x 300m) w/ 100m easy jogging rest, 3-4’ between sets.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
        <p:nvSpPr>
          <p:cNvPr id="221" name="Google Shape;221;p30"/>
          <p:cNvSpPr txBox="1"/>
          <p:nvPr/>
        </p:nvSpPr>
        <p:spPr>
          <a:xfrm>
            <a:off x="598475" y="7127450"/>
            <a:ext cx="13490700" cy="2645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US" sz="4000">
                <a:solidFill>
                  <a:schemeClr val="dk1"/>
                </a:solidFill>
                <a:latin typeface="Calibri"/>
                <a:ea typeface="Calibri"/>
                <a:cs typeface="Calibri"/>
                <a:sym typeface="Calibri"/>
              </a:rPr>
              <a:t>Intensify</a:t>
            </a:r>
            <a:endParaRPr b="1" sz="4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3 x (5 x 300m) w/ 100m easy jogging rest, 3-4’ between sets. Done @ ~3200m pace. </a:t>
            </a:r>
            <a:endParaRPr sz="3200">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5" name="Shape 225"/>
        <p:cNvGrpSpPr/>
        <p:nvPr/>
      </p:nvGrpSpPr>
      <p:grpSpPr>
        <a:xfrm>
          <a:off x="0" y="0"/>
          <a:ext cx="0" cy="0"/>
          <a:chOff x="0" y="0"/>
          <a:chExt cx="0" cy="0"/>
        </a:xfrm>
      </p:grpSpPr>
      <p:sp>
        <p:nvSpPr>
          <p:cNvPr id="226" name="Google Shape;226;p31"/>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227" name="Google Shape;227;p31"/>
          <p:cNvSpPr txBox="1"/>
          <p:nvPr/>
        </p:nvSpPr>
        <p:spPr>
          <a:xfrm>
            <a:off x="-196275" y="452977"/>
            <a:ext cx="16230600" cy="4396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1600m / 3200m</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228" name="Google Shape;228;p31"/>
          <p:cNvSpPr txBox="1"/>
          <p:nvPr/>
        </p:nvSpPr>
        <p:spPr>
          <a:xfrm>
            <a:off x="1219750" y="2718700"/>
            <a:ext cx="16473900" cy="70245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Threshold training for athletes skewing towards 3200m looks much more like traditional T workouts you might find in training books.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Our goal is to have a </a:t>
            </a:r>
            <a:r>
              <a:rPr lang="en-US" sz="3200">
                <a:solidFill>
                  <a:schemeClr val="dk1"/>
                </a:solidFill>
                <a:latin typeface="Calibri"/>
                <a:ea typeface="Calibri"/>
                <a:cs typeface="Calibri"/>
                <a:sym typeface="Calibri"/>
              </a:rPr>
              <a:t>relatively</a:t>
            </a:r>
            <a:r>
              <a:rPr lang="en-US" sz="3200">
                <a:solidFill>
                  <a:schemeClr val="dk1"/>
                </a:solidFill>
                <a:latin typeface="Calibri"/>
                <a:ea typeface="Calibri"/>
                <a:cs typeface="Calibri"/>
                <a:sym typeface="Calibri"/>
              </a:rPr>
              <a:t> high volume of medium effort running.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Typically easier than the athlete thinks it is. Strong priority on intensity control. We’d rather miss slow than miss fast.</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 the early season this may take priority for the 1600m / 3200m athlete and as we approach the mid/late season we just need it for </a:t>
            </a:r>
            <a:r>
              <a:rPr lang="en-US" sz="3200">
                <a:solidFill>
                  <a:schemeClr val="dk1"/>
                </a:solidFill>
                <a:latin typeface="Calibri"/>
                <a:ea typeface="Calibri"/>
                <a:cs typeface="Calibri"/>
                <a:sym typeface="Calibri"/>
              </a:rPr>
              <a:t>maintenance</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General Guideline for pacing. Date 1600m SHAPE + 1:10 to start.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4:40 -&gt; 5:50</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5:45 -&gt; 6:55</a:t>
            </a:r>
            <a:endParaRPr sz="3200">
              <a:solidFill>
                <a:schemeClr val="dk1"/>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0" name="Shape 90"/>
        <p:cNvGrpSpPr/>
        <p:nvPr/>
      </p:nvGrpSpPr>
      <p:grpSpPr>
        <a:xfrm>
          <a:off x="0" y="0"/>
          <a:ext cx="0" cy="0"/>
          <a:chOff x="0" y="0"/>
          <a:chExt cx="0" cy="0"/>
        </a:xfrm>
      </p:grpSpPr>
      <p:sp>
        <p:nvSpPr>
          <p:cNvPr id="91" name="Google Shape;91;p14"/>
          <p:cNvSpPr txBox="1"/>
          <p:nvPr/>
        </p:nvSpPr>
        <p:spPr>
          <a:xfrm>
            <a:off x="514588" y="1713041"/>
            <a:ext cx="16744800" cy="4863900"/>
          </a:xfrm>
          <a:prstGeom prst="rect">
            <a:avLst/>
          </a:prstGeom>
          <a:noFill/>
          <a:ln>
            <a:noFill/>
          </a:ln>
        </p:spPr>
        <p:txBody>
          <a:bodyPr anchorCtr="0" anchor="t" bIns="0" lIns="0" spcFirstLastPara="1" rIns="0" wrap="square" tIns="0">
            <a:spAutoFit/>
          </a:bodyPr>
          <a:lstStyle/>
          <a:p>
            <a:pPr indent="-1036319" lvl="1" marL="2072640" marR="0" rtl="0" algn="l">
              <a:lnSpc>
                <a:spcPct val="100000"/>
              </a:lnSpc>
              <a:spcBef>
                <a:spcPts val="0"/>
              </a:spcBef>
              <a:spcAft>
                <a:spcPts val="0"/>
              </a:spcAft>
              <a:buClr>
                <a:srgbClr val="FFFFFF"/>
              </a:buClr>
              <a:buSzPts val="9600"/>
              <a:buFont typeface="Anonymous Pro"/>
              <a:buAutoNum type="arabicPeriod"/>
            </a:pPr>
            <a:r>
              <a:rPr lang="en-US" sz="9600">
                <a:solidFill>
                  <a:srgbClr val="FFFFFF"/>
                </a:solidFill>
                <a:latin typeface="Anonymous Pro"/>
                <a:ea typeface="Anonymous Pro"/>
                <a:cs typeface="Anonymous Pro"/>
                <a:sym typeface="Anonymous Pro"/>
              </a:rPr>
              <a:t>Threshold Training?</a:t>
            </a:r>
            <a:endParaRPr/>
          </a:p>
          <a:p>
            <a:pPr indent="0" lvl="0" marL="914400" marR="0" rtl="0" algn="l">
              <a:lnSpc>
                <a:spcPct val="100000"/>
              </a:lnSpc>
              <a:spcBef>
                <a:spcPts val="0"/>
              </a:spcBef>
              <a:spcAft>
                <a:spcPts val="0"/>
              </a:spcAft>
              <a:buNone/>
            </a:pPr>
            <a:r>
              <a:t/>
            </a:r>
            <a:endParaRPr/>
          </a:p>
          <a:p>
            <a:pPr indent="-1036319" lvl="1" marL="2072640" marR="0" rtl="0" algn="l">
              <a:lnSpc>
                <a:spcPct val="100000"/>
              </a:lnSpc>
              <a:spcBef>
                <a:spcPts val="0"/>
              </a:spcBef>
              <a:spcAft>
                <a:spcPts val="0"/>
              </a:spcAft>
              <a:buClr>
                <a:srgbClr val="FFFFFF"/>
              </a:buClr>
              <a:buSzPts val="9600"/>
              <a:buFont typeface="Anonymous Pro"/>
              <a:buAutoNum type="arabicPeriod"/>
            </a:pPr>
            <a:r>
              <a:rPr lang="en-US" sz="9600">
                <a:solidFill>
                  <a:srgbClr val="FFFFFF"/>
                </a:solidFill>
                <a:latin typeface="Anonymous Pro"/>
                <a:ea typeface="Anonymous Pro"/>
                <a:cs typeface="Anonymous Pro"/>
                <a:sym typeface="Anonymous Pro"/>
              </a:rPr>
              <a:t>Benefits</a:t>
            </a:r>
            <a:endParaRPr/>
          </a:p>
          <a:p>
            <a:pPr indent="-1036319" lvl="1" marL="2072640" marR="0" rtl="0" algn="l">
              <a:lnSpc>
                <a:spcPct val="100000"/>
              </a:lnSpc>
              <a:spcBef>
                <a:spcPts val="0"/>
              </a:spcBef>
              <a:spcAft>
                <a:spcPts val="0"/>
              </a:spcAft>
              <a:buClr>
                <a:srgbClr val="FFFFFF"/>
              </a:buClr>
              <a:buSzPts val="9600"/>
              <a:buFont typeface="Anonymous Pro"/>
              <a:buAutoNum type="arabicPeriod"/>
            </a:pPr>
            <a:r>
              <a:rPr lang="en-US" sz="9600">
                <a:solidFill>
                  <a:srgbClr val="FFFFFF"/>
                </a:solidFill>
                <a:latin typeface="Anonymous Pro"/>
                <a:ea typeface="Anonymous Pro"/>
                <a:cs typeface="Anonymous Pro"/>
                <a:sym typeface="Anonymous Pro"/>
              </a:rPr>
              <a:t>Application</a:t>
            </a:r>
            <a:endParaRPr/>
          </a:p>
          <a:p>
            <a:pPr indent="0" lvl="0" marL="914400" marR="0" rtl="0" algn="l">
              <a:lnSpc>
                <a:spcPct val="100000"/>
              </a:lnSpc>
              <a:spcBef>
                <a:spcPts val="0"/>
              </a:spcBef>
              <a:spcAft>
                <a:spcPts val="0"/>
              </a:spcAft>
              <a:buNone/>
            </a:pPr>
            <a:r>
              <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2" name="Shape 232"/>
        <p:cNvGrpSpPr/>
        <p:nvPr/>
      </p:nvGrpSpPr>
      <p:grpSpPr>
        <a:xfrm>
          <a:off x="0" y="0"/>
          <a:ext cx="0" cy="0"/>
          <a:chOff x="0" y="0"/>
          <a:chExt cx="0" cy="0"/>
        </a:xfrm>
      </p:grpSpPr>
      <p:sp>
        <p:nvSpPr>
          <p:cNvPr id="233" name="Google Shape;233;p32"/>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234" name="Google Shape;234;p32"/>
          <p:cNvSpPr txBox="1"/>
          <p:nvPr/>
        </p:nvSpPr>
        <p:spPr>
          <a:xfrm>
            <a:off x="-93400" y="-193648"/>
            <a:ext cx="16230600" cy="4396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1600m / 3200m</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t/>
            </a:r>
            <a:endParaRPr sz="6900">
              <a:solidFill>
                <a:srgbClr val="FFFFFF"/>
              </a:solidFill>
              <a:latin typeface="Anonymous Pro"/>
              <a:ea typeface="Anonymous Pro"/>
              <a:cs typeface="Anonymous Pro"/>
              <a:sym typeface="Anonymous Pro"/>
            </a:endParaRPr>
          </a:p>
        </p:txBody>
      </p:sp>
      <p:sp>
        <p:nvSpPr>
          <p:cNvPr id="235" name="Google Shape;235;p32"/>
          <p:cNvSpPr txBox="1"/>
          <p:nvPr/>
        </p:nvSpPr>
        <p:spPr>
          <a:xfrm>
            <a:off x="1293225" y="1631250"/>
            <a:ext cx="16473900" cy="7024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US" sz="3200">
                <a:solidFill>
                  <a:schemeClr val="dk1"/>
                </a:solidFill>
                <a:latin typeface="Calibri"/>
                <a:ea typeface="Calibri"/>
                <a:cs typeface="Calibri"/>
                <a:sym typeface="Calibri"/>
              </a:rPr>
              <a:t>General Guideline for pacing. Date 1600m SHAPE + 1:10 to start for mile repeats.</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4:40 -&gt; 5:50</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5:45 -&gt; 6:55</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Every distance down subtract ~ 10 seconds per mile. </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1600 repeats - 5:50</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1200 repeats - 5:40 pace (4:15)</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800 Repeats - 5:30 pace  (2:45) </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400 repeats - 5:20 pace   (1:20)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Rest guidelines - Short recoveries. Can build these over time. Start w/ :90 and cut over weeks to :60.</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1600 repeats on :60 to :90</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1200 repeats on :60 to :75</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800 repeats on :45 to :60</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a:solidFill>
                  <a:schemeClr val="dk1"/>
                </a:solidFill>
                <a:latin typeface="Calibri"/>
                <a:ea typeface="Calibri"/>
                <a:cs typeface="Calibri"/>
                <a:sym typeface="Calibri"/>
              </a:rPr>
              <a:t>400 </a:t>
            </a:r>
            <a:r>
              <a:rPr lang="en-US" sz="3200">
                <a:solidFill>
                  <a:schemeClr val="dk1"/>
                </a:solidFill>
                <a:latin typeface="Calibri"/>
                <a:ea typeface="Calibri"/>
                <a:cs typeface="Calibri"/>
                <a:sym typeface="Calibri"/>
              </a:rPr>
              <a:t>repeats</a:t>
            </a:r>
            <a:r>
              <a:rPr lang="en-US" sz="3200">
                <a:solidFill>
                  <a:schemeClr val="dk1"/>
                </a:solidFill>
                <a:latin typeface="Calibri"/>
                <a:ea typeface="Calibri"/>
                <a:cs typeface="Calibri"/>
                <a:sym typeface="Calibri"/>
              </a:rPr>
              <a:t> on :30 to :45</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9" name="Shape 239"/>
        <p:cNvGrpSpPr/>
        <p:nvPr/>
      </p:nvGrpSpPr>
      <p:grpSpPr>
        <a:xfrm>
          <a:off x="0" y="0"/>
          <a:ext cx="0" cy="0"/>
          <a:chOff x="0" y="0"/>
          <a:chExt cx="0" cy="0"/>
        </a:xfrm>
      </p:grpSpPr>
      <p:sp>
        <p:nvSpPr>
          <p:cNvPr id="240" name="Google Shape;240;p33"/>
          <p:cNvSpPr/>
          <p:nvPr/>
        </p:nvSpPr>
        <p:spPr>
          <a:xfrm>
            <a:off x="-101894" y="11"/>
            <a:ext cx="18861388" cy="18861388"/>
          </a:xfrm>
          <a:custGeom>
            <a:rect b="b" l="l" r="r" t="t"/>
            <a:pathLst>
              <a:path extrusionOk="0" h="18861388" w="18861388">
                <a:moveTo>
                  <a:pt x="0" y="0"/>
                </a:moveTo>
                <a:lnTo>
                  <a:pt x="18861388" y="0"/>
                </a:lnTo>
                <a:lnTo>
                  <a:pt x="18861388" y="18861388"/>
                </a:lnTo>
                <a:lnTo>
                  <a:pt x="0" y="18861388"/>
                </a:lnTo>
                <a:lnTo>
                  <a:pt x="0" y="0"/>
                </a:lnTo>
                <a:close/>
              </a:path>
            </a:pathLst>
          </a:custGeom>
          <a:blipFill rotWithShape="1">
            <a:blip r:embed="rId3">
              <a:alphaModFix/>
            </a:blip>
            <a:stretch>
              <a:fillRect b="0" l="0" r="0" t="0"/>
            </a:stretch>
          </a:blipFill>
          <a:ln>
            <a:noFill/>
          </a:ln>
        </p:spPr>
      </p:sp>
      <p:sp>
        <p:nvSpPr>
          <p:cNvPr id="241" name="Google Shape;241;p33"/>
          <p:cNvSpPr txBox="1"/>
          <p:nvPr/>
        </p:nvSpPr>
        <p:spPr>
          <a:xfrm>
            <a:off x="-1380252" y="2686068"/>
            <a:ext cx="15299400" cy="1773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400" u="none" cap="none" strike="noStrike">
                <a:solidFill>
                  <a:srgbClr val="FFFFFF"/>
                </a:solidFill>
                <a:latin typeface="Anonymous Pro"/>
                <a:ea typeface="Anonymous Pro"/>
                <a:cs typeface="Anonymous Pro"/>
                <a:sym typeface="Anonymous Pro"/>
              </a:rPr>
              <a:t>Thank you!</a:t>
            </a:r>
            <a:endParaRPr/>
          </a:p>
        </p:txBody>
      </p:sp>
      <p:pic>
        <p:nvPicPr>
          <p:cNvPr id="242" name="Google Shape;242;p33"/>
          <p:cNvPicPr preferRelativeResize="0"/>
          <p:nvPr/>
        </p:nvPicPr>
        <p:blipFill>
          <a:blip r:embed="rId4">
            <a:alphaModFix/>
          </a:blip>
          <a:stretch>
            <a:fillRect/>
          </a:stretch>
        </p:blipFill>
        <p:spPr>
          <a:xfrm>
            <a:off x="12323125" y="3267221"/>
            <a:ext cx="5677400" cy="56774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5"/>
          <p:cNvPicPr preferRelativeResize="0"/>
          <p:nvPr/>
        </p:nvPicPr>
        <p:blipFill>
          <a:blip r:embed="rId3">
            <a:alphaModFix/>
          </a:blip>
          <a:stretch>
            <a:fillRect/>
          </a:stretch>
        </p:blipFill>
        <p:spPr>
          <a:xfrm>
            <a:off x="-2214812" y="-1321475"/>
            <a:ext cx="22717625" cy="15175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0" name="Shape 100"/>
        <p:cNvGrpSpPr/>
        <p:nvPr/>
      </p:nvGrpSpPr>
      <p:grpSpPr>
        <a:xfrm>
          <a:off x="0" y="0"/>
          <a:ext cx="0" cy="0"/>
          <a:chOff x="0" y="0"/>
          <a:chExt cx="0" cy="0"/>
        </a:xfrm>
      </p:grpSpPr>
      <p:sp>
        <p:nvSpPr>
          <p:cNvPr id="101" name="Google Shape;101;p16"/>
          <p:cNvSpPr/>
          <p:nvPr/>
        </p:nvSpPr>
        <p:spPr>
          <a:xfrm>
            <a:off x="-297937" y="-3024944"/>
            <a:ext cx="18883948" cy="18883948"/>
          </a:xfrm>
          <a:custGeom>
            <a:rect b="b" l="l" r="r" t="t"/>
            <a:pathLst>
              <a:path extrusionOk="0" h="18883948" w="18883948">
                <a:moveTo>
                  <a:pt x="0" y="0"/>
                </a:moveTo>
                <a:lnTo>
                  <a:pt x="18883948" y="0"/>
                </a:lnTo>
                <a:lnTo>
                  <a:pt x="18883948" y="18883948"/>
                </a:lnTo>
                <a:lnTo>
                  <a:pt x="0" y="18883948"/>
                </a:lnTo>
                <a:lnTo>
                  <a:pt x="0" y="0"/>
                </a:lnTo>
                <a:close/>
              </a:path>
            </a:pathLst>
          </a:custGeom>
          <a:blipFill rotWithShape="1">
            <a:blip r:embed="rId3">
              <a:alphaModFix/>
            </a:blip>
            <a:stretch>
              <a:fillRect b="0" l="0" r="0" t="0"/>
            </a:stretch>
          </a:blipFill>
          <a:ln>
            <a:noFill/>
          </a:ln>
        </p:spPr>
      </p:sp>
      <p:sp>
        <p:nvSpPr>
          <p:cNvPr id="102" name="Google Shape;102;p16"/>
          <p:cNvSpPr txBox="1"/>
          <p:nvPr/>
        </p:nvSpPr>
        <p:spPr>
          <a:xfrm>
            <a:off x="1028700" y="3562950"/>
            <a:ext cx="29427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pic>
        <p:nvPicPr>
          <p:cNvPr id="103" name="Google Shape;103;p16"/>
          <p:cNvPicPr preferRelativeResize="0"/>
          <p:nvPr/>
        </p:nvPicPr>
        <p:blipFill>
          <a:blip r:embed="rId4">
            <a:alphaModFix/>
          </a:blip>
          <a:stretch>
            <a:fillRect/>
          </a:stretch>
        </p:blipFill>
        <p:spPr>
          <a:xfrm>
            <a:off x="2550875" y="2028000"/>
            <a:ext cx="12202675" cy="683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7" name="Shape 107"/>
        <p:cNvGrpSpPr/>
        <p:nvPr/>
      </p:nvGrpSpPr>
      <p:grpSpPr>
        <a:xfrm>
          <a:off x="0" y="0"/>
          <a:ext cx="0" cy="0"/>
          <a:chOff x="0" y="0"/>
          <a:chExt cx="0" cy="0"/>
        </a:xfrm>
      </p:grpSpPr>
      <p:sp>
        <p:nvSpPr>
          <p:cNvPr id="108" name="Google Shape;108;p17"/>
          <p:cNvSpPr/>
          <p:nvPr/>
        </p:nvSpPr>
        <p:spPr>
          <a:xfrm>
            <a:off x="-196286" y="-4196786"/>
            <a:ext cx="18680571" cy="18680571"/>
          </a:xfrm>
          <a:custGeom>
            <a:rect b="b" l="l" r="r" t="t"/>
            <a:pathLst>
              <a:path extrusionOk="0" h="18680571" w="18680571">
                <a:moveTo>
                  <a:pt x="0" y="0"/>
                </a:moveTo>
                <a:lnTo>
                  <a:pt x="18680572" y="0"/>
                </a:lnTo>
                <a:lnTo>
                  <a:pt x="18680572" y="18680572"/>
                </a:lnTo>
                <a:lnTo>
                  <a:pt x="0" y="18680572"/>
                </a:lnTo>
                <a:lnTo>
                  <a:pt x="0" y="0"/>
                </a:lnTo>
                <a:close/>
              </a:path>
            </a:pathLst>
          </a:custGeom>
          <a:blipFill rotWithShape="1">
            <a:blip r:embed="rId3">
              <a:alphaModFix/>
            </a:blip>
            <a:stretch>
              <a:fillRect b="0" l="0" r="0" t="0"/>
            </a:stretch>
          </a:blipFill>
          <a:ln>
            <a:noFill/>
          </a:ln>
        </p:spPr>
      </p:sp>
      <p:sp>
        <p:nvSpPr>
          <p:cNvPr id="109" name="Google Shape;109;p17"/>
          <p:cNvSpPr txBox="1"/>
          <p:nvPr/>
        </p:nvSpPr>
        <p:spPr>
          <a:xfrm>
            <a:off x="1028700" y="4582477"/>
            <a:ext cx="16230600" cy="2622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“Threshold”</a:t>
            </a:r>
            <a:endParaRPr sz="14400">
              <a:solidFill>
                <a:srgbClr val="FFFFFF"/>
              </a:solidFill>
              <a:latin typeface="Anonymous Pro"/>
              <a:ea typeface="Anonymous Pro"/>
              <a:cs typeface="Anonymous Pro"/>
              <a:sym typeface="Anonymous Pro"/>
            </a:endParaRPr>
          </a:p>
          <a:p>
            <a:pPr indent="0" lvl="0" marL="0" marR="0" rtl="0" algn="ctr">
              <a:lnSpc>
                <a:spcPct val="80000"/>
              </a:lnSpc>
              <a:spcBef>
                <a:spcPts val="0"/>
              </a:spcBef>
              <a:spcAft>
                <a:spcPts val="0"/>
              </a:spcAft>
              <a:buNone/>
            </a:pPr>
            <a:r>
              <a:rPr lang="en-US" sz="6900">
                <a:solidFill>
                  <a:srgbClr val="FFFFFF"/>
                </a:solidFill>
                <a:latin typeface="Anonymous Pro"/>
                <a:ea typeface="Anonymous Pro"/>
                <a:cs typeface="Anonymous Pro"/>
                <a:sym typeface="Anonymous Pro"/>
              </a:rPr>
              <a:t>What is it &amp; why should you care.</a:t>
            </a:r>
            <a:endParaRPr sz="6900">
              <a:solidFill>
                <a:srgbClr val="FFFFFF"/>
              </a:solidFill>
              <a:latin typeface="Anonymous Pro"/>
              <a:ea typeface="Anonymous Pro"/>
              <a:cs typeface="Anonymous Pro"/>
              <a:sym typeface="Anonymous Pro"/>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3" name="Shape 113"/>
        <p:cNvGrpSpPr/>
        <p:nvPr/>
      </p:nvGrpSpPr>
      <p:grpSpPr>
        <a:xfrm>
          <a:off x="0" y="0"/>
          <a:ext cx="0" cy="0"/>
          <a:chOff x="0" y="0"/>
          <a:chExt cx="0" cy="0"/>
        </a:xfrm>
      </p:grpSpPr>
      <p:sp>
        <p:nvSpPr>
          <p:cNvPr id="114" name="Google Shape;114;p18"/>
          <p:cNvSpPr/>
          <p:nvPr/>
        </p:nvSpPr>
        <p:spPr>
          <a:xfrm>
            <a:off x="-389569" y="-3831233"/>
            <a:ext cx="18861388" cy="18861388"/>
          </a:xfrm>
          <a:custGeom>
            <a:rect b="b" l="l" r="r" t="t"/>
            <a:pathLst>
              <a:path extrusionOk="0" h="18861388" w="18861388">
                <a:moveTo>
                  <a:pt x="0" y="0"/>
                </a:moveTo>
                <a:lnTo>
                  <a:pt x="18861388" y="0"/>
                </a:lnTo>
                <a:lnTo>
                  <a:pt x="18861388" y="18861388"/>
                </a:lnTo>
                <a:lnTo>
                  <a:pt x="0" y="18861388"/>
                </a:lnTo>
                <a:lnTo>
                  <a:pt x="0" y="0"/>
                </a:lnTo>
                <a:close/>
              </a:path>
            </a:pathLst>
          </a:custGeom>
          <a:blipFill rotWithShape="1">
            <a:blip r:embed="rId3">
              <a:alphaModFix/>
            </a:blip>
            <a:stretch>
              <a:fillRect b="0" l="0" r="0" t="0"/>
            </a:stretch>
          </a:blipFill>
          <a:ln>
            <a:noFill/>
          </a:ln>
        </p:spPr>
      </p:sp>
      <p:sp>
        <p:nvSpPr>
          <p:cNvPr id="115" name="Google Shape;115;p18"/>
          <p:cNvSpPr txBox="1"/>
          <p:nvPr/>
        </p:nvSpPr>
        <p:spPr>
          <a:xfrm>
            <a:off x="5088545" y="3600768"/>
            <a:ext cx="1938000" cy="172500"/>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t/>
            </a:r>
            <a:endParaRPr/>
          </a:p>
        </p:txBody>
      </p:sp>
      <p:pic>
        <p:nvPicPr>
          <p:cNvPr id="116" name="Google Shape;116;p18"/>
          <p:cNvPicPr preferRelativeResize="0"/>
          <p:nvPr/>
        </p:nvPicPr>
        <p:blipFill>
          <a:blip r:embed="rId4">
            <a:alphaModFix/>
          </a:blip>
          <a:stretch>
            <a:fillRect/>
          </a:stretch>
        </p:blipFill>
        <p:spPr>
          <a:xfrm>
            <a:off x="1046025" y="1437875"/>
            <a:ext cx="15219951" cy="760997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0" name="Shape 120"/>
        <p:cNvGrpSpPr/>
        <p:nvPr/>
      </p:nvGrpSpPr>
      <p:grpSpPr>
        <a:xfrm>
          <a:off x="0" y="0"/>
          <a:ext cx="0" cy="0"/>
          <a:chOff x="0" y="0"/>
          <a:chExt cx="0" cy="0"/>
        </a:xfrm>
      </p:grpSpPr>
      <p:sp>
        <p:nvSpPr>
          <p:cNvPr id="121" name="Google Shape;121;p19"/>
          <p:cNvSpPr/>
          <p:nvPr/>
        </p:nvSpPr>
        <p:spPr>
          <a:xfrm>
            <a:off x="-389569" y="-3831233"/>
            <a:ext cx="18861388" cy="18861388"/>
          </a:xfrm>
          <a:custGeom>
            <a:rect b="b" l="l" r="r" t="t"/>
            <a:pathLst>
              <a:path extrusionOk="0" h="18861388" w="18861388">
                <a:moveTo>
                  <a:pt x="0" y="0"/>
                </a:moveTo>
                <a:lnTo>
                  <a:pt x="18861388" y="0"/>
                </a:lnTo>
                <a:lnTo>
                  <a:pt x="18861388" y="18861388"/>
                </a:lnTo>
                <a:lnTo>
                  <a:pt x="0" y="18861388"/>
                </a:lnTo>
                <a:lnTo>
                  <a:pt x="0" y="0"/>
                </a:lnTo>
                <a:close/>
              </a:path>
            </a:pathLst>
          </a:custGeom>
          <a:blipFill rotWithShape="1">
            <a:blip r:embed="rId3">
              <a:alphaModFix/>
            </a:blip>
            <a:stretch>
              <a:fillRect b="0" l="0" r="0" t="0"/>
            </a:stretch>
          </a:blipFill>
          <a:ln>
            <a:noFill/>
          </a:ln>
        </p:spPr>
      </p:sp>
      <p:sp>
        <p:nvSpPr>
          <p:cNvPr id="122" name="Google Shape;122;p19"/>
          <p:cNvSpPr txBox="1"/>
          <p:nvPr/>
        </p:nvSpPr>
        <p:spPr>
          <a:xfrm>
            <a:off x="5088545" y="3600768"/>
            <a:ext cx="1938000" cy="172500"/>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t/>
            </a:r>
            <a:endParaRPr/>
          </a:p>
        </p:txBody>
      </p:sp>
      <p:pic>
        <p:nvPicPr>
          <p:cNvPr id="123" name="Google Shape;123;p19"/>
          <p:cNvPicPr preferRelativeResize="0"/>
          <p:nvPr/>
        </p:nvPicPr>
        <p:blipFill>
          <a:blip r:embed="rId4">
            <a:alphaModFix/>
          </a:blip>
          <a:stretch>
            <a:fillRect/>
          </a:stretch>
        </p:blipFill>
        <p:spPr>
          <a:xfrm>
            <a:off x="5286375" y="88175"/>
            <a:ext cx="7715249" cy="10286999"/>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7" name="Shape 127"/>
        <p:cNvGrpSpPr/>
        <p:nvPr/>
      </p:nvGrpSpPr>
      <p:grpSpPr>
        <a:xfrm>
          <a:off x="0" y="0"/>
          <a:ext cx="0" cy="0"/>
          <a:chOff x="0" y="0"/>
          <a:chExt cx="0" cy="0"/>
        </a:xfrm>
      </p:grpSpPr>
      <p:sp>
        <p:nvSpPr>
          <p:cNvPr id="128" name="Google Shape;128;p20"/>
          <p:cNvSpPr/>
          <p:nvPr/>
        </p:nvSpPr>
        <p:spPr>
          <a:xfrm>
            <a:off x="1028700" y="4810097"/>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29" name="Google Shape;129;p20"/>
          <p:cNvSpPr txBox="1"/>
          <p:nvPr/>
        </p:nvSpPr>
        <p:spPr>
          <a:xfrm>
            <a:off x="1029300" y="1720175"/>
            <a:ext cx="15093300" cy="886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7200">
                <a:solidFill>
                  <a:srgbClr val="FFFFFF"/>
                </a:solidFill>
                <a:latin typeface="Anonymous Pro"/>
                <a:ea typeface="Anonymous Pro"/>
                <a:cs typeface="Anonymous Pro"/>
                <a:sym typeface="Anonymous Pro"/>
              </a:rPr>
              <a:t>Threshold Cont.</a:t>
            </a:r>
            <a:endParaRPr/>
          </a:p>
        </p:txBody>
      </p:sp>
      <p:sp>
        <p:nvSpPr>
          <p:cNvPr id="130" name="Google Shape;130;p20"/>
          <p:cNvSpPr txBox="1"/>
          <p:nvPr/>
        </p:nvSpPr>
        <p:spPr>
          <a:xfrm>
            <a:off x="1363190" y="4910596"/>
            <a:ext cx="4020300" cy="4488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Threshold training represents the top of the aerobic intensity scale with the lowest possible lactate levels.</a:t>
            </a:r>
            <a:endParaRPr/>
          </a:p>
        </p:txBody>
      </p:sp>
      <p:sp>
        <p:nvSpPr>
          <p:cNvPr id="131" name="Google Shape;131;p20"/>
          <p:cNvSpPr/>
          <p:nvPr/>
        </p:nvSpPr>
        <p:spPr>
          <a:xfrm>
            <a:off x="6799362" y="4810097"/>
            <a:ext cx="4689277" cy="4689277"/>
          </a:xfrm>
          <a:custGeom>
            <a:rect b="b" l="l" r="r" t="t"/>
            <a:pathLst>
              <a:path extrusionOk="0" h="4689277" w="4689277">
                <a:moveTo>
                  <a:pt x="0" y="0"/>
                </a:moveTo>
                <a:lnTo>
                  <a:pt x="4689276" y="0"/>
                </a:lnTo>
                <a:lnTo>
                  <a:pt x="4689276" y="4689277"/>
                </a:lnTo>
                <a:lnTo>
                  <a:pt x="0" y="4689277"/>
                </a:lnTo>
                <a:lnTo>
                  <a:pt x="0" y="0"/>
                </a:lnTo>
                <a:close/>
              </a:path>
            </a:pathLst>
          </a:custGeom>
          <a:blipFill rotWithShape="1">
            <a:blip r:embed="rId3">
              <a:alphaModFix/>
            </a:blip>
            <a:stretch>
              <a:fillRect b="0" l="0" r="0" t="0"/>
            </a:stretch>
          </a:blipFill>
          <a:ln>
            <a:noFill/>
          </a:ln>
        </p:spPr>
      </p:sp>
      <p:sp>
        <p:nvSpPr>
          <p:cNvPr id="132" name="Google Shape;132;p20"/>
          <p:cNvSpPr/>
          <p:nvPr/>
        </p:nvSpPr>
        <p:spPr>
          <a:xfrm>
            <a:off x="12433501" y="4827026"/>
            <a:ext cx="4689277" cy="4689277"/>
          </a:xfrm>
          <a:custGeom>
            <a:rect b="b" l="l" r="r" t="t"/>
            <a:pathLst>
              <a:path extrusionOk="0" h="4689277" w="4689277">
                <a:moveTo>
                  <a:pt x="0" y="0"/>
                </a:moveTo>
                <a:lnTo>
                  <a:pt x="4689277" y="0"/>
                </a:lnTo>
                <a:lnTo>
                  <a:pt x="4689277" y="4689277"/>
                </a:lnTo>
                <a:lnTo>
                  <a:pt x="0" y="4689277"/>
                </a:lnTo>
                <a:lnTo>
                  <a:pt x="0" y="0"/>
                </a:lnTo>
                <a:close/>
              </a:path>
            </a:pathLst>
          </a:custGeom>
          <a:blipFill rotWithShape="1">
            <a:blip r:embed="rId3">
              <a:alphaModFix/>
            </a:blip>
            <a:stretch>
              <a:fillRect b="0" l="0" r="0" t="0"/>
            </a:stretch>
          </a:blipFill>
          <a:ln>
            <a:noFill/>
          </a:ln>
        </p:spPr>
      </p:sp>
      <p:sp>
        <p:nvSpPr>
          <p:cNvPr id="133" name="Google Shape;133;p20"/>
          <p:cNvSpPr txBox="1"/>
          <p:nvPr/>
        </p:nvSpPr>
        <p:spPr>
          <a:xfrm>
            <a:off x="7065593" y="5080583"/>
            <a:ext cx="4020300" cy="3491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It’s been made popular in recent years by Jacob Ingebritsen &amp; the “Norwegian Method” </a:t>
            </a:r>
            <a:endParaRPr/>
          </a:p>
        </p:txBody>
      </p:sp>
      <p:sp>
        <p:nvSpPr>
          <p:cNvPr id="134" name="Google Shape;134;p20"/>
          <p:cNvSpPr txBox="1"/>
          <p:nvPr/>
        </p:nvSpPr>
        <p:spPr>
          <a:xfrm>
            <a:off x="12767991" y="5080583"/>
            <a:ext cx="4020300" cy="2493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3600">
                <a:latin typeface="Anonymous Pro"/>
                <a:ea typeface="Anonymous Pro"/>
                <a:cs typeface="Anonymous Pro"/>
                <a:sym typeface="Anonymous Pro"/>
              </a:rPr>
              <a:t>Primary benefits come from trading intensity for ‘large’ volumes. </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8" name="Shape 138"/>
        <p:cNvGrpSpPr/>
        <p:nvPr/>
      </p:nvGrpSpPr>
      <p:grpSpPr>
        <a:xfrm>
          <a:off x="0" y="0"/>
          <a:ext cx="0" cy="0"/>
          <a:chOff x="0" y="0"/>
          <a:chExt cx="0" cy="0"/>
        </a:xfrm>
      </p:grpSpPr>
      <p:sp>
        <p:nvSpPr>
          <p:cNvPr id="139" name="Google Shape;139;p21"/>
          <p:cNvSpPr/>
          <p:nvPr/>
        </p:nvSpPr>
        <p:spPr>
          <a:xfrm>
            <a:off x="-286694" y="-3816558"/>
            <a:ext cx="18861388" cy="18861388"/>
          </a:xfrm>
          <a:custGeom>
            <a:rect b="b" l="l" r="r" t="t"/>
            <a:pathLst>
              <a:path extrusionOk="0" h="18861388" w="18861388">
                <a:moveTo>
                  <a:pt x="0" y="0"/>
                </a:moveTo>
                <a:lnTo>
                  <a:pt x="18861388" y="0"/>
                </a:lnTo>
                <a:lnTo>
                  <a:pt x="18861388" y="18861388"/>
                </a:lnTo>
                <a:lnTo>
                  <a:pt x="0" y="18861388"/>
                </a:lnTo>
                <a:lnTo>
                  <a:pt x="0" y="0"/>
                </a:lnTo>
                <a:close/>
              </a:path>
            </a:pathLst>
          </a:custGeom>
          <a:blipFill rotWithShape="1">
            <a:blip r:embed="rId3">
              <a:alphaModFix/>
            </a:blip>
            <a:stretch>
              <a:fillRect b="0" l="0" r="0" t="0"/>
            </a:stretch>
          </a:blipFill>
          <a:ln>
            <a:noFill/>
          </a:ln>
        </p:spPr>
      </p:sp>
      <p:sp>
        <p:nvSpPr>
          <p:cNvPr id="140" name="Google Shape;140;p21"/>
          <p:cNvSpPr txBox="1"/>
          <p:nvPr/>
        </p:nvSpPr>
        <p:spPr>
          <a:xfrm>
            <a:off x="1028700" y="4582477"/>
            <a:ext cx="16230600" cy="53196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14400">
                <a:solidFill>
                  <a:srgbClr val="FFFFFF"/>
                </a:solidFill>
                <a:latin typeface="Anonymous Pro"/>
                <a:ea typeface="Anonymous Pro"/>
                <a:cs typeface="Anonymous Pro"/>
                <a:sym typeface="Anonymous Pro"/>
              </a:rPr>
              <a:t>What does it do and why does it work?</a:t>
            </a:r>
            <a:endParaRPr/>
          </a:p>
        </p:txBody>
      </p:sp>
      <p:sp>
        <p:nvSpPr>
          <p:cNvPr id="141" name="Google Shape;141;p21"/>
          <p:cNvSpPr txBox="1"/>
          <p:nvPr/>
        </p:nvSpPr>
        <p:spPr>
          <a:xfrm>
            <a:off x="5088545" y="3600768"/>
            <a:ext cx="1938000" cy="172500"/>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