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70" r:id="rId3"/>
    <p:sldId id="268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7" r:id="rId12"/>
    <p:sldId id="266" r:id="rId13"/>
    <p:sldId id="271" r:id="rId14"/>
    <p:sldId id="27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2BCBFCEB-9537-4C9C-B99B-1A02AC3FC1E5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C7FFEDD-65AB-41EC-B9F2-8FC55ED94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93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FCEB-9537-4C9C-B99B-1A02AC3FC1E5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FFEDD-65AB-41EC-B9F2-8FC55ED94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66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FCEB-9537-4C9C-B99B-1A02AC3FC1E5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FFEDD-65AB-41EC-B9F2-8FC55ED94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873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FCEB-9537-4C9C-B99B-1A02AC3FC1E5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FFEDD-65AB-41EC-B9F2-8FC55ED94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12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FCEB-9537-4C9C-B99B-1A02AC3FC1E5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FFEDD-65AB-41EC-B9F2-8FC55ED94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852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FCEB-9537-4C9C-B99B-1A02AC3FC1E5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FFEDD-65AB-41EC-B9F2-8FC55ED94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32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FCEB-9537-4C9C-B99B-1A02AC3FC1E5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FFEDD-65AB-41EC-B9F2-8FC55ED94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973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FCEB-9537-4C9C-B99B-1A02AC3FC1E5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FFEDD-65AB-41EC-B9F2-8FC55ED94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013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FCEB-9537-4C9C-B99B-1A02AC3FC1E5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FFEDD-65AB-41EC-B9F2-8FC55ED94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32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FCEB-9537-4C9C-B99B-1A02AC3FC1E5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FFEDD-65AB-41EC-B9F2-8FC55ED94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073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FCEB-9537-4C9C-B99B-1A02AC3FC1E5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FFEDD-65AB-41EC-B9F2-8FC55ED94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FCEB-9537-4C9C-B99B-1A02AC3FC1E5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FFEDD-65AB-41EC-B9F2-8FC55ED94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2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FCEB-9537-4C9C-B99B-1A02AC3FC1E5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FFEDD-65AB-41EC-B9F2-8FC55ED94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27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FCEB-9537-4C9C-B99B-1A02AC3FC1E5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FFEDD-65AB-41EC-B9F2-8FC55ED94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866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FCEB-9537-4C9C-B99B-1A02AC3FC1E5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FFEDD-65AB-41EC-B9F2-8FC55ED94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2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FCEB-9537-4C9C-B99B-1A02AC3FC1E5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FFEDD-65AB-41EC-B9F2-8FC55ED94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71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FCEB-9537-4C9C-B99B-1A02AC3FC1E5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FFEDD-65AB-41EC-B9F2-8FC55ED94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42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CBFCEB-9537-4C9C-B99B-1A02AC3FC1E5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C7FFEDD-65AB-41EC-B9F2-8FC55ED94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2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5D915-3883-F15E-7756-54F1380863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4" y="2099733"/>
            <a:ext cx="10084545" cy="3703908"/>
          </a:xfrm>
        </p:spPr>
        <p:txBody>
          <a:bodyPr/>
          <a:lstStyle/>
          <a:p>
            <a:r>
              <a:rPr lang="en-US" sz="6000" b="1" dirty="0"/>
              <a:t>Training Distance Runners</a:t>
            </a:r>
            <a:br>
              <a:rPr lang="en-US" sz="6000" b="1" dirty="0"/>
            </a:br>
            <a:br>
              <a:rPr lang="en-US" dirty="0"/>
            </a:br>
            <a:r>
              <a:rPr lang="en-US" sz="4400" b="1" dirty="0"/>
              <a:t>Derek Leininger, Ph.D.</a:t>
            </a:r>
            <a:br>
              <a:rPr lang="en-US" sz="4400" b="1" dirty="0"/>
            </a:br>
            <a:r>
              <a:rPr lang="en-US" sz="4400" b="1" dirty="0"/>
              <a:t>Fort Wayne, IN</a:t>
            </a:r>
            <a:br>
              <a:rPr lang="en-US" sz="4400" b="1" dirty="0"/>
            </a:br>
            <a:r>
              <a:rPr lang="en-US" sz="4400" b="1" dirty="0"/>
              <a:t>Wisconsin Clinic • February 2025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76703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2B4A6-0E38-0BC7-3F7C-71CA83AB7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Georgia" panose="02040502050405020303" pitchFamily="18" charset="0"/>
              </a:rPr>
              <a:t>A Twist on VO2 Intervals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28B24-72FF-5BF4-03F6-B1A018986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2409825"/>
            <a:ext cx="11201400" cy="4124325"/>
          </a:xfrm>
        </p:spPr>
        <p:txBody>
          <a:bodyPr>
            <a:normAutofit fontScale="85000" lnSpcReduction="10000"/>
          </a:bodyPr>
          <a:lstStyle/>
          <a:p>
            <a:r>
              <a:rPr lang="en-US" sz="2800" b="1" dirty="0">
                <a:latin typeface="Georgia" panose="02040502050405020303" pitchFamily="18" charset="0"/>
              </a:rPr>
              <a:t>Adjustment I made with a group of mid-distance / XC boys</a:t>
            </a:r>
          </a:p>
          <a:p>
            <a:r>
              <a:rPr lang="en-US" sz="2800" b="1" dirty="0">
                <a:latin typeface="Georgia" panose="02040502050405020303" pitchFamily="18" charset="0"/>
              </a:rPr>
              <a:t>Faster 1000-meter repeats through fall season did not equate with faster 5K performances / tendency to sit and kick on last repeat</a:t>
            </a:r>
          </a:p>
          <a:p>
            <a:r>
              <a:rPr lang="en-US" sz="2800" b="1" dirty="0">
                <a:latin typeface="Georgia" panose="02040502050405020303" pitchFamily="18" charset="0"/>
              </a:rPr>
              <a:t>Jack Daniels, Ph.D. -- Quality of VO2 intervals come after 2 minutes in each repetition</a:t>
            </a:r>
          </a:p>
          <a:p>
            <a:r>
              <a:rPr lang="en-US" sz="2800" b="1" dirty="0">
                <a:latin typeface="Georgia" panose="02040502050405020303" pitchFamily="18" charset="0"/>
              </a:rPr>
              <a:t>Keep recovery short so that you are closer to “quality” on last rep</a:t>
            </a:r>
          </a:p>
          <a:p>
            <a:r>
              <a:rPr lang="en-US" sz="2800" b="1" dirty="0">
                <a:latin typeface="Georgia" panose="02040502050405020303" pitchFamily="18" charset="0"/>
              </a:rPr>
              <a:t>Instead of getting faster in these workouts, run further at same pace (as fitness increases throughout the season)</a:t>
            </a:r>
          </a:p>
          <a:p>
            <a:r>
              <a:rPr lang="en-US" sz="2800" b="1" dirty="0">
                <a:latin typeface="Georgia" panose="02040502050405020303" pitchFamily="18" charset="0"/>
              </a:rPr>
              <a:t>Same volume, slower pace, and MORE high-quality time at max VO2</a:t>
            </a:r>
          </a:p>
        </p:txBody>
      </p:sp>
    </p:spTree>
    <p:extLst>
      <p:ext uri="{BB962C8B-B14F-4D97-AF65-F5344CB8AC3E}">
        <p14:creationId xmlns:p14="http://schemas.microsoft.com/office/powerpoint/2010/main" val="767875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B238785-7C0B-A786-2312-97D0CE7F2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Georgia" panose="02040502050405020303" pitchFamily="18" charset="0"/>
              </a:rPr>
              <a:t>Traditional vs. Twist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53A4341-1BE9-1091-DD60-23EFBF51DF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42545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>
                <a:latin typeface="Georgia" panose="02040502050405020303" pitchFamily="18" charset="0"/>
              </a:rPr>
              <a:t>TRADITIONAL</a:t>
            </a:r>
          </a:p>
          <a:p>
            <a:r>
              <a:rPr lang="en-US" sz="2400" b="1" dirty="0">
                <a:latin typeface="Georgia" panose="02040502050405020303" pitchFamily="18" charset="0"/>
              </a:rPr>
              <a:t>6x1000 @ 3:20, 2 min rest</a:t>
            </a:r>
          </a:p>
          <a:p>
            <a:r>
              <a:rPr lang="en-US" sz="2400" b="1" dirty="0">
                <a:latin typeface="Georgia" panose="02040502050405020303" pitchFamily="18" charset="0"/>
              </a:rPr>
              <a:t>6x1000 @ 3:17, 2 min rest</a:t>
            </a:r>
          </a:p>
          <a:p>
            <a:r>
              <a:rPr lang="en-US" sz="2400" b="1" dirty="0">
                <a:latin typeface="Georgia" panose="02040502050405020303" pitchFamily="18" charset="0"/>
              </a:rPr>
              <a:t>6x1000 @ 3:15, 2 min rest</a:t>
            </a:r>
          </a:p>
          <a:p>
            <a:r>
              <a:rPr lang="en-US" sz="2400" b="1" dirty="0">
                <a:latin typeface="Georgia" panose="02040502050405020303" pitchFamily="18" charset="0"/>
              </a:rPr>
              <a:t>6x1000 @ 3:12, 2 min rest</a:t>
            </a:r>
          </a:p>
          <a:p>
            <a:r>
              <a:rPr lang="en-US" sz="2400" b="1" dirty="0">
                <a:latin typeface="Georgia" panose="02040502050405020303" pitchFamily="18" charset="0"/>
              </a:rPr>
              <a:t>Last workout = 6K total @ 16:00 5k pace, 10 min rest, 432 seconds total of high quality (past 2 minutes)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3A8F2F-7F0D-2521-F5F5-557A3A0C7F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8712" y="2603499"/>
            <a:ext cx="4825159" cy="39279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>
                <a:latin typeface="Georgia" panose="02040502050405020303" pitchFamily="18" charset="0"/>
              </a:rPr>
              <a:t>TWIST</a:t>
            </a:r>
          </a:p>
          <a:p>
            <a:r>
              <a:rPr lang="en-US" sz="2400" b="1" dirty="0">
                <a:latin typeface="Georgia" panose="02040502050405020303" pitchFamily="18" charset="0"/>
              </a:rPr>
              <a:t>6x1000 @ 3:20, 2 min rest</a:t>
            </a:r>
          </a:p>
          <a:p>
            <a:r>
              <a:rPr lang="en-US" sz="2400" b="1" dirty="0">
                <a:latin typeface="Georgia" panose="02040502050405020303" pitchFamily="18" charset="0"/>
              </a:rPr>
              <a:t>6x1100 @ 3:40, 2 min rest</a:t>
            </a:r>
          </a:p>
          <a:p>
            <a:r>
              <a:rPr lang="en-US" sz="2400" b="1" dirty="0">
                <a:solidFill>
                  <a:srgbClr val="FF0000"/>
                </a:solidFill>
                <a:latin typeface="Georgia" panose="02040502050405020303" pitchFamily="18" charset="0"/>
              </a:rPr>
              <a:t>5</a:t>
            </a:r>
            <a:r>
              <a:rPr lang="en-US" sz="2400" b="1" dirty="0">
                <a:latin typeface="Georgia" panose="02040502050405020303" pitchFamily="18" charset="0"/>
              </a:rPr>
              <a:t>x1150 @ 3:50, 2 min rest</a:t>
            </a:r>
          </a:p>
          <a:p>
            <a:r>
              <a:rPr lang="en-US" sz="2400" b="1" dirty="0">
                <a:solidFill>
                  <a:srgbClr val="FF0000"/>
                </a:solidFill>
                <a:latin typeface="Georgia" panose="02040502050405020303" pitchFamily="18" charset="0"/>
              </a:rPr>
              <a:t>5</a:t>
            </a:r>
            <a:r>
              <a:rPr lang="en-US" sz="2400" b="1" dirty="0">
                <a:latin typeface="Georgia" panose="02040502050405020303" pitchFamily="18" charset="0"/>
              </a:rPr>
              <a:t>x1200 @ 4:00, 2 min rest</a:t>
            </a:r>
          </a:p>
          <a:p>
            <a:r>
              <a:rPr lang="en-US" sz="2400" b="1" dirty="0">
                <a:latin typeface="Georgia" panose="02040502050405020303" pitchFamily="18" charset="0"/>
              </a:rPr>
              <a:t>Last workout = 6K total @ 16:40 5k pace, 8 min rest, 600 seconds of high quality (past 2 minutes)</a:t>
            </a:r>
          </a:p>
        </p:txBody>
      </p:sp>
    </p:spTree>
    <p:extLst>
      <p:ext uri="{BB962C8B-B14F-4D97-AF65-F5344CB8AC3E}">
        <p14:creationId xmlns:p14="http://schemas.microsoft.com/office/powerpoint/2010/main" val="327944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2B4A6-0E38-0BC7-3F7C-71CA83AB7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Georgia" panose="02040502050405020303" pitchFamily="18" charset="0"/>
              </a:rPr>
              <a:t>Training Mistakes/Lessons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28B24-72FF-5BF4-03F6-B1A018986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2409825"/>
            <a:ext cx="11201400" cy="4124325"/>
          </a:xfrm>
        </p:spPr>
        <p:txBody>
          <a:bodyPr>
            <a:normAutofit lnSpcReduction="10000"/>
          </a:bodyPr>
          <a:lstStyle/>
          <a:p>
            <a:r>
              <a:rPr lang="en-US" sz="4000" b="1" dirty="0">
                <a:latin typeface="Georgia" panose="02040502050405020303" pitchFamily="18" charset="0"/>
              </a:rPr>
              <a:t>Oxygen / base training</a:t>
            </a:r>
          </a:p>
          <a:p>
            <a:r>
              <a:rPr lang="en-US" sz="4000" b="1" dirty="0">
                <a:latin typeface="Georgia" panose="02040502050405020303" pitchFamily="18" charset="0"/>
              </a:rPr>
              <a:t>Importance of athlete recovery</a:t>
            </a:r>
          </a:p>
          <a:p>
            <a:r>
              <a:rPr lang="en-US" sz="4000" b="1" dirty="0">
                <a:latin typeface="Georgia" panose="02040502050405020303" pitchFamily="18" charset="0"/>
              </a:rPr>
              <a:t>Athlete “buy-in” to the training</a:t>
            </a:r>
          </a:p>
          <a:p>
            <a:r>
              <a:rPr lang="en-US" sz="4000" b="1" dirty="0">
                <a:latin typeface="Georgia" panose="02040502050405020303" pitchFamily="18" charset="0"/>
              </a:rPr>
              <a:t>Consistency</a:t>
            </a:r>
          </a:p>
          <a:p>
            <a:r>
              <a:rPr lang="en-US" sz="4000" b="1" dirty="0">
                <a:latin typeface="Georgia" panose="02040502050405020303" pitchFamily="18" charset="0"/>
              </a:rPr>
              <a:t>Patience / hold them back sometimes</a:t>
            </a:r>
          </a:p>
          <a:p>
            <a:r>
              <a:rPr lang="en-US" sz="4000" b="1" dirty="0">
                <a:latin typeface="Georgia" panose="02040502050405020303" pitchFamily="18" charset="0"/>
              </a:rPr>
              <a:t>Individualization</a:t>
            </a:r>
          </a:p>
          <a:p>
            <a:endParaRPr lang="en-US" sz="40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850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2B4A6-0E38-0BC7-3F7C-71CA83AB7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Georgia" panose="02040502050405020303" pitchFamily="18" charset="0"/>
              </a:rPr>
              <a:t>Specific Workouts for 1600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28B24-72FF-5BF4-03F6-B1A018986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2409825"/>
            <a:ext cx="11201400" cy="4124325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>
                <a:latin typeface="Georgia" panose="02040502050405020303" pitchFamily="18" charset="0"/>
              </a:rPr>
              <a:t>Volume range = 2.5-4k for fast intervals</a:t>
            </a:r>
          </a:p>
          <a:p>
            <a:r>
              <a:rPr lang="en-US" sz="3200" b="1" dirty="0">
                <a:latin typeface="Georgia" panose="02040502050405020303" pitchFamily="18" charset="0"/>
              </a:rPr>
              <a:t>Tried and true = 8-10 x 400 at mile race pace, 1:1 rest</a:t>
            </a:r>
          </a:p>
          <a:p>
            <a:r>
              <a:rPr lang="en-US" sz="3200" b="1" dirty="0">
                <a:latin typeface="Georgia" panose="02040502050405020303" pitchFamily="18" charset="0"/>
              </a:rPr>
              <a:t>Split 900s = 600 @ goal mile pace, 1:00 rest, 300 @ 800 goal pace … 3 sets, 4-5 minutes rest</a:t>
            </a:r>
          </a:p>
          <a:p>
            <a:r>
              <a:rPr lang="en-US" sz="3200" b="1" dirty="0">
                <a:latin typeface="Georgia" panose="02040502050405020303" pitchFamily="18" charset="0"/>
              </a:rPr>
              <a:t>3-4 sets of (2 x 300) = 300 @ 800 race pace, jog 100, 300 @ 800 race pace … 4-5 minutes rest between sets (great workout for 800/1600 runners) – for different reasons</a:t>
            </a:r>
          </a:p>
        </p:txBody>
      </p:sp>
    </p:spTree>
    <p:extLst>
      <p:ext uri="{BB962C8B-B14F-4D97-AF65-F5344CB8AC3E}">
        <p14:creationId xmlns:p14="http://schemas.microsoft.com/office/powerpoint/2010/main" val="4194981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2B4A6-0E38-0BC7-3F7C-71CA83AB7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Georgia" panose="02040502050405020303" pitchFamily="18" charset="0"/>
              </a:rPr>
              <a:t>Specific Workouts for 3200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28B24-72FF-5BF4-03F6-B1A018986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2409825"/>
            <a:ext cx="11201400" cy="4124325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dirty="0">
                <a:latin typeface="Georgia" panose="02040502050405020303" pitchFamily="18" charset="0"/>
              </a:rPr>
              <a:t>Always consider oxygen carrying system</a:t>
            </a:r>
          </a:p>
          <a:p>
            <a:r>
              <a:rPr lang="en-US" sz="3600" b="1" dirty="0">
                <a:latin typeface="Georgia" panose="02040502050405020303" pitchFamily="18" charset="0"/>
              </a:rPr>
              <a:t>Volume range = 4-5k for race pace intervals</a:t>
            </a:r>
          </a:p>
          <a:p>
            <a:r>
              <a:rPr lang="en-US" sz="3600" b="1" dirty="0">
                <a:latin typeface="Georgia" panose="02040502050405020303" pitchFamily="18" charset="0"/>
              </a:rPr>
              <a:t>8 x 600 at 3200 meter race pace, 200 jog recovery … anything higher than 600s are really hard to hit race pace (you can try 6 x 800 if you have an aerobic beast of an athlete)</a:t>
            </a:r>
          </a:p>
          <a:p>
            <a:r>
              <a:rPr lang="en-US" sz="3600" b="1" dirty="0">
                <a:latin typeface="Georgia" panose="02040502050405020303" pitchFamily="18" charset="0"/>
              </a:rPr>
              <a:t>3 x (600-400-300-200) Ladder … 200 jog recovery, 2 minutes standing rest between sets … 7-10 days out from big race</a:t>
            </a:r>
          </a:p>
        </p:txBody>
      </p:sp>
    </p:spTree>
    <p:extLst>
      <p:ext uri="{BB962C8B-B14F-4D97-AF65-F5344CB8AC3E}">
        <p14:creationId xmlns:p14="http://schemas.microsoft.com/office/powerpoint/2010/main" val="319940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2B4A6-0E38-0BC7-3F7C-71CA83AB7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Georgia" panose="02040502050405020303" pitchFamily="18" charset="0"/>
              </a:rPr>
              <a:t>My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28B24-72FF-5BF4-03F6-B1A018986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2409825"/>
            <a:ext cx="11201400" cy="4124325"/>
          </a:xfrm>
        </p:spPr>
        <p:txBody>
          <a:bodyPr>
            <a:normAutofit lnSpcReduction="10000"/>
          </a:bodyPr>
          <a:lstStyle/>
          <a:p>
            <a:r>
              <a:rPr lang="en-US" sz="2800" b="1" dirty="0">
                <a:latin typeface="Georgia" panose="02040502050405020303" pitchFamily="18" charset="0"/>
              </a:rPr>
              <a:t>Athlete and coach -- cross country and 400-3200 in track</a:t>
            </a:r>
          </a:p>
          <a:p>
            <a:r>
              <a:rPr lang="en-US" sz="2800" b="1" dirty="0">
                <a:latin typeface="Georgia" panose="02040502050405020303" pitchFamily="18" charset="0"/>
              </a:rPr>
              <a:t>Cross country -- 3 state qualifying XC teams from an urban high school (Indiana 1 division)</a:t>
            </a:r>
          </a:p>
          <a:p>
            <a:r>
              <a:rPr lang="en-US" sz="2800" b="1" dirty="0">
                <a:latin typeface="Georgia" panose="02040502050405020303" pitchFamily="18" charset="0"/>
              </a:rPr>
              <a:t>Track -- 3:16 4x4 state champs, 7:41 4x8 state runners-up</a:t>
            </a:r>
          </a:p>
          <a:p>
            <a:r>
              <a:rPr lang="en-US" sz="2800" b="1" dirty="0">
                <a:latin typeface="Georgia" panose="02040502050405020303" pitchFamily="18" charset="0"/>
              </a:rPr>
              <a:t>Left coaching in 2015</a:t>
            </a:r>
          </a:p>
          <a:p>
            <a:r>
              <a:rPr lang="en-US" sz="2800" b="1" dirty="0">
                <a:latin typeface="Georgia" panose="02040502050405020303" pitchFamily="18" charset="0"/>
              </a:rPr>
              <a:t>Currently elementary school principal</a:t>
            </a:r>
          </a:p>
          <a:p>
            <a:r>
              <a:rPr lang="en-US" sz="2800" b="1" dirty="0">
                <a:latin typeface="Georgia" panose="02040502050405020303" pitchFamily="18" charset="0"/>
              </a:rPr>
              <a:t>I am not speaking as an expert -- rather, as a spokesperson for the experts</a:t>
            </a:r>
          </a:p>
        </p:txBody>
      </p:sp>
    </p:spTree>
    <p:extLst>
      <p:ext uri="{BB962C8B-B14F-4D97-AF65-F5344CB8AC3E}">
        <p14:creationId xmlns:p14="http://schemas.microsoft.com/office/powerpoint/2010/main" val="119661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2B4A6-0E38-0BC7-3F7C-71CA83AB7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3" y="973668"/>
            <a:ext cx="9183365" cy="706964"/>
          </a:xfrm>
        </p:spPr>
        <p:txBody>
          <a:bodyPr/>
          <a:lstStyle/>
          <a:p>
            <a:r>
              <a:rPr lang="en-US" sz="4000" b="1" dirty="0">
                <a:latin typeface="Georgia" panose="02040502050405020303" pitchFamily="18" charset="0"/>
              </a:rPr>
              <a:t>Coaching lessons (1st half of book)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28B24-72FF-5BF4-03F6-B1A018986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2409825"/>
            <a:ext cx="11201400" cy="4124325"/>
          </a:xfrm>
        </p:spPr>
        <p:txBody>
          <a:bodyPr>
            <a:normAutofit lnSpcReduction="10000"/>
          </a:bodyPr>
          <a:lstStyle/>
          <a:p>
            <a:r>
              <a:rPr lang="en-US" sz="2800" b="1" dirty="0">
                <a:latin typeface="Georgia" panose="02040502050405020303" pitchFamily="18" charset="0"/>
              </a:rPr>
              <a:t>Success takes times / tsunami / culture is tipping point</a:t>
            </a:r>
          </a:p>
          <a:p>
            <a:r>
              <a:rPr lang="en-US" sz="2800" b="1" dirty="0">
                <a:latin typeface="Georgia" panose="02040502050405020303" pitchFamily="18" charset="0"/>
              </a:rPr>
              <a:t>Culture -- personal attention / rituals / transparency</a:t>
            </a:r>
          </a:p>
          <a:p>
            <a:r>
              <a:rPr lang="en-US" sz="2800" b="1" dirty="0">
                <a:latin typeface="Georgia" panose="02040502050405020303" pitchFamily="18" charset="0"/>
              </a:rPr>
              <a:t>Autonomy -- high expectations &amp; views / athlete feedback</a:t>
            </a:r>
          </a:p>
          <a:p>
            <a:r>
              <a:rPr lang="en-US" sz="2800" b="1" dirty="0">
                <a:latin typeface="Georgia" panose="02040502050405020303" pitchFamily="18" charset="0"/>
              </a:rPr>
              <a:t>Role of mentors / strong ties / weak ties / networking</a:t>
            </a:r>
          </a:p>
          <a:p>
            <a:r>
              <a:rPr lang="en-US" sz="2800" b="1" dirty="0">
                <a:latin typeface="Georgia" panose="02040502050405020303" pitchFamily="18" charset="0"/>
              </a:rPr>
              <a:t>Abundance mindset / competition v. cooperation</a:t>
            </a:r>
          </a:p>
          <a:p>
            <a:r>
              <a:rPr lang="en-US" sz="2800" b="1" dirty="0">
                <a:latin typeface="Georgia" panose="02040502050405020303" pitchFamily="18" charset="0"/>
              </a:rPr>
              <a:t>Measuring success -- process over outcome / athlete’s experience / your own goals and definitions</a:t>
            </a:r>
          </a:p>
          <a:p>
            <a:r>
              <a:rPr lang="en-US" sz="2800" b="1" dirty="0">
                <a:latin typeface="Georgia" panose="02040502050405020303" pitchFamily="18" charset="0"/>
              </a:rPr>
              <a:t>Failure -- response is key / growth mindset</a:t>
            </a:r>
          </a:p>
        </p:txBody>
      </p:sp>
    </p:spTree>
    <p:extLst>
      <p:ext uri="{BB962C8B-B14F-4D97-AF65-F5344CB8AC3E}">
        <p14:creationId xmlns:p14="http://schemas.microsoft.com/office/powerpoint/2010/main" val="2377364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2B4A6-0E38-0BC7-3F7C-71CA83AB7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Georgia" panose="02040502050405020303" pitchFamily="18" charset="0"/>
              </a:rPr>
              <a:t>Approach to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28B24-72FF-5BF4-03F6-B1A018986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2409825"/>
            <a:ext cx="11201400" cy="412432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Georgia" panose="02040502050405020303" pitchFamily="18" charset="0"/>
              </a:rPr>
              <a:t>Tailored</a:t>
            </a:r>
          </a:p>
          <a:p>
            <a:pPr lvl="1"/>
            <a:r>
              <a:rPr lang="en-US" sz="3600" b="1" dirty="0">
                <a:latin typeface="Georgia" panose="02040502050405020303" pitchFamily="18" charset="0"/>
              </a:rPr>
              <a:t>To team</a:t>
            </a:r>
          </a:p>
          <a:p>
            <a:pPr lvl="1"/>
            <a:r>
              <a:rPr lang="en-US" sz="3600" b="1" dirty="0">
                <a:latin typeface="Georgia" panose="02040502050405020303" pitchFamily="18" charset="0"/>
              </a:rPr>
              <a:t>To individual</a:t>
            </a:r>
          </a:p>
          <a:p>
            <a:r>
              <a:rPr lang="en-US" sz="3600" b="1" dirty="0">
                <a:latin typeface="Georgia" panose="02040502050405020303" pitchFamily="18" charset="0"/>
              </a:rPr>
              <a:t>Forward (7) v. backward (10)</a:t>
            </a:r>
          </a:p>
          <a:p>
            <a:r>
              <a:rPr lang="en-US" sz="3600" b="1" dirty="0">
                <a:latin typeface="Georgia" panose="02040502050405020303" pitchFamily="18" charset="0"/>
              </a:rPr>
              <a:t>Constant evaluation &amp; flexibility</a:t>
            </a:r>
          </a:p>
          <a:p>
            <a:endParaRPr lang="en-US" sz="36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4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2B4A6-0E38-0BC7-3F7C-71CA83AB7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Georgia" panose="02040502050405020303" pitchFamily="18" charset="0"/>
              </a:rPr>
              <a:t>Peaking at the Right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28B24-72FF-5BF4-03F6-B1A018986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2409825"/>
            <a:ext cx="11201400" cy="4124325"/>
          </a:xfrm>
        </p:spPr>
        <p:txBody>
          <a:bodyPr>
            <a:normAutofit lnSpcReduction="10000"/>
          </a:bodyPr>
          <a:lstStyle/>
          <a:p>
            <a:r>
              <a:rPr lang="en-US" sz="3600" b="1" dirty="0">
                <a:latin typeface="Georgia" panose="02040502050405020303" pitchFamily="18" charset="0"/>
              </a:rPr>
              <a:t>There is no great secret, except to AVOID tapering (backing way off in mileage)</a:t>
            </a:r>
          </a:p>
          <a:p>
            <a:r>
              <a:rPr lang="en-US" sz="3600" b="1" dirty="0">
                <a:latin typeface="Georgia" panose="02040502050405020303" pitchFamily="18" charset="0"/>
              </a:rPr>
              <a:t>Mental peaking</a:t>
            </a:r>
          </a:p>
          <a:p>
            <a:r>
              <a:rPr lang="en-US" sz="3600" b="1" dirty="0">
                <a:latin typeface="Georgia" panose="02040502050405020303" pitchFamily="18" charset="0"/>
              </a:rPr>
              <a:t>Maintain volume -- higher the distance the more important this is</a:t>
            </a:r>
          </a:p>
          <a:p>
            <a:r>
              <a:rPr lang="en-US" sz="3600" b="1" dirty="0">
                <a:latin typeface="Georgia" panose="02040502050405020303" pitchFamily="18" charset="0"/>
              </a:rPr>
              <a:t>Maintain workout intensity</a:t>
            </a:r>
          </a:p>
          <a:p>
            <a:r>
              <a:rPr lang="en-US" sz="3600" b="1" dirty="0">
                <a:latin typeface="Georgia" panose="02040502050405020303" pitchFamily="18" charset="0"/>
              </a:rPr>
              <a:t>Keep routine, amplify details</a:t>
            </a:r>
          </a:p>
        </p:txBody>
      </p:sp>
    </p:spTree>
    <p:extLst>
      <p:ext uri="{BB962C8B-B14F-4D97-AF65-F5344CB8AC3E}">
        <p14:creationId xmlns:p14="http://schemas.microsoft.com/office/powerpoint/2010/main" val="3424491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2B4A6-0E38-0BC7-3F7C-71CA83AB7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Georgia" panose="02040502050405020303" pitchFamily="18" charset="0"/>
              </a:rPr>
              <a:t>Mileage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28B24-72FF-5BF4-03F6-B1A0189861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797300"/>
          </a:xfrm>
        </p:spPr>
        <p:txBody>
          <a:bodyPr>
            <a:normAutofit fontScale="92500"/>
          </a:bodyPr>
          <a:lstStyle/>
          <a:p>
            <a:r>
              <a:rPr lang="en-US" sz="2800" b="1" dirty="0">
                <a:latin typeface="Georgia" panose="02040502050405020303" pitchFamily="18" charset="0"/>
              </a:rPr>
              <a:t>For cross country season</a:t>
            </a:r>
          </a:p>
          <a:p>
            <a:r>
              <a:rPr lang="en-US" sz="2800" b="1" dirty="0">
                <a:latin typeface="Georgia" panose="02040502050405020303" pitchFamily="18" charset="0"/>
              </a:rPr>
              <a:t>Overall, downward trend from 70s-90s</a:t>
            </a:r>
          </a:p>
          <a:p>
            <a:r>
              <a:rPr lang="en-US" sz="2800" b="1" dirty="0">
                <a:latin typeface="Georgia" panose="02040502050405020303" pitchFamily="18" charset="0"/>
              </a:rPr>
              <a:t>Not </a:t>
            </a:r>
            <a:r>
              <a:rPr lang="en-US" sz="2800" b="1" i="1" dirty="0">
                <a:latin typeface="Georgia" panose="02040502050405020303" pitchFamily="18" charset="0"/>
              </a:rPr>
              <a:t>all-important </a:t>
            </a:r>
            <a:r>
              <a:rPr lang="en-US" sz="2800" b="1" dirty="0">
                <a:latin typeface="Georgia" panose="02040502050405020303" pitchFamily="18" charset="0"/>
              </a:rPr>
              <a:t>for many coaches</a:t>
            </a:r>
          </a:p>
          <a:p>
            <a:r>
              <a:rPr lang="en-US" sz="2800" b="1" dirty="0">
                <a:latin typeface="Georgia" panose="02040502050405020303" pitchFamily="18" charset="0"/>
              </a:rPr>
              <a:t>Variables – age, gender, talent, durability</a:t>
            </a:r>
          </a:p>
          <a:p>
            <a:endParaRPr lang="en-US" sz="2800" b="1" dirty="0">
              <a:latin typeface="Georgia" panose="02040502050405020303" pitchFamily="18" charset="0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7725EAE-81C4-6427-1FBE-D2810A27865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40115746"/>
              </p:ext>
            </p:extLst>
          </p:nvPr>
        </p:nvGraphicFramePr>
        <p:xfrm>
          <a:off x="6208713" y="2603500"/>
          <a:ext cx="4824411" cy="3416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137">
                  <a:extLst>
                    <a:ext uri="{9D8B030D-6E8A-4147-A177-3AD203B41FA5}">
                      <a16:colId xmlns:a16="http://schemas.microsoft.com/office/drawing/2014/main" val="21648801"/>
                    </a:ext>
                  </a:extLst>
                </a:gridCol>
                <a:gridCol w="1608137">
                  <a:extLst>
                    <a:ext uri="{9D8B030D-6E8A-4147-A177-3AD203B41FA5}">
                      <a16:colId xmlns:a16="http://schemas.microsoft.com/office/drawing/2014/main" val="4086451004"/>
                    </a:ext>
                  </a:extLst>
                </a:gridCol>
                <a:gridCol w="1608137">
                  <a:extLst>
                    <a:ext uri="{9D8B030D-6E8A-4147-A177-3AD203B41FA5}">
                      <a16:colId xmlns:a16="http://schemas.microsoft.com/office/drawing/2014/main" val="3653499306"/>
                    </a:ext>
                  </a:extLst>
                </a:gridCol>
              </a:tblGrid>
              <a:tr h="6832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Georgia" panose="02040502050405020303" pitchFamily="18" charset="0"/>
                        </a:rPr>
                        <a:t>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Georgia" panose="02040502050405020303" pitchFamily="18" charset="0"/>
                        </a:rPr>
                        <a:t>Girls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Georgia" panose="02040502050405020303" pitchFamily="18" charset="0"/>
                        </a:rPr>
                        <a:t>Boys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308835"/>
                  </a:ext>
                </a:extLst>
              </a:tr>
              <a:tr h="6832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Georgia" panose="02040502050405020303" pitchFamily="18" charset="0"/>
                        </a:rPr>
                        <a:t>9</a:t>
                      </a:r>
                      <a:r>
                        <a:rPr lang="en-US" sz="2800" baseline="30000" dirty="0">
                          <a:latin typeface="Georgia" panose="02040502050405020303" pitchFamily="18" charset="0"/>
                        </a:rPr>
                        <a:t>th</a:t>
                      </a:r>
                      <a:endParaRPr lang="en-US" sz="2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Georgia" panose="02040502050405020303" pitchFamily="18" charset="0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Georgia" panose="02040502050405020303" pitchFamily="18" charset="0"/>
                        </a:rPr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876141"/>
                  </a:ext>
                </a:extLst>
              </a:tr>
              <a:tr h="6832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Georgia" panose="02040502050405020303" pitchFamily="18" charset="0"/>
                        </a:rPr>
                        <a:t>10</a:t>
                      </a:r>
                      <a:r>
                        <a:rPr lang="en-US" sz="2800" baseline="30000" dirty="0">
                          <a:latin typeface="Georgia" panose="02040502050405020303" pitchFamily="18" charset="0"/>
                        </a:rPr>
                        <a:t>th</a:t>
                      </a:r>
                      <a:endParaRPr lang="en-US" sz="2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Georgia" panose="02040502050405020303" pitchFamily="18" charset="0"/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Georgia" panose="02040502050405020303" pitchFamily="18" charset="0"/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616006"/>
                  </a:ext>
                </a:extLst>
              </a:tr>
              <a:tr h="6832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Georgia" panose="02040502050405020303" pitchFamily="18" charset="0"/>
                        </a:rPr>
                        <a:t>11</a:t>
                      </a:r>
                      <a:r>
                        <a:rPr lang="en-US" sz="2800" baseline="30000" dirty="0">
                          <a:latin typeface="Georgia" panose="02040502050405020303" pitchFamily="18" charset="0"/>
                        </a:rPr>
                        <a:t>th</a:t>
                      </a:r>
                      <a:endParaRPr lang="en-US" sz="2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Georgia" panose="02040502050405020303" pitchFamily="18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Georgia" panose="02040502050405020303" pitchFamily="18" charset="0"/>
                        </a:rPr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535972"/>
                  </a:ext>
                </a:extLst>
              </a:tr>
              <a:tr h="6832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Georgia" panose="02040502050405020303" pitchFamily="18" charset="0"/>
                        </a:rPr>
                        <a:t>12</a:t>
                      </a:r>
                      <a:r>
                        <a:rPr lang="en-US" sz="2800" baseline="30000" dirty="0">
                          <a:latin typeface="Georgia" panose="02040502050405020303" pitchFamily="18" charset="0"/>
                        </a:rPr>
                        <a:t>th</a:t>
                      </a:r>
                      <a:endParaRPr lang="en-US" sz="28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Georgia" panose="02040502050405020303" pitchFamily="18" charset="0"/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Georgia" panose="02040502050405020303" pitchFamily="18" charset="0"/>
                        </a:rPr>
                        <a:t>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139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363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2B4A6-0E38-0BC7-3F7C-71CA83AB7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Georgia" panose="02040502050405020303" pitchFamily="18" charset="0"/>
              </a:rPr>
              <a:t>Long Runs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28B24-72FF-5BF4-03F6-B1A018986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2409825"/>
            <a:ext cx="11201400" cy="4124325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Georgia" panose="02040502050405020303" pitchFamily="18" charset="0"/>
              </a:rPr>
              <a:t>Pillar workout -- once/week almost year-round</a:t>
            </a:r>
          </a:p>
          <a:p>
            <a:r>
              <a:rPr lang="en-US" sz="3200" b="1" dirty="0">
                <a:latin typeface="Georgia" panose="02040502050405020303" pitchFamily="18" charset="0"/>
              </a:rPr>
              <a:t>60-70 minutes</a:t>
            </a:r>
          </a:p>
          <a:p>
            <a:r>
              <a:rPr lang="en-US" sz="3200" b="1" dirty="0">
                <a:latin typeface="Georgia" panose="02040502050405020303" pitchFamily="18" charset="0"/>
              </a:rPr>
              <a:t>18-20% of total weekly volume</a:t>
            </a:r>
          </a:p>
          <a:p>
            <a:r>
              <a:rPr lang="en-US" sz="3200" b="1" dirty="0">
                <a:latin typeface="Georgia" panose="02040502050405020303" pitchFamily="18" charset="0"/>
              </a:rPr>
              <a:t>Pace -- conversational, sometimes pick it up hard the last few miles</a:t>
            </a:r>
          </a:p>
          <a:p>
            <a:r>
              <a:rPr lang="en-US" sz="3200" b="1" dirty="0">
                <a:latin typeface="Georgia" panose="02040502050405020303" pitchFamily="18" charset="0"/>
              </a:rPr>
              <a:t>Very few coaches prescribed running hard for a long run (PAAVO approach)</a:t>
            </a:r>
          </a:p>
          <a:p>
            <a:endParaRPr lang="en-US" sz="32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85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2B4A6-0E38-0BC7-3F7C-71CA83AB7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Georgia" panose="02040502050405020303" pitchFamily="18" charset="0"/>
              </a:rPr>
              <a:t>Threshold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28B24-72FF-5BF4-03F6-B1A018986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2409825"/>
            <a:ext cx="11201400" cy="4124325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Georgia" panose="02040502050405020303" pitchFamily="18" charset="0"/>
              </a:rPr>
              <a:t>What’s in a name? … Tempos, AT, LT, steady state, sustained run</a:t>
            </a:r>
          </a:p>
          <a:p>
            <a:r>
              <a:rPr lang="en-US" sz="3200" b="1" dirty="0">
                <a:latin typeface="Georgia" panose="02040502050405020303" pitchFamily="18" charset="0"/>
              </a:rPr>
              <a:t>Typically 20-35 minutes</a:t>
            </a:r>
          </a:p>
          <a:p>
            <a:r>
              <a:rPr lang="en-US" sz="3200" b="1" dirty="0">
                <a:latin typeface="Georgia" panose="02040502050405020303" pitchFamily="18" charset="0"/>
              </a:rPr>
              <a:t>Variations on pace</a:t>
            </a:r>
          </a:p>
          <a:p>
            <a:r>
              <a:rPr lang="en-US" sz="3200" b="1" dirty="0">
                <a:latin typeface="Georgia" panose="02040502050405020303" pitchFamily="18" charset="0"/>
              </a:rPr>
              <a:t>Time at threshold is key -- Cruise intervals of 1000s or mile repeats</a:t>
            </a:r>
          </a:p>
          <a:p>
            <a:pPr lvl="1"/>
            <a:r>
              <a:rPr lang="en-US" sz="3200" b="1" dirty="0">
                <a:latin typeface="Georgia" panose="02040502050405020303" pitchFamily="18" charset="0"/>
              </a:rPr>
              <a:t>Young athletes, early in season, etc.</a:t>
            </a:r>
          </a:p>
        </p:txBody>
      </p:sp>
    </p:spTree>
    <p:extLst>
      <p:ext uri="{BB962C8B-B14F-4D97-AF65-F5344CB8AC3E}">
        <p14:creationId xmlns:p14="http://schemas.microsoft.com/office/powerpoint/2010/main" val="3572532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2B4A6-0E38-0BC7-3F7C-71CA83AB7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Georgia" panose="02040502050405020303" pitchFamily="18" charset="0"/>
              </a:rPr>
              <a:t>Interval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28B24-72FF-5BF4-03F6-B1A018986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2409825"/>
            <a:ext cx="11201400" cy="4124325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Georgia" panose="02040502050405020303" pitchFamily="18" charset="0"/>
              </a:rPr>
              <a:t>Wait until August / early September to begin</a:t>
            </a:r>
          </a:p>
          <a:p>
            <a:r>
              <a:rPr lang="en-US" sz="3200" b="1" dirty="0">
                <a:latin typeface="Georgia" panose="02040502050405020303" pitchFamily="18" charset="0"/>
              </a:rPr>
              <a:t>Longer to shorter during the season</a:t>
            </a:r>
          </a:p>
          <a:p>
            <a:r>
              <a:rPr lang="en-US" sz="3200" b="1" dirty="0">
                <a:latin typeface="Georgia" panose="02040502050405020303" pitchFamily="18" charset="0"/>
              </a:rPr>
              <a:t>Mile repeats were the highest (some coaches did 2K repeats at threshold pace)</a:t>
            </a:r>
          </a:p>
          <a:p>
            <a:r>
              <a:rPr lang="en-US" sz="3200" b="1" dirty="0">
                <a:latin typeface="Georgia" panose="02040502050405020303" pitchFamily="18" charset="0"/>
              </a:rPr>
              <a:t>1000-meter repeats were most common in XC season</a:t>
            </a:r>
          </a:p>
          <a:p>
            <a:r>
              <a:rPr lang="en-US" sz="3200" b="1" dirty="0">
                <a:latin typeface="Georgia" panose="02040502050405020303" pitchFamily="18" charset="0"/>
              </a:rPr>
              <a:t>Active recovery, short rest time (less than 1:1)</a:t>
            </a:r>
          </a:p>
          <a:p>
            <a:endParaRPr lang="en-US" sz="32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5640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143</TotalTime>
  <Words>826</Words>
  <Application>Microsoft Office PowerPoint</Application>
  <PresentationFormat>Widescreen</PresentationFormat>
  <Paragraphs>103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Century Gothic</vt:lpstr>
      <vt:lpstr>Georgia</vt:lpstr>
      <vt:lpstr>Wingdings 3</vt:lpstr>
      <vt:lpstr>Ion Boardroom</vt:lpstr>
      <vt:lpstr>Training Distance Runners  Derek Leininger, Ph.D. Fort Wayne, IN Wisconsin Clinic • February 2025</vt:lpstr>
      <vt:lpstr>My background</vt:lpstr>
      <vt:lpstr>Coaching lessons (1st half of book)</vt:lpstr>
      <vt:lpstr>Approach to Training</vt:lpstr>
      <vt:lpstr>Peaking at the Right Time</vt:lpstr>
      <vt:lpstr>Mileage</vt:lpstr>
      <vt:lpstr>Long Runs</vt:lpstr>
      <vt:lpstr>Threshold Training</vt:lpstr>
      <vt:lpstr>Interval Training</vt:lpstr>
      <vt:lpstr>A Twist on VO2 Intervals</vt:lpstr>
      <vt:lpstr>Traditional vs. Twist</vt:lpstr>
      <vt:lpstr>Training Mistakes/Lessons</vt:lpstr>
      <vt:lpstr>Specific Workouts for 1600</vt:lpstr>
      <vt:lpstr>Specific Workouts for 3200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Distance Running Training Derek Leininger, Ph.D. Illinois Clinic • Jan 12, 2024</dc:title>
  <dc:creator>Leininger, Derek L</dc:creator>
  <cp:lastModifiedBy>Leininger, Derek L</cp:lastModifiedBy>
  <cp:revision>36</cp:revision>
  <dcterms:created xsi:type="dcterms:W3CDTF">2024-01-04T19:30:28Z</dcterms:created>
  <dcterms:modified xsi:type="dcterms:W3CDTF">2025-01-22T23:53:11Z</dcterms:modified>
</cp:coreProperties>
</file>